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9"/>
  </p:notesMasterIdLst>
  <p:sldIdLst>
    <p:sldId id="256" r:id="rId2"/>
    <p:sldId id="2303" r:id="rId3"/>
    <p:sldId id="264" r:id="rId4"/>
    <p:sldId id="2316" r:id="rId5"/>
    <p:sldId id="383" r:id="rId6"/>
    <p:sldId id="439" r:id="rId7"/>
    <p:sldId id="443" r:id="rId8"/>
    <p:sldId id="459" r:id="rId9"/>
    <p:sldId id="440" r:id="rId10"/>
    <p:sldId id="444" r:id="rId11"/>
    <p:sldId id="441" r:id="rId12"/>
    <p:sldId id="450" r:id="rId13"/>
    <p:sldId id="449" r:id="rId14"/>
    <p:sldId id="445" r:id="rId15"/>
    <p:sldId id="451" r:id="rId16"/>
    <p:sldId id="447" r:id="rId17"/>
    <p:sldId id="463" r:id="rId18"/>
    <p:sldId id="465" r:id="rId19"/>
    <p:sldId id="466" r:id="rId20"/>
    <p:sldId id="467" r:id="rId21"/>
    <p:sldId id="2288" r:id="rId22"/>
    <p:sldId id="2289" r:id="rId23"/>
    <p:sldId id="2292" r:id="rId24"/>
    <p:sldId id="2315" r:id="rId25"/>
    <p:sldId id="456" r:id="rId26"/>
    <p:sldId id="478" r:id="rId27"/>
    <p:sldId id="473" r:id="rId28"/>
    <p:sldId id="474" r:id="rId29"/>
    <p:sldId id="475" r:id="rId30"/>
    <p:sldId id="477" r:id="rId31"/>
    <p:sldId id="457" r:id="rId32"/>
    <p:sldId id="480" r:id="rId33"/>
    <p:sldId id="2278" r:id="rId34"/>
    <p:sldId id="2314" r:id="rId35"/>
    <p:sldId id="446" r:id="rId36"/>
    <p:sldId id="470" r:id="rId37"/>
    <p:sldId id="471" r:id="rId38"/>
    <p:sldId id="2304" r:id="rId39"/>
    <p:sldId id="469" r:id="rId40"/>
    <p:sldId id="2286" r:id="rId41"/>
    <p:sldId id="2313" r:id="rId42"/>
    <p:sldId id="2306" r:id="rId43"/>
    <p:sldId id="2310" r:id="rId44"/>
    <p:sldId id="2307" r:id="rId45"/>
    <p:sldId id="2309" r:id="rId46"/>
    <p:sldId id="2308" r:id="rId47"/>
    <p:sldId id="2312" r:id="rId48"/>
    <p:sldId id="2281" r:id="rId49"/>
    <p:sldId id="453" r:id="rId50"/>
    <p:sldId id="454" r:id="rId51"/>
    <p:sldId id="2311" r:id="rId52"/>
    <p:sldId id="2291" r:id="rId53"/>
    <p:sldId id="2293" r:id="rId54"/>
    <p:sldId id="2295" r:id="rId55"/>
    <p:sldId id="2297" r:id="rId56"/>
    <p:sldId id="2296" r:id="rId57"/>
    <p:sldId id="48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303"/>
            <p14:sldId id="264"/>
          </p14:sldIdLst>
        </p14:section>
        <p14:section name="802.11 Access Control" id="{B55B8E8C-5EAB-4A1E-A4E9-AE5E896E46FA}">
          <p14:sldIdLst>
            <p14:sldId id="2316"/>
            <p14:sldId id="383"/>
            <p14:sldId id="439"/>
            <p14:sldId id="443"/>
            <p14:sldId id="459"/>
            <p14:sldId id="440"/>
            <p14:sldId id="444"/>
            <p14:sldId id="441"/>
            <p14:sldId id="450"/>
            <p14:sldId id="449"/>
            <p14:sldId id="445"/>
            <p14:sldId id="451"/>
            <p14:sldId id="447"/>
            <p14:sldId id="463"/>
            <p14:sldId id="465"/>
            <p14:sldId id="466"/>
            <p14:sldId id="467"/>
            <p14:sldId id="2288"/>
            <p14:sldId id="2289"/>
            <p14:sldId id="2292"/>
          </p14:sldIdLst>
        </p14:section>
        <p14:section name="802.11 Frame Format" id="{9E8942F2-DE5A-41CB-B308-6B3BCBF21392}">
          <p14:sldIdLst>
            <p14:sldId id="2315"/>
            <p14:sldId id="456"/>
            <p14:sldId id="478"/>
            <p14:sldId id="473"/>
            <p14:sldId id="474"/>
            <p14:sldId id="475"/>
            <p14:sldId id="477"/>
            <p14:sldId id="457"/>
            <p14:sldId id="480"/>
            <p14:sldId id="2278"/>
          </p14:sldIdLst>
        </p14:section>
        <p14:section name="802.11e" id="{8D9DE7A9-8086-4B0E-99DC-21DC0ECB3F3E}">
          <p14:sldIdLst>
            <p14:sldId id="2314"/>
            <p14:sldId id="446"/>
            <p14:sldId id="470"/>
            <p14:sldId id="471"/>
            <p14:sldId id="2304"/>
            <p14:sldId id="469"/>
            <p14:sldId id="2286"/>
          </p14:sldIdLst>
        </p14:section>
        <p14:section name="Roaming" id="{6F908E57-7B32-4E2D-865F-FDA5DC1A0BD0}">
          <p14:sldIdLst>
            <p14:sldId id="2313"/>
            <p14:sldId id="2306"/>
            <p14:sldId id="2310"/>
            <p14:sldId id="2307"/>
            <p14:sldId id="2309"/>
            <p14:sldId id="2308"/>
          </p14:sldIdLst>
        </p14:section>
        <p14:section name="ESP32 Capabilities" id="{848B6EF6-3323-46CF-B600-054C78449ED1}">
          <p14:sldIdLst>
            <p14:sldId id="2312"/>
            <p14:sldId id="2281"/>
            <p14:sldId id="453"/>
            <p14:sldId id="454"/>
          </p14:sldIdLst>
        </p14:section>
        <p14:section name="MQTT" id="{7CE27775-4EE3-4A24-87E6-A6807208F4B2}">
          <p14:sldIdLst>
            <p14:sldId id="2311"/>
            <p14:sldId id="2291"/>
            <p14:sldId id="2293"/>
            <p14:sldId id="2295"/>
            <p14:sldId id="2297"/>
            <p14:sldId id="2296"/>
          </p14:sldIdLst>
        </p14:section>
        <p14:section name="Wrapup" id="{29A7F866-9DA9-446B-8359-CE426CB89C7A}">
          <p14:sldIdLst>
            <p14:sldId id="4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85909" autoAdjust="0"/>
  </p:normalViewPr>
  <p:slideViewPr>
    <p:cSldViewPr snapToGrid="0">
      <p:cViewPr varScale="1">
        <p:scale>
          <a:sx n="74" d="100"/>
          <a:sy n="74" d="100"/>
        </p:scale>
        <p:origin x="84" y="14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6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www.electronics-notes.com</a:t>
            </a:r>
            <a:r>
              <a:rPr lang="en-US" dirty="0"/>
              <a:t>/articles/connectivity/wifi-ieee-802-11/802-11g.php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42276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arwiki.informatik.hu-berlin.de/Packet_transmission_time_in_802.11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199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core/connect/wifi-network-selection" TargetMode="External"/><Relationship Id="rId2" Type="http://schemas.openxmlformats.org/officeDocument/2006/relationships/hyperlink" Target="https://support.apple.com/guide/deployment/wi-fi-roaming-support-dep98f116c0f/web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voneicken.com/2018/lp-wifi-esp-comparison/#conclusions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 err="1"/>
              <a:t>WiFi</a:t>
            </a:r>
            <a:r>
              <a:rPr lang="en-US" dirty="0"/>
              <a:t> MAC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CS433 – Wireless Protocols for IoT</a:t>
            </a:r>
          </a:p>
          <a:p>
            <a:r>
              <a:rPr lang="en-US" dirty="0"/>
              <a:t>Branden Ghena – Spring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2DF9B-35B7-A05F-7020-C0A5142D8EA4}"/>
              </a:ext>
            </a:extLst>
          </p:cNvPr>
          <p:cNvSpPr txBox="1"/>
          <p:nvPr/>
        </p:nvSpPr>
        <p:spPr>
          <a:xfrm>
            <a:off x="6697014" y="5521401"/>
            <a:ext cx="488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</a:t>
            </a:r>
            <a:br>
              <a:rPr lang="en-US" dirty="0"/>
            </a:br>
            <a:r>
              <a:rPr lang="en-US" dirty="0"/>
              <a:t>Pat Pannuto (UCSD) and Brad Campbell (UVA)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81DB-84FC-4290-9AEB-53F27C27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Contention-based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E631-3024-49F4-AAB0-AB79FAB9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Known as Distributed Coordination Function (DCF)</a:t>
            </a:r>
          </a:p>
          <a:p>
            <a:pPr lvl="1"/>
            <a:r>
              <a:rPr lang="en-US" dirty="0"/>
              <a:t>Base communication method for </a:t>
            </a:r>
            <a:r>
              <a:rPr lang="en-US" dirty="0" err="1"/>
              <a:t>WiFi</a:t>
            </a:r>
            <a:r>
              <a:rPr lang="en-US" dirty="0"/>
              <a:t> (essentially always)</a:t>
            </a:r>
          </a:p>
          <a:p>
            <a:pPr lvl="1"/>
            <a:r>
              <a:rPr lang="en-US" dirty="0"/>
              <a:t>All packets are immediately </a:t>
            </a:r>
            <a:r>
              <a:rPr lang="en-US" dirty="0" err="1"/>
              <a:t>ACK’d</a:t>
            </a:r>
            <a:r>
              <a:rPr lang="en-US" dirty="0"/>
              <a:t> by receiving device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Uses CSMA/CA to determine when it can send</a:t>
            </a:r>
          </a:p>
          <a:p>
            <a:pPr lvl="2"/>
            <a:r>
              <a:rPr lang="en-US" dirty="0"/>
              <a:t>With random </a:t>
            </a:r>
            <a:r>
              <a:rPr lang="en-US" dirty="0" err="1"/>
              <a:t>backoff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Problem: packets can be very long (up to 20 milliseconds)</a:t>
            </a:r>
          </a:p>
          <a:p>
            <a:pPr lvl="1"/>
            <a:r>
              <a:rPr lang="en-US" dirty="0"/>
              <a:t>Solution: Network Allocation Vector (NAV)</a:t>
            </a:r>
          </a:p>
          <a:p>
            <a:pPr lvl="2"/>
            <a:r>
              <a:rPr lang="en-US" dirty="0"/>
              <a:t>Packets include a notation of their duration</a:t>
            </a:r>
          </a:p>
          <a:p>
            <a:pPr lvl="2"/>
            <a:r>
              <a:rPr lang="en-US" dirty="0"/>
              <a:t>Sensing the beginning of a packet allows </a:t>
            </a:r>
            <a:r>
              <a:rPr lang="en-US" dirty="0" err="1"/>
              <a:t>backoff</a:t>
            </a:r>
            <a:r>
              <a:rPr lang="en-US" dirty="0"/>
              <a:t> to skip the whole packet duration before continuing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5400C-C226-4780-82FF-2B646D60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hidden terminal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devices communicating with Access Point may not be able to hear each other</a:t>
            </a:r>
          </a:p>
          <a:p>
            <a:pPr lvl="1"/>
            <a:r>
              <a:rPr lang="en-US" dirty="0"/>
              <a:t>CSMA fails and Access Point losses both messages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solution: RTS/CTS (Request/Clear To Send)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C7FC41-88AA-4722-9D30-1DFCB7EB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68" y="2551292"/>
            <a:ext cx="4582689" cy="26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3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RTS/CTS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packets per data (RTS, CTS, Data, Ack)</a:t>
            </a:r>
          </a:p>
          <a:p>
            <a:pPr lvl="1"/>
            <a:r>
              <a:rPr lang="en-US" dirty="0"/>
              <a:t>Could have just sent data instead of RTS</a:t>
            </a:r>
          </a:p>
          <a:p>
            <a:pPr lvl="1"/>
            <a:endParaRPr lang="en-US" dirty="0"/>
          </a:p>
          <a:p>
            <a:r>
              <a:rPr lang="en-US" dirty="0"/>
              <a:t>Significant portion of traffic are application-layer Acks</a:t>
            </a:r>
          </a:p>
          <a:p>
            <a:pPr lvl="1"/>
            <a:r>
              <a:rPr lang="en-US" dirty="0"/>
              <a:t>Probably better to just have it fail and try again later</a:t>
            </a:r>
          </a:p>
          <a:p>
            <a:pPr lvl="2"/>
            <a:endParaRPr lang="en-US" dirty="0"/>
          </a:p>
          <a:p>
            <a:r>
              <a:rPr lang="en-US" dirty="0"/>
              <a:t>RTS/CTS only used for very large packets in practice</a:t>
            </a:r>
          </a:p>
          <a:p>
            <a:pPr lvl="1"/>
            <a:r>
              <a:rPr lang="en-US" dirty="0"/>
              <a:t>*It’s mentioned still in 802.11n and 802.11ac, so not entirely unused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Backoff</a:t>
            </a:r>
            <a:r>
              <a:rPr lang="en-US" dirty="0"/>
              <a:t> in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Listen for activity</a:t>
            </a:r>
          </a:p>
          <a:p>
            <a:pPr lvl="1"/>
            <a:r>
              <a:rPr lang="en-US" dirty="0"/>
              <a:t>If free</a:t>
            </a:r>
          </a:p>
          <a:p>
            <a:pPr lvl="2"/>
            <a:r>
              <a:rPr lang="en-US" dirty="0"/>
              <a:t>Wait for Inter Frame Spacing (IFS)</a:t>
            </a:r>
          </a:p>
          <a:p>
            <a:pPr lvl="2"/>
            <a:r>
              <a:rPr lang="en-US" dirty="0"/>
              <a:t>If still free, transmit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busy</a:t>
            </a:r>
          </a:p>
          <a:p>
            <a:pPr lvl="2"/>
            <a:r>
              <a:rPr lang="en-US" dirty="0"/>
              <a:t>Randomly select a number of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b="1" dirty="0"/>
              <a:t>Slots</a:t>
            </a:r>
          </a:p>
          <a:p>
            <a:pPr lvl="2"/>
            <a:r>
              <a:rPr lang="en-US" dirty="0"/>
              <a:t>Count down slots whenever medium is not busy</a:t>
            </a:r>
          </a:p>
          <a:p>
            <a:pPr lvl="2"/>
            <a:r>
              <a:rPr lang="en-US" dirty="0"/>
              <a:t>If busy when </a:t>
            </a:r>
            <a:r>
              <a:rPr lang="en-US" dirty="0" err="1"/>
              <a:t>backoff</a:t>
            </a:r>
            <a:r>
              <a:rPr lang="en-US" dirty="0"/>
              <a:t> completes:</a:t>
            </a:r>
          </a:p>
          <a:p>
            <a:pPr lvl="3"/>
            <a:r>
              <a:rPr lang="en-US" dirty="0"/>
              <a:t>Increase maximum </a:t>
            </a:r>
            <a:r>
              <a:rPr lang="en-US" dirty="0" err="1"/>
              <a:t>backoff</a:t>
            </a:r>
            <a:r>
              <a:rPr lang="en-US" dirty="0"/>
              <a:t> Slots</a:t>
            </a:r>
          </a:p>
          <a:p>
            <a:pPr lvl="3"/>
            <a:r>
              <a:rPr lang="en-US" dirty="0"/>
              <a:t>Repeat</a:t>
            </a:r>
          </a:p>
          <a:p>
            <a:pPr lvl="3"/>
            <a:endParaRPr lang="en-US" dirty="0"/>
          </a:p>
          <a:p>
            <a:r>
              <a:rPr lang="en-US" dirty="0"/>
              <a:t>Slot time: basic time unit for protocol</a:t>
            </a:r>
          </a:p>
          <a:p>
            <a:pPr lvl="1"/>
            <a:r>
              <a:rPr lang="en-US" dirty="0"/>
              <a:t>Total time of: switch from Rx to Tx, plus processing time, plus propagation delay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30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6B4F-82C5-426E-BD6E-CA0149CA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packets with varying 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B692-827D-4CE0-9079-68A48AC3B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Tiered Contention Multiple Access (TCMA)</a:t>
            </a:r>
          </a:p>
          <a:p>
            <a:pPr lvl="1"/>
            <a:r>
              <a:rPr lang="en-US" dirty="0"/>
              <a:t>Idea: assign different inter-frame spacing based on traffic class</a:t>
            </a:r>
          </a:p>
          <a:p>
            <a:pPr lvl="1"/>
            <a:r>
              <a:rPr lang="en-US" dirty="0"/>
              <a:t>Inherently prioritizes communication</a:t>
            </a:r>
          </a:p>
          <a:p>
            <a:pPr lvl="1"/>
            <a:endParaRPr lang="en-US" dirty="0"/>
          </a:p>
          <a:p>
            <a:r>
              <a:rPr lang="en-US" dirty="0"/>
              <a:t>Acknowledgements sent with Short IFS (SIFS)</a:t>
            </a:r>
          </a:p>
          <a:p>
            <a:pPr lvl="1"/>
            <a:r>
              <a:rPr lang="en-US" dirty="0"/>
              <a:t>Will always transmit before new data clears CSMA check</a:t>
            </a:r>
          </a:p>
          <a:p>
            <a:r>
              <a:rPr lang="en-US" dirty="0"/>
              <a:t>New data sent with longer DCF IFS (DIFS)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B947F-5805-4653-B1F5-C3EBDE6D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D74070-417E-4D86-B72C-5F5F9CE9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81" y="4584700"/>
            <a:ext cx="67532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0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</a:t>
            </a:r>
            <a:r>
              <a:rPr lang="en-US" dirty="0" err="1"/>
              <a:t>backoff</a:t>
            </a:r>
            <a:r>
              <a:rPr lang="en-US" dirty="0"/>
              <a:t>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variables</a:t>
            </a:r>
          </a:p>
          <a:p>
            <a:pPr lvl="1"/>
            <a:r>
              <a:rPr lang="en-US" dirty="0"/>
              <a:t>Contention Window (CW) – maximum </a:t>
            </a:r>
            <a:r>
              <a:rPr lang="en-US" dirty="0" err="1"/>
              <a:t>backoff</a:t>
            </a:r>
            <a:r>
              <a:rPr lang="en-US" dirty="0"/>
              <a:t> amount</a:t>
            </a:r>
          </a:p>
          <a:p>
            <a:pPr lvl="1"/>
            <a:r>
              <a:rPr lang="en-US" dirty="0" err="1"/>
              <a:t>Backoff</a:t>
            </a:r>
            <a:r>
              <a:rPr lang="en-US" dirty="0"/>
              <a:t> Count (BO) – current remaining </a:t>
            </a:r>
            <a:r>
              <a:rPr lang="en-US" dirty="0" err="1"/>
              <a:t>backoff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When attempting to send, if busy </a:t>
            </a:r>
            <a:r>
              <a:rPr lang="en-US" dirty="0" err="1"/>
              <a:t>Backoff</a:t>
            </a:r>
            <a:r>
              <a:rPr lang="en-US" dirty="0"/>
              <a:t> selected in [0, CW]</a:t>
            </a:r>
          </a:p>
          <a:p>
            <a:pPr lvl="1"/>
            <a:r>
              <a:rPr lang="en-US" dirty="0"/>
              <a:t>Countdown </a:t>
            </a:r>
            <a:r>
              <a:rPr lang="en-US" dirty="0" err="1"/>
              <a:t>Backoff</a:t>
            </a:r>
            <a:r>
              <a:rPr lang="en-US" dirty="0"/>
              <a:t> slots whenever medium is not busy</a:t>
            </a:r>
          </a:p>
          <a:p>
            <a:pPr lvl="1"/>
            <a:r>
              <a:rPr lang="en-US" dirty="0"/>
              <a:t>At 0, attempt to transmit if not busy</a:t>
            </a:r>
          </a:p>
          <a:p>
            <a:pPr lvl="1"/>
            <a:r>
              <a:rPr lang="en-US" dirty="0"/>
              <a:t>If busy, double Window and select </a:t>
            </a:r>
            <a:r>
              <a:rPr lang="en-US" dirty="0" err="1"/>
              <a:t>Backoff</a:t>
            </a:r>
            <a:r>
              <a:rPr lang="en-US" dirty="0"/>
              <a:t> again</a:t>
            </a:r>
          </a:p>
          <a:p>
            <a:pPr lvl="1"/>
            <a:endParaRPr lang="en-US" dirty="0"/>
          </a:p>
          <a:p>
            <a:r>
              <a:rPr lang="en-US" dirty="0"/>
              <a:t>802.11g values:</a:t>
            </a:r>
          </a:p>
          <a:p>
            <a:pPr lvl="1"/>
            <a:r>
              <a:rPr lang="en-US" dirty="0"/>
              <a:t>Slot time= 20 us, </a:t>
            </a:r>
            <a:r>
              <a:rPr lang="en-US" dirty="0" err="1"/>
              <a:t>CWmin</a:t>
            </a:r>
            <a:r>
              <a:rPr lang="en-US" dirty="0"/>
              <a:t>= 15 slots (300 us), </a:t>
            </a:r>
            <a:r>
              <a:rPr lang="en-US" dirty="0" err="1"/>
              <a:t>CWmax</a:t>
            </a:r>
            <a:r>
              <a:rPr lang="en-US" dirty="0"/>
              <a:t>= 1023 slots (20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SIFS= 10 us, DIFS= 50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54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want to send, but they see that the medium is busy</a:t>
            </a:r>
          </a:p>
          <a:p>
            <a:pPr lvl="1"/>
            <a:r>
              <a:rPr lang="en-US" dirty="0"/>
              <a:t>Followed by an Acknowledgement after SIFS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30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chooses a random </a:t>
            </a:r>
            <a:r>
              <a:rPr lang="en-US" dirty="0" err="1"/>
              <a:t>backoff</a:t>
            </a:r>
            <a:r>
              <a:rPr lang="en-US" dirty="0"/>
              <a:t> [0, CW] (we’ll say CW is 32)</a:t>
            </a:r>
          </a:p>
          <a:p>
            <a:pPr lvl="1"/>
            <a:r>
              <a:rPr lang="en-US" dirty="0"/>
              <a:t>Start counting down </a:t>
            </a:r>
            <a:r>
              <a:rPr lang="en-US" dirty="0" err="1"/>
              <a:t>backoff</a:t>
            </a:r>
            <a:r>
              <a:rPr lang="en-US" dirty="0"/>
              <a:t> slots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9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wants to send, waits DIFS, and can send immediately</a:t>
            </a:r>
          </a:p>
          <a:p>
            <a:pPr lvl="1"/>
            <a:r>
              <a:rPr lang="en-US" dirty="0"/>
              <a:t>No other traffic is going on</a:t>
            </a:r>
          </a:p>
          <a:p>
            <a:pPr lvl="1"/>
            <a:r>
              <a:rPr lang="en-US" dirty="0"/>
              <a:t>A and B pause </a:t>
            </a:r>
            <a:r>
              <a:rPr lang="en-US" dirty="0" err="1"/>
              <a:t>backoff</a:t>
            </a:r>
            <a:r>
              <a:rPr lang="en-US" dirty="0"/>
              <a:t> for packet duration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A798AB-E2EE-417B-9392-3F4B341E3DAD}"/>
              </a:ext>
            </a:extLst>
          </p:cNvPr>
          <p:cNvSpPr txBox="1"/>
          <p:nvPr/>
        </p:nvSpPr>
        <p:spPr>
          <a:xfrm>
            <a:off x="4193006" y="6178718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A46E50-3F67-4330-9848-0DCB05620DC6}"/>
              </a:ext>
            </a:extLst>
          </p:cNvPr>
          <p:cNvCxnSpPr>
            <a:cxnSpLocks/>
          </p:cNvCxnSpPr>
          <p:nvPr/>
        </p:nvCxnSpPr>
        <p:spPr>
          <a:xfrm flipV="1">
            <a:off x="4586705" y="5700269"/>
            <a:ext cx="0" cy="419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D453BD-2F52-4A1E-AD48-9351158A72C4}"/>
              </a:ext>
            </a:extLst>
          </p:cNvPr>
          <p:cNvCxnSpPr>
            <a:cxnSpLocks/>
          </p:cNvCxnSpPr>
          <p:nvPr/>
        </p:nvCxnSpPr>
        <p:spPr>
          <a:xfrm flipH="1">
            <a:off x="4616115" y="2894111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EF3502-2D6A-4103-8714-D8ECECB4024A}"/>
              </a:ext>
            </a:extLst>
          </p:cNvPr>
          <p:cNvCxnSpPr>
            <a:cxnSpLocks/>
          </p:cNvCxnSpPr>
          <p:nvPr/>
        </p:nvCxnSpPr>
        <p:spPr>
          <a:xfrm>
            <a:off x="5183594" y="2894111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19C928-F5D5-44C8-B1BF-B2669B5900B5}"/>
              </a:ext>
            </a:extLst>
          </p:cNvPr>
          <p:cNvSpPr txBox="1"/>
          <p:nvPr/>
        </p:nvSpPr>
        <p:spPr>
          <a:xfrm>
            <a:off x="4620784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19F195-552A-41DF-B726-80DFAA579BBF}"/>
              </a:ext>
            </a:extLst>
          </p:cNvPr>
          <p:cNvSpPr/>
          <p:nvPr/>
        </p:nvSpPr>
        <p:spPr>
          <a:xfrm flipV="1">
            <a:off x="5204989" y="2894111"/>
            <a:ext cx="1231900" cy="3316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02D21-C28F-426E-93E5-06AE475D771F}"/>
              </a:ext>
            </a:extLst>
          </p:cNvPr>
          <p:cNvSpPr txBox="1"/>
          <p:nvPr/>
        </p:nvSpPr>
        <p:spPr>
          <a:xfrm>
            <a:off x="5204989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Traffic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71E4B4-C705-4524-8690-8FB793AC26EC}"/>
              </a:ext>
            </a:extLst>
          </p:cNvPr>
          <p:cNvCxnSpPr>
            <a:cxnSpLocks/>
          </p:cNvCxnSpPr>
          <p:nvPr/>
        </p:nvCxnSpPr>
        <p:spPr>
          <a:xfrm flipH="1">
            <a:off x="4591724" y="5484049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09CB-30FC-40DB-BDF6-FDE273E08006}"/>
              </a:ext>
            </a:extLst>
          </p:cNvPr>
          <p:cNvCxnSpPr>
            <a:cxnSpLocks/>
          </p:cNvCxnSpPr>
          <p:nvPr/>
        </p:nvCxnSpPr>
        <p:spPr>
          <a:xfrm>
            <a:off x="5159203" y="5484049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67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used NAV to pause </a:t>
            </a:r>
            <a:r>
              <a:rPr lang="en-US" dirty="0" err="1"/>
              <a:t>backoff</a:t>
            </a:r>
            <a:r>
              <a:rPr lang="en-US" dirty="0"/>
              <a:t> for entire traffic plus ACK</a:t>
            </a:r>
          </a:p>
          <a:p>
            <a:pPr lvl="1"/>
            <a:r>
              <a:rPr lang="en-US" dirty="0"/>
              <a:t>After DIFS, resume </a:t>
            </a:r>
            <a:r>
              <a:rPr lang="en-US" dirty="0" err="1"/>
              <a:t>backoff</a:t>
            </a:r>
            <a:r>
              <a:rPr lang="en-US" dirty="0"/>
              <a:t> count from its previous 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A798AB-E2EE-417B-9392-3F4B341E3DAD}"/>
              </a:ext>
            </a:extLst>
          </p:cNvPr>
          <p:cNvSpPr txBox="1"/>
          <p:nvPr/>
        </p:nvSpPr>
        <p:spPr>
          <a:xfrm>
            <a:off x="4193006" y="6178718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A46E50-3F67-4330-9848-0DCB05620DC6}"/>
              </a:ext>
            </a:extLst>
          </p:cNvPr>
          <p:cNvCxnSpPr>
            <a:cxnSpLocks/>
          </p:cNvCxnSpPr>
          <p:nvPr/>
        </p:nvCxnSpPr>
        <p:spPr>
          <a:xfrm flipV="1">
            <a:off x="4586705" y="5700269"/>
            <a:ext cx="0" cy="419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D453BD-2F52-4A1E-AD48-9351158A72C4}"/>
              </a:ext>
            </a:extLst>
          </p:cNvPr>
          <p:cNvCxnSpPr>
            <a:cxnSpLocks/>
          </p:cNvCxnSpPr>
          <p:nvPr/>
        </p:nvCxnSpPr>
        <p:spPr>
          <a:xfrm flipH="1">
            <a:off x="4616115" y="2894111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EF3502-2D6A-4103-8714-D8ECECB4024A}"/>
              </a:ext>
            </a:extLst>
          </p:cNvPr>
          <p:cNvCxnSpPr>
            <a:cxnSpLocks/>
          </p:cNvCxnSpPr>
          <p:nvPr/>
        </p:nvCxnSpPr>
        <p:spPr>
          <a:xfrm>
            <a:off x="5183594" y="2894111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19C928-F5D5-44C8-B1BF-B2669B5900B5}"/>
              </a:ext>
            </a:extLst>
          </p:cNvPr>
          <p:cNvSpPr txBox="1"/>
          <p:nvPr/>
        </p:nvSpPr>
        <p:spPr>
          <a:xfrm>
            <a:off x="4620784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19F195-552A-41DF-B726-80DFAA579BBF}"/>
              </a:ext>
            </a:extLst>
          </p:cNvPr>
          <p:cNvSpPr/>
          <p:nvPr/>
        </p:nvSpPr>
        <p:spPr>
          <a:xfrm flipV="1">
            <a:off x="5204989" y="2894111"/>
            <a:ext cx="1231900" cy="3316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02D21-C28F-426E-93E5-06AE475D771F}"/>
              </a:ext>
            </a:extLst>
          </p:cNvPr>
          <p:cNvSpPr txBox="1"/>
          <p:nvPr/>
        </p:nvSpPr>
        <p:spPr>
          <a:xfrm>
            <a:off x="5204989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Traffic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71E4B4-C705-4524-8690-8FB793AC26EC}"/>
              </a:ext>
            </a:extLst>
          </p:cNvPr>
          <p:cNvCxnSpPr>
            <a:cxnSpLocks/>
          </p:cNvCxnSpPr>
          <p:nvPr/>
        </p:nvCxnSpPr>
        <p:spPr>
          <a:xfrm flipH="1">
            <a:off x="4591724" y="5484049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09CB-30FC-40DB-BDF6-FDE273E08006}"/>
              </a:ext>
            </a:extLst>
          </p:cNvPr>
          <p:cNvCxnSpPr>
            <a:cxnSpLocks/>
          </p:cNvCxnSpPr>
          <p:nvPr/>
        </p:nvCxnSpPr>
        <p:spPr>
          <a:xfrm>
            <a:off x="5159203" y="5484049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18D0B56-C2B0-49F7-8488-FDA64F25DC6E}"/>
              </a:ext>
            </a:extLst>
          </p:cNvPr>
          <p:cNvSpPr txBox="1"/>
          <p:nvPr/>
        </p:nvSpPr>
        <p:spPr>
          <a:xfrm>
            <a:off x="7808173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4D7EB2-5D2D-4F57-B103-EC653B7180BB}"/>
              </a:ext>
            </a:extLst>
          </p:cNvPr>
          <p:cNvSpPr txBox="1"/>
          <p:nvPr/>
        </p:nvSpPr>
        <p:spPr>
          <a:xfrm>
            <a:off x="7814908" y="5152023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D31250D-FB1D-4EF6-9F22-44EB3E7AA52D}"/>
              </a:ext>
            </a:extLst>
          </p:cNvPr>
          <p:cNvSpPr/>
          <p:nvPr/>
        </p:nvSpPr>
        <p:spPr>
          <a:xfrm flipV="1">
            <a:off x="6832610" y="2894110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B877EB5-27B5-457A-B3AF-DA380E95D356}"/>
              </a:ext>
            </a:extLst>
          </p:cNvPr>
          <p:cNvCxnSpPr>
            <a:cxnSpLocks/>
          </p:cNvCxnSpPr>
          <p:nvPr/>
        </p:nvCxnSpPr>
        <p:spPr>
          <a:xfrm>
            <a:off x="64262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857F74-F67A-4E1B-9637-4A26539F820B}"/>
              </a:ext>
            </a:extLst>
          </p:cNvPr>
          <p:cNvCxnSpPr>
            <a:cxnSpLocks/>
          </p:cNvCxnSpPr>
          <p:nvPr/>
        </p:nvCxnSpPr>
        <p:spPr>
          <a:xfrm>
            <a:off x="68326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907F617-F1EC-4CCE-AA34-DADA89DB70EB}"/>
              </a:ext>
            </a:extLst>
          </p:cNvPr>
          <p:cNvSpPr txBox="1"/>
          <p:nvPr/>
        </p:nvSpPr>
        <p:spPr>
          <a:xfrm>
            <a:off x="6350020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0C56D44-8B23-4362-A2C5-CE863A29DC4D}"/>
              </a:ext>
            </a:extLst>
          </p:cNvPr>
          <p:cNvCxnSpPr>
            <a:cxnSpLocks/>
          </p:cNvCxnSpPr>
          <p:nvPr/>
        </p:nvCxnSpPr>
        <p:spPr>
          <a:xfrm flipH="1">
            <a:off x="7188211" y="2894110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16F40E-8993-41E9-BAD6-17397A94FBF3}"/>
              </a:ext>
            </a:extLst>
          </p:cNvPr>
          <p:cNvCxnSpPr>
            <a:cxnSpLocks/>
          </p:cNvCxnSpPr>
          <p:nvPr/>
        </p:nvCxnSpPr>
        <p:spPr>
          <a:xfrm>
            <a:off x="7774415" y="2894110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26C51BF-EFD2-4950-AD51-4816B2FCCE89}"/>
              </a:ext>
            </a:extLst>
          </p:cNvPr>
          <p:cNvSpPr txBox="1"/>
          <p:nvPr/>
        </p:nvSpPr>
        <p:spPr>
          <a:xfrm>
            <a:off x="6784120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691C9A-1D6D-4FF5-A6D4-B260230A610F}"/>
              </a:ext>
            </a:extLst>
          </p:cNvPr>
          <p:cNvSpPr txBox="1"/>
          <p:nvPr/>
        </p:nvSpPr>
        <p:spPr>
          <a:xfrm>
            <a:off x="7224305" y="3210120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235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6F12B-7C1A-DF3C-551D-14453ADE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0E808-15E4-905E-3119-84343974F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: Matter due today</a:t>
            </a:r>
          </a:p>
          <a:p>
            <a:endParaRPr lang="en-US" dirty="0"/>
          </a:p>
          <a:p>
            <a:r>
              <a:rPr lang="en-US" dirty="0"/>
              <a:t>Another week on Lab: Thread</a:t>
            </a:r>
          </a:p>
          <a:p>
            <a:endParaRPr lang="en-US" dirty="0"/>
          </a:p>
          <a:p>
            <a:r>
              <a:rPr lang="en-US" dirty="0"/>
              <a:t>Lab: </a:t>
            </a:r>
            <a:r>
              <a:rPr lang="en-US" dirty="0" err="1"/>
              <a:t>WiFi</a:t>
            </a:r>
            <a:r>
              <a:rPr lang="en-US" dirty="0"/>
              <a:t> starts on Friday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7664A-AE00-B47C-1BFD-EB4069F8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46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 reaches zero </a:t>
            </a:r>
            <a:r>
              <a:rPr lang="en-US" dirty="0" err="1"/>
              <a:t>backoff</a:t>
            </a:r>
            <a:r>
              <a:rPr lang="en-US" dirty="0"/>
              <a:t>, finds channel empty, transmits</a:t>
            </a:r>
          </a:p>
          <a:p>
            <a:pPr lvl="1"/>
            <a:r>
              <a:rPr lang="en-US" dirty="0"/>
              <a:t>A pauses its </a:t>
            </a:r>
            <a:r>
              <a:rPr lang="en-US" dirty="0" err="1"/>
              <a:t>backoff</a:t>
            </a:r>
            <a:r>
              <a:rPr lang="en-US" dirty="0"/>
              <a:t> again for duration plus ACK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A798AB-E2EE-417B-9392-3F4B341E3DAD}"/>
              </a:ext>
            </a:extLst>
          </p:cNvPr>
          <p:cNvSpPr txBox="1"/>
          <p:nvPr/>
        </p:nvSpPr>
        <p:spPr>
          <a:xfrm>
            <a:off x="4193006" y="6178718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A46E50-3F67-4330-9848-0DCB05620DC6}"/>
              </a:ext>
            </a:extLst>
          </p:cNvPr>
          <p:cNvCxnSpPr>
            <a:cxnSpLocks/>
          </p:cNvCxnSpPr>
          <p:nvPr/>
        </p:nvCxnSpPr>
        <p:spPr>
          <a:xfrm flipV="1">
            <a:off x="4586705" y="5700269"/>
            <a:ext cx="0" cy="419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D453BD-2F52-4A1E-AD48-9351158A72C4}"/>
              </a:ext>
            </a:extLst>
          </p:cNvPr>
          <p:cNvCxnSpPr>
            <a:cxnSpLocks/>
          </p:cNvCxnSpPr>
          <p:nvPr/>
        </p:nvCxnSpPr>
        <p:spPr>
          <a:xfrm flipH="1">
            <a:off x="4616115" y="2894111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EF3502-2D6A-4103-8714-D8ECECB4024A}"/>
              </a:ext>
            </a:extLst>
          </p:cNvPr>
          <p:cNvCxnSpPr>
            <a:cxnSpLocks/>
          </p:cNvCxnSpPr>
          <p:nvPr/>
        </p:nvCxnSpPr>
        <p:spPr>
          <a:xfrm>
            <a:off x="5183594" y="2894111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19C928-F5D5-44C8-B1BF-B2669B5900B5}"/>
              </a:ext>
            </a:extLst>
          </p:cNvPr>
          <p:cNvSpPr txBox="1"/>
          <p:nvPr/>
        </p:nvSpPr>
        <p:spPr>
          <a:xfrm>
            <a:off x="4620784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19F195-552A-41DF-B726-80DFAA579BBF}"/>
              </a:ext>
            </a:extLst>
          </p:cNvPr>
          <p:cNvSpPr/>
          <p:nvPr/>
        </p:nvSpPr>
        <p:spPr>
          <a:xfrm flipV="1">
            <a:off x="5204989" y="2894111"/>
            <a:ext cx="1231900" cy="3316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02D21-C28F-426E-93E5-06AE475D771F}"/>
              </a:ext>
            </a:extLst>
          </p:cNvPr>
          <p:cNvSpPr txBox="1"/>
          <p:nvPr/>
        </p:nvSpPr>
        <p:spPr>
          <a:xfrm>
            <a:off x="5204989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Traffic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71E4B4-C705-4524-8690-8FB793AC26EC}"/>
              </a:ext>
            </a:extLst>
          </p:cNvPr>
          <p:cNvCxnSpPr>
            <a:cxnSpLocks/>
          </p:cNvCxnSpPr>
          <p:nvPr/>
        </p:nvCxnSpPr>
        <p:spPr>
          <a:xfrm flipH="1">
            <a:off x="4591724" y="5484049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09CB-30FC-40DB-BDF6-FDE273E08006}"/>
              </a:ext>
            </a:extLst>
          </p:cNvPr>
          <p:cNvCxnSpPr>
            <a:cxnSpLocks/>
          </p:cNvCxnSpPr>
          <p:nvPr/>
        </p:nvCxnSpPr>
        <p:spPr>
          <a:xfrm>
            <a:off x="5159203" y="5484049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18D0B56-C2B0-49F7-8488-FDA64F25DC6E}"/>
              </a:ext>
            </a:extLst>
          </p:cNvPr>
          <p:cNvSpPr txBox="1"/>
          <p:nvPr/>
        </p:nvSpPr>
        <p:spPr>
          <a:xfrm>
            <a:off x="7808173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4D7EB2-5D2D-4F57-B103-EC653B7180BB}"/>
              </a:ext>
            </a:extLst>
          </p:cNvPr>
          <p:cNvSpPr txBox="1"/>
          <p:nvPr/>
        </p:nvSpPr>
        <p:spPr>
          <a:xfrm>
            <a:off x="7814908" y="5152023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4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B442CF-C7FB-4985-8DC7-BB25657417D0}"/>
              </a:ext>
            </a:extLst>
          </p:cNvPr>
          <p:cNvCxnSpPr>
            <a:cxnSpLocks/>
          </p:cNvCxnSpPr>
          <p:nvPr/>
        </p:nvCxnSpPr>
        <p:spPr>
          <a:xfrm>
            <a:off x="80815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9B2292-2C18-424C-BB39-1FF5FA865098}"/>
              </a:ext>
            </a:extLst>
          </p:cNvPr>
          <p:cNvCxnSpPr>
            <a:cxnSpLocks/>
          </p:cNvCxnSpPr>
          <p:nvPr/>
        </p:nvCxnSpPr>
        <p:spPr>
          <a:xfrm>
            <a:off x="83101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59FF8FA-3542-4F36-A5E0-D8597C36C709}"/>
              </a:ext>
            </a:extLst>
          </p:cNvPr>
          <p:cNvCxnSpPr>
            <a:cxnSpLocks/>
          </p:cNvCxnSpPr>
          <p:nvPr/>
        </p:nvCxnSpPr>
        <p:spPr>
          <a:xfrm>
            <a:off x="85387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0A90B7-3CE7-456C-BE37-B7A3330C3F7A}"/>
              </a:ext>
            </a:extLst>
          </p:cNvPr>
          <p:cNvCxnSpPr>
            <a:cxnSpLocks/>
          </p:cNvCxnSpPr>
          <p:nvPr/>
        </p:nvCxnSpPr>
        <p:spPr>
          <a:xfrm>
            <a:off x="87927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5206BF-CDE3-49CF-928F-60A0430B3F62}"/>
              </a:ext>
            </a:extLst>
          </p:cNvPr>
          <p:cNvCxnSpPr>
            <a:cxnSpLocks/>
          </p:cNvCxnSpPr>
          <p:nvPr/>
        </p:nvCxnSpPr>
        <p:spPr>
          <a:xfrm>
            <a:off x="80548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7391A9-B23D-40C6-9C99-488A89617B7E}"/>
              </a:ext>
            </a:extLst>
          </p:cNvPr>
          <p:cNvCxnSpPr>
            <a:cxnSpLocks/>
          </p:cNvCxnSpPr>
          <p:nvPr/>
        </p:nvCxnSpPr>
        <p:spPr>
          <a:xfrm>
            <a:off x="82834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42E191F-7AD3-4E2A-BAC9-97D50D3939B6}"/>
              </a:ext>
            </a:extLst>
          </p:cNvPr>
          <p:cNvCxnSpPr>
            <a:cxnSpLocks/>
          </p:cNvCxnSpPr>
          <p:nvPr/>
        </p:nvCxnSpPr>
        <p:spPr>
          <a:xfrm>
            <a:off x="85120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AD80750-4C88-4D83-AF8F-3DB31CB0779B}"/>
              </a:ext>
            </a:extLst>
          </p:cNvPr>
          <p:cNvCxnSpPr>
            <a:cxnSpLocks/>
          </p:cNvCxnSpPr>
          <p:nvPr/>
        </p:nvCxnSpPr>
        <p:spPr>
          <a:xfrm>
            <a:off x="87660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ED35B73-3780-403F-9962-BBEB7CD4AF4C}"/>
              </a:ext>
            </a:extLst>
          </p:cNvPr>
          <p:cNvSpPr/>
          <p:nvPr/>
        </p:nvSpPr>
        <p:spPr>
          <a:xfrm flipV="1">
            <a:off x="8820459" y="2894110"/>
            <a:ext cx="1231900" cy="3316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FA9FFB-670B-42E8-BF66-26F9F7DBEADD}"/>
              </a:ext>
            </a:extLst>
          </p:cNvPr>
          <p:cNvSpPr txBox="1"/>
          <p:nvPr/>
        </p:nvSpPr>
        <p:spPr>
          <a:xfrm>
            <a:off x="8820459" y="2555555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 Traffic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D31250D-FB1D-4EF6-9F22-44EB3E7AA52D}"/>
              </a:ext>
            </a:extLst>
          </p:cNvPr>
          <p:cNvSpPr/>
          <p:nvPr/>
        </p:nvSpPr>
        <p:spPr>
          <a:xfrm flipV="1">
            <a:off x="6832610" y="2894110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B877EB5-27B5-457A-B3AF-DA380E95D356}"/>
              </a:ext>
            </a:extLst>
          </p:cNvPr>
          <p:cNvCxnSpPr>
            <a:cxnSpLocks/>
          </p:cNvCxnSpPr>
          <p:nvPr/>
        </p:nvCxnSpPr>
        <p:spPr>
          <a:xfrm>
            <a:off x="64262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857F74-F67A-4E1B-9637-4A26539F820B}"/>
              </a:ext>
            </a:extLst>
          </p:cNvPr>
          <p:cNvCxnSpPr>
            <a:cxnSpLocks/>
          </p:cNvCxnSpPr>
          <p:nvPr/>
        </p:nvCxnSpPr>
        <p:spPr>
          <a:xfrm>
            <a:off x="68326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907F617-F1EC-4CCE-AA34-DADA89DB70EB}"/>
              </a:ext>
            </a:extLst>
          </p:cNvPr>
          <p:cNvSpPr txBox="1"/>
          <p:nvPr/>
        </p:nvSpPr>
        <p:spPr>
          <a:xfrm>
            <a:off x="6350020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0C56D44-8B23-4362-A2C5-CE863A29DC4D}"/>
              </a:ext>
            </a:extLst>
          </p:cNvPr>
          <p:cNvCxnSpPr>
            <a:cxnSpLocks/>
          </p:cNvCxnSpPr>
          <p:nvPr/>
        </p:nvCxnSpPr>
        <p:spPr>
          <a:xfrm flipH="1">
            <a:off x="7188211" y="2894110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16F40E-8993-41E9-BAD6-17397A94FBF3}"/>
              </a:ext>
            </a:extLst>
          </p:cNvPr>
          <p:cNvCxnSpPr>
            <a:cxnSpLocks/>
          </p:cNvCxnSpPr>
          <p:nvPr/>
        </p:nvCxnSpPr>
        <p:spPr>
          <a:xfrm>
            <a:off x="7774415" y="2894110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26C51BF-EFD2-4950-AD51-4816B2FCCE89}"/>
              </a:ext>
            </a:extLst>
          </p:cNvPr>
          <p:cNvSpPr txBox="1"/>
          <p:nvPr/>
        </p:nvSpPr>
        <p:spPr>
          <a:xfrm>
            <a:off x="6784120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691C9A-1D6D-4FF5-A6D4-B260230A610F}"/>
              </a:ext>
            </a:extLst>
          </p:cNvPr>
          <p:cNvSpPr txBox="1"/>
          <p:nvPr/>
        </p:nvSpPr>
        <p:spPr>
          <a:xfrm>
            <a:off x="7224305" y="3210120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74081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B005-EC67-703B-57F7-35D4F0C7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46E3-8631-9F72-0A94-D6F70EC9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wanted maximum data throughput on a </a:t>
            </a:r>
            <a:r>
              <a:rPr lang="en-US" dirty="0" err="1"/>
              <a:t>WiFi</a:t>
            </a:r>
            <a:r>
              <a:rPr lang="en-US" dirty="0"/>
              <a:t> radio, and you were willing to be non-standards-compliant, what would you do?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C01FE-48B9-52DE-6B54-FB6B1459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8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B005-EC67-703B-57F7-35D4F0C7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46E3-8631-9F72-0A94-D6F70EC9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wanted maximum data throughput on a </a:t>
            </a:r>
            <a:r>
              <a:rPr lang="en-US" dirty="0" err="1"/>
              <a:t>WiFi</a:t>
            </a:r>
            <a:r>
              <a:rPr lang="en-US" dirty="0"/>
              <a:t> radio, and you were willing to be non-standards-compliant, what would you do?</a:t>
            </a:r>
          </a:p>
          <a:p>
            <a:endParaRPr lang="en-US" dirty="0"/>
          </a:p>
          <a:p>
            <a:pPr lvl="1"/>
            <a:r>
              <a:rPr lang="en-US" dirty="0"/>
              <a:t>Never backoff at all. Just try during the next open period</a:t>
            </a:r>
          </a:p>
          <a:p>
            <a:pPr lvl="2"/>
            <a:r>
              <a:rPr lang="en-US" dirty="0"/>
              <a:t>Always be “device C” in our previous example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a shorter SIFS than other devices</a:t>
            </a:r>
          </a:p>
          <a:p>
            <a:pPr lvl="2"/>
            <a:r>
              <a:rPr lang="en-US" dirty="0"/>
              <a:t>If you start transmitting sooner, you get to keep transmitting!</a:t>
            </a:r>
          </a:p>
          <a:p>
            <a:pPr lvl="2"/>
            <a:r>
              <a:rPr lang="en-US" dirty="0"/>
              <a:t>Other devices will backoff on your transmission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Tragedy of the Commons: this utterly fails if many radios follow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C01FE-48B9-52DE-6B54-FB6B1459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6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0F4A-7FF5-8C74-2790-9E075570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 + OFDMA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66A45-FCDF-134A-4592-CC4E97F50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506873" cy="5029200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WiFi</a:t>
            </a:r>
            <a:r>
              <a:rPr lang="en-US" dirty="0"/>
              <a:t> 6 to be backwards compatible, the OFDMA stuff has to obey the normal CSMA/CA rules as well</a:t>
            </a:r>
          </a:p>
          <a:p>
            <a:endParaRPr lang="en-US" dirty="0"/>
          </a:p>
          <a:p>
            <a:r>
              <a:rPr lang="en-US" dirty="0"/>
              <a:t>Downlink from AP</a:t>
            </a:r>
          </a:p>
          <a:p>
            <a:pPr lvl="1"/>
            <a:r>
              <a:rPr lang="en-US" dirty="0"/>
              <a:t>The AP wins contention and then transmits various data at various frequencies</a:t>
            </a:r>
          </a:p>
          <a:p>
            <a:pPr lvl="1"/>
            <a:endParaRPr lang="en-US" dirty="0"/>
          </a:p>
          <a:p>
            <a:r>
              <a:rPr lang="en-US" dirty="0"/>
              <a:t>Uplink to AP</a:t>
            </a:r>
          </a:p>
          <a:p>
            <a:pPr lvl="1"/>
            <a:r>
              <a:rPr lang="en-US" dirty="0"/>
              <a:t>The AP wins contention,</a:t>
            </a:r>
            <a:br>
              <a:rPr lang="en-US" dirty="0"/>
            </a:br>
            <a:r>
              <a:rPr lang="en-US" dirty="0"/>
              <a:t>sends a “OFDMA uplink trigger frame”,</a:t>
            </a:r>
            <a:br>
              <a:rPr lang="en-US" dirty="0"/>
            </a:br>
            <a:r>
              <a:rPr lang="en-US" dirty="0"/>
              <a:t>then devices send their responses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6434C-7431-9B58-3FEB-75802DBC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49CAB9-A6CD-44BF-DFF8-6E41BE35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303" y="3801719"/>
            <a:ext cx="3410426" cy="24625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047EF8-9F18-BED9-723F-98F0A7FD8450}"/>
              </a:ext>
            </a:extLst>
          </p:cNvPr>
          <p:cNvSpPr txBox="1"/>
          <p:nvPr/>
        </p:nvSpPr>
        <p:spPr>
          <a:xfrm>
            <a:off x="607595" y="6264275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https://ieeexplore.ieee.org/document/8422767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47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8A3DF-CCBE-B676-B973-508B6D93A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2A3544-A2DF-A219-D449-650A3E5D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301CEE0-1BE3-FA8B-D2E1-A28F9E8C90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802.11 Access Control</a:t>
            </a:r>
          </a:p>
          <a:p>
            <a:pPr lvl="1"/>
            <a:endParaRPr lang="en-US" dirty="0"/>
          </a:p>
          <a:p>
            <a:r>
              <a:rPr lang="en-US" b="1" dirty="0"/>
              <a:t>802.11 Frame format</a:t>
            </a:r>
          </a:p>
          <a:p>
            <a:pPr lvl="1"/>
            <a:endParaRPr lang="en-US" dirty="0"/>
          </a:p>
          <a:p>
            <a:r>
              <a:rPr lang="en-US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dirty="0"/>
              <a:t>Roaming</a:t>
            </a:r>
          </a:p>
          <a:p>
            <a:pPr lvl="1"/>
            <a:endParaRPr lang="en-US" dirty="0"/>
          </a:p>
          <a:p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MQTT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1A3C2A-E0D9-DD7D-9480-A6808F16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41365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323-F238-4D19-ACDD-E4D082E6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69178"/>
            <a:ext cx="10972800" cy="3603021"/>
          </a:xfrm>
        </p:spPr>
        <p:txBody>
          <a:bodyPr/>
          <a:lstStyle/>
          <a:p>
            <a:r>
              <a:rPr lang="en-US" dirty="0"/>
              <a:t>Frame control (various bits)</a:t>
            </a:r>
          </a:p>
          <a:p>
            <a:pPr lvl="1"/>
            <a:r>
              <a:rPr lang="en-US" dirty="0"/>
              <a:t>Type of packet (Control, Management, Data)</a:t>
            </a:r>
          </a:p>
          <a:p>
            <a:pPr lvl="1"/>
            <a:r>
              <a:rPr lang="en-US" dirty="0"/>
              <a:t>Subtype (Association, RTS, CTS, Ack, etc.)</a:t>
            </a:r>
          </a:p>
          <a:p>
            <a:pPr lvl="1"/>
            <a:r>
              <a:rPr lang="en-US" dirty="0"/>
              <a:t>Indication of to/from “distribution system” (Internet rather than intranet)</a:t>
            </a:r>
          </a:p>
          <a:p>
            <a:pPr lvl="1"/>
            <a:endParaRPr lang="en-US" dirty="0"/>
          </a:p>
          <a:p>
            <a:r>
              <a:rPr lang="en-US" dirty="0"/>
              <a:t>Duration</a:t>
            </a:r>
          </a:p>
          <a:p>
            <a:pPr lvl="1"/>
            <a:r>
              <a:rPr lang="en-US" dirty="0"/>
              <a:t>Specifies on-air time of full packet in microseconds</a:t>
            </a:r>
          </a:p>
          <a:p>
            <a:pPr lvl="1"/>
            <a:r>
              <a:rPr lang="en-US" dirty="0"/>
              <a:t>Note: no actual length field 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CE613-3295-44B7-B7FE-E2583934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37192"/>
            <a:ext cx="10972799" cy="1209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98BCBD-20A2-758F-FE66-8C07F6F9640D}"/>
              </a:ext>
            </a:extLst>
          </p:cNvPr>
          <p:cNvSpPr txBox="1"/>
          <p:nvPr/>
        </p:nvSpPr>
        <p:spPr>
          <a:xfrm>
            <a:off x="8518525" y="4417615"/>
            <a:ext cx="3241675" cy="18466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ravek Light"/>
                <a:cs typeface="Seravek Light"/>
              </a:rPr>
              <a:t>Surprising, but smart!</a:t>
            </a:r>
          </a:p>
          <a:p>
            <a:endParaRPr lang="en-US" sz="800" dirty="0">
              <a:latin typeface="Seravek Light"/>
              <a:cs typeface="Seravek Light"/>
            </a:endParaRPr>
          </a:p>
          <a:p>
            <a:r>
              <a:rPr lang="en-US" sz="1400" dirty="0">
                <a:latin typeface="Seravek Light"/>
                <a:cs typeface="Seravek Light"/>
              </a:rPr>
              <a:t>Recall MCS vary — but everyone needs to be able to parse header (for duration, for NAV)</a:t>
            </a:r>
          </a:p>
          <a:p>
            <a:endParaRPr lang="en-US" sz="800" dirty="0">
              <a:latin typeface="Seravek Light"/>
              <a:cs typeface="Seravek Light"/>
            </a:endParaRPr>
          </a:p>
          <a:p>
            <a:r>
              <a:rPr lang="en-US" sz="1400" dirty="0">
                <a:latin typeface="Seravek Light"/>
                <a:cs typeface="Seravek Light"/>
              </a:rPr>
              <a:t>Length can be very large (e.g. in ac: 5.5 </a:t>
            </a:r>
            <a:r>
              <a:rPr lang="en-US" sz="1400" dirty="0" err="1">
                <a:latin typeface="Seravek Light"/>
                <a:cs typeface="Seravek Light"/>
              </a:rPr>
              <a:t>ms</a:t>
            </a:r>
            <a:r>
              <a:rPr lang="en-US" sz="1400" dirty="0">
                <a:latin typeface="Seravek Light"/>
                <a:cs typeface="Seravek Light"/>
              </a:rPr>
              <a:t> max duration is 4.5 MB length!); sent at full data rate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5CD8B8D-2CC8-0D84-9FBD-860AEC965A84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5575301" y="5340944"/>
            <a:ext cx="2943225" cy="379863"/>
          </a:xfrm>
          <a:prstGeom prst="bentConnector3">
            <a:avLst>
              <a:gd name="adj1" fmla="val 6419"/>
            </a:avLst>
          </a:prstGeom>
          <a:ln w="952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323-F238-4D19-ACDD-E4D082E6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69178"/>
            <a:ext cx="5331995" cy="3603021"/>
          </a:xfrm>
        </p:spPr>
        <p:txBody>
          <a:bodyPr>
            <a:noAutofit/>
          </a:bodyPr>
          <a:lstStyle/>
          <a:p>
            <a:r>
              <a:rPr lang="en-US" sz="2400" dirty="0"/>
              <a:t>Sequence control</a:t>
            </a:r>
          </a:p>
          <a:p>
            <a:pPr lvl="1"/>
            <a:r>
              <a:rPr lang="en-US" sz="2000" dirty="0"/>
              <a:t>4-bit fragment number</a:t>
            </a:r>
          </a:p>
          <a:p>
            <a:pPr lvl="1"/>
            <a:r>
              <a:rPr lang="en-US" sz="2000" dirty="0"/>
              <a:t>12-bit sequence number</a:t>
            </a:r>
          </a:p>
          <a:p>
            <a:pPr lvl="1"/>
            <a:endParaRPr lang="en-US" sz="2000" dirty="0"/>
          </a:p>
          <a:p>
            <a:r>
              <a:rPr lang="en-US" sz="2400" dirty="0"/>
              <a:t>Quality of Service control</a:t>
            </a:r>
          </a:p>
          <a:p>
            <a:pPr lvl="1"/>
            <a:r>
              <a:rPr lang="en-US" sz="2000" dirty="0"/>
              <a:t>Identifies traffic category</a:t>
            </a:r>
          </a:p>
          <a:p>
            <a:pPr lvl="1"/>
            <a:endParaRPr lang="en-US" sz="2000" dirty="0"/>
          </a:p>
          <a:p>
            <a:r>
              <a:rPr lang="en-US" sz="2400" dirty="0"/>
              <a:t>High Throughput Control</a:t>
            </a:r>
          </a:p>
          <a:p>
            <a:pPr lvl="1"/>
            <a:r>
              <a:rPr lang="en-US" sz="2000" dirty="0"/>
              <a:t>Configurations for selecting best data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CE613-3295-44B7-B7FE-E2583934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37192"/>
            <a:ext cx="10972799" cy="120919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C2A60B-8ED1-444F-8646-D70EF6E17188}"/>
              </a:ext>
            </a:extLst>
          </p:cNvPr>
          <p:cNvSpPr txBox="1">
            <a:spLocks/>
          </p:cNvSpPr>
          <p:nvPr/>
        </p:nvSpPr>
        <p:spPr>
          <a:xfrm>
            <a:off x="6248400" y="2569178"/>
            <a:ext cx="5331994" cy="3603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Frame body</a:t>
            </a:r>
          </a:p>
          <a:p>
            <a:pPr lvl="1"/>
            <a:r>
              <a:rPr lang="en-US" sz="2000" dirty="0"/>
              <a:t>Max size depends on PHY</a:t>
            </a:r>
          </a:p>
          <a:p>
            <a:pPr lvl="2"/>
            <a:r>
              <a:rPr lang="en-US" sz="2000" dirty="0"/>
              <a:t>~2000 for lower rates</a:t>
            </a:r>
          </a:p>
          <a:p>
            <a:pPr lvl="2"/>
            <a:r>
              <a:rPr lang="en-US" sz="2000" dirty="0"/>
              <a:t>~8000 for 802.11n</a:t>
            </a:r>
          </a:p>
          <a:p>
            <a:pPr lvl="2"/>
            <a:r>
              <a:rPr lang="en-US" sz="2000" dirty="0"/>
              <a:t>~11000 for 802.11ac</a:t>
            </a:r>
          </a:p>
          <a:p>
            <a:pPr lvl="2"/>
            <a:endParaRPr lang="en-US" sz="2000" dirty="0"/>
          </a:p>
          <a:p>
            <a:r>
              <a:rPr lang="en-US" sz="2400" dirty="0"/>
              <a:t>Frame check sequence</a:t>
            </a:r>
          </a:p>
          <a:p>
            <a:pPr lvl="1"/>
            <a:r>
              <a:rPr lang="en-US" sz="2000" dirty="0"/>
              <a:t>32-bit CRC</a:t>
            </a:r>
          </a:p>
        </p:txBody>
      </p:sp>
    </p:spTree>
    <p:extLst>
      <p:ext uri="{BB962C8B-B14F-4D97-AF65-F5344CB8AC3E}">
        <p14:creationId xmlns:p14="http://schemas.microsoft.com/office/powerpoint/2010/main" val="32341496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97735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6610354" y="2104033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49DBCB-E82D-4AC4-8446-AE8A6180F7A6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3964465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01629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3349636" y="2379464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A93BF-B673-48E9-8C9F-303D62C84313}"/>
              </a:ext>
            </a:extLst>
          </p:cNvPr>
          <p:cNvSpPr txBox="1"/>
          <p:nvPr/>
        </p:nvSpPr>
        <p:spPr>
          <a:xfrm>
            <a:off x="5143507" y="2982754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9F94DC-80DB-474B-BACC-FB0755FFBA97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2251519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47498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3321050" y="1781413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A93BF-B673-48E9-8C9F-303D62C84313}"/>
              </a:ext>
            </a:extLst>
          </p:cNvPr>
          <p:cNvSpPr txBox="1"/>
          <p:nvPr/>
        </p:nvSpPr>
        <p:spPr>
          <a:xfrm>
            <a:off x="5295904" y="1177567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8C698A-5674-464A-A597-ECDDC4B33837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130302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MAC layer concepts in 802.11</a:t>
            </a:r>
          </a:p>
          <a:p>
            <a:endParaRPr lang="en-US" dirty="0"/>
          </a:p>
          <a:p>
            <a:r>
              <a:rPr lang="en-US" dirty="0"/>
              <a:t>Understand what exists, what is actually used, and why</a:t>
            </a:r>
          </a:p>
          <a:p>
            <a:endParaRPr lang="en-US" dirty="0"/>
          </a:p>
          <a:p>
            <a:r>
              <a:rPr lang="en-US" dirty="0"/>
              <a:t>Explore two additional areas in 802.11</a:t>
            </a:r>
          </a:p>
          <a:p>
            <a:pPr lvl="1"/>
            <a:r>
              <a:rPr lang="en-US" dirty="0"/>
              <a:t>Microcontroller use of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Future of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88908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8712207" y="3026768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A93BF-B673-48E9-8C9F-303D62C84313}"/>
              </a:ext>
            </a:extLst>
          </p:cNvPr>
          <p:cNvSpPr txBox="1"/>
          <p:nvPr/>
        </p:nvSpPr>
        <p:spPr>
          <a:xfrm>
            <a:off x="8543935" y="1393706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8858C-19BA-4FB9-B687-F958D690B06C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4089222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CC30-763F-49D4-8807-59405DB1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frames in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85F5-B09C-4E02-825E-7F4A00398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436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Frame bursting (handles one really big packet)</a:t>
            </a:r>
          </a:p>
          <a:p>
            <a:pPr lvl="1"/>
            <a:r>
              <a:rPr lang="en-US" dirty="0"/>
              <a:t>Transmit multiple frames in a row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Frame fragmentation</a:t>
            </a:r>
          </a:p>
          <a:p>
            <a:pPr lvl="1"/>
            <a:r>
              <a:rPr lang="en-US" dirty="0"/>
              <a:t>Split service data over multiple frames</a:t>
            </a:r>
          </a:p>
          <a:p>
            <a:pPr lvl="1"/>
            <a:endParaRPr lang="en-US" dirty="0"/>
          </a:p>
          <a:p>
            <a:r>
              <a:rPr lang="en-US" dirty="0"/>
              <a:t>Frame aggregation (handles many very small packets)</a:t>
            </a:r>
          </a:p>
          <a:p>
            <a:pPr lvl="1"/>
            <a:r>
              <a:rPr lang="en-US" dirty="0"/>
              <a:t>Multiple service data in a single frame</a:t>
            </a:r>
          </a:p>
          <a:p>
            <a:pPr lvl="1"/>
            <a:r>
              <a:rPr lang="en-US" dirty="0"/>
              <a:t>Allows multiple packets to reach Access Point in a single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312E1-0B69-42A7-ACE8-E5FBB3AC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41A7D-F5EA-4B85-A4AE-937ED62D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4" y="5373451"/>
            <a:ext cx="6430272" cy="1124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46FE68-1AF7-465E-9790-932577D29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4" y="1929302"/>
            <a:ext cx="588727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01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3EFE-ACF5-482F-B9BC-A466BEF7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packet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9A89-D6F7-4AC8-9038-6CA64348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074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 duration for a 1500 byte 802.11g packet</a:t>
            </a:r>
          </a:p>
          <a:p>
            <a:pPr lvl="1"/>
            <a:r>
              <a:rPr lang="en-US" dirty="0"/>
              <a:t>6 Mbps for header</a:t>
            </a:r>
          </a:p>
          <a:p>
            <a:pPr lvl="1"/>
            <a:r>
              <a:rPr lang="en-US" dirty="0"/>
              <a:t>24 Mbps for payload</a:t>
            </a:r>
          </a:p>
          <a:p>
            <a:pPr lvl="1"/>
            <a:r>
              <a:rPr lang="en-US" dirty="0"/>
              <a:t>566 </a:t>
            </a:r>
            <a:r>
              <a:rPr lang="en-US" dirty="0" err="1"/>
              <a:t>μs</a:t>
            </a:r>
            <a:r>
              <a:rPr lang="en-US" dirty="0"/>
              <a:t> for total packet</a:t>
            </a:r>
          </a:p>
          <a:p>
            <a:pPr lvl="2"/>
            <a:r>
              <a:rPr lang="en-US" dirty="0"/>
              <a:t>Plus 10 </a:t>
            </a:r>
            <a:r>
              <a:rPr lang="en-US" dirty="0" err="1"/>
              <a:t>μs</a:t>
            </a:r>
            <a:r>
              <a:rPr lang="en-US" dirty="0"/>
              <a:t> for SIFS</a:t>
            </a:r>
          </a:p>
          <a:p>
            <a:pPr lvl="2"/>
            <a:r>
              <a:rPr lang="en-US" dirty="0"/>
              <a:t>Plus 34 </a:t>
            </a:r>
            <a:r>
              <a:rPr lang="en-US" dirty="0" err="1"/>
              <a:t>μs</a:t>
            </a:r>
            <a:r>
              <a:rPr lang="en-US" dirty="0"/>
              <a:t> for ACK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hlinkClick r:id="rId2"/>
              </a:rPr>
              <a:t>https://sarwiki.informatik.hu-berlin.de/Packet_transmission_time_in_802.11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D2256-08E8-4757-A904-EC8A7E62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89B61-C97F-488A-B8DD-3708E27D5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4" y="477177"/>
            <a:ext cx="5251751" cy="58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55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3EFE-ACF5-482F-B9BC-A466BEF7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5484395" cy="1143000"/>
          </a:xfrm>
        </p:spPr>
        <p:txBody>
          <a:bodyPr/>
          <a:lstStyle/>
          <a:p>
            <a:r>
              <a:rPr lang="en-US" dirty="0"/>
              <a:t>Implementation Drives Specification Sometimes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D2256-08E8-4757-A904-EC8A7E62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89B61-C97F-488A-B8DD-3708E27D5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95" y="477178"/>
            <a:ext cx="5251751" cy="587917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90752-5AE3-0647-87FE-4CC97C393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56261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SIFS nominally defined by processing time</a:t>
            </a:r>
          </a:p>
          <a:p>
            <a:pPr lvl="1"/>
            <a:r>
              <a:rPr lang="en-US" dirty="0"/>
              <a:t>Aside: Big challenge for SDRs</a:t>
            </a:r>
          </a:p>
          <a:p>
            <a:pPr lvl="2"/>
            <a:endParaRPr lang="en-US" dirty="0"/>
          </a:p>
          <a:p>
            <a:r>
              <a:rPr lang="en-US" dirty="0"/>
              <a:t>Convolutional decoders need(</a:t>
            </a:r>
            <a:r>
              <a:rPr lang="en-US" dirty="0" err="1"/>
              <a:t>ed</a:t>
            </a:r>
            <a:r>
              <a:rPr lang="en-US" dirty="0"/>
              <a:t>) 16 µs to finish processing</a:t>
            </a:r>
          </a:p>
          <a:p>
            <a:pPr lvl="1"/>
            <a:r>
              <a:rPr lang="en-US" dirty="0"/>
              <a:t>For highest-rate MCS (ERP-OFDM)</a:t>
            </a:r>
          </a:p>
          <a:p>
            <a:pPr lvl="1"/>
            <a:r>
              <a:rPr lang="en-US" dirty="0"/>
              <a:t>SIFS is 10 </a:t>
            </a:r>
            <a:r>
              <a:rPr lang="en-US" dirty="0" err="1"/>
              <a:t>μs</a:t>
            </a:r>
            <a:r>
              <a:rPr lang="en-US" dirty="0"/>
              <a:t>, so extension needed</a:t>
            </a:r>
          </a:p>
          <a:p>
            <a:pPr lvl="2"/>
            <a:endParaRPr lang="en-US" dirty="0"/>
          </a:p>
          <a:p>
            <a:r>
              <a:rPr lang="en-US" dirty="0"/>
              <a:t>Processing must finish before next packet starts</a:t>
            </a:r>
          </a:p>
          <a:p>
            <a:pPr lvl="1"/>
            <a:r>
              <a:rPr lang="en-US" dirty="0"/>
              <a:t>To be able to decode NAV in 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3FA8BB-EC5B-104E-8E4E-66531B0A1947}"/>
              </a:ext>
            </a:extLst>
          </p:cNvPr>
          <p:cNvSpPr/>
          <p:nvPr/>
        </p:nvSpPr>
        <p:spPr>
          <a:xfrm>
            <a:off x="6362700" y="3225800"/>
            <a:ext cx="5588000" cy="381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F14444-01AA-FF46-B47E-D375227D7BC1}"/>
              </a:ext>
            </a:extLst>
          </p:cNvPr>
          <p:cNvSpPr/>
          <p:nvPr/>
        </p:nvSpPr>
        <p:spPr>
          <a:xfrm>
            <a:off x="6362700" y="5194960"/>
            <a:ext cx="5588000" cy="381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0297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1DF02-EDCD-AB94-1583-D6C664EF1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F0FAF7-B040-C80B-D57F-F394EB8B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EE5DB6-61E6-3E00-7573-492E50297E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802.11 Access Control</a:t>
            </a:r>
          </a:p>
          <a:p>
            <a:pPr lvl="1"/>
            <a:endParaRPr lang="en-US" dirty="0"/>
          </a:p>
          <a:p>
            <a:r>
              <a:rPr lang="en-US" dirty="0"/>
              <a:t>802.11 Frame format</a:t>
            </a:r>
          </a:p>
          <a:p>
            <a:pPr lvl="1"/>
            <a:endParaRPr lang="en-US" dirty="0"/>
          </a:p>
          <a:p>
            <a:r>
              <a:rPr lang="en-US" b="1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dirty="0"/>
              <a:t>Roaming</a:t>
            </a:r>
          </a:p>
          <a:p>
            <a:pPr lvl="1"/>
            <a:endParaRPr lang="en-US" dirty="0"/>
          </a:p>
          <a:p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MQTT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E958CFB-6C31-E78E-F00B-45A13539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9277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41EC-512C-48DA-AEAB-F8845F3B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802.11e improves MAC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B16-CDE6-43AE-9842-3F402303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Coordination Function (HCF)</a:t>
            </a:r>
          </a:p>
          <a:p>
            <a:pPr lvl="1"/>
            <a:r>
              <a:rPr lang="en-US" dirty="0"/>
              <a:t>Modifies contention-free access (still no one uses it)</a:t>
            </a:r>
          </a:p>
          <a:p>
            <a:pPr lvl="1"/>
            <a:r>
              <a:rPr lang="en-US" dirty="0"/>
              <a:t>Modifies contention-based access: Enhanced Distributed Channel Access (EDCA)</a:t>
            </a:r>
          </a:p>
          <a:p>
            <a:pPr lvl="1"/>
            <a:endParaRPr lang="en-US" dirty="0"/>
          </a:p>
          <a:p>
            <a:r>
              <a:rPr lang="en-US" dirty="0"/>
              <a:t>Adapts Quality of Service based on application</a:t>
            </a:r>
          </a:p>
          <a:p>
            <a:pPr lvl="1"/>
            <a:r>
              <a:rPr lang="en-US" dirty="0"/>
              <a:t>Example of breaking layering for an optimization</a:t>
            </a:r>
          </a:p>
          <a:p>
            <a:pPr lvl="1"/>
            <a:r>
              <a:rPr lang="en-US" dirty="0"/>
              <a:t>Categories (lowest to highest priority):</a:t>
            </a:r>
          </a:p>
          <a:p>
            <a:pPr lvl="2"/>
            <a:r>
              <a:rPr lang="en-US" dirty="0"/>
              <a:t>Background</a:t>
            </a:r>
          </a:p>
          <a:p>
            <a:pPr lvl="2"/>
            <a:r>
              <a:rPr lang="en-US" dirty="0"/>
              <a:t>Best Effort</a:t>
            </a:r>
          </a:p>
          <a:p>
            <a:pPr lvl="2"/>
            <a:r>
              <a:rPr lang="en-US" dirty="0"/>
              <a:t>Video</a:t>
            </a:r>
          </a:p>
          <a:p>
            <a:pPr lvl="2"/>
            <a:r>
              <a:rPr lang="en-US" dirty="0"/>
              <a:t>Voice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2C6C3-6BF9-4EBC-8739-1A48991E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1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B9A1-FC85-4A65-87A6-BE00EAFD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priority for different application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32ED-95D6-4BA8-9258-207EBDAA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to more IFS lengths for different traffic categories</a:t>
            </a:r>
          </a:p>
          <a:p>
            <a:pPr lvl="1"/>
            <a:r>
              <a:rPr lang="en-US" dirty="0"/>
              <a:t>Smallest AIFS (equal to DIFS) goes to Voice, Largest to Background</a:t>
            </a:r>
          </a:p>
          <a:p>
            <a:pPr lvl="1"/>
            <a:r>
              <a:rPr lang="en-US" dirty="0"/>
              <a:t>Contention Window min and max also change for each category</a:t>
            </a:r>
          </a:p>
          <a:p>
            <a:pPr lvl="2"/>
            <a:r>
              <a:rPr lang="en-US" dirty="0"/>
              <a:t>Selects a </a:t>
            </a:r>
            <a:r>
              <a:rPr lang="en-US" i="1" dirty="0"/>
              <a:t>probability</a:t>
            </a:r>
            <a:r>
              <a:rPr lang="en-US" dirty="0"/>
              <a:t> that most important category goes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AA530-A08E-4AE9-A9DC-CF15348F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3A06C7-D58E-4E24-8DE7-DE7383CF6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57" y="2974975"/>
            <a:ext cx="7880074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7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CB85-AC64-469E-8DE9-B2E69E3C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queues within a single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3AA4D-5C81-4A87-854C-60A45798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1026" name="Picture 2" descr="Image result for 802.11e">
            <a:extLst>
              <a:ext uri="{FF2B5EF4-FFF2-40B4-BE49-F238E27FC236}">
                <a16:creationId xmlns:a16="http://schemas.microsoft.com/office/drawing/2014/main" id="{66A68183-F727-4B22-89C2-114AA485D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93" y="841830"/>
            <a:ext cx="7442569" cy="569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536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is is an uplink OFDMA 2 example using 802.11ax.">
            <a:extLst>
              <a:ext uri="{FF2B5EF4-FFF2-40B4-BE49-F238E27FC236}">
                <a16:creationId xmlns:a16="http://schemas.microsoft.com/office/drawing/2014/main" id="{90191C93-5365-72F3-30F7-351A2C144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552" y="4010289"/>
            <a:ext cx="9672897" cy="2847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71B0A7-FEA2-607B-2140-19CA2D6EC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802.11ax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8D1B9-01D2-D149-678F-514D6E4F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23581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WiFi</a:t>
            </a:r>
            <a:r>
              <a:rPr lang="en-US" dirty="0"/>
              <a:t> 6 and beyond use EDCA for their OFDMA scheduling.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Access point decides to start an OFDMA communication window</a:t>
            </a:r>
          </a:p>
          <a:p>
            <a:pPr lvl="2"/>
            <a:r>
              <a:rPr lang="en-US" dirty="0"/>
              <a:t>Mechanism called “Buffer Status Report Poll” asks how much data each device has queued to send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Access Point wins contention in the normal CSMA method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Access Point sends a TXOP (Transmit Opportunity) message with schedule</a:t>
            </a:r>
          </a:p>
          <a:p>
            <a:pPr lvl="2"/>
            <a:r>
              <a:rPr lang="en-US" dirty="0"/>
              <a:t>Some back-and-forth handshakes here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Devices respond back with uplink messages</a:t>
            </a:r>
          </a:p>
          <a:p>
            <a:pPr lvl="2"/>
            <a:r>
              <a:rPr lang="en-US" dirty="0"/>
              <a:t>Uses a fast IFS to maintain contention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0C0F9-E7F1-083F-0414-47459C8C4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41EC-512C-48DA-AEAB-F8845F3B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802.11e also adds maximum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B16-CDE6-43AE-9842-3F402303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802.11e also defines duration a device can transmit for</a:t>
            </a:r>
          </a:p>
          <a:p>
            <a:pPr lvl="1"/>
            <a:r>
              <a:rPr lang="en-US" dirty="0"/>
              <a:t>Based on PHY in use and Application category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Background/Best Effort: one frame per contention win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Example, up to 11 </a:t>
            </a:r>
            <a:r>
              <a:rPr lang="en-US" dirty="0" err="1"/>
              <a:t>ms</a:t>
            </a:r>
            <a:r>
              <a:rPr lang="en-US" dirty="0"/>
              <a:t> for Voice on 802.11ac</a:t>
            </a:r>
          </a:p>
          <a:p>
            <a:pPr lvl="2"/>
            <a:r>
              <a:rPr lang="en-US" dirty="0"/>
              <a:t>Could be one really big frame at a low data rate</a:t>
            </a:r>
          </a:p>
          <a:p>
            <a:pPr lvl="2"/>
            <a:r>
              <a:rPr lang="en-US" dirty="0"/>
              <a:t>Could be multiple frames in a row separated by SIFS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2C6C3-6BF9-4EBC-8739-1A48991E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7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FD72F-4864-BE7E-B528-10F126620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DAFE92-3F2E-A3F9-3176-C6CA493E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B565B4-2695-5D65-C731-5A26F5D2D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802.11 Access Control</a:t>
            </a:r>
          </a:p>
          <a:p>
            <a:pPr lvl="1"/>
            <a:endParaRPr lang="en-US" dirty="0"/>
          </a:p>
          <a:p>
            <a:r>
              <a:rPr lang="en-US" dirty="0"/>
              <a:t>802.11 Frame format</a:t>
            </a:r>
          </a:p>
          <a:p>
            <a:pPr lvl="1"/>
            <a:endParaRPr lang="en-US" dirty="0"/>
          </a:p>
          <a:p>
            <a:r>
              <a:rPr lang="en-US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dirty="0"/>
              <a:t>Roaming</a:t>
            </a:r>
          </a:p>
          <a:p>
            <a:pPr lvl="1"/>
            <a:endParaRPr lang="en-US" dirty="0"/>
          </a:p>
          <a:p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MQTT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DDD5403-A08C-C46C-F311-A71DDC104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19595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E1F0-7524-C98A-C8D2-46F36FDD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BA0AC-7B88-6E06-59B3-1475FCF2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CE56E3-F754-F0C0-CFC6-09A71EA8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45" y="515893"/>
            <a:ext cx="5549900" cy="556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1E4D58-0E62-81AC-01EA-3F4F4D320755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https://xkcd.com/2199/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419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A8A1A-C677-244E-65FB-908EA2E3A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EE367C-771E-53DB-7205-5A69CE29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340A22-1786-13DC-CB52-F02C8D58B2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802.11 Access Control</a:t>
            </a:r>
          </a:p>
          <a:p>
            <a:pPr lvl="1"/>
            <a:endParaRPr lang="en-US" dirty="0"/>
          </a:p>
          <a:p>
            <a:r>
              <a:rPr lang="en-US" dirty="0"/>
              <a:t>802.11 Frame format</a:t>
            </a:r>
          </a:p>
          <a:p>
            <a:pPr lvl="1"/>
            <a:endParaRPr lang="en-US" dirty="0"/>
          </a:p>
          <a:p>
            <a:r>
              <a:rPr lang="en-US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b="1" dirty="0"/>
              <a:t>Roaming</a:t>
            </a:r>
          </a:p>
          <a:p>
            <a:pPr lvl="1"/>
            <a:endParaRPr lang="en-US" dirty="0"/>
          </a:p>
          <a:p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MQTT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5D15947-4B30-AF0F-621B-891EEF1C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5736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1202-67C9-81D9-5FD7-9C5ED2A5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</a:t>
            </a:r>
            <a:r>
              <a:rPr lang="en-US" dirty="0" err="1"/>
              <a:t>WiFi</a:t>
            </a:r>
            <a:r>
              <a:rPr lang="en-US" dirty="0"/>
              <a:t> devices decide to change networks?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281E7-8877-7ABD-A8F3-D35024B8B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“handoffs” are always initiated by the Client</a:t>
            </a:r>
          </a:p>
          <a:p>
            <a:pPr lvl="1"/>
            <a:r>
              <a:rPr lang="en-US" dirty="0"/>
              <a:t>It decides to change to a different network</a:t>
            </a:r>
          </a:p>
          <a:p>
            <a:endParaRPr lang="en-US" dirty="0"/>
          </a:p>
          <a:p>
            <a:r>
              <a:rPr lang="en-US" dirty="0"/>
              <a:t>802.11k</a:t>
            </a:r>
          </a:p>
          <a:p>
            <a:pPr lvl="1"/>
            <a:r>
              <a:rPr lang="en-US" dirty="0"/>
              <a:t>Access Points track information about neighbors</a:t>
            </a:r>
          </a:p>
          <a:p>
            <a:pPr lvl="1"/>
            <a:r>
              <a:rPr lang="en-US" dirty="0"/>
              <a:t>Clients can request a list of nearby Access Points</a:t>
            </a:r>
          </a:p>
          <a:p>
            <a:pPr lvl="1"/>
            <a:endParaRPr lang="en-US" dirty="0"/>
          </a:p>
          <a:p>
            <a:r>
              <a:rPr lang="en-US" dirty="0"/>
              <a:t>802.11v</a:t>
            </a:r>
          </a:p>
          <a:p>
            <a:pPr lvl="1"/>
            <a:r>
              <a:rPr lang="en-US" dirty="0"/>
              <a:t>Access Points can send messages to Clients with recommendations of which network to connect to</a:t>
            </a:r>
          </a:p>
          <a:p>
            <a:pPr lvl="2"/>
            <a:r>
              <a:rPr lang="en-US" dirty="0"/>
              <a:t>Which devices may choose to ignore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AB7D0-00A7-DB82-CC76-DD49DD98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25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1E933-5462-AC65-57A1-7C440C7AC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 roaming decision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AC63B-A55E-5ABA-34A2-84DF9785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look at RSSI of packets from the Access Point</a:t>
            </a:r>
          </a:p>
          <a:p>
            <a:pPr lvl="1"/>
            <a:r>
              <a:rPr lang="en-US" dirty="0"/>
              <a:t>-70 to -75 dBm triggers roaming</a:t>
            </a:r>
          </a:p>
          <a:p>
            <a:pPr lvl="1"/>
            <a:r>
              <a:rPr lang="en-US" dirty="0"/>
              <a:t>Looks for Access Points that are 8-12 dBm stronger</a:t>
            </a:r>
          </a:p>
          <a:p>
            <a:endParaRPr lang="en-US" dirty="0"/>
          </a:p>
          <a:p>
            <a:r>
              <a:rPr lang="en-US" dirty="0"/>
              <a:t>Given multiple choices, prefers in this order</a:t>
            </a:r>
          </a:p>
          <a:p>
            <a:pPr lvl="1"/>
            <a:r>
              <a:rPr lang="en-US" dirty="0"/>
              <a:t>Better version (</a:t>
            </a:r>
            <a:r>
              <a:rPr lang="en-US" dirty="0" err="1"/>
              <a:t>WiFi</a:t>
            </a:r>
            <a:r>
              <a:rPr lang="en-US" dirty="0"/>
              <a:t> 6 &gt; </a:t>
            </a:r>
            <a:r>
              <a:rPr lang="en-US" dirty="0" err="1"/>
              <a:t>WiFi</a:t>
            </a:r>
            <a:r>
              <a:rPr lang="en-US" dirty="0"/>
              <a:t> 5)</a:t>
            </a:r>
          </a:p>
          <a:p>
            <a:pPr lvl="1"/>
            <a:r>
              <a:rPr lang="en-US" dirty="0"/>
              <a:t>Larger bandwidth (80 MHz &gt; 40 MHz)</a:t>
            </a:r>
          </a:p>
          <a:p>
            <a:pPr lvl="1"/>
            <a:endParaRPr lang="en-US" dirty="0"/>
          </a:p>
          <a:p>
            <a:r>
              <a:rPr lang="en-US" dirty="0"/>
              <a:t>Result ends up preferring faster communication</a:t>
            </a:r>
          </a:p>
          <a:p>
            <a:pPr lvl="1"/>
            <a:r>
              <a:rPr lang="en-US" dirty="0"/>
              <a:t>More reliable</a:t>
            </a:r>
          </a:p>
          <a:p>
            <a:pPr lvl="1"/>
            <a:r>
              <a:rPr lang="en-US" dirty="0"/>
              <a:t>Higher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58D2E-FCE8-0636-3629-5C903668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AF047E-75AC-8DCF-91DB-3F61330A246D}"/>
              </a:ext>
            </a:extLst>
          </p:cNvPr>
          <p:cNvSpPr txBox="1"/>
          <p:nvPr/>
        </p:nvSpPr>
        <p:spPr>
          <a:xfrm>
            <a:off x="607595" y="6329605"/>
            <a:ext cx="9044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https://support.apple.com/guide/deployment/wi-fi-roaming-support-dep98f116c0f/web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71C4C-EA0D-FD96-D0A2-0C537AECBF51}"/>
              </a:ext>
            </a:extLst>
          </p:cNvPr>
          <p:cNvSpPr txBox="1"/>
          <p:nvPr/>
        </p:nvSpPr>
        <p:spPr>
          <a:xfrm>
            <a:off x="9172046" y="4791670"/>
            <a:ext cx="2408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Android has a more complicated “scoring” mechanism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84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B6B8-698F-F16E-C65A-10203F0F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roaming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831BF-446F-2895-3CA6-BB6B60613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617407" cy="5029200"/>
          </a:xfrm>
        </p:spPr>
        <p:txBody>
          <a:bodyPr/>
          <a:lstStyle/>
          <a:p>
            <a:r>
              <a:rPr lang="en-US" dirty="0"/>
              <a:t>For a basic </a:t>
            </a:r>
            <a:r>
              <a:rPr lang="en-US" dirty="0" err="1"/>
              <a:t>WiFi</a:t>
            </a:r>
            <a:r>
              <a:rPr lang="en-US" dirty="0"/>
              <a:t> connection, several packets must be sent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Probe response from all Access Points with details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Authentication does basic connection to network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Association shares encryption options and 802.11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EE154-013C-8A0C-DA27-9DF003989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AE1E66-D199-79D8-879D-0304F8DD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125" y="1701070"/>
            <a:ext cx="6753549" cy="386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91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36B3-E12C-F317-99C2-7455770D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has complicated this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A6910-0FFD-FD9D-14E5-F2FE9B9C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403064" cy="5029200"/>
          </a:xfrm>
        </p:spPr>
        <p:txBody>
          <a:bodyPr/>
          <a:lstStyle/>
          <a:p>
            <a:r>
              <a:rPr lang="en-US" dirty="0"/>
              <a:t>Additional packets need to be sent to verify the device’s identity and exchange keys</a:t>
            </a:r>
          </a:p>
          <a:p>
            <a:endParaRPr lang="en-US" dirty="0"/>
          </a:p>
          <a:p>
            <a:r>
              <a:rPr lang="en-US" dirty="0"/>
              <a:t>802.1x (</a:t>
            </a:r>
            <a:r>
              <a:rPr lang="en-US" i="1" dirty="0"/>
              <a:t>not</a:t>
            </a:r>
            <a:r>
              <a:rPr lang="en-US" dirty="0"/>
              <a:t> 11) is a standard for an authentication server</a:t>
            </a:r>
          </a:p>
          <a:p>
            <a:pPr lvl="1"/>
            <a:r>
              <a:rPr lang="en-US" dirty="0"/>
              <a:t>Enterprise networks often use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CD3A3-9D55-1039-446D-EB20740B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2050" name="Picture 2" descr="와이파이 연결과정(IEEE 802.11)">
            <a:extLst>
              <a:ext uri="{FF2B5EF4-FFF2-40B4-BE49-F238E27FC236}">
                <a16:creationId xmlns:a16="http://schemas.microsoft.com/office/drawing/2014/main" id="{E15DFA7F-C14A-CE8C-EEB8-981E5326A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922" y="340804"/>
            <a:ext cx="3843401" cy="5923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223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1837-366E-E4CD-8D0E-D60087BA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802.11r shares information for faster connections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C0FEB2-C1E6-5887-BE17-8EAE34C17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225" y="1143000"/>
            <a:ext cx="5012170" cy="18577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FT: Fast Transition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FF965-B139-9811-F4DE-EB360901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828F8-1452-7261-7677-C867D641E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966" y="3427792"/>
            <a:ext cx="5456291" cy="2836483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1996817-1C26-55E0-EED8-EF05D30BD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33" y="1143000"/>
            <a:ext cx="6100233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8199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B997B-2B02-6635-2F19-287D9AD8F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F4EF86-083A-CD5A-9891-51749F7E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EBD2B20-FE64-CDDF-ABD4-9DD472C52A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802.11 Access Control</a:t>
            </a:r>
          </a:p>
          <a:p>
            <a:pPr lvl="1"/>
            <a:endParaRPr lang="en-US" dirty="0"/>
          </a:p>
          <a:p>
            <a:r>
              <a:rPr lang="en-US" dirty="0"/>
              <a:t>802.11 Frame format</a:t>
            </a:r>
          </a:p>
          <a:p>
            <a:pPr lvl="1"/>
            <a:endParaRPr lang="en-US" dirty="0"/>
          </a:p>
          <a:p>
            <a:r>
              <a:rPr lang="en-US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dirty="0"/>
              <a:t>Roaming</a:t>
            </a:r>
          </a:p>
          <a:p>
            <a:pPr lvl="1"/>
            <a:endParaRPr lang="en-US" dirty="0"/>
          </a:p>
          <a:p>
            <a:r>
              <a:rPr lang="en-US" b="1" dirty="0"/>
              <a:t>Microcontrollers and </a:t>
            </a:r>
            <a:r>
              <a:rPr lang="en-US" b="1" dirty="0" err="1"/>
              <a:t>WiFi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dirty="0"/>
              <a:t>MQTT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47D4456-53FE-E643-59A4-71CCED19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88423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4127-C4BC-DC43-824E-A5B76E6B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Why, why not, talk </a:t>
            </a:r>
            <a:r>
              <a:rPr lang="en-US" dirty="0" err="1"/>
              <a:t>WiFi</a:t>
            </a:r>
            <a:r>
              <a:rPr lang="en-US" dirty="0"/>
              <a:t> in a wireless for IoT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FF75F-E76C-984C-8834-7A3769836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High-performance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Complex configuration</a:t>
            </a:r>
          </a:p>
          <a:p>
            <a:pPr lvl="1"/>
            <a:r>
              <a:rPr lang="en-US" dirty="0"/>
              <a:t>And security requirements</a:t>
            </a:r>
          </a:p>
          <a:p>
            <a:pPr lvl="2"/>
            <a:r>
              <a:rPr lang="en-US" dirty="0"/>
              <a:t>Device-Northwestern anyone?</a:t>
            </a:r>
          </a:p>
          <a:p>
            <a:pPr lvl="1"/>
            <a:r>
              <a:rPr lang="en-US" dirty="0"/>
              <a:t>Expensive in energy and money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CFBED-EB5B-B844-81C2-08A81E44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376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capability in 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323-F238-4D19-ACDD-E4D082E6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ESP32</a:t>
            </a:r>
          </a:p>
          <a:p>
            <a:pPr lvl="1"/>
            <a:r>
              <a:rPr lang="en-US" dirty="0"/>
              <a:t>Microcontroller plus </a:t>
            </a:r>
            <a:r>
              <a:rPr lang="en-US" dirty="0" err="1"/>
              <a:t>WiFi</a:t>
            </a:r>
            <a:r>
              <a:rPr lang="en-US" dirty="0"/>
              <a:t> radio in single chip</a:t>
            </a:r>
          </a:p>
          <a:p>
            <a:pPr lvl="1"/>
            <a:r>
              <a:rPr lang="en-US" dirty="0"/>
              <a:t>(Same idea as nRF52840)</a:t>
            </a:r>
          </a:p>
          <a:p>
            <a:pPr lvl="1"/>
            <a:endParaRPr lang="en-US" dirty="0"/>
          </a:p>
          <a:p>
            <a:r>
              <a:rPr lang="en-US" dirty="0"/>
              <a:t>Capabilities</a:t>
            </a:r>
          </a:p>
          <a:p>
            <a:pPr lvl="1"/>
            <a:r>
              <a:rPr lang="en-US" dirty="0"/>
              <a:t>802.11b/g/n 2.4 GHz only</a:t>
            </a:r>
          </a:p>
          <a:p>
            <a:pPr lvl="1"/>
            <a:r>
              <a:rPr lang="en-US" dirty="0"/>
              <a:t>20 MHz or 40 MHz channels</a:t>
            </a:r>
          </a:p>
          <a:p>
            <a:pPr lvl="1"/>
            <a:r>
              <a:rPr lang="en-US" dirty="0"/>
              <a:t>Single antenna only (no MIMO)</a:t>
            </a:r>
          </a:p>
          <a:p>
            <a:pPr lvl="1"/>
            <a:r>
              <a:rPr lang="en-US" dirty="0"/>
              <a:t>MCS0-7</a:t>
            </a:r>
          </a:p>
          <a:p>
            <a:pPr lvl="2"/>
            <a:r>
              <a:rPr lang="en-US" dirty="0"/>
              <a:t>7 Mbps – 150 Mbps</a:t>
            </a:r>
          </a:p>
          <a:p>
            <a:pPr lvl="1"/>
            <a:r>
              <a:rPr lang="en-US" dirty="0"/>
              <a:t>Tx power up to 20.5 dBm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3074" name="Picture 2" descr="SparkFun ESP32 Thing">
            <a:extLst>
              <a:ext uri="{FF2B5EF4-FFF2-40B4-BE49-F238E27FC236}">
                <a16:creationId xmlns:a16="http://schemas.microsoft.com/office/drawing/2014/main" id="{CD032C8D-B731-45E8-8823-80A2C5436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77400" y="1308100"/>
            <a:ext cx="17399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085E7F-422A-4747-B48C-3D69A091CDAA}"/>
              </a:ext>
            </a:extLst>
          </p:cNvPr>
          <p:cNvSpPr/>
          <p:nvPr/>
        </p:nvSpPr>
        <p:spPr>
          <a:xfrm>
            <a:off x="10134600" y="2552700"/>
            <a:ext cx="673100" cy="635000"/>
          </a:xfrm>
          <a:prstGeom prst="round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B4582E-ACF9-2CB0-31FB-A8C0300BA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7305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A3A12A-8F19-7CC6-8334-D29B37C80F4B}"/>
              </a:ext>
            </a:extLst>
          </p:cNvPr>
          <p:cNvSpPr/>
          <p:nvPr/>
        </p:nvSpPr>
        <p:spPr>
          <a:xfrm>
            <a:off x="7854950" y="4532826"/>
            <a:ext cx="673100" cy="635000"/>
          </a:xfrm>
          <a:prstGeom prst="round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WiFi</a:t>
            </a:r>
            <a:r>
              <a:rPr lang="en-US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topology network</a:t>
            </a:r>
          </a:p>
          <a:p>
            <a:endParaRPr lang="en-US" dirty="0"/>
          </a:p>
          <a:p>
            <a:r>
              <a:rPr lang="en-US" dirty="0"/>
              <a:t>Basic Service Set (BSS)</a:t>
            </a:r>
          </a:p>
          <a:p>
            <a:pPr lvl="1"/>
            <a:r>
              <a:rPr lang="en-US" dirty="0"/>
              <a:t>Access point(s)</a:t>
            </a:r>
          </a:p>
          <a:p>
            <a:pPr lvl="1"/>
            <a:r>
              <a:rPr lang="en-US" dirty="0"/>
              <a:t>Multiple connected clients</a:t>
            </a:r>
          </a:p>
          <a:p>
            <a:pPr lvl="1"/>
            <a:endParaRPr lang="en-US" dirty="0"/>
          </a:p>
          <a:p>
            <a:r>
              <a:rPr lang="en-US" dirty="0"/>
              <a:t>Service Set ID (SSID)</a:t>
            </a:r>
          </a:p>
          <a:p>
            <a:pPr lvl="1"/>
            <a:r>
              <a:rPr lang="en-US" dirty="0"/>
              <a:t>Identifies network</a:t>
            </a:r>
          </a:p>
          <a:p>
            <a:pPr lvl="1"/>
            <a:r>
              <a:rPr lang="en-US" dirty="0"/>
              <a:t>Broadcast by access point in beacons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B12052-C0B8-4EB5-8A6F-CC500E86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794" y="2818957"/>
            <a:ext cx="4419600" cy="33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CC30-763F-49D4-8807-59405DB1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power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85F5-B09C-4E02-825E-7F4A0039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should a microcontroller stay connected or reconnect?</a:t>
            </a:r>
          </a:p>
          <a:p>
            <a:pPr lvl="1"/>
            <a:r>
              <a:rPr lang="en-US" dirty="0"/>
              <a:t>Light sleep: stay connected always, only listening to beacons</a:t>
            </a:r>
          </a:p>
          <a:p>
            <a:pPr lvl="1"/>
            <a:r>
              <a:rPr lang="en-US" dirty="0"/>
              <a:t>Deep sleep: reconnect to network each time data is ready</a:t>
            </a:r>
          </a:p>
          <a:p>
            <a:pPr lvl="1"/>
            <a:endParaRPr lang="en-US" dirty="0"/>
          </a:p>
          <a:p>
            <a:r>
              <a:rPr lang="en-US" dirty="0"/>
              <a:t>Answer for ESP32 depends on security and data interval</a:t>
            </a:r>
          </a:p>
          <a:p>
            <a:pPr lvl="1"/>
            <a:r>
              <a:rPr lang="en-US" dirty="0"/>
              <a:t>Resecuring during connection takes lots of energy</a:t>
            </a:r>
          </a:p>
          <a:p>
            <a:pPr lvl="2"/>
            <a:r>
              <a:rPr lang="en-US" dirty="0"/>
              <a:t>Crossover point is about 60 seconds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Insecure transmissions have a crossover of 5-15 seconds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https://blog.voneicken.com/2018/lp-wifi-esp-comparison/#conclusions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312E1-0B69-42A7-ACE8-E5FBB3AC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8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B3AE3-B88A-94CB-13DF-9446AB3BE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E3472-A426-59AF-AFA1-155F9F92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C5B65D4-F606-6165-81CA-A652741662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802.11 Access Control</a:t>
            </a:r>
          </a:p>
          <a:p>
            <a:pPr lvl="1"/>
            <a:endParaRPr lang="en-US" dirty="0"/>
          </a:p>
          <a:p>
            <a:r>
              <a:rPr lang="en-US" dirty="0"/>
              <a:t>802.11 Frame format</a:t>
            </a:r>
          </a:p>
          <a:p>
            <a:pPr lvl="1"/>
            <a:endParaRPr lang="en-US" dirty="0"/>
          </a:p>
          <a:p>
            <a:r>
              <a:rPr lang="en-US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dirty="0"/>
              <a:t>Roaming</a:t>
            </a:r>
          </a:p>
          <a:p>
            <a:pPr lvl="1"/>
            <a:endParaRPr lang="en-US" dirty="0"/>
          </a:p>
          <a:p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MQTT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1DF788C-B484-0BAA-75A3-1C2FB6E2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52505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2105-FBD6-0E49-B561-497081AF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MQTT – an answer to the “where do you send data”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DF67C-09A2-F13E-69B8-DD9D864A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2050" name="Picture 2" descr="What is MQTT? Definition and Details">
            <a:extLst>
              <a:ext uri="{FF2B5EF4-FFF2-40B4-BE49-F238E27FC236}">
                <a16:creationId xmlns:a16="http://schemas.microsoft.com/office/drawing/2014/main" id="{146311AA-55A1-35F3-F614-5330A7206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04" y="1098550"/>
            <a:ext cx="9445580" cy="4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6810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F09B-197B-3FC9-340D-D94AAD52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Roles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96FFC-1258-424A-144C-3DE51B57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71062" cy="5029200"/>
          </a:xfrm>
        </p:spPr>
        <p:txBody>
          <a:bodyPr/>
          <a:lstStyle/>
          <a:p>
            <a:r>
              <a:rPr lang="en-US" dirty="0"/>
              <a:t>MQ Telemetry Transport</a:t>
            </a:r>
          </a:p>
          <a:p>
            <a:pPr lvl="1"/>
            <a:r>
              <a:rPr lang="en-US" dirty="0"/>
              <a:t>Built for IBM MQ products</a:t>
            </a:r>
          </a:p>
          <a:p>
            <a:endParaRPr lang="en-US" dirty="0"/>
          </a:p>
          <a:p>
            <a:r>
              <a:rPr lang="en-US" dirty="0"/>
              <a:t>Broker</a:t>
            </a:r>
          </a:p>
          <a:p>
            <a:pPr lvl="1"/>
            <a:r>
              <a:rPr lang="en-US" dirty="0"/>
              <a:t>Server that distributes information</a:t>
            </a:r>
          </a:p>
          <a:p>
            <a:pPr lvl="1"/>
            <a:endParaRPr lang="en-US" dirty="0"/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Any device connected to the Broker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8A214-C45D-3301-5DC3-758C266F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1026" name="Picture 2" descr="MQTT Nodes">
            <a:extLst>
              <a:ext uri="{FF2B5EF4-FFF2-40B4-BE49-F238E27FC236}">
                <a16:creationId xmlns:a16="http://schemas.microsoft.com/office/drawing/2014/main" id="{6F77E0F0-E952-CA1E-B440-8237E2F2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44" y="1313152"/>
            <a:ext cx="5160235" cy="46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9939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F09B-197B-3FC9-340D-D94AAD52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3C23B-4307-24E9-8AC9-EC17C22DB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71062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Topic</a:t>
            </a:r>
          </a:p>
          <a:p>
            <a:pPr lvl="1"/>
            <a:r>
              <a:rPr lang="en-US" dirty="0"/>
              <a:t>String that names the data being sent</a:t>
            </a:r>
          </a:p>
          <a:p>
            <a:pPr lvl="1"/>
            <a:endParaRPr lang="en-US" dirty="0"/>
          </a:p>
          <a:p>
            <a:r>
              <a:rPr lang="en-US" dirty="0"/>
              <a:t>Publish</a:t>
            </a:r>
          </a:p>
          <a:p>
            <a:pPr lvl="1"/>
            <a:r>
              <a:rPr lang="en-US" dirty="0"/>
              <a:t>Sends data with an associated Topic to Broker</a:t>
            </a:r>
          </a:p>
          <a:p>
            <a:pPr lvl="1"/>
            <a:endParaRPr lang="en-US" dirty="0"/>
          </a:p>
          <a:p>
            <a:r>
              <a:rPr lang="en-US" dirty="0"/>
              <a:t>Subscribe</a:t>
            </a:r>
          </a:p>
          <a:p>
            <a:pPr lvl="1"/>
            <a:r>
              <a:rPr lang="en-US" dirty="0"/>
              <a:t>Inform Broker of which Topics you want data from</a:t>
            </a:r>
          </a:p>
          <a:p>
            <a:pPr lvl="1"/>
            <a:r>
              <a:rPr lang="en-US" dirty="0"/>
              <a:t>ALL subscribed Clients get copies of 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8A214-C45D-3301-5DC3-758C266F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1026" name="Picture 2" descr="MQTT Nodes">
            <a:extLst>
              <a:ext uri="{FF2B5EF4-FFF2-40B4-BE49-F238E27FC236}">
                <a16:creationId xmlns:a16="http://schemas.microsoft.com/office/drawing/2014/main" id="{6F77E0F0-E952-CA1E-B440-8237E2F2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44" y="1313152"/>
            <a:ext cx="5160235" cy="46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1289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FEE8-1776-5C60-3C80-07D4CD73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6F895-1540-6644-F85B-BB9CD137B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is required by default</a:t>
            </a:r>
          </a:p>
          <a:p>
            <a:pPr lvl="1"/>
            <a:r>
              <a:rPr lang="en-US" dirty="0"/>
              <a:t>Which is its own concern</a:t>
            </a:r>
          </a:p>
          <a:p>
            <a:pPr lvl="1"/>
            <a:endParaRPr lang="en-US" dirty="0"/>
          </a:p>
          <a:p>
            <a:r>
              <a:rPr lang="en-US" dirty="0"/>
              <a:t>Can require a password to communicate with Broker</a:t>
            </a:r>
          </a:p>
          <a:p>
            <a:endParaRPr lang="en-US" dirty="0"/>
          </a:p>
          <a:p>
            <a:r>
              <a:rPr lang="en-US" dirty="0"/>
              <a:t>Can make access control lists on a per-topic basis</a:t>
            </a:r>
          </a:p>
          <a:p>
            <a:pPr lvl="1"/>
            <a:r>
              <a:rPr lang="en-US" dirty="0"/>
              <a:t>Each user with a given password can only access certain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C1E6C-7871-897F-94AE-D4C6E888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35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DFB1-07AD-0B6F-D536-3CF302E6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522D-2321-A468-538F-5DF6CE8C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that’s pretty much everything there is to MQTT</a:t>
            </a:r>
          </a:p>
          <a:p>
            <a:pPr lvl="1"/>
            <a:r>
              <a:rPr lang="en-US" dirty="0"/>
              <a:t>MQTT is very simple, and that’s a benefit</a:t>
            </a:r>
          </a:p>
          <a:p>
            <a:pPr lvl="1"/>
            <a:r>
              <a:rPr lang="en-US" dirty="0"/>
              <a:t>Packets are sent over TCP, so the reliability is already handled sufficiently</a:t>
            </a:r>
          </a:p>
          <a:p>
            <a:pPr lvl="2"/>
            <a:r>
              <a:rPr lang="en-US" dirty="0"/>
              <a:t>Variants can function over UDP instead</a:t>
            </a:r>
          </a:p>
          <a:p>
            <a:endParaRPr lang="en-US" dirty="0"/>
          </a:p>
          <a:p>
            <a:r>
              <a:rPr lang="en-US" dirty="0"/>
              <a:t>How is data formatted?</a:t>
            </a:r>
          </a:p>
          <a:p>
            <a:pPr lvl="1"/>
            <a:r>
              <a:rPr lang="en-US" dirty="0"/>
              <a:t>However you want. It’s just bytes attached to a Topic string</a:t>
            </a:r>
          </a:p>
          <a:p>
            <a:pPr lvl="1"/>
            <a:r>
              <a:rPr lang="en-US" dirty="0"/>
              <a:t>Could be an array of data bytes, JSON blob, image data, whatever</a:t>
            </a:r>
          </a:p>
          <a:p>
            <a:pPr lvl="2"/>
            <a:r>
              <a:rPr lang="en-US" dirty="0"/>
              <a:t>Up to MB of data in a single payload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Application-level probably knows how to decode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C9C41-DA24-BEA2-C538-66F3A247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767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802.11 Access Control</a:t>
            </a:r>
          </a:p>
          <a:p>
            <a:pPr lvl="1"/>
            <a:endParaRPr lang="en-US" dirty="0"/>
          </a:p>
          <a:p>
            <a:r>
              <a:rPr lang="en-US" dirty="0"/>
              <a:t>802.11 Frame format</a:t>
            </a:r>
          </a:p>
          <a:p>
            <a:pPr lvl="1"/>
            <a:endParaRPr lang="en-US" dirty="0"/>
          </a:p>
          <a:p>
            <a:r>
              <a:rPr lang="en-US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dirty="0"/>
              <a:t>Roaming</a:t>
            </a:r>
          </a:p>
          <a:p>
            <a:pPr lvl="1"/>
            <a:endParaRPr lang="en-US" dirty="0"/>
          </a:p>
          <a:p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MQTT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42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44FE-3466-4209-BCD9-30178DD4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B13F-E86D-4FDC-9BE6-D6696190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 followed by contention-free period followed by contention</a:t>
            </a:r>
          </a:p>
          <a:p>
            <a:pPr lvl="1"/>
            <a:r>
              <a:rPr lang="en-US" dirty="0"/>
              <a:t>Repeats periodically (default ~100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802.15.4 adopted a similar </a:t>
            </a:r>
            <a:r>
              <a:rPr lang="en-US" dirty="0" err="1"/>
              <a:t>superframe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more hypothetical than real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E8DC9-D0DC-4624-A3DB-2C58139E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DD3FC-06D5-4DCC-A852-8E5F59285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31" y="3879850"/>
            <a:ext cx="8368301" cy="25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A76A-DFAE-4C8D-8D1E-B441AE37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Contention-free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B44E-2A03-4A05-B346-B21FBB8D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Known as Point Coordination Function (PCF)</a:t>
            </a:r>
          </a:p>
          <a:p>
            <a:pPr lvl="1"/>
            <a:r>
              <a:rPr lang="en-US" dirty="0"/>
              <a:t>Allocates a contention-free period for specific devices</a:t>
            </a:r>
          </a:p>
          <a:p>
            <a:pPr lvl="1"/>
            <a:r>
              <a:rPr lang="en-US" dirty="0"/>
              <a:t>Access Point decides when to grant based on requests</a:t>
            </a:r>
          </a:p>
          <a:p>
            <a:pPr lvl="1"/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Latency depends on beacon intervals</a:t>
            </a:r>
          </a:p>
          <a:p>
            <a:pPr lvl="1"/>
            <a:r>
              <a:rPr lang="en-US" dirty="0"/>
              <a:t>Mechanism for explicit Quality of Service is unclear</a:t>
            </a:r>
          </a:p>
          <a:p>
            <a:pPr lvl="1"/>
            <a:endParaRPr lang="en-US" dirty="0"/>
          </a:p>
          <a:p>
            <a:r>
              <a:rPr lang="en-US" dirty="0"/>
              <a:t>PCF is not used in practice</a:t>
            </a:r>
          </a:p>
          <a:p>
            <a:pPr lvl="1"/>
            <a:r>
              <a:rPr lang="en-US" dirty="0"/>
              <a:t>802.11e adds a revised Quality of Service mechanism</a:t>
            </a:r>
          </a:p>
          <a:p>
            <a:pPr lvl="1"/>
            <a:r>
              <a:rPr lang="en-US" dirty="0"/>
              <a:t>Especially with the adoption of MU-MIMO and OFDMA techniques, it’s just not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B10D4-643F-42EB-86AF-7C2FBEA4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3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7542-3A26-42FA-B0E4-D12E3C82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superframe</a:t>
            </a:r>
            <a:r>
              <a:rPr lang="en-US" dirty="0"/>
              <a:t>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2E14-E3D5-4F92-9247-DF8FF9EC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contention access period</a:t>
            </a:r>
          </a:p>
          <a:p>
            <a:pPr lvl="1"/>
            <a:r>
              <a:rPr lang="en-US" dirty="0"/>
              <a:t>Any device may send at any time</a:t>
            </a:r>
          </a:p>
          <a:p>
            <a:pPr lvl="1"/>
            <a:r>
              <a:rPr lang="en-US" dirty="0"/>
              <a:t>PCF is unused in practice</a:t>
            </a:r>
          </a:p>
          <a:p>
            <a:pPr lvl="1"/>
            <a:endParaRPr lang="en-US" dirty="0"/>
          </a:p>
          <a:p>
            <a:r>
              <a:rPr lang="en-US" dirty="0"/>
              <a:t>Periodic beacons</a:t>
            </a:r>
          </a:p>
          <a:p>
            <a:pPr lvl="1"/>
            <a:r>
              <a:rPr lang="en-US" dirty="0"/>
              <a:t>Which also use CSMA and therefore may be delayed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02261-2D24-4867-8A0B-69C3F520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C0345-0A44-45CB-B56F-79B2E98FE858}"/>
              </a:ext>
            </a:extLst>
          </p:cNvPr>
          <p:cNvCxnSpPr>
            <a:cxnSpLocks/>
          </p:cNvCxnSpPr>
          <p:nvPr/>
        </p:nvCxnSpPr>
        <p:spPr>
          <a:xfrm>
            <a:off x="1905000" y="5746754"/>
            <a:ext cx="7747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E6CC57-40EF-4513-95C0-EDD0D1A7CB72}"/>
              </a:ext>
            </a:extLst>
          </p:cNvPr>
          <p:cNvSpPr txBox="1"/>
          <p:nvPr/>
        </p:nvSpPr>
        <p:spPr>
          <a:xfrm>
            <a:off x="8934450" y="5734054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C475C5-7C0C-467F-9B37-499A5445A043}"/>
              </a:ext>
            </a:extLst>
          </p:cNvPr>
          <p:cNvSpPr/>
          <p:nvPr/>
        </p:nvSpPr>
        <p:spPr>
          <a:xfrm>
            <a:off x="190500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29668-5E83-4B5D-87C7-E3575CC2E294}"/>
              </a:ext>
            </a:extLst>
          </p:cNvPr>
          <p:cNvSpPr/>
          <p:nvPr/>
        </p:nvSpPr>
        <p:spPr>
          <a:xfrm>
            <a:off x="453430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CF277-7B40-46DF-A549-73637D8B76F7}"/>
              </a:ext>
            </a:extLst>
          </p:cNvPr>
          <p:cNvSpPr/>
          <p:nvPr/>
        </p:nvSpPr>
        <p:spPr>
          <a:xfrm>
            <a:off x="584895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D324F-3FB6-43CA-B88C-DEF59CE15451}"/>
              </a:ext>
            </a:extLst>
          </p:cNvPr>
          <p:cNvSpPr/>
          <p:nvPr/>
        </p:nvSpPr>
        <p:spPr>
          <a:xfrm>
            <a:off x="9156700" y="5029205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F6091-3089-445C-AE53-F008B329D4CE}"/>
              </a:ext>
            </a:extLst>
          </p:cNvPr>
          <p:cNvSpPr/>
          <p:nvPr/>
        </p:nvSpPr>
        <p:spPr>
          <a:xfrm>
            <a:off x="321965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39D90E-AB0B-4DAA-9202-6E040F57BFB9}"/>
              </a:ext>
            </a:extLst>
          </p:cNvPr>
          <p:cNvSpPr/>
          <p:nvPr/>
        </p:nvSpPr>
        <p:spPr>
          <a:xfrm>
            <a:off x="716360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A78F6B-B6EA-4349-B916-BFE8AA8610F6}"/>
              </a:ext>
            </a:extLst>
          </p:cNvPr>
          <p:cNvSpPr/>
          <p:nvPr/>
        </p:nvSpPr>
        <p:spPr>
          <a:xfrm>
            <a:off x="2171700" y="5372105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15F67C-7A3C-451F-BE97-4521148D85B5}"/>
              </a:ext>
            </a:extLst>
          </p:cNvPr>
          <p:cNvSpPr/>
          <p:nvPr/>
        </p:nvSpPr>
        <p:spPr>
          <a:xfrm>
            <a:off x="3486350" y="5372105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D382B-5C3A-46DE-BCE6-AED52043B65C}"/>
              </a:ext>
            </a:extLst>
          </p:cNvPr>
          <p:cNvSpPr/>
          <p:nvPr/>
        </p:nvSpPr>
        <p:spPr>
          <a:xfrm>
            <a:off x="4801000" y="5372104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21E2E3-B311-4FA0-96CA-B08D90EEF69E}"/>
              </a:ext>
            </a:extLst>
          </p:cNvPr>
          <p:cNvSpPr/>
          <p:nvPr/>
        </p:nvSpPr>
        <p:spPr>
          <a:xfrm>
            <a:off x="6124072" y="5372104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983AF5-9073-46EA-94CB-8AA262A4878F}"/>
              </a:ext>
            </a:extLst>
          </p:cNvPr>
          <p:cNvSpPr/>
          <p:nvPr/>
        </p:nvSpPr>
        <p:spPr>
          <a:xfrm>
            <a:off x="7430300" y="5372104"/>
            <a:ext cx="172640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216B2-EE05-4659-B36E-CEDDD4DE12A7}"/>
              </a:ext>
            </a:extLst>
          </p:cNvPr>
          <p:cNvSpPr txBox="1"/>
          <p:nvPr/>
        </p:nvSpPr>
        <p:spPr>
          <a:xfrm>
            <a:off x="8572500" y="4393081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Delayed Beacon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ECD5E6-AC31-4C1A-ACF5-4028ADF7044D}"/>
              </a:ext>
            </a:extLst>
          </p:cNvPr>
          <p:cNvSpPr txBox="1"/>
          <p:nvPr/>
        </p:nvSpPr>
        <p:spPr>
          <a:xfrm>
            <a:off x="1587500" y="466039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Beacon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0F44C-0D86-4C82-8F0B-21B4A0AA7208}"/>
              </a:ext>
            </a:extLst>
          </p:cNvPr>
          <p:cNvSpPr txBox="1"/>
          <p:nvPr/>
        </p:nvSpPr>
        <p:spPr>
          <a:xfrm>
            <a:off x="4667650" y="4069915"/>
            <a:ext cx="162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Contention</a:t>
            </a:r>
          </a:p>
          <a:p>
            <a:r>
              <a:rPr lang="en-US" dirty="0"/>
              <a:t>Based Access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034D36-25D5-49C7-B5F6-9722B0C3485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212750" y="4716246"/>
            <a:ext cx="269036" cy="593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86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D111-61E9-4324-A5F8-61E7C376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beacons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90CE-CF40-48E5-8F2B-8D7CAB63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Transmitted periodically (~100 </a:t>
            </a:r>
            <a:r>
              <a:rPr lang="en-US" dirty="0" err="1"/>
              <a:t>ms</a:t>
            </a:r>
            <a:r>
              <a:rPr lang="en-US" dirty="0"/>
              <a:t> by default)</a:t>
            </a:r>
          </a:p>
          <a:p>
            <a:pPr lvl="1"/>
            <a:r>
              <a:rPr lang="en-US" dirty="0"/>
              <a:t>Enable discovery of network</a:t>
            </a:r>
          </a:p>
          <a:p>
            <a:pPr lvl="2"/>
            <a:r>
              <a:rPr lang="en-US" dirty="0"/>
              <a:t>Contain capabilities and SSID for the network (802.11b/g/n/ac/ax…)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Assign contention-free slots if used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Notify devices of waiting packets</a:t>
            </a:r>
          </a:p>
          <a:p>
            <a:pPr lvl="2"/>
            <a:r>
              <a:rPr lang="en-US" dirty="0"/>
              <a:t>Traffic Indication Map (TIM) has a bitmap specifying which devices data is for</a:t>
            </a:r>
          </a:p>
          <a:p>
            <a:pPr lvl="2"/>
            <a:r>
              <a:rPr lang="en-US" dirty="0"/>
              <a:t>Enables devices to sleep, skipping a number of beacons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Handles broadcast/multicast messages</a:t>
            </a:r>
          </a:p>
          <a:p>
            <a:pPr lvl="2"/>
            <a:r>
              <a:rPr lang="en-US" dirty="0"/>
              <a:t>Every N beacons includes a notation of available broadcast messages</a:t>
            </a:r>
          </a:p>
          <a:p>
            <a:pPr lvl="2"/>
            <a:r>
              <a:rPr lang="en-US" dirty="0"/>
              <a:t>Messages are transmitted during next contention access period using normal CSMA</a:t>
            </a:r>
          </a:p>
          <a:p>
            <a:pPr lvl="2"/>
            <a:r>
              <a:rPr lang="en-US" dirty="0"/>
              <a:t>Defines maximum sleep period for devices (must listen to these beacons)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E0C1B-953F-4C67-AC72-306B7382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799</TotalTime>
  <Words>2892</Words>
  <Application>Microsoft Office PowerPoint</Application>
  <PresentationFormat>Widescreen</PresentationFormat>
  <Paragraphs>797</Paragraphs>
  <Slides>57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Seravek Light</vt:lpstr>
      <vt:lpstr>Tahoma</vt:lpstr>
      <vt:lpstr>Class Slides</vt:lpstr>
      <vt:lpstr>Lecture 11 WiFi MAC</vt:lpstr>
      <vt:lpstr>Administrivia</vt:lpstr>
      <vt:lpstr>Today’s Goals</vt:lpstr>
      <vt:lpstr>Outline</vt:lpstr>
      <vt:lpstr>Basic WiFi network</vt:lpstr>
      <vt:lpstr>WiFi superframe structure</vt:lpstr>
      <vt:lpstr>Contention-free access</vt:lpstr>
      <vt:lpstr>WiFi superframe in practice</vt:lpstr>
      <vt:lpstr>802.11 beacons</vt:lpstr>
      <vt:lpstr>Contention-based access</vt:lpstr>
      <vt:lpstr>Reminder: hidden terminal problem</vt:lpstr>
      <vt:lpstr>Drawbacks of RTS/CTS</vt:lpstr>
      <vt:lpstr>Backoff in WiFi</vt:lpstr>
      <vt:lpstr>Prioritizing packets with varying IFS</vt:lpstr>
      <vt:lpstr>Putting backoff together</vt:lpstr>
      <vt:lpstr>802.11 backoff example</vt:lpstr>
      <vt:lpstr>802.11 backoff example</vt:lpstr>
      <vt:lpstr>802.11 backoff example</vt:lpstr>
      <vt:lpstr>802.11 backoff example</vt:lpstr>
      <vt:lpstr>802.11 backoff example</vt:lpstr>
      <vt:lpstr>Break + Hacking</vt:lpstr>
      <vt:lpstr>Break + Hacking</vt:lpstr>
      <vt:lpstr>CSMA + OFDMA</vt:lpstr>
      <vt:lpstr>Outline</vt:lpstr>
      <vt:lpstr>802.11 frame</vt:lpstr>
      <vt:lpstr>802.11 frame</vt:lpstr>
      <vt:lpstr>Address field use cases</vt:lpstr>
      <vt:lpstr>Address field use cases</vt:lpstr>
      <vt:lpstr>Address field use cases</vt:lpstr>
      <vt:lpstr>Address field use cases</vt:lpstr>
      <vt:lpstr>Sending frames in WiFi</vt:lpstr>
      <vt:lpstr>Calculating packet durations</vt:lpstr>
      <vt:lpstr>Implementation Drives Specification Sometimes</vt:lpstr>
      <vt:lpstr>Outline</vt:lpstr>
      <vt:lpstr>802.11e improves MAC layer</vt:lpstr>
      <vt:lpstr>Different priority for different application category</vt:lpstr>
      <vt:lpstr>Multiple queues within a single device</vt:lpstr>
      <vt:lpstr>Brief 802.11ax aside</vt:lpstr>
      <vt:lpstr>802.11e also adds maximum durations</vt:lpstr>
      <vt:lpstr>Break + xkcd</vt:lpstr>
      <vt:lpstr>Outline</vt:lpstr>
      <vt:lpstr>How do WiFi devices decide to change networks?</vt:lpstr>
      <vt:lpstr>Apple roaming decision details</vt:lpstr>
      <vt:lpstr>Handling roaming</vt:lpstr>
      <vt:lpstr>Security has complicated this process</vt:lpstr>
      <vt:lpstr>802.11r shares information for faster connections</vt:lpstr>
      <vt:lpstr>Outline</vt:lpstr>
      <vt:lpstr>Why, why not, talk WiFi in a wireless for IoT class</vt:lpstr>
      <vt:lpstr>WiFi capability in microcontrollers</vt:lpstr>
      <vt:lpstr>Low power WiFi</vt:lpstr>
      <vt:lpstr>Outline</vt:lpstr>
      <vt:lpstr>MQTT – an answer to the “where do you send data” question</vt:lpstr>
      <vt:lpstr>MQTT Roles</vt:lpstr>
      <vt:lpstr>Pub/Sub Architecture</vt:lpstr>
      <vt:lpstr>MQTT Access Control</vt:lpstr>
      <vt:lpstr>Value of MQTT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 WiFi MAC</dc:title>
  <dc:creator>Branden Ghena</dc:creator>
  <cp:lastModifiedBy>Branden Ghena</cp:lastModifiedBy>
  <cp:revision>70</cp:revision>
  <dcterms:created xsi:type="dcterms:W3CDTF">2021-02-15T18:31:18Z</dcterms:created>
  <dcterms:modified xsi:type="dcterms:W3CDTF">2025-05-08T17:21:10Z</dcterms:modified>
</cp:coreProperties>
</file>