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1"/>
  </p:notesMasterIdLst>
  <p:sldIdLst>
    <p:sldId id="256" r:id="rId2"/>
    <p:sldId id="383" r:id="rId3"/>
    <p:sldId id="384" r:id="rId4"/>
    <p:sldId id="264" r:id="rId5"/>
    <p:sldId id="348" r:id="rId6"/>
    <p:sldId id="265" r:id="rId7"/>
    <p:sldId id="267" r:id="rId8"/>
    <p:sldId id="2274" r:id="rId9"/>
    <p:sldId id="346" r:id="rId10"/>
    <p:sldId id="360" r:id="rId11"/>
    <p:sldId id="359" r:id="rId12"/>
    <p:sldId id="361" r:id="rId13"/>
    <p:sldId id="273" r:id="rId14"/>
    <p:sldId id="269" r:id="rId15"/>
    <p:sldId id="366" r:id="rId16"/>
    <p:sldId id="298" r:id="rId17"/>
    <p:sldId id="347" r:id="rId18"/>
    <p:sldId id="404" r:id="rId19"/>
    <p:sldId id="2267" r:id="rId20"/>
    <p:sldId id="2269" r:id="rId21"/>
    <p:sldId id="349" r:id="rId22"/>
    <p:sldId id="2266" r:id="rId23"/>
    <p:sldId id="396" r:id="rId24"/>
    <p:sldId id="2265" r:id="rId25"/>
    <p:sldId id="352" r:id="rId26"/>
    <p:sldId id="399" r:id="rId27"/>
    <p:sldId id="2263" r:id="rId28"/>
    <p:sldId id="259" r:id="rId29"/>
    <p:sldId id="419" r:id="rId30"/>
    <p:sldId id="420" r:id="rId31"/>
    <p:sldId id="2262" r:id="rId32"/>
    <p:sldId id="355" r:id="rId33"/>
    <p:sldId id="2268" r:id="rId34"/>
    <p:sldId id="2270" r:id="rId35"/>
    <p:sldId id="372" r:id="rId36"/>
    <p:sldId id="283" r:id="rId37"/>
    <p:sldId id="370" r:id="rId38"/>
    <p:sldId id="371" r:id="rId39"/>
    <p:sldId id="284" r:id="rId40"/>
    <p:sldId id="373" r:id="rId41"/>
    <p:sldId id="369" r:id="rId42"/>
    <p:sldId id="2273" r:id="rId43"/>
    <p:sldId id="282" r:id="rId44"/>
    <p:sldId id="2275" r:id="rId45"/>
    <p:sldId id="2271" r:id="rId46"/>
    <p:sldId id="261" r:id="rId47"/>
    <p:sldId id="376" r:id="rId48"/>
    <p:sldId id="377" r:id="rId49"/>
    <p:sldId id="2272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3"/>
            <p14:sldId id="384"/>
            <p14:sldId id="264"/>
          </p14:sldIdLst>
        </p14:section>
        <p14:section name="What is an OS?" id="{A18F6A98-7368-41AF-97D0-FC6EA9AC3028}">
          <p14:sldIdLst>
            <p14:sldId id="348"/>
            <p14:sldId id="265"/>
            <p14:sldId id="267"/>
            <p14:sldId id="2274"/>
            <p14:sldId id="346"/>
            <p14:sldId id="360"/>
            <p14:sldId id="359"/>
            <p14:sldId id="361"/>
            <p14:sldId id="273"/>
            <p14:sldId id="269"/>
            <p14:sldId id="366"/>
            <p14:sldId id="298"/>
            <p14:sldId id="347"/>
            <p14:sldId id="404"/>
            <p14:sldId id="2267"/>
          </p14:sldIdLst>
        </p14:section>
        <p14:section name="Course Logistics" id="{B55B8E8C-5EAB-4A1E-A4E9-AE5E896E46FA}">
          <p14:sldIdLst>
            <p14:sldId id="2269"/>
            <p14:sldId id="349"/>
            <p14:sldId id="2266"/>
            <p14:sldId id="396"/>
            <p14:sldId id="2265"/>
            <p14:sldId id="352"/>
            <p14:sldId id="399"/>
            <p14:sldId id="2263"/>
            <p14:sldId id="259"/>
            <p14:sldId id="419"/>
            <p14:sldId id="420"/>
            <p14:sldId id="2262"/>
            <p14:sldId id="355"/>
            <p14:sldId id="2268"/>
          </p14:sldIdLst>
        </p14:section>
        <p14:section name="History of OS" id="{E8B3938E-30A5-423A-B0F2-046E34D1CD49}">
          <p14:sldIdLst>
            <p14:sldId id="2270"/>
            <p14:sldId id="372"/>
            <p14:sldId id="283"/>
            <p14:sldId id="370"/>
            <p14:sldId id="371"/>
            <p14:sldId id="284"/>
            <p14:sldId id="373"/>
            <p14:sldId id="369"/>
            <p14:sldId id="2273"/>
            <p14:sldId id="282"/>
            <p14:sldId id="2275"/>
          </p14:sldIdLst>
        </p14:section>
        <p14:section name="Focus for CS343" id="{CA66A291-1E9A-477F-881B-D6067A56F6F6}">
          <p14:sldIdLst>
            <p14:sldId id="2271"/>
            <p14:sldId id="261"/>
            <p14:sldId id="376"/>
            <p14:sldId id="377"/>
          </p14:sldIdLst>
        </p14:section>
        <p14:section name="Wrapup" id="{29A7F866-9DA9-446B-8359-CE426CB89C7A}">
          <p14:sldIdLst>
            <p14:sldId id="2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51" autoAdjust="0"/>
    <p:restoredTop sz="97440" autoAdjust="0"/>
  </p:normalViewPr>
  <p:slideViewPr>
    <p:cSldViewPr snapToGrid="0">
      <p:cViewPr varScale="1">
        <p:scale>
          <a:sx n="156" d="100"/>
          <a:sy n="156" d="100"/>
        </p:scale>
        <p:origin x="180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59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BE1054B0-54EE-42A0-9899-CF7600BD47AB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34A6-2B2F-48DF-948F-5261FE2C264D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8821-DEEC-4B2E-A0A7-EF9A27A73365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948B1-9730-4736-A39E-2BF35262ABDB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3276E-9667-440E-8991-DBF8B2E84F7F}" type="datetime1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D31BE48-B224-41AA-AA2F-283A66F6B043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7BFCED-A2E1-47BC-B52A-EA0BD7429761}" type="datetime1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9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1A90CFD-1919-44A6-A8B8-6A43733A4DFC}" type="datetime1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tiff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18" Type="http://schemas.openxmlformats.org/officeDocument/2006/relationships/image" Target="../media/image28.tiff"/><Relationship Id="rId3" Type="http://schemas.openxmlformats.org/officeDocument/2006/relationships/image" Target="../media/image14.png"/><Relationship Id="rId21" Type="http://schemas.openxmlformats.org/officeDocument/2006/relationships/image" Target="../media/image31.png"/><Relationship Id="rId7" Type="http://schemas.openxmlformats.org/officeDocument/2006/relationships/hyperlink" Target="http://images.google.com/imgres?imgurl=http://static.howstuffworks.com/gif/cell-phone-nokia.jpg&amp;imgrefurl=http://electronics.howstuffworks.com/cell-phone.htm&amp;h=200&amp;w=200&amp;sz=22&amp;tbnid=ftqjm3_El-gJ:&amp;tbnh=99&amp;tbnw=99&amp;start=7&amp;prev=/images?q=cell+phone&amp;hl=en&amp;lr=&amp;ie=UTF-8" TargetMode="External"/><Relationship Id="rId12" Type="http://schemas.openxmlformats.org/officeDocument/2006/relationships/image" Target="../media/image22.png"/><Relationship Id="rId17" Type="http://schemas.openxmlformats.org/officeDocument/2006/relationships/image" Target="../media/image27.tiff"/><Relationship Id="rId2" Type="http://schemas.openxmlformats.org/officeDocument/2006/relationships/image" Target="../media/image13.jpeg"/><Relationship Id="rId16" Type="http://schemas.openxmlformats.org/officeDocument/2006/relationships/image" Target="../media/image26.jpeg"/><Relationship Id="rId20" Type="http://schemas.openxmlformats.org/officeDocument/2006/relationships/image" Target="../media/image30.tif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5" Type="http://schemas.openxmlformats.org/officeDocument/2006/relationships/image" Target="../media/image25.png"/><Relationship Id="rId10" Type="http://schemas.openxmlformats.org/officeDocument/2006/relationships/image" Target="../media/image20.jpeg"/><Relationship Id="rId19" Type="http://schemas.openxmlformats.org/officeDocument/2006/relationships/image" Target="../media/image29.tiff"/><Relationship Id="rId4" Type="http://schemas.openxmlformats.org/officeDocument/2006/relationships/image" Target="../media/image15.jpeg"/><Relationship Id="rId9" Type="http://schemas.openxmlformats.org/officeDocument/2006/relationships/image" Target="../media/image19.jpeg"/><Relationship Id="rId1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01: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Jaswinder Pal Singh (Princeton),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A0261-2E8E-450F-A897-3ACA3B33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451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5932" y="3549885"/>
            <a:ext cx="1684696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7987" y="3549885"/>
            <a:ext cx="1950700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17355" y="3549885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159296" y="3549885"/>
            <a:ext cx="1330023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Virtual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85932" y="4593438"/>
            <a:ext cx="1862032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Device Drivers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68641" y="4593438"/>
            <a:ext cx="2128037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Interrupt Handlers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617355" y="4593438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Boot and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50CCE-56F8-488B-9400-A197196D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2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QEMU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3297264" y="2819399"/>
            <a:ext cx="7093455" cy="302630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3385932" y="3549885"/>
            <a:ext cx="1684696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File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System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6577987" y="3549885"/>
            <a:ext cx="1950700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Process </a:t>
            </a:r>
            <a:b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Manager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8617355" y="3549885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Network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5159296" y="3549885"/>
            <a:ext cx="1330023" cy="83484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Virtual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Memory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991892" y="3746366"/>
            <a:ext cx="21280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Operating System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385932" y="4593438"/>
            <a:ext cx="1862032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Device Drivers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5868641" y="4593438"/>
            <a:ext cx="2128037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Interrupt Handlers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8617355" y="4593438"/>
            <a:ext cx="1684696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Boot and </a:t>
            </a:r>
            <a:r>
              <a:rPr lang="en-US" sz="2000" dirty="0" err="1">
                <a:solidFill>
                  <a:schemeClr val="tx1"/>
                </a:solidFill>
              </a:rPr>
              <a:t>Init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3385932" y="5219569"/>
            <a:ext cx="6916119" cy="5217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Hardware Abstraction Layer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3385932" y="2923754"/>
            <a:ext cx="6916119" cy="52177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Application Interface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655949-BC4B-4A48-A1C5-396478A22E30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1B799-9421-4093-9FFE-4B1E4B69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2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part of the OS?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OS </a:t>
            </a:r>
            <a:r>
              <a:rPr lang="en-US" b="1" dirty="0">
                <a:solidFill>
                  <a:schemeClr val="accent1"/>
                </a:solidFill>
              </a:rPr>
              <a:t>kernel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the only code without security restrictions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Process scheduling</a:t>
            </a:r>
            <a:br>
              <a:rPr lang="en-US" dirty="0"/>
            </a:br>
            <a:r>
              <a:rPr lang="en-US" dirty="0"/>
              <a:t>(who uses CPU)</a:t>
            </a:r>
          </a:p>
          <a:p>
            <a:r>
              <a:rPr lang="en-US" dirty="0"/>
              <a:t>Memory allocation</a:t>
            </a:r>
            <a:br>
              <a:rPr lang="en-US" dirty="0"/>
            </a:br>
            <a:r>
              <a:rPr lang="en-US" dirty="0"/>
              <a:t>(who uses RAM)</a:t>
            </a:r>
          </a:p>
          <a:p>
            <a:r>
              <a:rPr lang="en-US" dirty="0"/>
              <a:t>Accesses hardware devices</a:t>
            </a:r>
          </a:p>
          <a:p>
            <a:pPr lvl="1"/>
            <a:r>
              <a:rPr lang="en-US" dirty="0"/>
              <a:t>Outputs graphics</a:t>
            </a:r>
          </a:p>
          <a:p>
            <a:pPr lvl="1"/>
            <a:r>
              <a:rPr lang="en-US" dirty="0"/>
              <a:t>Reads/writes to network</a:t>
            </a:r>
          </a:p>
          <a:p>
            <a:pPr lvl="1"/>
            <a:r>
              <a:rPr lang="en-US" dirty="0"/>
              <a:t>Read/write to disks</a:t>
            </a:r>
          </a:p>
          <a:p>
            <a:pPr lvl="1"/>
            <a:r>
              <a:rPr lang="en-US" dirty="0"/>
              <a:t>Handles boot-up and power-down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OS </a:t>
            </a:r>
            <a:r>
              <a:rPr lang="en-US" b="1" dirty="0">
                <a:solidFill>
                  <a:srgbClr val="00B050"/>
                </a:solidFill>
              </a:rPr>
              <a:t>distribution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/>
              <a:t>– the kernel + lots of other useful stuff</a:t>
            </a:r>
            <a:br>
              <a:rPr lang="en-US" dirty="0"/>
            </a:br>
            <a:endParaRPr lang="en-US" dirty="0"/>
          </a:p>
          <a:p>
            <a:r>
              <a:rPr lang="en-US" dirty="0"/>
              <a:t>GUI / Window manager</a:t>
            </a:r>
          </a:p>
          <a:p>
            <a:r>
              <a:rPr lang="en-US" dirty="0"/>
              <a:t>Command shell</a:t>
            </a:r>
          </a:p>
          <a:p>
            <a:r>
              <a:rPr lang="en-US" dirty="0"/>
              <a:t>Software package manager</a:t>
            </a:r>
          </a:p>
          <a:p>
            <a:pPr lvl="1"/>
            <a:r>
              <a:rPr lang="en-US" dirty="0"/>
              <a:t>“app store”, yum, apt, brew</a:t>
            </a:r>
          </a:p>
          <a:p>
            <a:r>
              <a:rPr lang="en-US" dirty="0"/>
              <a:t>Common software libraries</a:t>
            </a:r>
          </a:p>
          <a:p>
            <a:r>
              <a:rPr lang="en-US" dirty="0"/>
              <a:t>Useful apps:</a:t>
            </a:r>
          </a:p>
          <a:p>
            <a:pPr lvl="1"/>
            <a:r>
              <a:rPr lang="en-US" dirty="0"/>
              <a:t>Text editor, compilers, web browser, web server, SSH, anti-virus, file-sharing, media libraries,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C45D23-612C-4698-839D-BC4BC2402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1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7201875" cy="5029200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User could only run one program at a time.</a:t>
            </a:r>
          </a:p>
          <a:p>
            <a:pPr lvl="1"/>
            <a:endParaRPr lang="en-US" sz="2800" dirty="0"/>
          </a:p>
          <a:p>
            <a:r>
              <a:rPr lang="en-US" sz="3200" dirty="0"/>
              <a:t>Had to insert the program disk before booting the machine.</a:t>
            </a:r>
          </a:p>
          <a:p>
            <a:pPr lvl="1"/>
            <a:endParaRPr lang="en-US" sz="2800" dirty="0"/>
          </a:p>
          <a:p>
            <a:r>
              <a:rPr lang="en-US" sz="3200" dirty="0"/>
              <a:t>Program had to control the hardware directly</a:t>
            </a:r>
          </a:p>
          <a:p>
            <a:pPr lvl="1"/>
            <a:r>
              <a:rPr lang="en-US" dirty="0"/>
              <a:t>This is a nuisance because hardware is complicated</a:t>
            </a:r>
          </a:p>
          <a:p>
            <a:pPr lvl="1"/>
            <a:r>
              <a:rPr lang="en-US" dirty="0"/>
              <a:t>Program will only be compatible with one set of hardware</a:t>
            </a:r>
          </a:p>
          <a:p>
            <a:pPr lvl="1"/>
            <a:endParaRPr lang="en-US" dirty="0"/>
          </a:p>
          <a:p>
            <a:r>
              <a:rPr lang="en-US" dirty="0"/>
              <a:t>An example (at right): 1983 “King’s Quest” game for IBM PC Jr.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20683" y="0"/>
            <a:ext cx="3671317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1627" y="3700220"/>
            <a:ext cx="4210373" cy="315778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66D39-10BB-4D19-8CCA-DE1942DA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61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5A2B-62FA-4BDD-B2F1-D5BB4DDFD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systems often run without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A74C-CD30-41F7-A7F6-14957A346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“Bare-metal” embedded systems</a:t>
            </a:r>
          </a:p>
          <a:p>
            <a:r>
              <a:rPr lang="en-US" dirty="0"/>
              <a:t>Application must handle:</a:t>
            </a:r>
          </a:p>
          <a:p>
            <a:pPr lvl="1"/>
            <a:r>
              <a:rPr lang="en-US" dirty="0"/>
              <a:t>Boot and initialization</a:t>
            </a:r>
          </a:p>
          <a:p>
            <a:pPr lvl="1"/>
            <a:r>
              <a:rPr lang="en-US" dirty="0"/>
              <a:t>All hardware it wants to interact with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Applications are not portable</a:t>
            </a:r>
          </a:p>
          <a:p>
            <a:pPr lvl="1"/>
            <a:r>
              <a:rPr lang="en-US" dirty="0"/>
              <a:t>Rewrite, mostly from scratch, for new microcontroller</a:t>
            </a:r>
          </a:p>
          <a:p>
            <a:pPr lvl="1"/>
            <a:endParaRPr lang="en-US" dirty="0"/>
          </a:p>
          <a:p>
            <a:r>
              <a:rPr lang="en-US" dirty="0"/>
              <a:t>No malloc, no </a:t>
            </a:r>
            <a:r>
              <a:rPr lang="en-US" dirty="0" err="1"/>
              <a:t>segfaults</a:t>
            </a:r>
            <a:endParaRPr lang="en-US" dirty="0"/>
          </a:p>
          <a:p>
            <a:pPr lvl="1"/>
            <a:r>
              <a:rPr lang="en-US" dirty="0"/>
              <a:t>Instead invalid memory accesses likely crash the whole system</a:t>
            </a:r>
          </a:p>
          <a:p>
            <a:pPr lvl="1"/>
            <a:r>
              <a:rPr lang="en-US" dirty="0"/>
              <a:t>Imagine if each CS211 </a:t>
            </a:r>
            <a:r>
              <a:rPr lang="en-US" dirty="0" err="1"/>
              <a:t>segfault</a:t>
            </a:r>
            <a:r>
              <a:rPr lang="en-US" dirty="0"/>
              <a:t> resulted in the EECS server rebooting…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12642-1F90-420C-9B0C-FC80804A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7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FBD-86D7-4430-8623-1A5A496FA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FBDC-6D09-4175-BD95-8438526B9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9567" y="1143000"/>
            <a:ext cx="9170827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Manage protection, isolation, and sharing of resources</a:t>
            </a:r>
          </a:p>
          <a:p>
            <a:pPr lvl="1"/>
            <a:r>
              <a:rPr lang="en-US" dirty="0"/>
              <a:t>Resource allocation and communication</a:t>
            </a:r>
          </a:p>
          <a:p>
            <a:pPr lvl="1"/>
            <a:endParaRPr lang="en-US" dirty="0"/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Provide clean, easy-to-use abstractions of physical resources</a:t>
            </a:r>
          </a:p>
          <a:p>
            <a:pPr lvl="2"/>
            <a:r>
              <a:rPr lang="en-US" dirty="0"/>
              <a:t>Infinite memory, dedicated machine</a:t>
            </a:r>
          </a:p>
          <a:p>
            <a:pPr lvl="2"/>
            <a:r>
              <a:rPr lang="en-US" dirty="0"/>
              <a:t>Higher level objects: files, users, messages</a:t>
            </a:r>
          </a:p>
          <a:p>
            <a:pPr lvl="2"/>
            <a:r>
              <a:rPr lang="en-US" dirty="0"/>
              <a:t>Masking limitations, virtualization</a:t>
            </a:r>
          </a:p>
          <a:p>
            <a:pPr lvl="2"/>
            <a:endParaRPr lang="en-US" dirty="0"/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Common services</a:t>
            </a:r>
          </a:p>
          <a:p>
            <a:pPr lvl="2"/>
            <a:r>
              <a:rPr lang="en-US" dirty="0"/>
              <a:t>Storage, Window system, Networking</a:t>
            </a:r>
          </a:p>
          <a:p>
            <a:pPr lvl="1"/>
            <a:r>
              <a:rPr lang="en-US" dirty="0"/>
              <a:t>Sharing, Authorization</a:t>
            </a:r>
          </a:p>
          <a:p>
            <a:pPr lvl="1"/>
            <a:r>
              <a:rPr lang="en-US" dirty="0"/>
              <a:t>Look and feel</a:t>
            </a:r>
          </a:p>
          <a:p>
            <a:pPr lvl="2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21EB7-E554-405A-A46D-DEE70DAC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C00F34-1D9D-426C-8D4D-28C7ACFC973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835" y="2647097"/>
            <a:ext cx="1291665" cy="1066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E627E2-ECD5-465A-AECF-F32DDB1B528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031" y="1143000"/>
            <a:ext cx="1411469" cy="113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B88C3A-D17E-4693-A137-D440D9027B0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896" y="4194567"/>
            <a:ext cx="1588604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396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AD0-BDF8-425F-B556-4099AAD4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056A1-10C4-4AD8-BBFF-4038EF308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Referee</a:t>
            </a:r>
          </a:p>
          <a:p>
            <a:pPr lvl="1"/>
            <a:r>
              <a:rPr lang="en-US" dirty="0"/>
              <a:t>Prevent users from accessing other’s files without permission</a:t>
            </a:r>
          </a:p>
          <a:p>
            <a:pPr lvl="1"/>
            <a:endParaRPr lang="en-US" dirty="0"/>
          </a:p>
          <a:p>
            <a:r>
              <a:rPr lang="en-US" dirty="0"/>
              <a:t>Illusionist</a:t>
            </a:r>
          </a:p>
          <a:p>
            <a:pPr lvl="1"/>
            <a:r>
              <a:rPr lang="en-US" dirty="0"/>
              <a:t>Files can grow infinitely large</a:t>
            </a:r>
          </a:p>
          <a:p>
            <a:pPr lvl="1"/>
            <a:r>
              <a:rPr lang="en-US" dirty="0"/>
              <a:t>Where a file exists in memory or disk isn’t important!</a:t>
            </a:r>
          </a:p>
          <a:p>
            <a:pPr lvl="2"/>
            <a:endParaRPr lang="en-US" dirty="0"/>
          </a:p>
          <a:p>
            <a:r>
              <a:rPr lang="en-US" dirty="0"/>
              <a:t>Glue</a:t>
            </a:r>
          </a:p>
          <a:p>
            <a:pPr lvl="1"/>
            <a:r>
              <a:rPr lang="en-US" dirty="0"/>
              <a:t>Default file system types, named directories, file explorer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50D6A4-D01E-4817-B59C-7BFF8636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15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Practice Questions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 err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Wrapup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CB261-C49A-49BA-B917-CDA43A9B1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3E6A6-0856-4B3F-96C2-379FB2E2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B3A16-4798-443D-A8BD-D4DB3023D65C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https://xkcd.com/934/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0703CF-7741-4FFA-BEC6-ADE1783B28D7}"/>
              </a:ext>
            </a:extLst>
          </p:cNvPr>
          <p:cNvSpPr txBox="1"/>
          <p:nvPr/>
        </p:nvSpPr>
        <p:spPr>
          <a:xfrm>
            <a:off x="7350368" y="4372707"/>
            <a:ext cx="404245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Open question:</a:t>
            </a:r>
          </a:p>
          <a:p>
            <a:br>
              <a:rPr lang="en-US" sz="2400" dirty="0"/>
            </a:br>
            <a:r>
              <a:rPr lang="en-US" sz="2400" dirty="0"/>
              <a:t>Are modern web browsers basically operating systems?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ABCF8-5DB2-1C1C-290C-60766E662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55595" y="401498"/>
            <a:ext cx="3249873" cy="602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19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EF63A-68F5-4606-A54E-0DE31F70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CS343!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5264E-F041-4116-BFF8-E5A7E29E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brief: how does the operating system work and why?</a:t>
            </a:r>
          </a:p>
          <a:p>
            <a:pPr lvl="1"/>
            <a:endParaRPr lang="en-US" dirty="0"/>
          </a:p>
          <a:p>
            <a:r>
              <a:rPr lang="en-US" dirty="0"/>
              <a:t>Role of the Operating System</a:t>
            </a:r>
          </a:p>
          <a:p>
            <a:pPr lvl="1"/>
            <a:r>
              <a:rPr lang="en-US" b="1" dirty="0"/>
              <a:t>Manages</a:t>
            </a:r>
            <a:r>
              <a:rPr lang="en-US" dirty="0"/>
              <a:t> hardware resources</a:t>
            </a:r>
          </a:p>
          <a:p>
            <a:pPr lvl="1"/>
            <a:r>
              <a:rPr lang="en-US" dirty="0"/>
              <a:t>Provides </a:t>
            </a:r>
            <a:r>
              <a:rPr lang="en-US" b="1" dirty="0"/>
              <a:t>abstractions</a:t>
            </a:r>
            <a:r>
              <a:rPr lang="en-US" dirty="0"/>
              <a:t> to support processes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Major topics</a:t>
            </a:r>
          </a:p>
          <a:p>
            <a:pPr lvl="1"/>
            <a:r>
              <a:rPr lang="en-US" dirty="0"/>
              <a:t>Concurrency</a:t>
            </a:r>
          </a:p>
          <a:p>
            <a:pPr lvl="1"/>
            <a:r>
              <a:rPr lang="en-US" dirty="0"/>
              <a:t>Scheduling</a:t>
            </a:r>
          </a:p>
          <a:p>
            <a:pPr lvl="1"/>
            <a:r>
              <a:rPr lang="en-US" dirty="0"/>
              <a:t>Devices</a:t>
            </a:r>
          </a:p>
          <a:p>
            <a:pPr lvl="1"/>
            <a:r>
              <a:rPr lang="en-US" dirty="0"/>
              <a:t>Virtual Memory</a:t>
            </a:r>
          </a:p>
          <a:p>
            <a:pPr lvl="1"/>
            <a:r>
              <a:rPr lang="en-US" dirty="0"/>
              <a:t>File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4E4BC-FEAA-415F-8584-907758C4B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44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b="1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91601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Teaching Assistant</a:t>
            </a:r>
          </a:p>
          <a:p>
            <a:pPr lvl="1"/>
            <a:r>
              <a:rPr lang="en-US" dirty="0"/>
              <a:t>Aman Khalid</a:t>
            </a:r>
          </a:p>
          <a:p>
            <a:pPr lvl="2"/>
            <a:r>
              <a:rPr lang="en-US" dirty="0"/>
              <a:t>PhD student in systems</a:t>
            </a:r>
          </a:p>
          <a:p>
            <a:endParaRPr lang="en-US" dirty="0"/>
          </a:p>
          <a:p>
            <a:r>
              <a:rPr lang="en-US" dirty="0"/>
              <a:t>Peer Mentors (4)</a:t>
            </a:r>
          </a:p>
          <a:p>
            <a:pPr lvl="1"/>
            <a:r>
              <a:rPr lang="en-US" dirty="0"/>
              <a:t>Dilan Nair</a:t>
            </a:r>
          </a:p>
          <a:p>
            <a:pPr lvl="1"/>
            <a:r>
              <a:rPr lang="en-US" dirty="0"/>
              <a:t>Dimitri </a:t>
            </a:r>
            <a:r>
              <a:rPr lang="en-US" dirty="0" err="1"/>
              <a:t>Hatzisavas</a:t>
            </a:r>
            <a:endParaRPr lang="en-US" dirty="0"/>
          </a:p>
          <a:p>
            <a:pPr lvl="1"/>
            <a:r>
              <a:rPr lang="en-US" dirty="0"/>
              <a:t>Garrett Weil</a:t>
            </a:r>
          </a:p>
          <a:p>
            <a:pPr lvl="1"/>
            <a:r>
              <a:rPr lang="en-US" dirty="0"/>
              <a:t>Timothy </a:t>
            </a:r>
            <a:r>
              <a:rPr lang="en-US" dirty="0" err="1"/>
              <a:t>Sinaga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recently took CS343 as students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3EAFC5-2A69-4FED-9276-423CE29F21C2}"/>
              </a:ext>
            </a:extLst>
          </p:cNvPr>
          <p:cNvSpPr txBox="1"/>
          <p:nvPr/>
        </p:nvSpPr>
        <p:spPr>
          <a:xfrm>
            <a:off x="6437897" y="3544277"/>
            <a:ext cx="468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Their role: support student 	questions via office 	hours and </a:t>
            </a:r>
            <a:r>
              <a:rPr lang="en-US" sz="2800" dirty="0" err="1"/>
              <a:t>campuswire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14498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3BEF2-753D-4499-A051-B1DB80D0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F3D10-168D-4FE3-981D-55B30027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12:30-1:50 pm, Tuesdays and Thursdays</a:t>
            </a:r>
          </a:p>
          <a:p>
            <a:pPr lvl="1"/>
            <a:r>
              <a:rPr lang="en-US" dirty="0"/>
              <a:t>Tech, LR4</a:t>
            </a:r>
          </a:p>
          <a:p>
            <a:pPr lvl="1"/>
            <a:endParaRPr lang="en-US" dirty="0"/>
          </a:p>
          <a:p>
            <a:r>
              <a:rPr lang="en-US" dirty="0"/>
              <a:t>Provides background on materials</a:t>
            </a:r>
          </a:p>
          <a:p>
            <a:pPr lvl="1"/>
            <a:r>
              <a:rPr lang="en-US" dirty="0"/>
              <a:t>And an immediate chance for you to ask questions</a:t>
            </a:r>
          </a:p>
          <a:p>
            <a:pPr lvl="1"/>
            <a:r>
              <a:rPr lang="en-US" dirty="0"/>
              <a:t>Automatically recorded so you can review</a:t>
            </a:r>
          </a:p>
          <a:p>
            <a:pPr lvl="1"/>
            <a:endParaRPr lang="en-US" dirty="0"/>
          </a:p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Modern Operating Systems (4</a:t>
            </a:r>
            <a:r>
              <a:rPr lang="en-US" baseline="30000" dirty="0"/>
              <a:t>th</a:t>
            </a:r>
            <a:r>
              <a:rPr lang="en-US" dirty="0"/>
              <a:t> Edition), Tanenbaum and Bos</a:t>
            </a:r>
          </a:p>
          <a:p>
            <a:pPr lvl="1"/>
            <a:r>
              <a:rPr lang="en-US" dirty="0"/>
              <a:t>Very useful reference. Lecture will be relatively in sync with it</a:t>
            </a:r>
          </a:p>
          <a:p>
            <a:pPr lvl="1"/>
            <a:r>
              <a:rPr lang="en-US" dirty="0"/>
              <a:t>Other references are in the syllabus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455B-41E2-4C3B-96D0-16DE9566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3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D3E-5B9A-44ED-8E3C-6D2A9F8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40F-D094-433D-ACE9-55F99A08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and office hours are always an option!</a:t>
            </a:r>
          </a:p>
          <a:p>
            <a:pPr lvl="1"/>
            <a:endParaRPr lang="en-US" dirty="0"/>
          </a:p>
          <a:p>
            <a:r>
              <a:rPr lang="en-US" dirty="0" err="1"/>
              <a:t>Campuswire</a:t>
            </a:r>
            <a:r>
              <a:rPr lang="en-US" dirty="0"/>
              <a:t>: (similar to piazza)</a:t>
            </a:r>
          </a:p>
          <a:p>
            <a:pPr lvl="1"/>
            <a:r>
              <a:rPr lang="en-US" dirty="0"/>
              <a:t>Post questions</a:t>
            </a:r>
          </a:p>
          <a:p>
            <a:pPr lvl="1"/>
            <a:r>
              <a:rPr lang="en-US" dirty="0"/>
              <a:t>Answer each other’s questions</a:t>
            </a:r>
          </a:p>
          <a:p>
            <a:pPr lvl="1"/>
            <a:r>
              <a:rPr lang="en-US" dirty="0"/>
              <a:t>Find lab partners</a:t>
            </a:r>
          </a:p>
          <a:p>
            <a:pPr lvl="1"/>
            <a:r>
              <a:rPr lang="en-US" dirty="0"/>
              <a:t>Information from the course staff</a:t>
            </a:r>
          </a:p>
          <a:p>
            <a:pPr lvl="1"/>
            <a:r>
              <a:rPr lang="en-US" dirty="0"/>
              <a:t>Post private info just to course staff</a:t>
            </a:r>
          </a:p>
          <a:p>
            <a:pPr lvl="1"/>
            <a:endParaRPr lang="en-US" dirty="0"/>
          </a:p>
          <a:p>
            <a:r>
              <a:rPr lang="en-US" dirty="0"/>
              <a:t>Please do not email me! Post to </a:t>
            </a:r>
            <a:r>
              <a:rPr lang="en-US" dirty="0" err="1"/>
              <a:t>Campuswire</a:t>
            </a:r>
            <a:r>
              <a:rPr lang="en-US" dirty="0"/>
              <a:t> instead!</a:t>
            </a:r>
          </a:p>
          <a:p>
            <a:pPr lvl="1"/>
            <a:r>
              <a:rPr lang="en-US" dirty="0"/>
              <a:t>I’ll be updating roster again a few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8325-A71A-4B56-B760-217371E3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6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B0D1-02A5-4C71-8717-5169A132E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E0A8C-9DC6-4899-8EC8-0BE3D674D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are a significant amount of the learning in this class</a:t>
            </a:r>
          </a:p>
          <a:p>
            <a:pPr lvl="1"/>
            <a:r>
              <a:rPr lang="en-US" dirty="0"/>
              <a:t>Hands-on experience with the topics we’re talking about</a:t>
            </a:r>
          </a:p>
          <a:p>
            <a:pPr lvl="1"/>
            <a:r>
              <a:rPr lang="en-US" dirty="0"/>
              <a:t>Labs primarily involve written code in C</a:t>
            </a:r>
          </a:p>
          <a:p>
            <a:pPr lvl="1"/>
            <a:r>
              <a:rPr lang="en-US" dirty="0"/>
              <a:t>Can be quite a bit of work</a:t>
            </a:r>
          </a:p>
          <a:p>
            <a:pPr lvl="1"/>
            <a:endParaRPr lang="en-US" dirty="0"/>
          </a:p>
          <a:p>
            <a:r>
              <a:rPr lang="en-US" dirty="0"/>
              <a:t>Work on these in groups of up to three students</a:t>
            </a:r>
          </a:p>
          <a:p>
            <a:pPr lvl="1"/>
            <a:r>
              <a:rPr lang="en-US" dirty="0"/>
              <a:t>Preferably two or three</a:t>
            </a:r>
          </a:p>
          <a:p>
            <a:pPr lvl="1"/>
            <a:r>
              <a:rPr lang="en-US" dirty="0"/>
              <a:t>Goal: collaboration, not splitting labs</a:t>
            </a:r>
          </a:p>
          <a:p>
            <a:pPr lvl="2"/>
            <a:r>
              <a:rPr lang="en-US" dirty="0"/>
              <a:t>If you don’t work on it, you’re not going to learn from it</a:t>
            </a:r>
          </a:p>
          <a:p>
            <a:pPr lvl="2"/>
            <a:r>
              <a:rPr lang="en-US" dirty="0"/>
              <a:t>Pair programming more often results in code written right the first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B9C4D-5582-4E01-871A-377770E6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4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25B-F928-42FA-9446-586C7DE7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D695-9F44-40FA-91F5-9DCA3A97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Getting Started Lab</a:t>
            </a:r>
          </a:p>
          <a:p>
            <a:pPr lvl="1"/>
            <a:r>
              <a:rPr lang="en-US" dirty="0"/>
              <a:t>Learn how everything works</a:t>
            </a:r>
          </a:p>
          <a:p>
            <a:pPr lvl="1"/>
            <a:endParaRPr lang="en-US" dirty="0"/>
          </a:p>
          <a:p>
            <a:r>
              <a:rPr lang="en-US" dirty="0"/>
              <a:t>Queuing/Scheduling Lab</a:t>
            </a:r>
          </a:p>
          <a:p>
            <a:pPr lvl="1"/>
            <a:r>
              <a:rPr lang="en-US" dirty="0"/>
              <a:t>OS application scheduling</a:t>
            </a:r>
          </a:p>
          <a:p>
            <a:endParaRPr lang="en-US" dirty="0"/>
          </a:p>
          <a:p>
            <a:r>
              <a:rPr lang="en-US" dirty="0"/>
              <a:t>Producer-Consumer Lab</a:t>
            </a:r>
          </a:p>
          <a:p>
            <a:pPr lvl="1"/>
            <a:r>
              <a:rPr lang="en-US" dirty="0"/>
              <a:t>Concurrency and locks</a:t>
            </a:r>
          </a:p>
          <a:p>
            <a:endParaRPr lang="en-US" dirty="0"/>
          </a:p>
          <a:p>
            <a:r>
              <a:rPr lang="en-US" dirty="0"/>
              <a:t>Device Driver Lab</a:t>
            </a:r>
          </a:p>
          <a:p>
            <a:pPr lvl="1"/>
            <a:r>
              <a:rPr lang="en-US" dirty="0"/>
              <a:t>Driver for a GPU</a:t>
            </a:r>
          </a:p>
          <a:p>
            <a:pPr lvl="1"/>
            <a:endParaRPr lang="en-US" dirty="0"/>
          </a:p>
          <a:p>
            <a:r>
              <a:rPr lang="en-US" dirty="0"/>
              <a:t>Paging Lab</a:t>
            </a:r>
          </a:p>
          <a:p>
            <a:pPr lvl="1"/>
            <a:r>
              <a:rPr lang="en-US" dirty="0"/>
              <a:t>Memory management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BADBB-DB90-4364-9FCB-630CDCE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541F9F-C2BE-4CC0-9664-EF889EC687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Getting started lab is special</a:t>
            </a:r>
          </a:p>
          <a:p>
            <a:pPr lvl="1"/>
            <a:r>
              <a:rPr lang="en-US" dirty="0"/>
              <a:t>One week deadline (due 09/27)</a:t>
            </a:r>
          </a:p>
          <a:p>
            <a:pPr lvl="1"/>
            <a:r>
              <a:rPr lang="en-US" dirty="0"/>
              <a:t>Must do alone</a:t>
            </a:r>
          </a:p>
          <a:p>
            <a:pPr lvl="1"/>
            <a:r>
              <a:rPr lang="en-US" dirty="0"/>
              <a:t>All-or-nothing grading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Normally teams of 2 or 3 students</a:t>
            </a:r>
          </a:p>
          <a:p>
            <a:pPr lvl="1"/>
            <a:r>
              <a:rPr lang="en-US" dirty="0"/>
              <a:t>Find partners now!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We’ll put out a survey soon for those who don’t know anyone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08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B50-4CAC-42DD-B1BF-8AEB9B1E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639F-BDF1-446D-9DC9-A9B5252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something I take very seriously</a:t>
            </a:r>
          </a:p>
          <a:p>
            <a:pPr lvl="1"/>
            <a:endParaRPr lang="en-US" dirty="0"/>
          </a:p>
          <a:p>
            <a:r>
              <a:rPr lang="en-US" dirty="0"/>
              <a:t>Collaboration good; plagiarism bad</a:t>
            </a:r>
          </a:p>
          <a:p>
            <a:pPr lvl="1"/>
            <a:r>
              <a:rPr lang="en-US" dirty="0"/>
              <a:t>You should know where that line is, and be nowhere near it </a:t>
            </a:r>
          </a:p>
          <a:p>
            <a:pPr lvl="1"/>
            <a:r>
              <a:rPr lang="en-US" dirty="0"/>
              <a:t>When in doubt, ask the instructor </a:t>
            </a:r>
            <a:r>
              <a:rPr lang="en-US" i="1" dirty="0"/>
              <a:t>before </a:t>
            </a:r>
            <a:r>
              <a:rPr lang="en-US" dirty="0"/>
              <a:t>you do something you’re not sure about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At no point should you see someone else’s solutions</a:t>
            </a:r>
          </a:p>
          <a:p>
            <a:pPr lvl="1"/>
            <a:r>
              <a:rPr lang="en-US" dirty="0"/>
              <a:t>Not your colleagues’, not your friends’, not your cousin’s, not something you found online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I report everything suspicious to the dean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C50B0-EFEC-41A1-872C-485EA725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8EE57-028B-47A8-B236-3CAA9EFB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0BE3B-DA33-4316-8F1A-B8B71DB7C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your knowledge of course material</a:t>
            </a:r>
          </a:p>
          <a:p>
            <a:pPr lvl="1"/>
            <a:r>
              <a:rPr lang="en-US" dirty="0"/>
              <a:t>In-person, on paper</a:t>
            </a:r>
          </a:p>
          <a:p>
            <a:pPr lvl="1"/>
            <a:r>
              <a:rPr lang="en-US" dirty="0"/>
              <a:t>I’ll allow a notes sheet</a:t>
            </a:r>
          </a:p>
          <a:p>
            <a:pPr lvl="1"/>
            <a:endParaRPr lang="en-US" dirty="0"/>
          </a:p>
          <a:p>
            <a:r>
              <a:rPr lang="en-US" dirty="0"/>
              <a:t>Not cumulative. Two midterms on two halves of the class</a:t>
            </a:r>
          </a:p>
          <a:p>
            <a:pPr lvl="1"/>
            <a:endParaRPr lang="en-US" dirty="0"/>
          </a:p>
          <a:p>
            <a:r>
              <a:rPr lang="en-US" dirty="0"/>
              <a:t>First midterm will be during class time: October 20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Second midterm will be during exam week: December 7</a:t>
            </a:r>
            <a:r>
              <a:rPr lang="en-US" baseline="30000" dirty="0"/>
              <a:t>th </a:t>
            </a:r>
            <a:r>
              <a:rPr lang="en-US" sz="1800" dirty="0"/>
              <a:t>(Wednesday)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EC590-40C6-4151-8232-9F1F8188D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620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825B-F928-42FA-9446-586C7DE79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AD695-9F44-40FA-91F5-9DCA3A978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20% Midterm (first half of the course)</a:t>
            </a:r>
          </a:p>
          <a:p>
            <a:r>
              <a:rPr lang="en-US" dirty="0"/>
              <a:t>20% Final (second half of the course)</a:t>
            </a:r>
          </a:p>
          <a:p>
            <a:r>
              <a:rPr lang="en-US" dirty="0"/>
              <a:t>60% Labs</a:t>
            </a:r>
          </a:p>
          <a:p>
            <a:pPr lvl="1"/>
            <a:r>
              <a:rPr lang="en-US" dirty="0"/>
              <a:t>05% Getting Started Lab (individual)</a:t>
            </a:r>
          </a:p>
          <a:p>
            <a:pPr lvl="1"/>
            <a:r>
              <a:rPr lang="en-US" dirty="0"/>
              <a:t>10% Producer-Consumer Lab</a:t>
            </a:r>
          </a:p>
          <a:p>
            <a:pPr lvl="1"/>
            <a:r>
              <a:rPr lang="en-US" dirty="0"/>
              <a:t>10% Queuing/Scheduling Lab</a:t>
            </a:r>
          </a:p>
          <a:p>
            <a:pPr lvl="1"/>
            <a:r>
              <a:rPr lang="en-US" dirty="0"/>
              <a:t>15% Device Driver Lab</a:t>
            </a:r>
          </a:p>
          <a:p>
            <a:pPr lvl="1"/>
            <a:r>
              <a:rPr lang="en-US" dirty="0"/>
              <a:t>15% Paging Lab</a:t>
            </a:r>
          </a:p>
          <a:p>
            <a:endParaRPr lang="en-US" dirty="0"/>
          </a:p>
          <a:p>
            <a:r>
              <a:rPr lang="en-US" dirty="0"/>
              <a:t>This class is NOT curved</a:t>
            </a:r>
          </a:p>
          <a:p>
            <a:pPr lvl="1"/>
            <a:r>
              <a:rPr lang="en-US" dirty="0"/>
              <a:t>Standard 93% A, 90% A-, 87% B+, etc. applies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BADBB-DB90-4364-9FCB-630CDCED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88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278-8138-4B51-9686-82A4F43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C3B7-817A-4AF5-9EFD-BBA69C7E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submit labs late</a:t>
            </a:r>
          </a:p>
          <a:p>
            <a:pPr lvl="1"/>
            <a:endParaRPr lang="en-US" dirty="0"/>
          </a:p>
          <a:p>
            <a:r>
              <a:rPr lang="en-US" dirty="0"/>
              <a:t>20% penalty to maximum grade per day late</a:t>
            </a:r>
          </a:p>
          <a:p>
            <a:pPr lvl="1"/>
            <a:r>
              <a:rPr lang="en-US" dirty="0"/>
              <a:t>Example: three days late means maximum grade is 40%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 will be flexible with deadlines for problems outside of your control</a:t>
            </a:r>
          </a:p>
          <a:p>
            <a:pPr lvl="1"/>
            <a:r>
              <a:rPr lang="en-US" dirty="0"/>
              <a:t>Sick, family emergency, broken computer</a:t>
            </a:r>
          </a:p>
          <a:p>
            <a:pPr lvl="1"/>
            <a:r>
              <a:rPr lang="en-US" dirty="0"/>
              <a:t>Contact me! (via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BE33-7350-49D0-8B04-A079AA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1353" y="4788509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4744660-AC86-434D-4157-527479A8D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8789" y="3417898"/>
            <a:ext cx="1575804" cy="98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CS211: Fundamentals of Programming II</a:t>
            </a:r>
          </a:p>
          <a:p>
            <a:pPr lvl="2"/>
            <a:r>
              <a:rPr lang="en-US" sz="2000" dirty="0"/>
              <a:t>CS213: Intro to Computer Systems</a:t>
            </a:r>
          </a:p>
          <a:p>
            <a:pPr lvl="2"/>
            <a:r>
              <a:rPr lang="en-US" sz="2000" dirty="0"/>
              <a:t>CS343: Operating Systems</a:t>
            </a:r>
          </a:p>
          <a:p>
            <a:pPr lvl="2"/>
            <a:r>
              <a:rPr lang="en-US" sz="2000" dirty="0"/>
              <a:t>CE346: Microprocessor System Design</a:t>
            </a:r>
          </a:p>
          <a:p>
            <a:pPr lvl="2"/>
            <a:r>
              <a:rPr lang="en-US" sz="2000" dirty="0"/>
              <a:t>CS397: Wireless Protocols for the IoT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9387" y="4157044"/>
            <a:ext cx="1588738" cy="894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263" y="2923982"/>
            <a:ext cx="1590675" cy="952500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511"/>
          <a:stretch/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5456" y="5581404"/>
            <a:ext cx="2004413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10142118" y="2504335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  <p:pic>
        <p:nvPicPr>
          <p:cNvPr id="1028" name="Picture 4" descr="Critical Role - Wikipedia">
            <a:extLst>
              <a:ext uri="{FF2B5EF4-FFF2-40B4-BE49-F238E27FC236}">
                <a16:creationId xmlns:a16="http://schemas.microsoft.com/office/drawing/2014/main" id="{E1DED63D-1BA6-26CA-8FEF-D51D189F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1214" y="5465528"/>
            <a:ext cx="1146719" cy="11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320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CB6-BDD7-4528-ABCA-DCE6BC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39A-226C-4BB9-BCC3-EB9CC37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Slip days let you turn in a homework late and receive no penalty</a:t>
            </a:r>
          </a:p>
          <a:p>
            <a:endParaRPr lang="en-US" dirty="0"/>
          </a:p>
          <a:p>
            <a:r>
              <a:rPr lang="en-US" dirty="0"/>
              <a:t>Each student gets </a:t>
            </a:r>
            <a:r>
              <a:rPr lang="en-US" b="1" dirty="0"/>
              <a:t>4 slip days</a:t>
            </a:r>
          </a:p>
          <a:p>
            <a:pPr lvl="1"/>
            <a:r>
              <a:rPr lang="en-US" dirty="0"/>
              <a:t>Apply to </a:t>
            </a:r>
            <a:r>
              <a:rPr lang="en-US" b="1" dirty="0"/>
              <a:t>labs</a:t>
            </a:r>
          </a:p>
          <a:p>
            <a:pPr lvl="1"/>
            <a:r>
              <a:rPr lang="en-US" dirty="0"/>
              <a:t>You don’t need to tell us you’re using them, we’ll just automatically apply them at the end of the year</a:t>
            </a:r>
          </a:p>
          <a:p>
            <a:pPr lvl="1"/>
            <a:r>
              <a:rPr lang="en-US" dirty="0"/>
              <a:t>Be sure to coordinate about them on partner assignments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Turn in Scheduling Lab four days late</a:t>
            </a:r>
          </a:p>
          <a:p>
            <a:pPr lvl="1"/>
            <a:r>
              <a:rPr lang="en-US" dirty="0"/>
              <a:t>Turn in Scheduling Lab three days late and Paging lab one day late</a:t>
            </a:r>
          </a:p>
          <a:p>
            <a:pPr lvl="1"/>
            <a:r>
              <a:rPr lang="en-US" dirty="0"/>
              <a:t>Turn in Paging Lab five days late with only a one-day penalty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DE73-4280-4FE9-B1C5-7EA702F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30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C487A-852D-4195-BE8E-87EE25C1F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Update - Fall 2022 Edition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DF44E-794F-42EB-84B6-39D97017F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Masks in class are not mandatory</a:t>
            </a:r>
          </a:p>
          <a:p>
            <a:pPr lvl="1"/>
            <a:r>
              <a:rPr lang="en-US" dirty="0"/>
              <a:t>You’re still welcome to wear one if you want, but I won’t make you</a:t>
            </a:r>
          </a:p>
          <a:p>
            <a:pPr lvl="1"/>
            <a:r>
              <a:rPr lang="en-US" dirty="0"/>
              <a:t>I’ll wear one sometimes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 are sick, do not come to class</a:t>
            </a:r>
          </a:p>
          <a:p>
            <a:pPr lvl="1"/>
            <a:r>
              <a:rPr lang="en-US" dirty="0"/>
              <a:t>Even if there’s an exam that day!!</a:t>
            </a:r>
          </a:p>
          <a:p>
            <a:pPr lvl="1"/>
            <a:r>
              <a:rPr lang="en-US" dirty="0"/>
              <a:t>We will be flexible with deadlines as necessary</a:t>
            </a:r>
          </a:p>
          <a:p>
            <a:pPr lvl="1"/>
            <a:r>
              <a:rPr lang="en-US" dirty="0"/>
              <a:t>Lectures are being recorded automatically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5FC11-8EDC-4C60-B270-4FCB7DFCF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4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B006-8A01-4475-9662-44E59F0A5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BFF9A-BB2D-4476-9E37-0D9667B71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yourself time to complete labs</a:t>
            </a:r>
          </a:p>
          <a:p>
            <a:pPr lvl="1"/>
            <a:r>
              <a:rPr lang="en-US" dirty="0"/>
              <a:t>Dealing with C code</a:t>
            </a:r>
          </a:p>
          <a:p>
            <a:pPr lvl="1"/>
            <a:r>
              <a:rPr lang="en-US" dirty="0"/>
              <a:t>Handling a large code base</a:t>
            </a:r>
          </a:p>
          <a:p>
            <a:pPr lvl="1"/>
            <a:r>
              <a:rPr lang="en-US" dirty="0"/>
              <a:t>Dealing with concurrency!!</a:t>
            </a:r>
          </a:p>
          <a:p>
            <a:pPr lvl="1"/>
            <a:r>
              <a:rPr lang="en-US" dirty="0"/>
              <a:t>You’ll learn a lot through the challenge</a:t>
            </a:r>
          </a:p>
          <a:p>
            <a:pPr lvl="1"/>
            <a:endParaRPr lang="en-US" dirty="0"/>
          </a:p>
          <a:p>
            <a:r>
              <a:rPr lang="en-US" dirty="0"/>
              <a:t>Don’t fall behind on lecture materials</a:t>
            </a:r>
          </a:p>
          <a:p>
            <a:pPr lvl="1"/>
            <a:r>
              <a:rPr lang="en-US" dirty="0"/>
              <a:t>Material builds on itself, like in CS213</a:t>
            </a:r>
          </a:p>
          <a:p>
            <a:pPr lvl="1"/>
            <a:endParaRPr lang="en-US" dirty="0"/>
          </a:p>
          <a:p>
            <a:r>
              <a:rPr lang="en-US" dirty="0"/>
              <a:t>Use course staff to help you out</a:t>
            </a:r>
          </a:p>
          <a:p>
            <a:pPr lvl="1"/>
            <a:r>
              <a:rPr lang="en-US" dirty="0"/>
              <a:t>Office hours &amp; </a:t>
            </a:r>
            <a:r>
              <a:rPr lang="en-US" dirty="0" err="1"/>
              <a:t>Campuswire</a:t>
            </a:r>
            <a:r>
              <a:rPr lang="en-US" dirty="0"/>
              <a:t> are for your benefit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422E29-2AE6-4326-8605-2FF6230E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924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CC27-FC5C-43EC-A4F4-74986E17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First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68F28-C442-4F5A-8703-554D75673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Getting Started Lab</a:t>
            </a:r>
          </a:p>
          <a:p>
            <a:pPr lvl="1"/>
            <a:r>
              <a:rPr lang="en-US" dirty="0"/>
              <a:t>Makes sure you’ve got everything set up to do all the labs</a:t>
            </a:r>
          </a:p>
          <a:p>
            <a:pPr lvl="1"/>
            <a:r>
              <a:rPr lang="en-US" dirty="0"/>
              <a:t>Should be available right now</a:t>
            </a:r>
          </a:p>
          <a:p>
            <a:pPr lvl="1"/>
            <a:r>
              <a:rPr lang="en-US" dirty="0"/>
              <a:t>Get this done on time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partner(s) for assignments</a:t>
            </a:r>
          </a:p>
          <a:p>
            <a:pPr lvl="1"/>
            <a:r>
              <a:rPr lang="en-US" dirty="0"/>
              <a:t>We’ll put out a form in the next few days if you don’t know people in the class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Take a break, chat with your neighbors, look at your phone, reset your brain for a minute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F9D6D-00E0-4383-AD29-01ECDBF6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015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b="1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90752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BAAE44E-95F4-4848-91A7-C78FAB8D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History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34BCA-B542-4D26-80D6-0DACE185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out the textbook!</a:t>
            </a:r>
          </a:p>
          <a:p>
            <a:pPr lvl="1"/>
            <a:r>
              <a:rPr lang="en-US" dirty="0"/>
              <a:t>In-depth history</a:t>
            </a:r>
          </a:p>
          <a:p>
            <a:pPr lvl="1"/>
            <a:r>
              <a:rPr lang="en-US" dirty="0"/>
              <a:t>Entertaining writing with </a:t>
            </a:r>
            <a:r>
              <a:rPr lang="en-US" i="1" dirty="0"/>
              <a:t>just</a:t>
            </a:r>
            <a:r>
              <a:rPr lang="en-US" dirty="0"/>
              <a:t> the right amount of sarcasm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isn’t a computer history course</a:t>
            </a:r>
          </a:p>
          <a:p>
            <a:pPr lvl="1"/>
            <a:r>
              <a:rPr lang="en-US" dirty="0"/>
              <a:t>But there is a good reason to understand the lineage of the techniques we explore in this course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E1803D-CEE7-4ED8-8C93-A11CF6E3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96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Batch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1955: Batch systems</a:t>
            </a:r>
          </a:p>
          <a:p>
            <a:pPr lvl="1"/>
            <a:r>
              <a:rPr lang="en-US" dirty="0"/>
              <a:t>Collect a bunch of program punch cards and write them all one magnetic tape.</a:t>
            </a:r>
          </a:p>
          <a:p>
            <a:pPr lvl="1"/>
            <a:r>
              <a:rPr lang="en-US" dirty="0"/>
              <a:t>Run the tape through the mainframe to execute all the jobs in sequence.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Libraries for I/O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I/O is VERY slow. 80-90% of total time just waiting.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BCA1F-A317-4D85-9977-DE6AC6019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317DEB5-048D-F86A-5A55-B72471375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10702" y="4269692"/>
            <a:ext cx="2853762" cy="190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336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Multiprogramming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1960s: Multiprogramming (IBM OS/360)</a:t>
            </a:r>
          </a:p>
          <a:p>
            <a:pPr lvl="1"/>
            <a:r>
              <a:rPr lang="en-US" dirty="0"/>
              <a:t>Keep multiple runnable jobs in memory at once.</a:t>
            </a:r>
          </a:p>
          <a:p>
            <a:pPr lvl="1"/>
            <a:r>
              <a:rPr lang="en-US" dirty="0"/>
              <a:t>Allows overlap I/O of one job with computing of another.</a:t>
            </a:r>
          </a:p>
          <a:p>
            <a:pPr lvl="2"/>
            <a:r>
              <a:rPr lang="en-US" dirty="0"/>
              <a:t>Uses asynchronous I/O and interrupts or polling to detect I/O completion</a:t>
            </a:r>
          </a:p>
          <a:p>
            <a:pPr lvl="2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Schedule jobs</a:t>
            </a:r>
          </a:p>
          <a:p>
            <a:pPr lvl="1"/>
            <a:r>
              <a:rPr lang="en-US" dirty="0"/>
              <a:t>Monitor I/O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Still need to submit all jobs in advance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10E9E-74B4-4901-8FA0-6D66988A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6E04376-153F-892D-2B56-3711EEB3D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81919" y="3221879"/>
            <a:ext cx="3117653" cy="28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3363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evolution of computing systems – Timesharing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1960s-70s: Timesharing (MULTICS, Unix)</a:t>
            </a:r>
          </a:p>
          <a:p>
            <a:pPr lvl="1"/>
            <a:r>
              <a:rPr lang="en-US" dirty="0"/>
              <a:t>Multiple user terminals connected to one machine</a:t>
            </a:r>
          </a:p>
          <a:p>
            <a:pPr lvl="1"/>
            <a:r>
              <a:rPr lang="en-US" dirty="0"/>
              <a:t>Allows </a:t>
            </a:r>
            <a:r>
              <a:rPr lang="en-US" i="1" dirty="0"/>
              <a:t>interactive</a:t>
            </a:r>
            <a:r>
              <a:rPr lang="en-US" dirty="0"/>
              <a:t> use of machine to be efficient (because another user’s job can run while you’re thinking).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Multiple users (with permissions!)</a:t>
            </a:r>
          </a:p>
          <a:p>
            <a:pPr lvl="1"/>
            <a:r>
              <a:rPr lang="en-US" dirty="0"/>
              <a:t>Scheduling processes</a:t>
            </a:r>
          </a:p>
          <a:p>
            <a:pPr lvl="1"/>
            <a:r>
              <a:rPr lang="en-US" dirty="0"/>
              <a:t>Application interface</a:t>
            </a:r>
          </a:p>
          <a:p>
            <a:pPr lvl="1"/>
            <a:r>
              <a:rPr lang="en-US" dirty="0"/>
              <a:t>Shell tools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4DE9B-B3CB-4C29-B99B-2EF70B36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857D14E-C45F-6CBC-B98E-B4C04A772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23147" y="2961496"/>
            <a:ext cx="3982809" cy="3534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9395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evolution of computer systems – 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1980s-90s: Personal Computers (IBM PC, Macintosh)</a:t>
            </a:r>
          </a:p>
          <a:p>
            <a:pPr lvl="1"/>
            <a:r>
              <a:rPr lang="en-US" dirty="0"/>
              <a:t>Graphical user interfaces were developed</a:t>
            </a:r>
          </a:p>
          <a:p>
            <a:pPr lvl="1"/>
            <a:r>
              <a:rPr lang="en-US" dirty="0"/>
              <a:t>Mainframe OS concepts (like networking) were applied to PCs</a:t>
            </a:r>
          </a:p>
          <a:p>
            <a:pPr lvl="1"/>
            <a:r>
              <a:rPr lang="en-US" dirty="0"/>
              <a:t>Magnetic disk (hard drive) capacity becomes huge, but still slow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Look and feel of a system, particularly for non-experts</a:t>
            </a:r>
          </a:p>
          <a:p>
            <a:pPr lvl="1"/>
            <a:r>
              <a:rPr lang="en-US" dirty="0"/>
              <a:t>Tools that were distributed with the OS had significant business results</a:t>
            </a:r>
          </a:p>
          <a:p>
            <a:pPr lvl="2"/>
            <a:r>
              <a:rPr lang="en-US" dirty="0"/>
              <a:t>Computers are bought for Excel or for Lotus 1-2-3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864EB-F233-4D40-B487-489F2CD7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the role of an Operating System</a:t>
            </a:r>
          </a:p>
          <a:p>
            <a:endParaRPr lang="en-US" dirty="0"/>
          </a:p>
          <a:p>
            <a:r>
              <a:rPr lang="en-US" dirty="0"/>
              <a:t>Introduce theme and goals of the course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Explore trends in OS history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Later evolution of computer systems – Mobile and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2000s-10s: Mobile and pervasive computing, Cloud Computing</a:t>
            </a:r>
          </a:p>
          <a:p>
            <a:pPr lvl="1"/>
            <a:r>
              <a:rPr lang="en-US" dirty="0"/>
              <a:t>Slow hardware is once again common (phones &amp; wearables)</a:t>
            </a:r>
          </a:p>
          <a:p>
            <a:pPr lvl="1"/>
            <a:r>
              <a:rPr lang="en-US" dirty="0"/>
              <a:t>OS manages sensitive information like location and internet behavior</a:t>
            </a:r>
          </a:p>
          <a:p>
            <a:pPr lvl="1"/>
            <a:r>
              <a:rPr lang="en-US" dirty="0"/>
              <a:t>Fast flash storage is common.</a:t>
            </a:r>
          </a:p>
          <a:p>
            <a:pPr lvl="1"/>
            <a:r>
              <a:rPr lang="en-US" dirty="0"/>
              <a:t>Server hardware is shared by many different cloud computing customers</a:t>
            </a:r>
          </a:p>
          <a:p>
            <a:pPr lvl="1"/>
            <a:endParaRPr lang="en-US" dirty="0"/>
          </a:p>
          <a:p>
            <a:r>
              <a:rPr lang="en-US" dirty="0"/>
              <a:t>OS responsibility</a:t>
            </a:r>
          </a:p>
          <a:p>
            <a:pPr lvl="1"/>
            <a:r>
              <a:rPr lang="en-US" dirty="0"/>
              <a:t>Diverse hardware drivers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Massive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95DF3-E14C-4E3C-AC87-E35218C0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6E2F09A-1370-9B44-5CE0-E6E50ED20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24719" y="3918876"/>
            <a:ext cx="3377348" cy="2253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89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D4F3B15-23E2-4996-B460-DC38C8688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99549" y="68263"/>
            <a:ext cx="8873234" cy="67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C1AFA49-536B-4C88-B470-9359EAD5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7ACA90-AE80-4245-A12E-81B3E95F8FA3}"/>
              </a:ext>
            </a:extLst>
          </p:cNvPr>
          <p:cNvSpPr txBox="1"/>
          <p:nvPr/>
        </p:nvSpPr>
        <p:spPr>
          <a:xfrm>
            <a:off x="9545053" y="368968"/>
            <a:ext cx="198922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Simplified History of Unix-like Operating Systems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2CC1DC-9533-4B56-93B0-9C49ED3D9222}"/>
              </a:ext>
            </a:extLst>
          </p:cNvPr>
          <p:cNvSpPr txBox="1"/>
          <p:nvPr/>
        </p:nvSpPr>
        <p:spPr>
          <a:xfrm>
            <a:off x="9329351" y="3694670"/>
            <a:ext cx="24837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Operating systems are very interconnected</a:t>
            </a:r>
          </a:p>
        </p:txBody>
      </p:sp>
    </p:spTree>
    <p:extLst>
      <p:ext uri="{BB962C8B-B14F-4D97-AF65-F5344CB8AC3E}">
        <p14:creationId xmlns:p14="http://schemas.microsoft.com/office/powerpoint/2010/main" val="8438619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example: Android Operating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7595" y="1143000"/>
            <a:ext cx="5113267" cy="5029200"/>
          </a:xfrm>
        </p:spPr>
        <p:txBody>
          <a:bodyPr>
            <a:normAutofit/>
          </a:bodyPr>
          <a:lstStyle/>
          <a:p>
            <a:r>
              <a:rPr lang="en-US" dirty="0"/>
              <a:t>Kernel - Linux</a:t>
            </a:r>
          </a:p>
          <a:p>
            <a:pPr lvl="1"/>
            <a:r>
              <a:rPr lang="en-US" dirty="0"/>
              <a:t>With modifications particularly in power management</a:t>
            </a:r>
          </a:p>
          <a:p>
            <a:pPr lvl="1"/>
            <a:r>
              <a:rPr lang="en-US" dirty="0"/>
              <a:t>And additional drivers</a:t>
            </a:r>
          </a:p>
          <a:p>
            <a:endParaRPr lang="en-US" dirty="0"/>
          </a:p>
          <a:p>
            <a:r>
              <a:rPr lang="en-US" dirty="0"/>
              <a:t>Distribution</a:t>
            </a:r>
          </a:p>
          <a:p>
            <a:pPr lvl="1"/>
            <a:r>
              <a:rPr lang="en-US" dirty="0"/>
              <a:t>Look and feel of “Android”</a:t>
            </a:r>
          </a:p>
          <a:p>
            <a:pPr lvl="1"/>
            <a:r>
              <a:rPr lang="en-US" dirty="0"/>
              <a:t>App framework</a:t>
            </a:r>
          </a:p>
          <a:p>
            <a:pPr lvl="1"/>
            <a:r>
              <a:rPr lang="en-US" dirty="0"/>
              <a:t>Some of this changes per vendor (Samsung vs Google)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3521B1-76D6-436D-87F4-638677AB7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01842" y="1085904"/>
            <a:ext cx="5778552" cy="4686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4E677-13BE-4542-A287-53C81AA4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7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have evolved with hardware in a cycle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4294967295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9654" y="1369254"/>
            <a:ext cx="6265637" cy="4119492"/>
          </a:xfrm>
        </p:spPr>
      </p:pic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625389" y="1626453"/>
            <a:ext cx="5436957" cy="4456113"/>
          </a:xfrm>
        </p:spPr>
        <p:txBody>
          <a:bodyPr/>
          <a:lstStyle/>
          <a:p>
            <a:r>
              <a:rPr lang="en-US" dirty="0"/>
              <a:t>Sophisticated operating systems first arose on mainframes.</a:t>
            </a:r>
          </a:p>
          <a:p>
            <a:r>
              <a:rPr lang="en-US" dirty="0"/>
              <a:t>OS ideas migrated to smaller machines as those machines became more powerful.</a:t>
            </a:r>
          </a:p>
          <a:p>
            <a:r>
              <a:rPr lang="en-US" dirty="0"/>
              <a:t>In 2022, a </a:t>
            </a:r>
            <a:r>
              <a:rPr lang="en-US" b="1" dirty="0">
                <a:solidFill>
                  <a:schemeClr val="accent4"/>
                </a:solidFill>
              </a:rPr>
              <a:t>smart watch </a:t>
            </a:r>
            <a:r>
              <a:rPr lang="en-US" dirty="0"/>
              <a:t>has</a:t>
            </a:r>
            <a:br>
              <a:rPr lang="en-US" dirty="0"/>
            </a:br>
            <a:r>
              <a:rPr lang="en-US" dirty="0"/>
              <a:t>1 GB RAM, 32 GB SSD storage,</a:t>
            </a:r>
            <a:br>
              <a:rPr lang="en-US" dirty="0"/>
            </a:br>
            <a:r>
              <a:rPr lang="en-US" dirty="0"/>
              <a:t>two CPU cores, and a real OS.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F69BA-5924-437A-A38A-D2FA818CE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24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F0413-BC9D-4E01-8D7B-FFA02B067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OS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BDAD6-7C62-4812-B6AB-B6F72AFF2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 increasingly specialized hardware</a:t>
            </a:r>
          </a:p>
          <a:p>
            <a:pPr lvl="1"/>
            <a:r>
              <a:rPr lang="en-US" dirty="0"/>
              <a:t>Post-Moore’s law, general-purpose CPUs loose out to special-purpose chips</a:t>
            </a:r>
          </a:p>
          <a:p>
            <a:pPr lvl="1"/>
            <a:r>
              <a:rPr lang="en-US" dirty="0"/>
              <a:t>OS must maintain abstractions while enabling capabilities</a:t>
            </a:r>
          </a:p>
          <a:p>
            <a:pPr lvl="1"/>
            <a:endParaRPr lang="en-US" dirty="0"/>
          </a:p>
          <a:p>
            <a:r>
              <a:rPr lang="en-US" dirty="0"/>
              <a:t>Energy as another resource</a:t>
            </a:r>
          </a:p>
          <a:p>
            <a:pPr lvl="1"/>
            <a:r>
              <a:rPr lang="en-US" dirty="0"/>
              <a:t>Already considered in laptop/smartphone worlds</a:t>
            </a:r>
          </a:p>
          <a:p>
            <a:pPr lvl="1"/>
            <a:r>
              <a:rPr lang="en-US" dirty="0"/>
              <a:t>Increasingly important to data center operations as well</a:t>
            </a:r>
          </a:p>
          <a:p>
            <a:pPr lvl="1"/>
            <a:endParaRPr lang="en-US" dirty="0"/>
          </a:p>
          <a:p>
            <a:r>
              <a:rPr lang="en-US" dirty="0"/>
              <a:t>Very small-scale, ubiquitous devices</a:t>
            </a:r>
          </a:p>
          <a:p>
            <a:pPr lvl="1"/>
            <a:r>
              <a:rPr lang="en-US" dirty="0"/>
              <a:t>Computers are becoming part of everything around us</a:t>
            </a:r>
          </a:p>
          <a:p>
            <a:pPr lvl="1"/>
            <a:r>
              <a:rPr lang="en-US" dirty="0"/>
              <a:t>How do we develop applications for those devices and coordinate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00B2-75C9-4448-8FBC-FF2D5A0C0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5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b="1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377308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19AE5-9CBF-43BC-B171-6E132400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Schedule for first half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F043-E76F-48A2-9E0C-86FA60D6E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Scheduling</a:t>
            </a:r>
          </a:p>
          <a:p>
            <a:pPr lvl="1"/>
            <a:r>
              <a:rPr lang="en-US" dirty="0"/>
              <a:t>Managing CPU utilization</a:t>
            </a:r>
          </a:p>
          <a:p>
            <a:pPr lvl="1"/>
            <a:r>
              <a:rPr lang="en-US" dirty="0"/>
              <a:t>Workload, Queuing, Real-time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Concurrency</a:t>
            </a:r>
          </a:p>
          <a:p>
            <a:pPr lvl="1"/>
            <a:r>
              <a:rPr lang="en-US" dirty="0"/>
              <a:t>Dealing with the realities of modern-day computing</a:t>
            </a:r>
          </a:p>
          <a:p>
            <a:pPr lvl="1"/>
            <a:r>
              <a:rPr lang="en-US" dirty="0"/>
              <a:t>Sources, Control, Challenges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39303-C9B2-432E-BA43-1EFBB1079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02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E53C-B985-40D1-B9BA-976EB3FF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for second half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0749D-4E7A-495A-BDD9-DF7520AD4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/>
              <a:t>Device Drivers</a:t>
            </a:r>
          </a:p>
          <a:p>
            <a:pPr lvl="1"/>
            <a:r>
              <a:rPr lang="en-US" dirty="0"/>
              <a:t>Management and abstraction of devices</a:t>
            </a:r>
          </a:p>
          <a:p>
            <a:pPr lvl="1"/>
            <a:r>
              <a:rPr lang="en-US" dirty="0"/>
              <a:t>Interrupts, DMA, Abstractions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Virtual Memory</a:t>
            </a:r>
          </a:p>
          <a:p>
            <a:pPr lvl="1"/>
            <a:r>
              <a:rPr lang="en-US" dirty="0"/>
              <a:t>Management and abstraction of memory</a:t>
            </a:r>
          </a:p>
          <a:p>
            <a:pPr lvl="1"/>
            <a:r>
              <a:rPr lang="en-US" dirty="0"/>
              <a:t>Paging, Allocation, Security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File Systems</a:t>
            </a:r>
          </a:p>
          <a:p>
            <a:pPr lvl="1"/>
            <a:r>
              <a:rPr lang="en-US" dirty="0"/>
              <a:t>Management and abstraction of data</a:t>
            </a:r>
          </a:p>
          <a:p>
            <a:pPr lvl="1"/>
            <a:r>
              <a:rPr lang="en-US" dirty="0"/>
              <a:t>Principles, Examples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5DF54-8294-4B23-9943-1642350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266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298D-E9E4-4100-AC96-A8C8633AD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OS?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4CAB-E3E1-4497-9BF3-581C1B5B3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Speed is influenced by</a:t>
            </a:r>
          </a:p>
          <a:p>
            <a:pPr lvl="2"/>
            <a:r>
              <a:rPr lang="en-US" dirty="0"/>
              <a:t>Parallelism, resource contention, memory management</a:t>
            </a:r>
          </a:p>
          <a:p>
            <a:pPr lvl="2"/>
            <a:r>
              <a:rPr lang="en-US" dirty="0"/>
              <a:t>Generally OS overhead</a:t>
            </a:r>
          </a:p>
          <a:p>
            <a:endParaRPr lang="en-US" dirty="0"/>
          </a:p>
          <a:p>
            <a:r>
              <a:rPr lang="en-US" dirty="0"/>
              <a:t>Security</a:t>
            </a:r>
          </a:p>
          <a:p>
            <a:pPr lvl="1"/>
            <a:r>
              <a:rPr lang="en-US" dirty="0"/>
              <a:t>Process and data isolation when actually all running together</a:t>
            </a:r>
          </a:p>
          <a:p>
            <a:pPr lvl="1"/>
            <a:r>
              <a:rPr lang="en-US" dirty="0"/>
              <a:t>The biggest security vulnerabilities break abstractions</a:t>
            </a:r>
          </a:p>
          <a:p>
            <a:pPr lvl="2"/>
            <a:r>
              <a:rPr lang="en-US" dirty="0"/>
              <a:t>Meltdown and </a:t>
            </a:r>
            <a:r>
              <a:rPr lang="en-US" dirty="0" err="1"/>
              <a:t>Spectre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7C3E47-8F85-4063-B197-751CB14F0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2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5689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b="1" dirty="0"/>
              <a:t>What is an OS?</a:t>
            </a:r>
          </a:p>
          <a:p>
            <a:pPr lvl="1"/>
            <a:endParaRPr lang="en-US" b="1" dirty="0"/>
          </a:p>
          <a:p>
            <a:r>
              <a:rPr lang="en-US" sz="3200" dirty="0"/>
              <a:t>Logistics</a:t>
            </a:r>
          </a:p>
          <a:p>
            <a:pPr lvl="1"/>
            <a:endParaRPr lang="en-US" dirty="0"/>
          </a:p>
          <a:p>
            <a:r>
              <a:rPr lang="en-US" sz="3200" dirty="0"/>
              <a:t>Operating Systems History</a:t>
            </a:r>
          </a:p>
          <a:p>
            <a:pPr lvl="1"/>
            <a:endParaRPr lang="en-US" dirty="0"/>
          </a:p>
          <a:p>
            <a:r>
              <a:rPr lang="en-US" sz="3200" dirty="0"/>
              <a:t>CS343 Focus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D0A0F-6604-43EA-9CB9-26A71ADE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Computers come in incredible diversity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4A1EB-4390-476F-93AB-E3060CF58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6</a:t>
            </a:fld>
            <a:endParaRPr lang="en-US"/>
          </a:p>
        </p:txBody>
      </p:sp>
      <p:grpSp>
        <p:nvGrpSpPr>
          <p:cNvPr id="8" name="Group 10">
            <a:extLst>
              <a:ext uri="{FF2B5EF4-FFF2-40B4-BE49-F238E27FC236}">
                <a16:creationId xmlns:a16="http://schemas.microsoft.com/office/drawing/2014/main" id="{5D10F813-79BD-4A45-BAB8-EB342759AE6F}"/>
              </a:ext>
            </a:extLst>
          </p:cNvPr>
          <p:cNvGrpSpPr>
            <a:grpSpLocks/>
          </p:cNvGrpSpPr>
          <p:nvPr/>
        </p:nvGrpSpPr>
        <p:grpSpPr bwMode="auto">
          <a:xfrm>
            <a:off x="2577801" y="981087"/>
            <a:ext cx="6272266" cy="5042048"/>
            <a:chOff x="2701" y="1355"/>
            <a:chExt cx="2884" cy="2260"/>
          </a:xfrm>
          <a:noFill/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9A3C0744-85EC-4ABE-B26A-D7A4A3E1B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6" y="3436"/>
              <a:ext cx="466" cy="179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 dirty="0"/>
                <a:t>years</a:t>
              </a: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472C6D60-7735-4384-821D-DA7F7CB19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1" y="1355"/>
              <a:ext cx="851" cy="45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Ratio of Computers to People</a:t>
              </a: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5B27FFE7-23EE-4D47-BD91-B642FD63C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3155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/>
                <a:t>10</a:t>
              </a:r>
              <a:r>
                <a:rPr lang="en-US" sz="2000" b="1" baseline="30000"/>
                <a:t>3</a:t>
              </a:r>
              <a:r>
                <a:rPr lang="en-US" sz="2000" b="1"/>
                <a:t>:1</a:t>
              </a: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F7BBCF28-807A-4A09-93E1-A36FEF37F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182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1:10</a:t>
              </a:r>
              <a:r>
                <a:rPr lang="en-US" sz="2000" b="1" baseline="30000" dirty="0"/>
                <a:t>6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3BD8810E-0392-437B-B9E5-5B4A64D9B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2640"/>
              <a:ext cx="677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Laptop</a:t>
              </a:r>
            </a:p>
          </p:txBody>
        </p:sp>
        <p:sp>
          <p:nvSpPr>
            <p:cNvPr id="14" name="Text Box 16">
              <a:extLst>
                <a:ext uri="{FF2B5EF4-FFF2-40B4-BE49-F238E27FC236}">
                  <a16:creationId xmlns:a16="http://schemas.microsoft.com/office/drawing/2014/main" id="{CE58D283-2279-4B60-A808-35810433D7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8" y="2814"/>
              <a:ext cx="394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PDA</a:t>
              </a:r>
            </a:p>
          </p:txBody>
        </p:sp>
        <p:sp>
          <p:nvSpPr>
            <p:cNvPr id="15" name="Line 17">
              <a:extLst>
                <a:ext uri="{FF2B5EF4-FFF2-40B4-BE49-F238E27FC236}">
                  <a16:creationId xmlns:a16="http://schemas.microsoft.com/office/drawing/2014/main" id="{09C3DDC5-C7DF-4AB7-A622-418D57B84F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8" y="3385"/>
              <a:ext cx="2127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8">
              <a:extLst>
                <a:ext uri="{FF2B5EF4-FFF2-40B4-BE49-F238E27FC236}">
                  <a16:creationId xmlns:a16="http://schemas.microsoft.com/office/drawing/2014/main" id="{46AEC945-A569-410E-8F23-F28CB2CA9B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62" y="1715"/>
              <a:ext cx="0" cy="166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pic>
          <p:nvPicPr>
            <p:cNvPr id="17" name="Picture 16" descr="whirlwind-computer">
              <a:extLst>
                <a:ext uri="{FF2B5EF4-FFF2-40B4-BE49-F238E27FC236}">
                  <a16:creationId xmlns:a16="http://schemas.microsoft.com/office/drawing/2014/main" id="{389B4B18-20AD-45EC-8DDD-B70146E4A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" y="1777"/>
              <a:ext cx="486" cy="348"/>
            </a:xfrm>
            <a:prstGeom prst="rect">
              <a:avLst/>
            </a:prstGeom>
            <a:grpFill/>
          </p:spPr>
        </p:pic>
        <p:pic>
          <p:nvPicPr>
            <p:cNvPr id="18" name="Picture 17" descr="360-67">
              <a:extLst>
                <a:ext uri="{FF2B5EF4-FFF2-40B4-BE49-F238E27FC236}">
                  <a16:creationId xmlns:a16="http://schemas.microsoft.com/office/drawing/2014/main" id="{49ED183E-F816-451C-8FE1-75D66BF126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36" y="2070"/>
              <a:ext cx="442" cy="327"/>
            </a:xfrm>
            <a:prstGeom prst="rect">
              <a:avLst/>
            </a:prstGeom>
            <a:grpFill/>
          </p:spPr>
        </p:pic>
        <p:sp>
          <p:nvSpPr>
            <p:cNvPr id="19" name="Text Box 21">
              <a:extLst>
                <a:ext uri="{FF2B5EF4-FFF2-40B4-BE49-F238E27FC236}">
                  <a16:creationId xmlns:a16="http://schemas.microsoft.com/office/drawing/2014/main" id="{92088DE2-AB62-4F8F-B164-71303D7DEC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4" y="1968"/>
              <a:ext cx="862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Mainframe</a:t>
              </a:r>
            </a:p>
          </p:txBody>
        </p:sp>
        <p:pic>
          <p:nvPicPr>
            <p:cNvPr id="20" name="Picture 19" descr="vax11-780">
              <a:extLst>
                <a:ext uri="{FF2B5EF4-FFF2-40B4-BE49-F238E27FC236}">
                  <a16:creationId xmlns:a16="http://schemas.microsoft.com/office/drawing/2014/main" id="{3E8F486C-83A3-40E7-9A1D-01E45EF216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8" y="2307"/>
              <a:ext cx="272" cy="296"/>
            </a:xfrm>
            <a:prstGeom prst="rect">
              <a:avLst/>
            </a:prstGeom>
            <a:grpFill/>
          </p:spPr>
        </p:pic>
        <p:sp>
          <p:nvSpPr>
            <p:cNvPr id="21" name="Text Box 23">
              <a:extLst>
                <a:ext uri="{FF2B5EF4-FFF2-40B4-BE49-F238E27FC236}">
                  <a16:creationId xmlns:a16="http://schemas.microsoft.com/office/drawing/2014/main" id="{D5611B7C-AE1C-475B-B191-136AFEFE07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6" y="2216"/>
              <a:ext cx="468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Mini</a:t>
              </a:r>
            </a:p>
          </p:txBody>
        </p:sp>
        <p:pic>
          <p:nvPicPr>
            <p:cNvPr id="22" name="Picture 21" descr="sun3+3d">
              <a:extLst>
                <a:ext uri="{FF2B5EF4-FFF2-40B4-BE49-F238E27FC236}">
                  <a16:creationId xmlns:a16="http://schemas.microsoft.com/office/drawing/2014/main" id="{D7ABBD37-0D2E-4DAA-B748-916F6944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4" y="2488"/>
              <a:ext cx="303" cy="259"/>
            </a:xfrm>
            <a:prstGeom prst="rect">
              <a:avLst/>
            </a:prstGeom>
            <a:grpFill/>
          </p:spPr>
        </p:pic>
        <p:sp>
          <p:nvSpPr>
            <p:cNvPr id="23" name="Text Box 25">
              <a:extLst>
                <a:ext uri="{FF2B5EF4-FFF2-40B4-BE49-F238E27FC236}">
                  <a16:creationId xmlns:a16="http://schemas.microsoft.com/office/drawing/2014/main" id="{914490FE-600D-47A1-A328-35242F69C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47" y="2397"/>
              <a:ext cx="82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dirty="0"/>
                <a:t>Workstation</a:t>
              </a: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C1F18156-0600-4254-8697-88ED2A773D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2544"/>
              <a:ext cx="309" cy="166"/>
            </a:xfrm>
            <a:prstGeom prst="rect">
              <a:avLst/>
            </a:prstGeom>
            <a:grp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/>
                <a:t>PC</a:t>
              </a:r>
            </a:p>
          </p:txBody>
        </p:sp>
        <p:pic>
          <p:nvPicPr>
            <p:cNvPr id="25" name="Picture 24" descr="IBM_ThinkPad@ThinkPad_A_Series">
              <a:extLst>
                <a:ext uri="{FF2B5EF4-FFF2-40B4-BE49-F238E27FC236}">
                  <a16:creationId xmlns:a16="http://schemas.microsoft.com/office/drawing/2014/main" id="{0C6AD6F4-597F-45D7-914B-B9DEC408D7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5" y="2760"/>
              <a:ext cx="233" cy="227"/>
            </a:xfrm>
            <a:prstGeom prst="rect">
              <a:avLst/>
            </a:prstGeom>
            <a:grpFill/>
          </p:spPr>
        </p:pic>
        <p:pic>
          <p:nvPicPr>
            <p:cNvPr id="26" name="Picture 28" descr="cell-phone-nokia">
              <a:hlinkClick r:id="rId7"/>
              <a:extLst>
                <a:ext uri="{FF2B5EF4-FFF2-40B4-BE49-F238E27FC236}">
                  <a16:creationId xmlns:a16="http://schemas.microsoft.com/office/drawing/2014/main" id="{E15804DA-0E95-4FB2-9E94-A5F06245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1" y="3078"/>
              <a:ext cx="175" cy="133"/>
            </a:xfrm>
            <a:prstGeom prst="rect">
              <a:avLst/>
            </a:prstGeom>
            <a:grpFill/>
          </p:spPr>
        </p:pic>
        <p:pic>
          <p:nvPicPr>
            <p:cNvPr id="27" name="Picture 29" descr="pcsm">
              <a:extLst>
                <a:ext uri="{FF2B5EF4-FFF2-40B4-BE49-F238E27FC236}">
                  <a16:creationId xmlns:a16="http://schemas.microsoft.com/office/drawing/2014/main" id="{F28C2F90-436C-4EEB-91D7-EFF4422FFC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03" y="2624"/>
              <a:ext cx="157" cy="221"/>
            </a:xfrm>
            <a:prstGeom prst="rect">
              <a:avLst/>
            </a:prstGeom>
            <a:grpFill/>
          </p:spPr>
        </p:pic>
        <p:pic>
          <p:nvPicPr>
            <p:cNvPr id="28" name="Picture 30" descr="palm">
              <a:extLst>
                <a:ext uri="{FF2B5EF4-FFF2-40B4-BE49-F238E27FC236}">
                  <a16:creationId xmlns:a16="http://schemas.microsoft.com/office/drawing/2014/main" id="{ED3CE635-00B4-4DE1-BF18-AE68189123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" y="2984"/>
              <a:ext cx="126" cy="184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</p:pic>
        <p:sp>
          <p:nvSpPr>
            <p:cNvPr id="29" name="Rectangle 31">
              <a:extLst>
                <a:ext uri="{FF2B5EF4-FFF2-40B4-BE49-F238E27FC236}">
                  <a16:creationId xmlns:a16="http://schemas.microsoft.com/office/drawing/2014/main" id="{8044E0CE-C901-4427-8A49-ABA3B2514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2934"/>
              <a:ext cx="322" cy="16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Cell</a:t>
              </a:r>
            </a:p>
          </p:txBody>
        </p: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1388A05D-FB32-414D-ABFF-D92BED86D7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3" y="2712"/>
              <a:ext cx="30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 dirty="0"/>
                <a:t>1:1</a:t>
              </a:r>
            </a:p>
          </p:txBody>
        </p:sp>
        <p:sp>
          <p:nvSpPr>
            <p:cNvPr id="31" name="Text Box 33">
              <a:extLst>
                <a:ext uri="{FF2B5EF4-FFF2-40B4-BE49-F238E27FC236}">
                  <a16:creationId xmlns:a16="http://schemas.microsoft.com/office/drawing/2014/main" id="{E8D5CEE8-3D12-407E-BEDD-DA44CFD68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3" y="2304"/>
              <a:ext cx="421" cy="179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2000" b="1"/>
                <a:t>1:10</a:t>
              </a:r>
              <a:r>
                <a:rPr lang="en-US" sz="2000" b="1" baseline="30000"/>
                <a:t>3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D6052CA-B3C1-9034-C3E8-8BD4D1B513D9}"/>
              </a:ext>
            </a:extLst>
          </p:cNvPr>
          <p:cNvGrpSpPr/>
          <p:nvPr/>
        </p:nvGrpSpPr>
        <p:grpSpPr>
          <a:xfrm>
            <a:off x="7391878" y="3562184"/>
            <a:ext cx="1703459" cy="1266917"/>
            <a:chOff x="7391878" y="3562184"/>
            <a:chExt cx="1703459" cy="126691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810018B-C7FD-47F0-9242-43E0008A9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41993" y="4335488"/>
              <a:ext cx="467971" cy="493613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EB786B3-DE01-48A3-86E8-C9B1EDCB1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267431" y="3562184"/>
              <a:ext cx="583453" cy="575708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5C60093-309B-4D0E-A03A-7D5CA888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54619" y="3932078"/>
              <a:ext cx="540718" cy="485962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C5DD88E-FB99-4306-862F-57817C6E44E4}"/>
                </a:ext>
              </a:extLst>
            </p:cNvPr>
            <p:cNvCxnSpPr/>
            <p:nvPr/>
          </p:nvCxnSpPr>
          <p:spPr>
            <a:xfrm flipV="1">
              <a:off x="7391878" y="3722901"/>
              <a:ext cx="696259" cy="5977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B58D7C5-2397-518D-F1C9-B0836208E29D}"/>
              </a:ext>
            </a:extLst>
          </p:cNvPr>
          <p:cNvGrpSpPr/>
          <p:nvPr/>
        </p:nvGrpSpPr>
        <p:grpSpPr>
          <a:xfrm>
            <a:off x="6086020" y="1104459"/>
            <a:ext cx="3636183" cy="1703295"/>
            <a:chOff x="6086020" y="1104459"/>
            <a:chExt cx="3636183" cy="1703295"/>
          </a:xfrm>
        </p:grpSpPr>
        <p:pic>
          <p:nvPicPr>
            <p:cNvPr id="35" name="Picture 3">
              <a:extLst>
                <a:ext uri="{FF2B5EF4-FFF2-40B4-BE49-F238E27FC236}">
                  <a16:creationId xmlns:a16="http://schemas.microsoft.com/office/drawing/2014/main" id="{FE365BF6-594A-48A9-B078-E751D65F77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781" y="1386871"/>
              <a:ext cx="1252243" cy="767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1929489-B9F1-47A2-B557-29F9AC3BC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07032" y="1855254"/>
              <a:ext cx="1333500" cy="952500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C884FD5-35B5-48B3-88FA-5EA73C48FF56}"/>
                </a:ext>
              </a:extLst>
            </p:cNvPr>
            <p:cNvCxnSpPr/>
            <p:nvPr/>
          </p:nvCxnSpPr>
          <p:spPr>
            <a:xfrm>
              <a:off x="6086020" y="2213842"/>
              <a:ext cx="1419411" cy="29883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loud 43">
              <a:extLst>
                <a:ext uri="{FF2B5EF4-FFF2-40B4-BE49-F238E27FC236}">
                  <a16:creationId xmlns:a16="http://schemas.microsoft.com/office/drawing/2014/main" id="{F975EE18-8172-42FB-8A4B-407C5EEF78DF}"/>
                </a:ext>
              </a:extLst>
            </p:cNvPr>
            <p:cNvSpPr/>
            <p:nvPr/>
          </p:nvSpPr>
          <p:spPr>
            <a:xfrm>
              <a:off x="7999722" y="1104459"/>
              <a:ext cx="1722481" cy="1677147"/>
            </a:xfrm>
            <a:prstGeom prst="cloud">
              <a:avLst/>
            </a:prstGeom>
            <a:solidFill>
              <a:schemeClr val="tx1">
                <a:lumMod val="85000"/>
                <a:alpha val="16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EE8D38D-8988-4BF4-B113-F4066EA71965}"/>
              </a:ext>
            </a:extLst>
          </p:cNvPr>
          <p:cNvSpPr txBox="1"/>
          <p:nvPr/>
        </p:nvSpPr>
        <p:spPr>
          <a:xfrm>
            <a:off x="607595" y="2666449"/>
            <a:ext cx="29056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Bell’s Law:</a:t>
            </a:r>
            <a:br>
              <a:rPr lang="en-US" sz="2400" b="1" dirty="0"/>
            </a:br>
            <a:r>
              <a:rPr lang="en-US" sz="2400" b="1" dirty="0"/>
              <a:t>New computer class every 10 years</a:t>
            </a:r>
          </a:p>
        </p:txBody>
      </p:sp>
      <p:sp>
        <p:nvSpPr>
          <p:cNvPr id="47" name="Right Brace 46">
            <a:extLst>
              <a:ext uri="{FF2B5EF4-FFF2-40B4-BE49-F238E27FC236}">
                <a16:creationId xmlns:a16="http://schemas.microsoft.com/office/drawing/2014/main" id="{D866AA47-AD38-4181-8F28-47576C3FA3F0}"/>
              </a:ext>
            </a:extLst>
          </p:cNvPr>
          <p:cNvSpPr/>
          <p:nvPr/>
        </p:nvSpPr>
        <p:spPr bwMode="auto">
          <a:xfrm>
            <a:off x="9712332" y="1692275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Right Brace 47">
            <a:extLst>
              <a:ext uri="{FF2B5EF4-FFF2-40B4-BE49-F238E27FC236}">
                <a16:creationId xmlns:a16="http://schemas.microsoft.com/office/drawing/2014/main" id="{5C6571E8-ABFD-4D7F-AA3E-002D9B71F3B0}"/>
              </a:ext>
            </a:extLst>
          </p:cNvPr>
          <p:cNvSpPr/>
          <p:nvPr/>
        </p:nvSpPr>
        <p:spPr bwMode="auto">
          <a:xfrm>
            <a:off x="9940932" y="3063875"/>
            <a:ext cx="304800" cy="1447800"/>
          </a:xfrm>
          <a:prstGeom prst="rightBrace">
            <a:avLst/>
          </a:prstGeom>
          <a:solidFill>
            <a:srgbClr val="FFFFF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033B4-770B-42ED-8B06-711C0FDF0552}"/>
              </a:ext>
            </a:extLst>
          </p:cNvPr>
          <p:cNvSpPr txBox="1"/>
          <p:nvPr/>
        </p:nvSpPr>
        <p:spPr>
          <a:xfrm>
            <a:off x="10093331" y="1539875"/>
            <a:ext cx="17757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Number crunching, Data Storage, Massive Internet Services,</a:t>
            </a:r>
          </a:p>
          <a:p>
            <a:r>
              <a:rPr lang="en-US" sz="1600" dirty="0"/>
              <a:t>ML,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73C902-DDAF-4836-8AD9-191C2D444E1F}"/>
              </a:ext>
            </a:extLst>
          </p:cNvPr>
          <p:cNvSpPr txBox="1"/>
          <p:nvPr/>
        </p:nvSpPr>
        <p:spPr>
          <a:xfrm>
            <a:off x="10245732" y="3444875"/>
            <a:ext cx="15240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Productivity,</a:t>
            </a:r>
          </a:p>
          <a:p>
            <a:r>
              <a:rPr lang="en-US" sz="1600" dirty="0"/>
              <a:t>Interactive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FC58BE7-50D6-D035-76EE-3B893DDB6C2B}"/>
              </a:ext>
            </a:extLst>
          </p:cNvPr>
          <p:cNvGrpSpPr/>
          <p:nvPr/>
        </p:nvGrpSpPr>
        <p:grpSpPr>
          <a:xfrm>
            <a:off x="7399793" y="4511675"/>
            <a:ext cx="4204839" cy="1057188"/>
            <a:chOff x="7399793" y="4511675"/>
            <a:chExt cx="4204839" cy="1057188"/>
          </a:xfrm>
        </p:grpSpPr>
        <p:sp>
          <p:nvSpPr>
            <p:cNvPr id="49" name="Right Brace 48">
              <a:extLst>
                <a:ext uri="{FF2B5EF4-FFF2-40B4-BE49-F238E27FC236}">
                  <a16:creationId xmlns:a16="http://schemas.microsoft.com/office/drawing/2014/main" id="{E1E06743-1856-47F4-85E1-278B5FEDD8AB}"/>
                </a:ext>
              </a:extLst>
            </p:cNvPr>
            <p:cNvSpPr/>
            <p:nvPr/>
          </p:nvSpPr>
          <p:spPr bwMode="auto">
            <a:xfrm>
              <a:off x="9712332" y="4511675"/>
              <a:ext cx="304800" cy="990600"/>
            </a:xfrm>
            <a:prstGeom prst="rightBrac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3FD829-0C79-42AC-AFD1-B73328F45500}"/>
                </a:ext>
              </a:extLst>
            </p:cNvPr>
            <p:cNvSpPr txBox="1"/>
            <p:nvPr/>
          </p:nvSpPr>
          <p:spPr>
            <a:xfrm>
              <a:off x="10080632" y="4587875"/>
              <a:ext cx="1524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Streaming from/to the physical world</a:t>
              </a:r>
            </a:p>
          </p:txBody>
        </p:sp>
        <p:grpSp>
          <p:nvGrpSpPr>
            <p:cNvPr id="32" name="Group 7">
              <a:extLst>
                <a:ext uri="{FF2B5EF4-FFF2-40B4-BE49-F238E27FC236}">
                  <a16:creationId xmlns:a16="http://schemas.microsoft.com/office/drawing/2014/main" id="{1699EAD4-1C3F-4139-A113-A84FC1B454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99793" y="5077928"/>
              <a:ext cx="1077913" cy="412750"/>
              <a:chOff x="4738" y="3124"/>
              <a:chExt cx="679" cy="260"/>
            </a:xfrm>
          </p:grpSpPr>
          <p:sp>
            <p:nvSpPr>
              <p:cNvPr id="33" name="Text Box 8">
                <a:extLst>
                  <a:ext uri="{FF2B5EF4-FFF2-40B4-BE49-F238E27FC236}">
                    <a16:creationId xmlns:a16="http://schemas.microsoft.com/office/drawing/2014/main" id="{BF058DE4-9103-4F29-8EC2-917A7FCFE9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38" y="3147"/>
                <a:ext cx="556" cy="23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pPr eaLnBrk="0" hangingPunct="0"/>
                <a:r>
                  <a:rPr lang="en-US" dirty="0"/>
                  <a:t>Motes</a:t>
                </a:r>
              </a:p>
            </p:txBody>
          </p:sp>
          <p:pic>
            <p:nvPicPr>
              <p:cNvPr id="34" name="Picture 9" descr="dots">
                <a:extLst>
                  <a:ext uri="{FF2B5EF4-FFF2-40B4-BE49-F238E27FC236}">
                    <a16:creationId xmlns:a16="http://schemas.microsoft.com/office/drawing/2014/main" id="{D207A8E7-360F-42AA-9F04-75157D11A2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06" y="3124"/>
                <a:ext cx="211" cy="260"/>
              </a:xfrm>
              <a:prstGeom prst="rect">
                <a:avLst/>
              </a:prstGeom>
              <a:noFill/>
            </p:spPr>
          </p:pic>
        </p:grp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6EB86084-5FD0-474B-A0B4-FB0B5C7D9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30347" y="4859402"/>
              <a:ext cx="540718" cy="456507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0DE51F8-E1EF-4652-B930-7D51C1E58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77902" y="5240333"/>
              <a:ext cx="328530" cy="32853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2F7E81C6-0856-44D2-AD1C-CDED770A9B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132038" y="5003373"/>
              <a:ext cx="351694" cy="351694"/>
            </a:xfrm>
            <a:prstGeom prst="rect">
              <a:avLst/>
            </a:prstGeom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1E19C7A9-1FFA-4024-9134-63308BAAE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841748" y="4676575"/>
              <a:ext cx="463487" cy="463487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773CF1E-6DC1-0828-5413-1D24A9E55DE1}"/>
              </a:ext>
            </a:extLst>
          </p:cNvPr>
          <p:cNvGrpSpPr/>
          <p:nvPr/>
        </p:nvGrpSpPr>
        <p:grpSpPr>
          <a:xfrm>
            <a:off x="6387832" y="2735663"/>
            <a:ext cx="2575363" cy="822885"/>
            <a:chOff x="6387832" y="2735663"/>
            <a:chExt cx="2575363" cy="822885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AAB8D1F-E62B-494A-B5B1-6BAE3DB8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098978" y="2735663"/>
              <a:ext cx="864217" cy="822885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45A1874-FC17-4583-85C5-CBD37EE466A0}"/>
                </a:ext>
              </a:extLst>
            </p:cNvPr>
            <p:cNvCxnSpPr/>
            <p:nvPr/>
          </p:nvCxnSpPr>
          <p:spPr>
            <a:xfrm>
              <a:off x="6387832" y="2874242"/>
              <a:ext cx="1419411" cy="29883"/>
            </a:xfrm>
            <a:prstGeom prst="line">
              <a:avLst/>
            </a:prstGeom>
            <a:ln w="28575" cap="flat" cmpd="sng" algn="ctr">
              <a:solidFill>
                <a:schemeClr val="accent4">
                  <a:lumMod val="60000"/>
                  <a:lumOff val="4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0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D4ED9-5433-47B0-9D9F-056B5BFE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timescales are increasingly large</a:t>
            </a:r>
          </a:p>
        </p:txBody>
      </p:sp>
      <p:pic>
        <p:nvPicPr>
          <p:cNvPr id="8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5CFCD8A6-64F1-4EC3-AD74-4C1D767B1B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2520" y="1690687"/>
            <a:ext cx="7266724" cy="4200561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A4D3-F8C5-4C25-8BF9-37E98389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7381C8-8B72-4BE1-BBDF-C1030439B65A}"/>
              </a:ext>
            </a:extLst>
          </p:cNvPr>
          <p:cNvSpPr txBox="1"/>
          <p:nvPr/>
        </p:nvSpPr>
        <p:spPr>
          <a:xfrm>
            <a:off x="499873" y="2450034"/>
            <a:ext cx="37226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Jeff Dean</a:t>
            </a:r>
            <a:br>
              <a:rPr lang="en-US" sz="2400" b="1" dirty="0"/>
            </a:br>
            <a:r>
              <a:rPr lang="en-US" sz="2400" b="1" dirty="0"/>
              <a:t>(Google AI):</a:t>
            </a:r>
            <a:br>
              <a:rPr lang="en-US" sz="2400" b="1" dirty="0"/>
            </a:br>
            <a:r>
              <a:rPr lang="en-US" sz="2400" b="1" dirty="0"/>
              <a:t>“Numbers Everyone Should Know”</a:t>
            </a:r>
          </a:p>
        </p:txBody>
      </p:sp>
    </p:spTree>
    <p:extLst>
      <p:ext uri="{BB962C8B-B14F-4D97-AF65-F5344CB8AC3E}">
        <p14:creationId xmlns:p14="http://schemas.microsoft.com/office/powerpoint/2010/main" val="76314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F8994-3502-4400-BAF7-1B3BB4C53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systems are at the heart of these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226C4-C1FF-463F-8070-79B318950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OSes make advancing technology available to rapidly evolving applications. They do so with two major goals: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Provide </a:t>
            </a:r>
            <a:r>
              <a:rPr lang="en-US" b="1" dirty="0"/>
              <a:t>abstractions</a:t>
            </a:r>
            <a:r>
              <a:rPr lang="en-US" dirty="0"/>
              <a:t> to applications to enable hardware compatibility</a:t>
            </a:r>
          </a:p>
          <a:p>
            <a:pPr lvl="2"/>
            <a:r>
              <a:rPr lang="en-US" dirty="0"/>
              <a:t>Why: allow reuse of common features, avoid low-level details</a:t>
            </a:r>
          </a:p>
          <a:p>
            <a:pPr lvl="2"/>
            <a:r>
              <a:rPr lang="en-US" dirty="0"/>
              <a:t>Challenges: What are the correct abstractions?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Manage </a:t>
            </a:r>
            <a:r>
              <a:rPr lang="en-US" b="1" dirty="0"/>
              <a:t>sharing of resources </a:t>
            </a:r>
            <a:r>
              <a:rPr lang="en-US" dirty="0"/>
              <a:t>across many applications</a:t>
            </a:r>
          </a:p>
          <a:p>
            <a:pPr lvl="2"/>
            <a:r>
              <a:rPr lang="en-US" dirty="0"/>
              <a:t>Why: protect applications, enforce fair access</a:t>
            </a:r>
          </a:p>
          <a:p>
            <a:pPr lvl="2"/>
            <a:r>
              <a:rPr lang="en-US" dirty="0"/>
              <a:t>Challenges: What are the mechanisms and what are the policies?</a:t>
            </a:r>
          </a:p>
          <a:p>
            <a:pPr lvl="1"/>
            <a:endParaRPr lang="en-US" dirty="0"/>
          </a:p>
          <a:p>
            <a:r>
              <a:rPr lang="en-US" dirty="0"/>
              <a:t>Good operating systems do these quickly, efficiently, and securely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A70F9-2293-4E74-BBFE-F276F7D2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8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an operating system?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3385932" y="6054411"/>
            <a:ext cx="6916119" cy="52177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chemeClr val="bg1"/>
                </a:solidFill>
              </a:rPr>
              <a:t>Hardware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3762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Steam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5667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Chrome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71150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>
                <a:solidFill>
                  <a:schemeClr val="tx1"/>
                </a:solidFill>
              </a:rPr>
              <a:t>Powerpoint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7953214" y="22550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QEMU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4600414" y="1721604"/>
            <a:ext cx="1684696" cy="422071"/>
          </a:xfrm>
          <a:prstGeom prst="rect">
            <a:avLst/>
          </a:prstGeom>
          <a:solidFill>
            <a:srgbClr val="CCFFCC"/>
          </a:solidFill>
          <a:ln>
            <a:headEnd type="none" w="sm" len="sm"/>
            <a:tailEnd type="none" w="sm" len="sm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Spotify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15878" y="1828800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User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D58ED6-A52A-4714-861F-650F230D79A5}"/>
              </a:ext>
            </a:extLst>
          </p:cNvPr>
          <p:cNvSpPr txBox="1"/>
          <p:nvPr/>
        </p:nvSpPr>
        <p:spPr>
          <a:xfrm>
            <a:off x="1115878" y="5675293"/>
            <a:ext cx="1983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</a:rPr>
              <a:t>Physical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55304-B9D8-463B-9C86-C270F028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24652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_template.potx" id="{ED030793-0F11-4F72-9145-1B3F23D1C705}" vid="{86B10CB8-36EB-470B-ABAD-7091FA5451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1800</TotalTime>
  <Words>2450</Words>
  <Application>Microsoft Office PowerPoint</Application>
  <PresentationFormat>Widescreen</PresentationFormat>
  <Paragraphs>583</Paragraphs>
  <Slides>49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Arial</vt:lpstr>
      <vt:lpstr>Calibri</vt:lpstr>
      <vt:lpstr>Tahoma</vt:lpstr>
      <vt:lpstr>Class Slides</vt:lpstr>
      <vt:lpstr>Lecture 01: Introduction</vt:lpstr>
      <vt:lpstr>Welcome to CS343!</vt:lpstr>
      <vt:lpstr>Branden Ghena (he/him)</vt:lpstr>
      <vt:lpstr>Today’s Goals</vt:lpstr>
      <vt:lpstr>Outline</vt:lpstr>
      <vt:lpstr>Computers come in incredible diversity</vt:lpstr>
      <vt:lpstr>Computing timescales are increasingly large</vt:lpstr>
      <vt:lpstr>Operating systems are at the heart of these challenges</vt:lpstr>
      <vt:lpstr>What is an operating system?</vt:lpstr>
      <vt:lpstr>What is an operating system?</vt:lpstr>
      <vt:lpstr>What is an operating system?</vt:lpstr>
      <vt:lpstr>What is an operating system?</vt:lpstr>
      <vt:lpstr>What’s part of the OS?</vt:lpstr>
      <vt:lpstr>Before operating systems</vt:lpstr>
      <vt:lpstr>Embedded systems often run without operating systems</vt:lpstr>
      <vt:lpstr>What is an Operating System?</vt:lpstr>
      <vt:lpstr>Example: File Systems</vt:lpstr>
      <vt:lpstr>Architecture of a lecture</vt:lpstr>
      <vt:lpstr>Break + xkcd</vt:lpstr>
      <vt:lpstr>Outline</vt:lpstr>
      <vt:lpstr>Course staff</vt:lpstr>
      <vt:lpstr>Lecture</vt:lpstr>
      <vt:lpstr>Asking questions</vt:lpstr>
      <vt:lpstr>Labs</vt:lpstr>
      <vt:lpstr>Lab logistics</vt:lpstr>
      <vt:lpstr>Academic integrity</vt:lpstr>
      <vt:lpstr>Midterm exams</vt:lpstr>
      <vt:lpstr>Course grade</vt:lpstr>
      <vt:lpstr>Late policy</vt:lpstr>
      <vt:lpstr>Slip days</vt:lpstr>
      <vt:lpstr>COVID Update - Fall 2022 Edition</vt:lpstr>
      <vt:lpstr>Expectations</vt:lpstr>
      <vt:lpstr>Break + First Tasks</vt:lpstr>
      <vt:lpstr>Outline</vt:lpstr>
      <vt:lpstr>Computer History</vt:lpstr>
      <vt:lpstr>Early evolution of computing systems – Batch</vt:lpstr>
      <vt:lpstr>Early evolution of computing systems – Multiprogramming</vt:lpstr>
      <vt:lpstr>Early evolution of computing systems – Timesharing</vt:lpstr>
      <vt:lpstr>Later evolution of computer systems – PC</vt:lpstr>
      <vt:lpstr>Later evolution of computer systems – Mobile and Cloud</vt:lpstr>
      <vt:lpstr>PowerPoint Presentation</vt:lpstr>
      <vt:lpstr>An example: Android Operating System</vt:lpstr>
      <vt:lpstr>Operating systems have evolved with hardware in a cycle</vt:lpstr>
      <vt:lpstr>Future OS directions</vt:lpstr>
      <vt:lpstr>Outline</vt:lpstr>
      <vt:lpstr>Schedule for first half of the course</vt:lpstr>
      <vt:lpstr>Schedule for second half of the course</vt:lpstr>
      <vt:lpstr>Why do we care about OS?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Introduction</dc:title>
  <dc:creator>Branden Ghena</dc:creator>
  <cp:lastModifiedBy>Branden Ghena</cp:lastModifiedBy>
  <cp:revision>50</cp:revision>
  <dcterms:created xsi:type="dcterms:W3CDTF">2020-09-15T03:12:51Z</dcterms:created>
  <dcterms:modified xsi:type="dcterms:W3CDTF">2022-09-20T16:48:23Z</dcterms:modified>
</cp:coreProperties>
</file>