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0" r:id="rId1"/>
  </p:sldMasterIdLst>
  <p:notesMasterIdLst>
    <p:notesMasterId r:id="rId71"/>
  </p:notesMasterIdLst>
  <p:sldIdLst>
    <p:sldId id="256" r:id="rId2"/>
    <p:sldId id="442" r:id="rId3"/>
    <p:sldId id="2148" r:id="rId4"/>
    <p:sldId id="264" r:id="rId5"/>
    <p:sldId id="2147" r:id="rId6"/>
    <p:sldId id="389" r:id="rId7"/>
    <p:sldId id="396" r:id="rId8"/>
    <p:sldId id="393" r:id="rId9"/>
    <p:sldId id="395" r:id="rId10"/>
    <p:sldId id="392" r:id="rId11"/>
    <p:sldId id="444" r:id="rId12"/>
    <p:sldId id="261" r:id="rId13"/>
    <p:sldId id="404" r:id="rId14"/>
    <p:sldId id="385" r:id="rId15"/>
    <p:sldId id="439" r:id="rId16"/>
    <p:sldId id="440" r:id="rId17"/>
    <p:sldId id="2146" r:id="rId18"/>
    <p:sldId id="266" r:id="rId19"/>
    <p:sldId id="397" r:id="rId20"/>
    <p:sldId id="399" r:id="rId21"/>
    <p:sldId id="445" r:id="rId22"/>
    <p:sldId id="398" r:id="rId23"/>
    <p:sldId id="400" r:id="rId24"/>
    <p:sldId id="277" r:id="rId25"/>
    <p:sldId id="446" r:id="rId26"/>
    <p:sldId id="432" r:id="rId27"/>
    <p:sldId id="2145" r:id="rId28"/>
    <p:sldId id="447" r:id="rId29"/>
    <p:sldId id="415" r:id="rId30"/>
    <p:sldId id="426" r:id="rId31"/>
    <p:sldId id="428" r:id="rId32"/>
    <p:sldId id="427" r:id="rId33"/>
    <p:sldId id="429" r:id="rId34"/>
    <p:sldId id="431" r:id="rId35"/>
    <p:sldId id="449" r:id="rId36"/>
    <p:sldId id="2135" r:id="rId37"/>
    <p:sldId id="2136" r:id="rId38"/>
    <p:sldId id="2144" r:id="rId39"/>
    <p:sldId id="2132" r:id="rId40"/>
    <p:sldId id="2106" r:id="rId41"/>
    <p:sldId id="2110" r:id="rId42"/>
    <p:sldId id="2111" r:id="rId43"/>
    <p:sldId id="2107" r:id="rId44"/>
    <p:sldId id="2108" r:id="rId45"/>
    <p:sldId id="2113" r:id="rId46"/>
    <p:sldId id="2149" r:id="rId47"/>
    <p:sldId id="2143" r:id="rId48"/>
    <p:sldId id="271" r:id="rId49"/>
    <p:sldId id="2084" r:id="rId50"/>
    <p:sldId id="409" r:id="rId51"/>
    <p:sldId id="2142" r:id="rId52"/>
    <p:sldId id="408" r:id="rId53"/>
    <p:sldId id="410" r:id="rId54"/>
    <p:sldId id="412" r:id="rId55"/>
    <p:sldId id="413" r:id="rId56"/>
    <p:sldId id="414" r:id="rId57"/>
    <p:sldId id="265" r:id="rId58"/>
    <p:sldId id="386" r:id="rId59"/>
    <p:sldId id="418" r:id="rId60"/>
    <p:sldId id="419" r:id="rId61"/>
    <p:sldId id="423" r:id="rId62"/>
    <p:sldId id="416" r:id="rId63"/>
    <p:sldId id="2140" r:id="rId64"/>
    <p:sldId id="2150" r:id="rId65"/>
    <p:sldId id="420" r:id="rId66"/>
    <p:sldId id="430" r:id="rId67"/>
    <p:sldId id="421" r:id="rId68"/>
    <p:sldId id="422" r:id="rId69"/>
    <p:sldId id="441" r:id="rId70"/>
  </p:sldIdLst>
  <p:sldSz cx="12192000" cy="6858000"/>
  <p:notesSz cx="6858000" cy="9144000"/>
  <p:embeddedFontLst>
    <p:embeddedFont>
      <p:font typeface="Calibri" panose="020F0502020204030204" pitchFamily="34" charset="0"/>
      <p:regular r:id="rId72"/>
      <p:bold r:id="rId73"/>
      <p:italic r:id="rId74"/>
      <p:boldItalic r:id="rId75"/>
    </p:embeddedFont>
    <p:embeddedFont>
      <p:font typeface="Consolas" panose="020B0609020204030204" pitchFamily="49" charset="0"/>
      <p:regular r:id="rId76"/>
      <p:bold r:id="rId77"/>
      <p:italic r:id="rId78"/>
      <p:boldItalic r:id="rId79"/>
    </p:embeddedFont>
    <p:embeddedFont>
      <p:font typeface="Tahoma" panose="020B0604030504040204" pitchFamily="34" charset="0"/>
      <p:regular r:id="rId80"/>
      <p:bold r:id="rId8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ABC951B3-B4FD-402E-8DB8-FC16D6DF008F}">
          <p14:sldIdLst>
            <p14:sldId id="442"/>
            <p14:sldId id="2148"/>
            <p14:sldId id="264"/>
          </p14:sldIdLst>
        </p14:section>
        <p14:section name="Processes" id="{B55B8E8C-5EAB-4A1E-A4E9-AE5E896E46FA}">
          <p14:sldIdLst>
            <p14:sldId id="2147"/>
            <p14:sldId id="389"/>
            <p14:sldId id="396"/>
            <p14:sldId id="393"/>
            <p14:sldId id="395"/>
            <p14:sldId id="392"/>
            <p14:sldId id="444"/>
            <p14:sldId id="261"/>
            <p14:sldId id="404"/>
            <p14:sldId id="385"/>
            <p14:sldId id="439"/>
            <p14:sldId id="440"/>
          </p14:sldIdLst>
        </p14:section>
        <p14:section name="System Calls" id="{55AD5174-6A1B-41BF-A63D-AB4CA1C599B9}">
          <p14:sldIdLst>
            <p14:sldId id="2146"/>
            <p14:sldId id="266"/>
            <p14:sldId id="397"/>
            <p14:sldId id="399"/>
            <p14:sldId id="445"/>
            <p14:sldId id="398"/>
            <p14:sldId id="400"/>
            <p14:sldId id="277"/>
            <p14:sldId id="446"/>
            <p14:sldId id="432"/>
          </p14:sldIdLst>
        </p14:section>
        <p14:section name="Process Creation Calls" id="{6485AE24-9EBE-48A4-8097-26A9F843304A}">
          <p14:sldIdLst>
            <p14:sldId id="2145"/>
            <p14:sldId id="447"/>
            <p14:sldId id="415"/>
            <p14:sldId id="426"/>
            <p14:sldId id="428"/>
            <p14:sldId id="427"/>
            <p14:sldId id="429"/>
            <p14:sldId id="431"/>
            <p14:sldId id="449"/>
            <p14:sldId id="2135"/>
            <p14:sldId id="2136"/>
          </p14:sldIdLst>
        </p14:section>
        <p14:section name="Signals" id="{21B845D5-D80D-4910-B40B-C11C2794C163}">
          <p14:sldIdLst>
            <p14:sldId id="2144"/>
            <p14:sldId id="2132"/>
            <p14:sldId id="2106"/>
            <p14:sldId id="2110"/>
            <p14:sldId id="2111"/>
            <p14:sldId id="2107"/>
            <p14:sldId id="2108"/>
            <p14:sldId id="2113"/>
            <p14:sldId id="2149"/>
          </p14:sldIdLst>
        </p14:section>
        <p14:section name="Threads" id="{2966448A-95BD-4E6A-A4B6-208B01A360D2}">
          <p14:sldIdLst>
            <p14:sldId id="2143"/>
            <p14:sldId id="271"/>
            <p14:sldId id="2084"/>
            <p14:sldId id="409"/>
            <p14:sldId id="2142"/>
            <p14:sldId id="408"/>
            <p14:sldId id="410"/>
            <p14:sldId id="412"/>
            <p14:sldId id="413"/>
            <p14:sldId id="414"/>
            <p14:sldId id="265"/>
            <p14:sldId id="386"/>
            <p14:sldId id="418"/>
            <p14:sldId id="419"/>
            <p14:sldId id="423"/>
            <p14:sldId id="416"/>
          </p14:sldIdLst>
        </p14:section>
        <p14:section name="Wrapup" id="{29A7F866-9DA9-446B-8359-CE426CB89C7A}">
          <p14:sldIdLst>
            <p14:sldId id="2140"/>
          </p14:sldIdLst>
        </p14:section>
        <p14:section name="Bonus" id="{534D21AE-0D06-430D-AEAA-922810CDCBA2}">
          <p14:sldIdLst>
            <p14:sldId id="2150"/>
            <p14:sldId id="420"/>
            <p14:sldId id="430"/>
            <p14:sldId id="421"/>
            <p14:sldId id="422"/>
            <p14:sldId id="4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63" autoAdjust="0"/>
    <p:restoredTop sz="90552" autoAdjust="0"/>
  </p:normalViewPr>
  <p:slideViewPr>
    <p:cSldViewPr snapToGrid="0">
      <p:cViewPr varScale="1">
        <p:scale>
          <a:sx n="96" d="100"/>
          <a:sy n="96" d="100"/>
        </p:scale>
        <p:origin x="68" y="8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3.fntdata"/><Relationship Id="rId79" Type="http://schemas.openxmlformats.org/officeDocument/2006/relationships/font" Target="fonts/font8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font" Target="fonts/font9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4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font" Target="fonts/font7.fntdata"/><Relationship Id="rId8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3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82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5e18c33101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5e18c33101_0_76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g5e18c33101_0_76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5e18c33101_0_1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5e18c33101_0_100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g5e18c33101_0_100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7B4614ED-0AB9-469F-AD87-12BAA4DC7CA5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4AEAD-4700-4EDD-AEAF-F3227D8BB680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E6214-2C56-4A09-9B48-33507101894B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3713-02E7-400F-A1C7-FB0DAA400146}" type="datetime1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B7073-46B0-4FE0-994F-03A4774BB598}" type="datetime1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680BD4-D804-4D94-B6F1-9E57A9FA262B}" type="datetime1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154984"/>
            <a:ext cx="11639227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756329" cy="56258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84882"/>
            <a:ext cx="5730498" cy="5625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6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75" y="139485"/>
            <a:ext cx="11747715" cy="88340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474" y="1143794"/>
            <a:ext cx="5765101" cy="530023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75" y="1794724"/>
            <a:ext cx="5765101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3794"/>
            <a:ext cx="5807989" cy="530023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794723"/>
            <a:ext cx="5807988" cy="49315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6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D43B7BE-013F-42D2-89BE-21EF73C4960A}" type="datetime1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  <p:sldLayoutId id="2147483702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man2/syscalls.2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shpraka.sh/2018/01/15/write-a-shell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shpraka.sh/2018/01/15/write-a-shell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image" Target="../media/image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onlinepubs/7908799/xsh/pthread_exit.html" TargetMode="External"/><Relationship Id="rId2" Type="http://schemas.openxmlformats.org/officeDocument/2006/relationships/hyperlink" Target="https://man7.org/linux/man-pages/man7/pthreads.7.html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02:</a:t>
            </a:r>
            <a:br>
              <a:rPr lang="en-US" dirty="0"/>
            </a:br>
            <a:r>
              <a:rPr lang="en-US" dirty="0"/>
              <a:t>Processes and Threads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slides borrowed from:</a:t>
            </a:r>
            <a:br>
              <a:rPr lang="en-US" dirty="0"/>
            </a:br>
            <a:r>
              <a:rPr lang="en-US" sz="1400" dirty="0"/>
              <a:t>Stephen </a:t>
            </a:r>
            <a:r>
              <a:rPr lang="en-US" sz="1400" dirty="0" err="1"/>
              <a:t>Tarzia</a:t>
            </a:r>
            <a:r>
              <a:rPr lang="en-US" sz="1400" dirty="0"/>
              <a:t> (Northwestern), Jaswinder Pal Singh (Princeton), Harsha </a:t>
            </a:r>
            <a:r>
              <a:rPr lang="en-US" sz="1400" dirty="0" err="1"/>
              <a:t>Madhyastha</a:t>
            </a:r>
            <a:r>
              <a:rPr lang="en-US" sz="1400" dirty="0"/>
              <a:t> (Michigan), and UC Berkeley CS61C and CS162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F2895A-6418-42C0-BEF9-73B0FFEA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process contents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133E7C-73BB-4D58-BA3A-26F3C99F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Whatever else the OS thinks is useful</a:t>
            </a:r>
          </a:p>
          <a:p>
            <a:pPr lvl="1"/>
            <a:r>
              <a:rPr lang="en-US" dirty="0"/>
              <a:t>Process ID</a:t>
            </a:r>
          </a:p>
          <a:p>
            <a:pPr lvl="1"/>
            <a:r>
              <a:rPr lang="en-US" dirty="0"/>
              <a:t>Priority</a:t>
            </a:r>
          </a:p>
          <a:p>
            <a:pPr lvl="1"/>
            <a:r>
              <a:rPr lang="en-US" dirty="0"/>
              <a:t>Time Used</a:t>
            </a:r>
          </a:p>
          <a:p>
            <a:pPr lvl="1"/>
            <a:r>
              <a:rPr lang="en-US" dirty="0"/>
              <a:t>Process State</a:t>
            </a:r>
          </a:p>
          <a:p>
            <a:pPr lvl="1"/>
            <a:endParaRPr lang="en-US" dirty="0"/>
          </a:p>
          <a:p>
            <a:r>
              <a:rPr lang="en-US" dirty="0"/>
              <a:t>Different OSes will attach different things to the</a:t>
            </a:r>
            <a:br>
              <a:rPr lang="en-US" dirty="0"/>
            </a:br>
            <a:r>
              <a:rPr lang="en-US" dirty="0"/>
              <a:t>“process abstraction”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7B018-80D9-4E04-A837-1B1B5B67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3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D86C-EBCF-491B-B99F-7DC17286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are an abstraction provided by the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FF09D-D449-46E6-9A62-F268A6978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machine itself usually doesn’t support processes</a:t>
            </a:r>
          </a:p>
          <a:p>
            <a:pPr lvl="1"/>
            <a:r>
              <a:rPr lang="en-US" dirty="0"/>
              <a:t>Just has a processor and a set of registers</a:t>
            </a:r>
          </a:p>
          <a:p>
            <a:pPr lvl="1"/>
            <a:r>
              <a:rPr lang="en-US" dirty="0"/>
              <a:t>Memory is just arbitrary memory</a:t>
            </a:r>
          </a:p>
          <a:p>
            <a:pPr lvl="1"/>
            <a:endParaRPr lang="en-US" dirty="0"/>
          </a:p>
          <a:p>
            <a:r>
              <a:rPr lang="en-US" dirty="0"/>
              <a:t>OS provides the abstraction</a:t>
            </a:r>
          </a:p>
          <a:p>
            <a:pPr lvl="1"/>
            <a:r>
              <a:rPr lang="en-US" dirty="0"/>
              <a:t>Multiple processes can run at the “same time”</a:t>
            </a:r>
          </a:p>
          <a:p>
            <a:pPr lvl="1"/>
            <a:r>
              <a:rPr lang="en-US" dirty="0"/>
              <a:t>Each has its own registers</a:t>
            </a:r>
          </a:p>
          <a:p>
            <a:pPr lvl="1"/>
            <a:r>
              <a:rPr lang="en-US" dirty="0"/>
              <a:t>Each has its own isolated memory</a:t>
            </a:r>
          </a:p>
          <a:p>
            <a:pPr lvl="1"/>
            <a:endParaRPr lang="en-US" dirty="0"/>
          </a:p>
          <a:p>
            <a:r>
              <a:rPr lang="en-US" dirty="0"/>
              <a:t>Processes enable</a:t>
            </a:r>
          </a:p>
          <a:p>
            <a:pPr lvl="1"/>
            <a:r>
              <a:rPr lang="en-US" dirty="0"/>
              <a:t>Multiple functionalities on a computer</a:t>
            </a:r>
          </a:p>
          <a:p>
            <a:pPr lvl="1"/>
            <a:r>
              <a:rPr lang="en-US" dirty="0"/>
              <a:t>Multiprogramming of a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50A4B-55AA-46A0-829B-E703A43C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2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don’t run all the time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33" y="2161300"/>
            <a:ext cx="4242018" cy="3467278"/>
          </a:xfrm>
        </p:spPr>
      </p:pic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216577" y="1143000"/>
            <a:ext cx="6367831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OS </a:t>
            </a:r>
            <a:r>
              <a:rPr lang="en-US" b="1" i="1" dirty="0">
                <a:solidFill>
                  <a:schemeClr val="accent1"/>
                </a:solidFill>
              </a:rPr>
              <a:t>schedules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Decides which of many competing processes to run.</a:t>
            </a:r>
          </a:p>
          <a:p>
            <a:pPr lvl="1"/>
            <a:endParaRPr lang="en-US" dirty="0"/>
          </a:p>
          <a:p>
            <a:r>
              <a:rPr lang="en-US" dirty="0"/>
              <a:t>A</a:t>
            </a:r>
            <a:r>
              <a:rPr lang="en-US" b="1" i="1" dirty="0">
                <a:solidFill>
                  <a:schemeClr val="accent1"/>
                </a:solidFill>
              </a:rPr>
              <a:t> blocked </a:t>
            </a:r>
            <a:r>
              <a:rPr lang="en-US" dirty="0"/>
              <a:t>process is not ready to run.</a:t>
            </a:r>
          </a:p>
          <a:p>
            <a:pPr lvl="1"/>
            <a:endParaRPr lang="en-US" dirty="0"/>
          </a:p>
          <a:p>
            <a:r>
              <a:rPr lang="en-US" dirty="0"/>
              <a:t>I/O means input/output – anything other than computing.</a:t>
            </a:r>
          </a:p>
          <a:p>
            <a:pPr lvl="1"/>
            <a:r>
              <a:rPr lang="en-US" dirty="0"/>
              <a:t>For example, reading/writing disk, sending network packet, waiting for keystroke, updating display.</a:t>
            </a:r>
          </a:p>
          <a:p>
            <a:pPr lvl="1"/>
            <a:r>
              <a:rPr lang="en-US" dirty="0"/>
              <a:t>While waiting for results, the process often cannot do anything, so it </a:t>
            </a:r>
            <a:r>
              <a:rPr lang="en-US" b="1" dirty="0"/>
              <a:t>blocks</a:t>
            </a:r>
            <a:r>
              <a:rPr lang="en-US" dirty="0"/>
              <a:t>, and the OS schedules a different process to run.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F32C0-6719-F84D-A0B5-1ABE30A785BB}"/>
              </a:ext>
            </a:extLst>
          </p:cNvPr>
          <p:cNvSpPr txBox="1"/>
          <p:nvPr/>
        </p:nvSpPr>
        <p:spPr>
          <a:xfrm>
            <a:off x="863342" y="122942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three basic process states: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64A8C-594F-6E25-9AF3-F070C2E7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34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C036DD-582D-45B5-B827-541E1DFC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AA5DC-900B-4CBD-80AA-8909D059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E19FC-9212-490F-989A-C106843FF3B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81472" y="1143000"/>
            <a:ext cx="5902936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one process is Blocked, OS can schedule a different process that is Ready</a:t>
            </a:r>
          </a:p>
          <a:p>
            <a:endParaRPr lang="en-US" dirty="0"/>
          </a:p>
          <a:p>
            <a:r>
              <a:rPr lang="en-US" dirty="0"/>
              <a:t>Even with a single processor, the OS can provide the illusion of many processes running simultaneously</a:t>
            </a:r>
          </a:p>
          <a:p>
            <a:endParaRPr lang="en-US" dirty="0"/>
          </a:p>
          <a:p>
            <a:r>
              <a:rPr lang="en-US" dirty="0"/>
              <a:t>OS usually sets a maximum runtime before switching limit for processes (</a:t>
            </a:r>
            <a:r>
              <a:rPr lang="en-US" dirty="0" err="1"/>
              <a:t>timeslice</a:t>
            </a:r>
            <a:r>
              <a:rPr lang="en-US" dirty="0"/>
              <a:t>)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81795273-CE47-42C4-AC9A-F26D7AE60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33" y="2161300"/>
            <a:ext cx="4242018" cy="346727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AD064C-3A3F-48BA-B023-5C23F3FEDA2E}"/>
              </a:ext>
            </a:extLst>
          </p:cNvPr>
          <p:cNvSpPr txBox="1"/>
          <p:nvPr/>
        </p:nvSpPr>
        <p:spPr>
          <a:xfrm>
            <a:off x="863342" y="122942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three basic process states:</a:t>
            </a:r>
          </a:p>
        </p:txBody>
      </p:sp>
    </p:spTree>
    <p:extLst>
      <p:ext uri="{BB962C8B-B14F-4D97-AF65-F5344CB8AC3E}">
        <p14:creationId xmlns:p14="http://schemas.microsoft.com/office/powerpoint/2010/main" val="3771996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difference between kernel and processes: privilege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have limited access to the computer</a:t>
            </a:r>
          </a:p>
          <a:p>
            <a:pPr lvl="1"/>
            <a:r>
              <a:rPr lang="en-US" dirty="0"/>
              <a:t>Hardware supports different “modes” of execution (kernel and user)</a:t>
            </a:r>
          </a:p>
          <a:p>
            <a:pPr lvl="1"/>
            <a:r>
              <a:rPr lang="en-US" dirty="0"/>
              <a:t>Kernel mode has access to physical memory and special instructions</a:t>
            </a:r>
          </a:p>
          <a:p>
            <a:endParaRPr lang="en-US" dirty="0"/>
          </a:p>
          <a:p>
            <a:r>
              <a:rPr lang="en-US" dirty="0"/>
              <a:t>They run when the OS lets them</a:t>
            </a:r>
          </a:p>
          <a:p>
            <a:r>
              <a:rPr lang="en-US" dirty="0"/>
              <a:t>They have access to the memory the OS gives them</a:t>
            </a:r>
          </a:p>
          <a:p>
            <a:endParaRPr lang="en-US" dirty="0"/>
          </a:p>
          <a:p>
            <a:r>
              <a:rPr lang="en-US" dirty="0"/>
              <a:t>They cannot access many things directly</a:t>
            </a:r>
          </a:p>
          <a:p>
            <a:pPr lvl="1"/>
            <a:r>
              <a:rPr lang="en-US" dirty="0"/>
              <a:t>Must ask the OS to do so for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32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48D1-59C2-45CD-AB66-869444B5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9FFA4-805B-49AF-93F3-A96E7D2D5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safe for two processes to have the same code section?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5FAC-2894-4E2D-9789-789C6847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5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48D1-59C2-45CD-AB66-869444B5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9FFA4-805B-49AF-93F3-A96E7D2D5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safe for two processes to have the same code section?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Usually yes!</a:t>
            </a:r>
          </a:p>
          <a:p>
            <a:r>
              <a:rPr lang="en-US" dirty="0"/>
              <a:t>The OS can mark the code section as read-only</a:t>
            </a:r>
          </a:p>
          <a:p>
            <a:endParaRPr lang="en-US" dirty="0"/>
          </a:p>
          <a:p>
            <a:r>
              <a:rPr lang="en-US" dirty="0"/>
              <a:t>Example: multiple instances of a shell share the same code</a:t>
            </a:r>
          </a:p>
          <a:p>
            <a:endParaRPr lang="en-US" dirty="0"/>
          </a:p>
          <a:p>
            <a:r>
              <a:rPr lang="en-US" dirty="0"/>
              <a:t>Self-modifying code would be a problem…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5FAC-2894-4E2D-9789-789C6847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5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Processes</a:t>
            </a:r>
          </a:p>
          <a:p>
            <a:pPr lvl="1"/>
            <a:endParaRPr lang="en-US" b="1" dirty="0"/>
          </a:p>
          <a:p>
            <a:r>
              <a:rPr lang="en-US" b="1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Process Creation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37030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a program cannot do itself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“hello world”</a:t>
            </a:r>
          </a:p>
          <a:p>
            <a:pPr lvl="1"/>
            <a:r>
              <a:rPr lang="en-US" i="1" dirty="0"/>
              <a:t>because the display is a shared resource.</a:t>
            </a:r>
          </a:p>
          <a:p>
            <a:r>
              <a:rPr lang="en-US" dirty="0"/>
              <a:t>Download a web page</a:t>
            </a:r>
          </a:p>
          <a:p>
            <a:pPr lvl="1"/>
            <a:r>
              <a:rPr lang="en-US" i="1" dirty="0"/>
              <a:t>because the network card is a shared resource.</a:t>
            </a:r>
          </a:p>
          <a:p>
            <a:r>
              <a:rPr lang="en-US" dirty="0"/>
              <a:t>Save or read a file</a:t>
            </a:r>
          </a:p>
          <a:p>
            <a:pPr lvl="1"/>
            <a:r>
              <a:rPr lang="en-US" i="1" dirty="0"/>
              <a:t>because the filesystem is a shared resource, and the OS wants to check file permissions first.</a:t>
            </a:r>
          </a:p>
          <a:p>
            <a:r>
              <a:rPr lang="en-US" dirty="0"/>
              <a:t>Launch another program</a:t>
            </a:r>
          </a:p>
          <a:p>
            <a:pPr lvl="1"/>
            <a:r>
              <a:rPr lang="en-US" i="1" dirty="0"/>
              <a:t>because processes are managed by the OS</a:t>
            </a:r>
          </a:p>
          <a:p>
            <a:r>
              <a:rPr lang="en-US" dirty="0"/>
              <a:t>Send data to another program</a:t>
            </a:r>
          </a:p>
          <a:p>
            <a:pPr lvl="1"/>
            <a:r>
              <a:rPr lang="en-US" i="1" dirty="0"/>
              <a:t>because each program runs in isolation, one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1B515-0CD8-1336-D25F-86166AEB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34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22CA-F71F-4F72-A919-E5EE965D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process ask the OS to do something?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17B4D-6929-4902-9D6F-43E8A16C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Certain things can only be accessed from kernel mode</a:t>
            </a:r>
          </a:p>
          <a:p>
            <a:pPr lvl="1"/>
            <a:r>
              <a:rPr lang="en-US" dirty="0"/>
              <a:t>All of memory, I/O devices, etc.</a:t>
            </a:r>
          </a:p>
          <a:p>
            <a:pPr lvl="1"/>
            <a:endParaRPr lang="en-US" dirty="0"/>
          </a:p>
          <a:p>
            <a:r>
              <a:rPr lang="en-US" b="1" dirty="0"/>
              <a:t>Bad Idea</a:t>
            </a:r>
            <a:r>
              <a:rPr lang="en-US" dirty="0"/>
              <a:t> to allow processes to switch into kernel mode</a:t>
            </a:r>
          </a:p>
          <a:p>
            <a:pPr lvl="1"/>
            <a:r>
              <a:rPr lang="en-US" dirty="0"/>
              <a:t>We do NOT trust processes</a:t>
            </a:r>
          </a:p>
          <a:p>
            <a:pPr lvl="1"/>
            <a:r>
              <a:rPr lang="en-US" dirty="0"/>
              <a:t>So there shouldn’t be any instruction that switches to kernel mode…</a:t>
            </a:r>
          </a:p>
          <a:p>
            <a:pPr lvl="1"/>
            <a:endParaRPr lang="en-US" dirty="0"/>
          </a:p>
          <a:p>
            <a:r>
              <a:rPr lang="en-US" dirty="0"/>
              <a:t>Requirements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Switch execution to the kernel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Change into kernel mode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Inform the kernel what you want it to 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65A12-A4BE-4FA9-A27F-125C2A31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8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5AC2-E339-476E-952F-85E1F769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F3D69-2A42-43C7-AF40-E2B0B8809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Lab</a:t>
            </a:r>
          </a:p>
          <a:p>
            <a:pPr lvl="1"/>
            <a:r>
              <a:rPr lang="en-US" dirty="0"/>
              <a:t>Due on Tuesday next week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Purpose is to make sure that you’ve got everything set up right</a:t>
            </a:r>
          </a:p>
          <a:p>
            <a:pPr lvl="2"/>
            <a:r>
              <a:rPr lang="en-US" dirty="0"/>
              <a:t>SSH login for EECS servers</a:t>
            </a:r>
          </a:p>
          <a:p>
            <a:pPr lvl="2"/>
            <a:r>
              <a:rPr lang="en-US" dirty="0" err="1"/>
              <a:t>Github</a:t>
            </a:r>
            <a:r>
              <a:rPr lang="en-US" dirty="0"/>
              <a:t> account and Git SSH access</a:t>
            </a:r>
          </a:p>
          <a:p>
            <a:pPr lvl="2"/>
            <a:r>
              <a:rPr lang="en-US" dirty="0"/>
              <a:t>Ability to build the Nautilus Kernel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Let us know if you’re having problems with this</a:t>
            </a:r>
          </a:p>
          <a:p>
            <a:pPr lvl="2"/>
            <a:r>
              <a:rPr lang="en-US" dirty="0"/>
              <a:t>Should not take long to complete</a:t>
            </a:r>
          </a:p>
          <a:p>
            <a:pPr lvl="2"/>
            <a:r>
              <a:rPr lang="en-US" dirty="0"/>
              <a:t>43/80 of you have at least made your own repo (most are done)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3BDBE-BCD9-4F92-8C5C-8CBD59D6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5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BB65-546C-45CA-8FC4-64571A8E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can save us!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E266-187B-4007-A3AA-0DF05A41B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hardware instruction – trap</a:t>
            </a:r>
          </a:p>
          <a:p>
            <a:pPr lvl="1"/>
            <a:r>
              <a:rPr lang="en-US" dirty="0"/>
              <a:t>Also known as exception or fault</a:t>
            </a:r>
          </a:p>
          <a:p>
            <a:pPr lvl="1"/>
            <a:endParaRPr lang="en-US" dirty="0"/>
          </a:p>
          <a:p>
            <a:r>
              <a:rPr lang="en-US" dirty="0"/>
              <a:t>When instruction runs: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Mode is changed to kernel mode</a:t>
            </a:r>
          </a:p>
          <a:p>
            <a:pPr marL="457200" lvl="1" indent="0">
              <a:buNone/>
            </a:pPr>
            <a:r>
              <a:rPr lang="en-US" dirty="0"/>
              <a:t>	AND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/>
              <a:t>Instruction Pointer is moved to a known location in the kernel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Same mechanism is used for other exceptions</a:t>
            </a:r>
          </a:p>
          <a:p>
            <a:pPr lvl="1"/>
            <a:r>
              <a:rPr lang="en-US" dirty="0"/>
              <a:t>Division by zero, invalid memory access</a:t>
            </a:r>
          </a:p>
          <a:p>
            <a:pPr lvl="1"/>
            <a:r>
              <a:rPr lang="en-US" dirty="0"/>
              <a:t>Also very similar to hardware interrupts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217EB-C4D2-432F-BD03-226E2D52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6877-5391-436E-B5EC-31563BB0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2FC0-FC41-4C5E-A617-CAA98C28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call: making a request of the OS from a process</a:t>
            </a:r>
          </a:p>
          <a:p>
            <a:pPr lvl="1"/>
            <a:r>
              <a:rPr lang="en-US" dirty="0"/>
              <a:t>Uses exceptional control flow to enter OS kernel</a:t>
            </a:r>
          </a:p>
          <a:p>
            <a:pPr lvl="1"/>
            <a:r>
              <a:rPr lang="en-US" dirty="0"/>
              <a:t>Returns back to process when complete</a:t>
            </a:r>
          </a:p>
          <a:p>
            <a:pPr lvl="2"/>
            <a:r>
              <a:rPr lang="en-US" dirty="0"/>
              <a:t>Instruction </a:t>
            </a:r>
            <a:r>
              <a:rPr lang="en-US" i="1" dirty="0"/>
              <a:t>after</a:t>
            </a:r>
            <a:r>
              <a:rPr lang="en-US" dirty="0"/>
              <a:t> the 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36581-7FD4-4EE3-A9D4-30DDF601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195DFF-729D-4C43-A654-FE68DC7A0747}"/>
              </a:ext>
            </a:extLst>
          </p:cNvPr>
          <p:cNvGrpSpPr/>
          <p:nvPr/>
        </p:nvGrpSpPr>
        <p:grpSpPr>
          <a:xfrm>
            <a:off x="607594" y="2908354"/>
            <a:ext cx="9605351" cy="3263847"/>
            <a:chOff x="-560746" y="4310883"/>
            <a:chExt cx="5926278" cy="2013717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05FA94EF-258B-4744-AF93-6CEA96D9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26" y="4398410"/>
              <a:ext cx="997075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i="1" dirty="0">
                  <a:latin typeface="Calibri" pitchFamily="34" charset="0"/>
                </a:rPr>
                <a:t>User code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51148B4A-C3E5-4F93-A93C-F6CAC416A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423" y="4310883"/>
              <a:ext cx="1148672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i="1" dirty="0">
                  <a:latin typeface="Calibri" pitchFamily="34" charset="0"/>
                </a:rPr>
                <a:t>Kernel code</a:t>
              </a: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D87E03E-1637-4B6C-BBD3-09B550A7A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770" y="4713287"/>
              <a:ext cx="0" cy="598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7144B07-8C11-47F2-960C-CC19273D0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120" y="5318125"/>
              <a:ext cx="2806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AD3A9535-A52D-4C04-B4F2-F437F6C98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170" y="5324475"/>
              <a:ext cx="0" cy="596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B77193F9-7DC5-4EB5-9914-B670928C36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0420" y="5387975"/>
              <a:ext cx="2832100" cy="546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DDD8DB61-D5FF-4E55-B8B0-81ABB73D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0420" y="5414962"/>
              <a:ext cx="6350" cy="909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F4CA9674-ABC2-4496-800E-C48EADEDC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132" y="4953000"/>
              <a:ext cx="972587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Exception</a:t>
              </a: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057E2F19-9612-479B-B2CE-65668A92E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332" y="5410200"/>
              <a:ext cx="1219200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Do the thing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BC5707DC-02D6-4419-AF85-9155A847C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132" y="5719762"/>
              <a:ext cx="798006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Returns</a:t>
              </a:r>
              <a:endParaRPr lang="en-US" sz="2800" b="0" dirty="0">
                <a:latin typeface="Calibri" pitchFamily="34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1351D04A-9B74-4086-B878-14FDA41C9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5086513"/>
              <a:ext cx="520737" cy="2468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 dirty="0" err="1">
                  <a:latin typeface="Calibri" pitchFamily="34" charset="0"/>
                </a:rPr>
                <a:t>syscall</a:t>
              </a:r>
              <a:endParaRPr lang="en-US" sz="2000" b="0" dirty="0">
                <a:latin typeface="Calibri" pitchFamily="34" charset="0"/>
              </a:endParaRP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F7380F95-6112-4A6D-902E-7B84FB200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60746" y="5291872"/>
              <a:ext cx="1767282" cy="2468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next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868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7E8C-392C-47C8-A415-569DB950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steps (simplification)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798F-D1DC-43D7-9F4E-3EE483792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Process loads parameters into registers (just like a function call)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Process executes trap instruction (</a:t>
            </a:r>
            <a:r>
              <a:rPr lang="en-US" dirty="0">
                <a:latin typeface="Consolas" panose="020B0609020204030204" pitchFamily="49" charset="0"/>
              </a:rPr>
              <a:t>int,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syscall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svc</a:t>
            </a:r>
            <a:r>
              <a:rPr lang="en-US" dirty="0"/>
              <a:t>, etc.)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Hardware moves instruction pointer to “handler” and switches to kernel mode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OS checks what the process wants to do from registers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OS decides </a:t>
            </a:r>
            <a:r>
              <a:rPr lang="en-US" i="1" dirty="0"/>
              <a:t>whether</a:t>
            </a:r>
            <a:r>
              <a:rPr lang="en-US" dirty="0"/>
              <a:t> the process is allowed to do so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OS sets process state to blocked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F51D-05C6-45F3-BF0F-900C4195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73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CCCF-CD45-4DFF-8C0F-352A57ED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from a system call (simplification)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4C5C-FC52-4D62-9DD5-11670818E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OS finishes whatever operation it was asked to do</a:t>
            </a:r>
          </a:p>
          <a:p>
            <a:pPr lvl="1"/>
            <a:r>
              <a:rPr lang="en-US" dirty="0"/>
              <a:t>And when the process is scheduled to run again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places return result in a register (just like a function call)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sets process state to running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changes mode to user mode (and sets virtual memory stuff)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sets instruction pointer to instruction </a:t>
            </a:r>
            <a:r>
              <a:rPr lang="en-US" i="1" dirty="0"/>
              <a:t>after</a:t>
            </a:r>
            <a:r>
              <a:rPr lang="en-US" dirty="0"/>
              <a:t> the system call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Process continues and can use results of system call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7F1E5-4438-4CFD-896C-81F4C05A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93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55E7A392-0A47-48C5-8A7C-A236CB74F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827003"/>
            <a:ext cx="10972800" cy="43451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trigger </a:t>
            </a:r>
            <a:r>
              <a:rPr lang="en-US" i="1" dirty="0"/>
              <a:t>context switches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1632" y="5932857"/>
            <a:ext cx="473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Diagram from Bryant &amp; </a:t>
            </a:r>
            <a:r>
              <a:rPr lang="en-US" dirty="0" err="1"/>
              <a:t>O’Hallaron</a:t>
            </a:r>
            <a:r>
              <a:rPr lang="en-US" dirty="0"/>
              <a:t> book</a:t>
            </a:r>
          </a:p>
        </p:txBody>
      </p:sp>
      <p:sp>
        <p:nvSpPr>
          <p:cNvPr id="6" name="Rectangle 5"/>
          <p:cNvSpPr/>
          <p:nvPr/>
        </p:nvSpPr>
        <p:spPr>
          <a:xfrm>
            <a:off x="7446109" y="2666276"/>
            <a:ext cx="4076053" cy="774916"/>
          </a:xfrm>
          <a:prstGeom prst="rect">
            <a:avLst/>
          </a:prstGeom>
          <a:solidFill>
            <a:srgbClr val="FFFC00">
              <a:alpha val="1960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46110" y="3828544"/>
            <a:ext cx="4076053" cy="774916"/>
          </a:xfrm>
          <a:prstGeom prst="rect">
            <a:avLst/>
          </a:prstGeom>
          <a:solidFill>
            <a:srgbClr val="FFFC00">
              <a:alpha val="1960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266423-539F-479B-A8DD-96A67B134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switch: the action of storing the state of a process so it can be resumed later and entering into the kernel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EC2F28-3296-BF75-268A-DC8C7E38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1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system calls</a:t>
            </a:r>
          </a:p>
          <a:p>
            <a:pPr lvl="1"/>
            <a:r>
              <a:rPr lang="en-US" dirty="0">
                <a:hlinkClick r:id="rId2"/>
              </a:rPr>
              <a:t>https://man7.org/linux/man-pages/man2/syscalls.2.html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9F1E67-7802-47B0-8F43-39F4E646FD3E}"/>
              </a:ext>
            </a:extLst>
          </p:cNvPr>
          <p:cNvGraphicFramePr>
            <a:graphicFrameLocks noGrp="1"/>
          </p:cNvGraphicFramePr>
          <p:nvPr/>
        </p:nvGraphicFramePr>
        <p:xfrm>
          <a:off x="1242811" y="2337158"/>
          <a:ext cx="7086600" cy="3708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read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Read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write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Write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open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Open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close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Close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stat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Get info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about file</a:t>
                      </a:r>
                      <a:endParaRPr lang="en-US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fork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Create 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execve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Execute a program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60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_exit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Terminate 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62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kill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Send signal to 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230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4F46F-7C85-4E4A-AAF4-AE4A8B75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ED47-01C6-4E24-A1E3-74378B204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POSIX contains many others, for example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time()</a:t>
            </a:r>
          </a:p>
          <a:p>
            <a:pPr lvl="1"/>
            <a:r>
              <a:rPr lang="en-US" dirty="0"/>
              <a:t>And especially lots of old ones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Windows or other operating systems will have entirely different system calls</a:t>
            </a:r>
          </a:p>
          <a:p>
            <a:pPr lvl="1"/>
            <a:r>
              <a:rPr lang="en-US" dirty="0"/>
              <a:t>Same basic idea for how they function though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AD5FF-5476-4789-BE87-5DB4A6F3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6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Processes</a:t>
            </a:r>
          </a:p>
          <a:p>
            <a:pPr lvl="1"/>
            <a:endParaRPr lang="en-US" b="1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b="1" dirty="0"/>
              <a:t>Process Creation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36260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CCB9-51F4-4224-8EB1-21A953F3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system call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6E52-8951-4105-A312-0676A027E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processes with system calls</a:t>
            </a:r>
          </a:p>
          <a:p>
            <a:endParaRPr lang="en-US" dirty="0"/>
          </a:p>
          <a:p>
            <a:r>
              <a:rPr lang="en-US" dirty="0"/>
              <a:t>From process view:</a:t>
            </a:r>
          </a:p>
          <a:p>
            <a:pPr lvl="1"/>
            <a:r>
              <a:rPr lang="en-US" dirty="0"/>
              <a:t>Just look like regular C functions</a:t>
            </a:r>
          </a:p>
          <a:p>
            <a:pPr lvl="1"/>
            <a:r>
              <a:rPr lang="en-US" dirty="0"/>
              <a:t>Take arguments, return values</a:t>
            </a:r>
          </a:p>
          <a:p>
            <a:pPr lvl="1"/>
            <a:endParaRPr lang="en-US" dirty="0"/>
          </a:p>
          <a:p>
            <a:r>
              <a:rPr lang="en-US" dirty="0"/>
              <a:t>Underneath:</a:t>
            </a:r>
          </a:p>
          <a:p>
            <a:pPr lvl="1"/>
            <a:r>
              <a:rPr lang="en-US" dirty="0"/>
              <a:t>Function uses special assembly instruction to trigger exception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A139D-7BA1-4978-9738-2A31D35D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68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fork(void);</a:t>
            </a:r>
          </a:p>
          <a:p>
            <a:pPr lvl="1"/>
            <a:r>
              <a:rPr lang="en-US" dirty="0"/>
              <a:t>Create a new process that is a copy of the current one</a:t>
            </a:r>
          </a:p>
          <a:p>
            <a:pPr lvl="1"/>
            <a:r>
              <a:rPr lang="en-US" dirty="0"/>
              <a:t>Returns either PID of child process (parent) or 0 (child)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void _exit(int </a:t>
            </a:r>
            <a:r>
              <a:rPr lang="en-US" sz="2200" i="1" dirty="0">
                <a:latin typeface="Consolas" panose="020B0609020204030204" pitchFamily="49" charset="0"/>
              </a:rPr>
              <a:t>status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Exit the current process (exit(), the library call cleans things up first)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waitpid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i="1" dirty="0" err="1">
                <a:latin typeface="Consolas" panose="020B0609020204030204" pitchFamily="49" charset="0"/>
              </a:rPr>
              <a:t>pid</a:t>
            </a:r>
            <a:r>
              <a:rPr lang="en-US" sz="2200" dirty="0">
                <a:latin typeface="Consolas" panose="020B0609020204030204" pitchFamily="49" charset="0"/>
              </a:rPr>
              <a:t>, int *</a:t>
            </a:r>
            <a:r>
              <a:rPr lang="en-US" sz="2200" i="1" dirty="0">
                <a:latin typeface="Consolas" panose="020B0609020204030204" pitchFamily="49" charset="0"/>
              </a:rPr>
              <a:t>status</a:t>
            </a:r>
            <a:r>
              <a:rPr lang="en-US" sz="2200" dirty="0">
                <a:latin typeface="Consolas" panose="020B0609020204030204" pitchFamily="49" charset="0"/>
              </a:rPr>
              <a:t>, int </a:t>
            </a:r>
            <a:r>
              <a:rPr lang="en-US" sz="2200" i="1" dirty="0">
                <a:latin typeface="Consolas" panose="020B0609020204030204" pitchFamily="49" charset="0"/>
              </a:rPr>
              <a:t>options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Suspends the current process until a child (</a:t>
            </a:r>
            <a:r>
              <a:rPr lang="en-US" i="1" dirty="0" err="1"/>
              <a:t>pid</a:t>
            </a:r>
            <a:r>
              <a:rPr lang="en-US" dirty="0"/>
              <a:t>) terminates</a:t>
            </a: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i="0" dirty="0">
                <a:effectLst/>
                <a:latin typeface="Consolas" panose="020B0609020204030204" pitchFamily="49" charset="0"/>
              </a:rPr>
              <a:t>int </a:t>
            </a:r>
            <a:r>
              <a:rPr lang="en-US" sz="2200" i="0" dirty="0" err="1">
                <a:effectLst/>
                <a:latin typeface="Consolas" panose="020B0609020204030204" pitchFamily="49" charset="0"/>
              </a:rPr>
              <a:t>execve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(const char *</a:t>
            </a:r>
            <a:r>
              <a:rPr lang="en-US" sz="2000" i="1" dirty="0">
                <a:effectLst/>
                <a:latin typeface="Consolas" panose="020B0609020204030204" pitchFamily="49" charset="0"/>
              </a:rPr>
              <a:t>filename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, char *const </a:t>
            </a:r>
            <a:r>
              <a:rPr lang="en-US" sz="2000" i="1" dirty="0" err="1">
                <a:effectLst/>
                <a:latin typeface="Consolas" panose="020B0609020204030204" pitchFamily="49" charset="0"/>
              </a:rPr>
              <a:t>argv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[], char *const </a:t>
            </a:r>
            <a:r>
              <a:rPr lang="en-US" sz="2000" i="1" dirty="0" err="1">
                <a:effectLst/>
                <a:latin typeface="Consolas" panose="020B0609020204030204" pitchFamily="49" charset="0"/>
              </a:rPr>
              <a:t>envp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[]);</a:t>
            </a:r>
          </a:p>
          <a:p>
            <a:pPr lvl="1"/>
            <a:r>
              <a:rPr lang="en-US" dirty="0"/>
              <a:t>Execute a new program, replacing the existing one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ADAE-2513-4BBB-8AF6-90869112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Administivia</a:t>
            </a:r>
            <a:r>
              <a:rPr lang="en-US" dirty="0"/>
              <a:t>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E105-DE3C-4544-924F-7933FC029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Campuswire</a:t>
            </a:r>
            <a:endParaRPr lang="en-US" dirty="0"/>
          </a:p>
          <a:p>
            <a:pPr lvl="1"/>
            <a:r>
              <a:rPr lang="en-US" dirty="0"/>
              <a:t>Everyone should have access to it</a:t>
            </a:r>
          </a:p>
          <a:p>
            <a:pPr lvl="1"/>
            <a:r>
              <a:rPr lang="en-US" dirty="0"/>
              <a:t>If you don’t, this is an exception when you should email me</a:t>
            </a:r>
          </a:p>
          <a:p>
            <a:pPr lvl="1"/>
            <a:endParaRPr lang="en-US" dirty="0"/>
          </a:p>
          <a:p>
            <a:r>
              <a:rPr lang="en-US" dirty="0"/>
              <a:t>Canvas</a:t>
            </a:r>
          </a:p>
          <a:p>
            <a:pPr lvl="1"/>
            <a:r>
              <a:rPr lang="en-US" dirty="0"/>
              <a:t>Most important information is on the Canvas homepage</a:t>
            </a:r>
          </a:p>
          <a:p>
            <a:pPr lvl="1"/>
            <a:r>
              <a:rPr lang="en-US" dirty="0"/>
              <a:t>I post slides there too before each class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Partnership survey is up on </a:t>
            </a:r>
            <a:r>
              <a:rPr lang="en-US" dirty="0" err="1"/>
              <a:t>Campuswire</a:t>
            </a:r>
            <a:endParaRPr lang="en-US" dirty="0"/>
          </a:p>
          <a:p>
            <a:pPr lvl="1"/>
            <a:r>
              <a:rPr lang="en-US" dirty="0"/>
              <a:t>We’ll start matching people early next week</a:t>
            </a:r>
          </a:p>
          <a:p>
            <a:pPr lvl="1"/>
            <a:r>
              <a:rPr lang="en-US" dirty="0"/>
              <a:t>Only for people who DO NOT have </a:t>
            </a:r>
            <a:r>
              <a:rPr lang="en-US" dirty="0" err="1"/>
              <a:t>parters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1463E-E199-4F0C-A0D2-0F9518F4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4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("Child!\n");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("Both!\n");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47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("Child!\n");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("Both!\n");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4EF6C-D8A3-41A0-90E6-03EB70A5DB61}"/>
              </a:ext>
            </a:extLst>
          </p:cNvPr>
          <p:cNvSpPr txBox="1"/>
          <p:nvPr/>
        </p:nvSpPr>
        <p:spPr>
          <a:xfrm>
            <a:off x="6686141" y="3369170"/>
            <a:ext cx="412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Existential crisis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31EE46-2F96-4B12-BE6C-96BA9C32CE1B}"/>
              </a:ext>
            </a:extLst>
          </p:cNvPr>
          <p:cNvCxnSpPr/>
          <p:nvPr/>
        </p:nvCxnSpPr>
        <p:spPr>
          <a:xfrm flipH="1">
            <a:off x="5188080" y="3553836"/>
            <a:ext cx="13618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282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new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execve</a:t>
            </a:r>
            <a:r>
              <a:rPr lang="en-US" dirty="0">
                <a:latin typeface="Consolas" panose="020B0609020204030204" pitchFamily="49" charset="0"/>
              </a:rPr>
              <a:t>("/bin/python3", ...);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("Only 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65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void execute(char**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strcmp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"exit")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exit(); // exit the shell when requested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pid_t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 fork();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execvp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&lt; 0) { // child, execute new process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("command not found: %s\n",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waitpid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, &amp; status, WUNTRACED); // parent, wait for process to be complete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while(1){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("&gt; ");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parse_incoming_text</a:t>
            </a:r>
            <a:r>
              <a:rPr lang="en-US" sz="1400" dirty="0">
                <a:latin typeface="Consolas" panose="020B0609020204030204" pitchFamily="49" charset="0"/>
              </a:rPr>
              <a:t>(); // complicated in C unfortunately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execute(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9D3C9-8170-4E08-8E06-4E0C5EB1B0D9}"/>
              </a:ext>
            </a:extLst>
          </p:cNvPr>
          <p:cNvSpPr txBox="1"/>
          <p:nvPr/>
        </p:nvSpPr>
        <p:spPr>
          <a:xfrm>
            <a:off x="5955393" y="386834"/>
            <a:ext cx="562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https://danishpraka.sh/2018/01/15/write-a-shell.html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45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void execute(char**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strcmp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"exit")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exit(); // exit the shell when requested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pid_t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 fork();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execvp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&lt; 0) { // child, execute new process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("command not found: %s\n",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waitpid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, &amp; status, WUNTRACED); // parent, wait for process to be complete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while(1){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("&gt; ");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parse_incoming_text</a:t>
            </a:r>
            <a:r>
              <a:rPr lang="en-US" sz="1400" dirty="0">
                <a:latin typeface="Consolas" panose="020B0609020204030204" pitchFamily="49" charset="0"/>
              </a:rPr>
              <a:t>(); // complicated in C unfortunately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execute(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9D3C9-8170-4E08-8E06-4E0C5EB1B0D9}"/>
              </a:ext>
            </a:extLst>
          </p:cNvPr>
          <p:cNvSpPr txBox="1"/>
          <p:nvPr/>
        </p:nvSpPr>
        <p:spPr>
          <a:xfrm>
            <a:off x="5955393" y="386834"/>
            <a:ext cx="562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https://danishpraka.sh/2018/01/15/write-a-shell.html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8EBBC1-4674-4E45-B9A4-6A66B2DAA8C1}"/>
              </a:ext>
            </a:extLst>
          </p:cNvPr>
          <p:cNvSpPr/>
          <p:nvPr/>
        </p:nvSpPr>
        <p:spPr>
          <a:xfrm>
            <a:off x="1448947" y="5384799"/>
            <a:ext cx="6456397" cy="86035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CD33D-C619-4F46-957D-3538B1E19EB3}"/>
              </a:ext>
            </a:extLst>
          </p:cNvPr>
          <p:cNvSpPr/>
          <p:nvPr/>
        </p:nvSpPr>
        <p:spPr>
          <a:xfrm>
            <a:off x="1316002" y="2327071"/>
            <a:ext cx="6456397" cy="125919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7606CE-90F5-4B05-8708-81F1628879F2}"/>
              </a:ext>
            </a:extLst>
          </p:cNvPr>
          <p:cNvSpPr/>
          <p:nvPr/>
        </p:nvSpPr>
        <p:spPr>
          <a:xfrm>
            <a:off x="1316002" y="3657600"/>
            <a:ext cx="8035521" cy="6031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5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animBg="1"/>
      <p:bldP spid="7" grpId="1" animBg="1"/>
      <p:bldP spid="8" grpId="0" uiExpand="1" animBg="1"/>
      <p:bldP spid="8" grpId="1" animBg="1"/>
      <p:bldP spid="9" grpId="0" uiExpan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500"/>
              </a:spcBef>
            </a:pPr>
            <a:r>
              <a:rPr lang="en-US" dirty="0">
                <a:cs typeface="Courier New" panose="02070309020205020404" pitchFamily="49" charset="0"/>
              </a:rPr>
              <a:t>What does the following code do?</a:t>
            </a:r>
          </a:p>
          <a:p>
            <a:pPr marL="0" indent="0">
              <a:spcBef>
                <a:spcPts val="5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while(1){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fork();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44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500"/>
              </a:spcBef>
            </a:pPr>
            <a:r>
              <a:rPr lang="en-US" dirty="0">
                <a:cs typeface="Courier New" panose="02070309020205020404" pitchFamily="49" charset="0"/>
              </a:rPr>
              <a:t>What does the following code do?</a:t>
            </a:r>
          </a:p>
          <a:p>
            <a:pPr marL="0" indent="0">
              <a:spcBef>
                <a:spcPts val="5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while(1){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fork();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81724-6F5E-42C9-90E7-D155A48E587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Creates a new process</a:t>
            </a:r>
          </a:p>
          <a:p>
            <a:pPr lvl="1"/>
            <a:r>
              <a:rPr lang="en-US" dirty="0"/>
              <a:t>Then each process creates a new process</a:t>
            </a:r>
          </a:p>
          <a:p>
            <a:pPr lvl="1"/>
            <a:r>
              <a:rPr lang="en-US" dirty="0"/>
              <a:t>Then each of those creates a new process…</a:t>
            </a:r>
          </a:p>
          <a:p>
            <a:endParaRPr lang="en-US" dirty="0"/>
          </a:p>
          <a:p>
            <a:r>
              <a:rPr lang="en-US" dirty="0"/>
              <a:t>Known as a Fork bomb!</a:t>
            </a:r>
          </a:p>
          <a:p>
            <a:pPr lvl="1"/>
            <a:r>
              <a:rPr lang="en-US" dirty="0"/>
              <a:t>Machine eventually runs out of memory and processing power and will stop working</a:t>
            </a:r>
          </a:p>
          <a:p>
            <a:pPr lvl="1"/>
            <a:endParaRPr lang="en-US" dirty="0"/>
          </a:p>
          <a:p>
            <a:r>
              <a:rPr lang="en-US" dirty="0"/>
              <a:t>Defense: limit number of processes per user</a:t>
            </a:r>
          </a:p>
        </p:txBody>
      </p:sp>
    </p:spTree>
    <p:extLst>
      <p:ext uri="{BB962C8B-B14F-4D97-AF65-F5344CB8AC3E}">
        <p14:creationId xmlns:p14="http://schemas.microsoft.com/office/powerpoint/2010/main" val="3884526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9F210-9DC3-4020-AE9A-E52BCAF4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bombs in various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805A4-61EA-4024-9436-A90FD95D0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3" y="1143000"/>
            <a:ext cx="6227159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Python fork bomb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1: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os.fork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Rust fork bomb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#[allow(unconditional_recursion)]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std::thread::spawn(main);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main();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9B697-EB70-4077-97D9-31DAF54B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1AB087-F91E-4698-875E-6811C4C041B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34752" y="1143000"/>
            <a:ext cx="4749656" cy="5029200"/>
          </a:xfrm>
        </p:spPr>
        <p:txBody>
          <a:bodyPr/>
          <a:lstStyle/>
          <a:p>
            <a:r>
              <a:rPr lang="en-US" dirty="0"/>
              <a:t>Bash fork bomb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:(){ :|:&amp; };: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</a:rPr>
              <a:t>Bash with spacing and a clearer function name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fork()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fork | fork &amp;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D7E644-4DFE-2743-7BFB-79196BBBCA05}"/>
              </a:ext>
            </a:extLst>
          </p:cNvPr>
          <p:cNvCxnSpPr>
            <a:cxnSpLocks/>
          </p:cNvCxnSpPr>
          <p:nvPr/>
        </p:nvCxnSpPr>
        <p:spPr>
          <a:xfrm flipV="1">
            <a:off x="6789782" y="1143000"/>
            <a:ext cx="0" cy="5029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72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Processes</a:t>
            </a:r>
          </a:p>
          <a:p>
            <a:pPr lvl="1"/>
            <a:endParaRPr lang="en-US" b="1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Process Creation</a:t>
            </a:r>
          </a:p>
          <a:p>
            <a:pPr lvl="1"/>
            <a:endParaRPr lang="en-US" dirty="0"/>
          </a:p>
          <a:p>
            <a:r>
              <a:rPr lang="en-US" b="1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41389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DB4C3D-3A38-4FDD-84EB-63A30FDF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Alerting processes of events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39669E-06BC-4029-8B00-81F8E196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let a process know there was an event?</a:t>
            </a:r>
          </a:p>
          <a:p>
            <a:pPr lvl="1"/>
            <a:r>
              <a:rPr lang="en-US" dirty="0"/>
              <a:t>Errors</a:t>
            </a:r>
          </a:p>
          <a:p>
            <a:pPr lvl="1"/>
            <a:r>
              <a:rPr lang="en-US" dirty="0"/>
              <a:t>Termination</a:t>
            </a:r>
          </a:p>
          <a:p>
            <a:pPr lvl="1"/>
            <a:r>
              <a:rPr lang="en-US" dirty="0"/>
              <a:t>User commands (like CTRL-C or CTRL-\)</a:t>
            </a:r>
          </a:p>
          <a:p>
            <a:pPr lvl="1"/>
            <a:endParaRPr lang="en-US" dirty="0"/>
          </a:p>
          <a:p>
            <a:r>
              <a:rPr lang="en-US" dirty="0"/>
              <a:t>Events could happen whenever</a:t>
            </a:r>
          </a:p>
          <a:p>
            <a:pPr lvl="1"/>
            <a:r>
              <a:rPr lang="en-US" dirty="0"/>
              <a:t>Need to interrupt process control flow and run an event handler</a:t>
            </a:r>
          </a:p>
          <a:p>
            <a:pPr lvl="1"/>
            <a:r>
              <a:rPr lang="en-US" dirty="0"/>
              <a:t>Linux mechanism to do so is called “signals”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1D533-DEAB-4E18-ACDD-9768014B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4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operating system’s view of a process.</a:t>
            </a:r>
          </a:p>
          <a:p>
            <a:pPr lvl="1"/>
            <a:endParaRPr lang="en-US" dirty="0"/>
          </a:p>
          <a:p>
            <a:r>
              <a:rPr lang="en-US" dirty="0"/>
              <a:t>How does a process communicate with the OS?</a:t>
            </a:r>
          </a:p>
          <a:p>
            <a:pPr lvl="1"/>
            <a:endParaRPr lang="en-US" dirty="0"/>
          </a:p>
          <a:p>
            <a:r>
              <a:rPr lang="en-US" dirty="0"/>
              <a:t>Explore a few process creation system calls.</a:t>
            </a:r>
          </a:p>
          <a:p>
            <a:pPr lvl="1"/>
            <a:endParaRPr lang="en-US" dirty="0"/>
          </a:p>
          <a:p>
            <a:r>
              <a:rPr lang="en-US" dirty="0"/>
              <a:t>What are threads and why are they useful?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</p:spTree>
    <p:extLst>
      <p:ext uri="{BB962C8B-B14F-4D97-AF65-F5344CB8AC3E}">
        <p14:creationId xmlns:p14="http://schemas.microsoft.com/office/powerpoint/2010/main" val="8339477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E7AE90-EAA4-4921-8A97-6D143A07F93C}"/>
              </a:ext>
            </a:extLst>
          </p:cNvPr>
          <p:cNvSpPr/>
          <p:nvPr/>
        </p:nvSpPr>
        <p:spPr>
          <a:xfrm>
            <a:off x="3297382" y="4953000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C48BAE-1FE8-4E1A-9FD1-25B5758C2442}"/>
              </a:ext>
            </a:extLst>
          </p:cNvPr>
          <p:cNvSpPr/>
          <p:nvPr/>
        </p:nvSpPr>
        <p:spPr>
          <a:xfrm>
            <a:off x="4504731" y="4953000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D4848-09E6-4CC1-85D3-42E6D9C5D913}"/>
              </a:ext>
            </a:extLst>
          </p:cNvPr>
          <p:cNvSpPr/>
          <p:nvPr/>
        </p:nvSpPr>
        <p:spPr>
          <a:xfrm>
            <a:off x="5791200" y="4745174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2DCFC-CBB7-495B-B954-4650EF208266}"/>
              </a:ext>
            </a:extLst>
          </p:cNvPr>
          <p:cNvSpPr txBox="1"/>
          <p:nvPr/>
        </p:nvSpPr>
        <p:spPr>
          <a:xfrm>
            <a:off x="8915400" y="4745174"/>
            <a:ext cx="23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Errors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B3DDB-7668-4C0F-BED6-D7E90BBDE6F5}"/>
              </a:ext>
            </a:extLst>
          </p:cNvPr>
          <p:cNvSpPr/>
          <p:nvPr/>
        </p:nvSpPr>
        <p:spPr>
          <a:xfrm>
            <a:off x="1837732" y="5170246"/>
            <a:ext cx="1236956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493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E7AE90-EAA4-4921-8A97-6D143A07F93C}"/>
              </a:ext>
            </a:extLst>
          </p:cNvPr>
          <p:cNvSpPr/>
          <p:nvPr/>
        </p:nvSpPr>
        <p:spPr>
          <a:xfrm>
            <a:off x="4500266" y="4745174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C48BAE-1FE8-4E1A-9FD1-25B5758C2442}"/>
              </a:ext>
            </a:extLst>
          </p:cNvPr>
          <p:cNvSpPr/>
          <p:nvPr/>
        </p:nvSpPr>
        <p:spPr>
          <a:xfrm>
            <a:off x="5756336" y="4946065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D4848-09E6-4CC1-85D3-42E6D9C5D913}"/>
              </a:ext>
            </a:extLst>
          </p:cNvPr>
          <p:cNvSpPr/>
          <p:nvPr/>
        </p:nvSpPr>
        <p:spPr>
          <a:xfrm>
            <a:off x="1955723" y="4946065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97C93-1B3C-4815-B222-2392C22BE78E}"/>
              </a:ext>
            </a:extLst>
          </p:cNvPr>
          <p:cNvSpPr txBox="1"/>
          <p:nvPr/>
        </p:nvSpPr>
        <p:spPr>
          <a:xfrm>
            <a:off x="8915400" y="4745174"/>
            <a:ext cx="23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Termination</a:t>
            </a:r>
          </a:p>
        </p:txBody>
      </p:sp>
    </p:spTree>
    <p:extLst>
      <p:ext uri="{BB962C8B-B14F-4D97-AF65-F5344CB8AC3E}">
        <p14:creationId xmlns:p14="http://schemas.microsoft.com/office/powerpoint/2010/main" val="2891240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1ED5-8164-4C9B-9F75-1D9C76EE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2C5C-FDE5-4158-AFD3-E6A2A719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sends signals when it needs to</a:t>
            </a:r>
          </a:p>
          <a:p>
            <a:endParaRPr lang="en-US" dirty="0"/>
          </a:p>
          <a:p>
            <a:r>
              <a:rPr lang="en-US" dirty="0"/>
              <a:t>Processes can ask the OS send signals with a system call</a:t>
            </a:r>
          </a:p>
          <a:p>
            <a:pPr lvl="1"/>
            <a:r>
              <a:rPr lang="sv-SE" dirty="0">
                <a:latin typeface="Consolas" panose="020B0609020204030204" pitchFamily="49" charset="0"/>
              </a:rPr>
              <a:t>int kill(pid_t pid, int sig);</a:t>
            </a:r>
          </a:p>
          <a:p>
            <a:pPr lvl="1"/>
            <a:endParaRPr lang="sv-SE" dirty="0">
              <a:latin typeface="Consolas" panose="020B0609020204030204" pitchFamily="49" charset="0"/>
            </a:endParaRPr>
          </a:p>
          <a:p>
            <a:r>
              <a:rPr lang="sv-SE" dirty="0"/>
              <a:t>Users send signals through OS from command line or keyboard</a:t>
            </a:r>
          </a:p>
          <a:p>
            <a:pPr lvl="1"/>
            <a:r>
              <a:rPr lang="sv-SE" dirty="0"/>
              <a:t>Shell command: kill -9 </a:t>
            </a:r>
            <a:r>
              <a:rPr lang="sv-SE" i="1" dirty="0"/>
              <a:t>pid  </a:t>
            </a:r>
            <a:r>
              <a:rPr lang="sv-SE" dirty="0"/>
              <a:t>(SIGKILL)</a:t>
            </a:r>
          </a:p>
          <a:p>
            <a:pPr lvl="1"/>
            <a:r>
              <a:rPr lang="sv-SE" dirty="0"/>
              <a:t>CTRL-C (SIGINT)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C74CE-35CE-43EA-A039-E5D90DA7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058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89C0-00EB-4EDE-A7A2-725B8AD8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94BFA-96AB-4A97-9473-011388FD4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Programs can register a function to handle individual signals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signal(int sig, </a:t>
            </a:r>
            <a:r>
              <a:rPr lang="en-US" dirty="0" err="1">
                <a:latin typeface="Consolas" panose="020B0609020204030204" pitchFamily="49" charset="0"/>
              </a:rPr>
              <a:t>sighandler_t</a:t>
            </a:r>
            <a:r>
              <a:rPr lang="en-US" dirty="0">
                <a:latin typeface="Consolas" panose="020B0609020204030204" pitchFamily="49" charset="0"/>
              </a:rPr>
              <a:t> handler);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OS keeps track of signal handlers for each signal</a:t>
            </a:r>
          </a:p>
          <a:p>
            <a:pPr lvl="1"/>
            <a:r>
              <a:rPr lang="en-US" dirty="0"/>
              <a:t>Calls that function when a signal occurs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What is the process supposed to do about it?</a:t>
            </a:r>
          </a:p>
          <a:p>
            <a:pPr lvl="1"/>
            <a:r>
              <a:rPr lang="en-US" dirty="0"/>
              <a:t>Do some </a:t>
            </a:r>
            <a:r>
              <a:rPr lang="en-US" i="1" dirty="0"/>
              <a:t>quick</a:t>
            </a:r>
            <a:r>
              <a:rPr lang="en-US" dirty="0"/>
              <a:t> processing to handle it</a:t>
            </a:r>
          </a:p>
          <a:p>
            <a:pPr lvl="1"/>
            <a:r>
              <a:rPr lang="en-US" dirty="0"/>
              <a:t>Reset the process and try again</a:t>
            </a:r>
          </a:p>
          <a:p>
            <a:pPr lvl="1"/>
            <a:r>
              <a:rPr lang="en-US" dirty="0"/>
              <a:t>Quit the process (default handler)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8DEEE-88C2-4DD9-8E38-56B6CDEB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501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EBD6-55F4-4494-A4AA-32AC543F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catching a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D132-A59C-4CAF-B630-12BCEB84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latin typeface="Consolas" panose="020B0609020204030204" pitchFamily="49" charset="0"/>
              </a:rPr>
              <a:t>sighandler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(int signum)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("HA </a:t>
            </a:r>
            <a:r>
              <a:rPr lang="en-US" sz="1600" dirty="0" err="1">
                <a:latin typeface="Consolas" panose="020B0609020204030204" pitchFamily="49" charset="0"/>
              </a:rPr>
              <a:t>HA</a:t>
            </a:r>
            <a:r>
              <a:rPr lang="en-US" sz="1600" dirty="0">
                <a:latin typeface="Consolas" panose="020B0609020204030204" pitchFamily="49" charset="0"/>
              </a:rPr>
              <a:t> You can't kill me!\n");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int </a:t>
            </a:r>
            <a:r>
              <a:rPr lang="en-US" sz="1600" b="1" dirty="0">
                <a:latin typeface="Consolas" panose="020B0609020204030204" pitchFamily="49" charset="0"/>
              </a:rPr>
              <a:t>main</a:t>
            </a:r>
            <a:r>
              <a:rPr lang="en-US" sz="1600" dirty="0">
                <a:latin typeface="Consolas" panose="020B0609020204030204" pitchFamily="49" charset="0"/>
              </a:rPr>
              <a:t> (void)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signal(SIGINT, </a:t>
            </a:r>
            <a:r>
              <a:rPr lang="en-US" sz="1600" dirty="0" err="1">
                <a:latin typeface="Consolas" panose="020B0609020204030204" pitchFamily="49" charset="0"/>
              </a:rPr>
              <a:t>sighandler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("Starting\n");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while(true)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("Going to sleep for a second...\n");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   sleep(1);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BC7E-11AC-4CB4-86F3-3566DA0B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A12E5-2F9A-413F-AB62-73C615048897}"/>
              </a:ext>
            </a:extLst>
          </p:cNvPr>
          <p:cNvSpPr txBox="1"/>
          <p:nvPr/>
        </p:nvSpPr>
        <p:spPr>
          <a:xfrm>
            <a:off x="7473696" y="404336"/>
            <a:ext cx="3755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stdbool.h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stdlib.h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stdio.h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unistd.h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signal.h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35023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DBF7-BE99-7EEE-B7F9-1E038AFD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demo!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1839-0265-713D-11C0-DE3C663B4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Signals and Firefox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2ED3B-E990-0A80-2215-FCB0C46F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932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Processes</a:t>
            </a:r>
          </a:p>
          <a:p>
            <a:pPr lvl="1"/>
            <a:endParaRPr lang="en-US" b="1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Process Creation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b="1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341429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5e18c33101_0_7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Software Tasks: Threads</a:t>
            </a:r>
            <a:endParaRPr dirty="0"/>
          </a:p>
        </p:txBody>
      </p:sp>
      <p:sp>
        <p:nvSpPr>
          <p:cNvPr id="529" name="Google Shape;529;g5e18c33101_0_76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Unit of execution </a:t>
            </a:r>
            <a:r>
              <a:rPr lang="en-US" i="1" dirty="0"/>
              <a:t>within </a:t>
            </a:r>
            <a:r>
              <a:rPr lang="en-US" dirty="0"/>
              <a:t>a process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sz="3100" dirty="0"/>
              <a:t>Processes discussed so far have a single thread</a:t>
            </a:r>
            <a:endParaRPr sz="3100" dirty="0"/>
          </a:p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They “have a single thread of execution”</a:t>
            </a:r>
            <a:endParaRPr dirty="0"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 dirty="0"/>
              <a:t>They “are single-threaded”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sz="3000" dirty="0"/>
              <a:t>But a single process could have multiple threads</a:t>
            </a:r>
            <a:endParaRPr sz="3000" dirty="0"/>
          </a:p>
        </p:txBody>
      </p:sp>
      <p:sp>
        <p:nvSpPr>
          <p:cNvPr id="530" name="Google Shape;530;g5e18c33101_0_76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837E-A7E4-41DC-9915-221BA753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view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A421-E3C7-40F5-92AC-E0CA9548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could have multiple threads</a:t>
            </a:r>
          </a:p>
          <a:p>
            <a:pPr lvl="1"/>
            <a:r>
              <a:rPr lang="en-US" dirty="0"/>
              <a:t>Each with its own registers and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59A99-3603-4F1D-A608-531B3E9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CE066A7-9C5D-4404-9EA0-A4C66E81F4CD}"/>
              </a:ext>
            </a:extLst>
          </p:cNvPr>
          <p:cNvSpPr/>
          <p:nvPr/>
        </p:nvSpPr>
        <p:spPr>
          <a:xfrm>
            <a:off x="562200" y="2243294"/>
            <a:ext cx="7615885" cy="4038373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54DCD-1559-4809-92F6-C3EA04668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58" t="42551"/>
          <a:stretch/>
        </p:blipFill>
        <p:spPr>
          <a:xfrm>
            <a:off x="382848" y="4029399"/>
            <a:ext cx="2450504" cy="1794261"/>
          </a:xfrm>
          <a:prstGeom prst="rect">
            <a:avLst/>
          </a:prstGeom>
        </p:spPr>
      </p:pic>
      <p:sp>
        <p:nvSpPr>
          <p:cNvPr id="122" name="Content Placeholder 19">
            <a:extLst>
              <a:ext uri="{FF2B5EF4-FFF2-40B4-BE49-F238E27FC236}">
                <a16:creationId xmlns:a16="http://schemas.microsoft.com/office/drawing/2014/main" id="{999CD507-88CB-402D-B46E-FF99B8EF5C85}"/>
              </a:ext>
            </a:extLst>
          </p:cNvPr>
          <p:cNvSpPr txBox="1">
            <a:spLocks/>
          </p:cNvSpPr>
          <p:nvPr/>
        </p:nvSpPr>
        <p:spPr>
          <a:xfrm>
            <a:off x="890781" y="2968096"/>
            <a:ext cx="1942571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and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7B352-F163-46AE-904F-0E09FDB93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16" y="2281931"/>
            <a:ext cx="4917052" cy="1947139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12C95F57-DA7E-46E1-923A-F5790F5DF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16" y="4229070"/>
            <a:ext cx="4917052" cy="1947139"/>
          </a:xfrm>
          <a:prstGeom prst="rect">
            <a:avLst/>
          </a:prstGeom>
        </p:spPr>
      </p:pic>
      <p:sp>
        <p:nvSpPr>
          <p:cNvPr id="136" name="Content Placeholder 19">
            <a:extLst>
              <a:ext uri="{FF2B5EF4-FFF2-40B4-BE49-F238E27FC236}">
                <a16:creationId xmlns:a16="http://schemas.microsoft.com/office/drawing/2014/main" id="{B13C4FED-8658-4DE9-BAB2-B31B14C94AB0}"/>
              </a:ext>
            </a:extLst>
          </p:cNvPr>
          <p:cNvSpPr txBox="1">
            <a:spLocks/>
          </p:cNvSpPr>
          <p:nvPr/>
        </p:nvSpPr>
        <p:spPr>
          <a:xfrm>
            <a:off x="8357437" y="2281930"/>
            <a:ext cx="3451715" cy="37061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Threads have separate:</a:t>
            </a:r>
          </a:p>
          <a:p>
            <a:pPr lvl="1"/>
            <a:r>
              <a:rPr lang="en-US" sz="2000" dirty="0"/>
              <a:t>Instruction Pointer</a:t>
            </a:r>
          </a:p>
          <a:p>
            <a:pPr lvl="1"/>
            <a:r>
              <a:rPr lang="en-US" sz="2000" dirty="0"/>
              <a:t>Registers</a:t>
            </a:r>
          </a:p>
          <a:p>
            <a:pPr lvl="1"/>
            <a:r>
              <a:rPr lang="en-US" sz="2000" dirty="0"/>
              <a:t>Stack Memory</a:t>
            </a:r>
          </a:p>
          <a:p>
            <a:pPr lvl="1"/>
            <a:r>
              <a:rPr lang="en-US" sz="2000" dirty="0"/>
              <a:t>Condition Codes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Threads share:</a:t>
            </a:r>
          </a:p>
          <a:p>
            <a:pPr lvl="1"/>
            <a:r>
              <a:rPr lang="en-US" sz="2000" dirty="0"/>
              <a:t>Code</a:t>
            </a:r>
          </a:p>
          <a:p>
            <a:pPr lvl="1"/>
            <a:r>
              <a:rPr lang="en-US" sz="2000" dirty="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355946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Processes</a:t>
            </a:r>
          </a:p>
          <a:p>
            <a:pPr lvl="1"/>
            <a:endParaRPr lang="en-US" b="1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Process Creation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525146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5AFB-FB9C-4DF4-BE4E-F47BE7CF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address space with threads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B04BB-0A89-49DF-9945-E9D83C80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C0E84BA5-8AA1-436F-9AD3-3AECC1DD5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752600"/>
            <a:ext cx="3200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0170895C-BE65-499D-B7CC-91010C839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7526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16139DDF-D7ED-4D04-BA52-C9293E4B2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288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Stack (T1)</a:t>
            </a:r>
          </a:p>
        </p:txBody>
      </p:sp>
      <p:sp>
        <p:nvSpPr>
          <p:cNvPr id="11" name="Rectangle 1031">
            <a:extLst>
              <a:ext uri="{FF2B5EF4-FFF2-40B4-BE49-F238E27FC236}">
                <a16:creationId xmlns:a16="http://schemas.microsoft.com/office/drawing/2014/main" id="{A83EC995-F5DD-4A57-8FDE-F12C4B77F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3200400" cy="990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" name="Text Box 1032">
            <a:extLst>
              <a:ext uri="{FF2B5EF4-FFF2-40B4-BE49-F238E27FC236}">
                <a16:creationId xmlns:a16="http://schemas.microsoft.com/office/drawing/2014/main" id="{45AE1581-7F18-416E-958D-06D7D14C1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3340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Code</a:t>
            </a:r>
          </a:p>
        </p:txBody>
      </p:sp>
      <p:sp>
        <p:nvSpPr>
          <p:cNvPr id="15" name="Rectangle 1033">
            <a:extLst>
              <a:ext uri="{FF2B5EF4-FFF2-40B4-BE49-F238E27FC236}">
                <a16:creationId xmlns:a16="http://schemas.microsoft.com/office/drawing/2014/main" id="{42D98F89-2C5A-4BAC-AB63-A006DA880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32004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" name="Text Box 1034">
            <a:extLst>
              <a:ext uri="{FF2B5EF4-FFF2-40B4-BE49-F238E27FC236}">
                <a16:creationId xmlns:a16="http://schemas.microsoft.com/office/drawing/2014/main" id="{58CF075B-AE10-4545-A0C9-6DF9C66E9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6482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Static Data</a:t>
            </a:r>
          </a:p>
        </p:txBody>
      </p:sp>
      <p:sp>
        <p:nvSpPr>
          <p:cNvPr id="19" name="Rectangle 1035">
            <a:extLst>
              <a:ext uri="{FF2B5EF4-FFF2-40B4-BE49-F238E27FC236}">
                <a16:creationId xmlns:a16="http://schemas.microsoft.com/office/drawing/2014/main" id="{8978A3FA-2D5D-4F82-AF29-C21449D3D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14800"/>
            <a:ext cx="32004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1" name="Text Box 1036">
            <a:extLst>
              <a:ext uri="{FF2B5EF4-FFF2-40B4-BE49-F238E27FC236}">
                <a16:creationId xmlns:a16="http://schemas.microsoft.com/office/drawing/2014/main" id="{FB0D77B7-BAFB-4E79-AA01-3A6449017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1910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Heap</a:t>
            </a:r>
          </a:p>
        </p:txBody>
      </p:sp>
      <p:sp>
        <p:nvSpPr>
          <p:cNvPr id="23" name="Line 1040">
            <a:extLst>
              <a:ext uri="{FF2B5EF4-FFF2-40B4-BE49-F238E27FC236}">
                <a16:creationId xmlns:a16="http://schemas.microsoft.com/office/drawing/2014/main" id="{37545183-F787-401D-A8E4-0D5B3CF928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5715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1043">
            <a:extLst>
              <a:ext uri="{FF2B5EF4-FFF2-40B4-BE49-F238E27FC236}">
                <a16:creationId xmlns:a16="http://schemas.microsoft.com/office/drawing/2014/main" id="{E8B5A561-85A2-4827-AA00-380345665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" name="Text Box 1044">
            <a:extLst>
              <a:ext uri="{FF2B5EF4-FFF2-40B4-BE49-F238E27FC236}">
                <a16:creationId xmlns:a16="http://schemas.microsoft.com/office/drawing/2014/main" id="{1C1FFE6E-82B8-4C98-93FA-5B29BBDA3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4384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Stack (T2)</a:t>
            </a:r>
          </a:p>
        </p:txBody>
      </p:sp>
      <p:sp>
        <p:nvSpPr>
          <p:cNvPr id="29" name="Rectangle 1046">
            <a:extLst>
              <a:ext uri="{FF2B5EF4-FFF2-40B4-BE49-F238E27FC236}">
                <a16:creationId xmlns:a16="http://schemas.microsoft.com/office/drawing/2014/main" id="{9BC654D5-EC76-4612-8EB9-6C3929276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1" name="Text Box 1047">
            <a:extLst>
              <a:ext uri="{FF2B5EF4-FFF2-40B4-BE49-F238E27FC236}">
                <a16:creationId xmlns:a16="http://schemas.microsoft.com/office/drawing/2014/main" id="{0D83EEEC-BCB4-4C00-9EA6-790A938ED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1242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Stack (T3)</a:t>
            </a:r>
          </a:p>
        </p:txBody>
      </p:sp>
      <p:sp>
        <p:nvSpPr>
          <p:cNvPr id="33" name="Text Box 1048">
            <a:extLst>
              <a:ext uri="{FF2B5EF4-FFF2-40B4-BE49-F238E27FC236}">
                <a16:creationId xmlns:a16="http://schemas.microsoft.com/office/drawing/2014/main" id="{628AEE11-5E7F-4C4D-9F3F-35F5C6D91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18288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Thread 1</a:t>
            </a:r>
          </a:p>
        </p:txBody>
      </p:sp>
      <p:sp>
        <p:nvSpPr>
          <p:cNvPr id="35" name="Text Box 1049">
            <a:extLst>
              <a:ext uri="{FF2B5EF4-FFF2-40B4-BE49-F238E27FC236}">
                <a16:creationId xmlns:a16="http://schemas.microsoft.com/office/drawing/2014/main" id="{8296BB85-6AB4-43FD-A8C5-9AA188FBE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1242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Thread 3</a:t>
            </a:r>
          </a:p>
        </p:txBody>
      </p:sp>
      <p:sp>
        <p:nvSpPr>
          <p:cNvPr id="37" name="Text Box 1050">
            <a:extLst>
              <a:ext uri="{FF2B5EF4-FFF2-40B4-BE49-F238E27FC236}">
                <a16:creationId xmlns:a16="http://schemas.microsoft.com/office/drawing/2014/main" id="{2CB3C50A-9D21-4D65-8764-BB1B59801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4384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</a:rPr>
              <a:t>Thread 2</a:t>
            </a:r>
          </a:p>
        </p:txBody>
      </p:sp>
      <p:sp>
        <p:nvSpPr>
          <p:cNvPr id="39" name="Text Box 1051">
            <a:extLst>
              <a:ext uri="{FF2B5EF4-FFF2-40B4-BE49-F238E27FC236}">
                <a16:creationId xmlns:a16="http://schemas.microsoft.com/office/drawing/2014/main" id="{5897351C-D1CD-4586-B181-BF01D9FF0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599" y="5562600"/>
            <a:ext cx="1215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%RIP (T1)</a:t>
            </a:r>
          </a:p>
        </p:txBody>
      </p:sp>
      <p:sp>
        <p:nvSpPr>
          <p:cNvPr id="41" name="Line 1052">
            <a:extLst>
              <a:ext uri="{FF2B5EF4-FFF2-40B4-BE49-F238E27FC236}">
                <a16:creationId xmlns:a16="http://schemas.microsoft.com/office/drawing/2014/main" id="{0A6512AD-ECDF-436F-ADAA-5954E7DC83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525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1053">
            <a:extLst>
              <a:ext uri="{FF2B5EF4-FFF2-40B4-BE49-F238E27FC236}">
                <a16:creationId xmlns:a16="http://schemas.microsoft.com/office/drawing/2014/main" id="{3835C8F7-D66A-4F3A-A62F-E79095A6C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799" y="5105400"/>
            <a:ext cx="11429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%RIP (T3)</a:t>
            </a:r>
          </a:p>
        </p:txBody>
      </p:sp>
      <p:sp>
        <p:nvSpPr>
          <p:cNvPr id="45" name="Line 1054">
            <a:extLst>
              <a:ext uri="{FF2B5EF4-FFF2-40B4-BE49-F238E27FC236}">
                <a16:creationId xmlns:a16="http://schemas.microsoft.com/office/drawing/2014/main" id="{98D19551-91FF-491C-A00B-73DA1C9C6C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548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055">
            <a:extLst>
              <a:ext uri="{FF2B5EF4-FFF2-40B4-BE49-F238E27FC236}">
                <a16:creationId xmlns:a16="http://schemas.microsoft.com/office/drawing/2014/main" id="{58FE1369-A3FC-4BD8-835A-CCF9961DF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0"/>
            <a:ext cx="1143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%RIP (T2)</a:t>
            </a:r>
          </a:p>
        </p:txBody>
      </p:sp>
      <p:sp>
        <p:nvSpPr>
          <p:cNvPr id="49" name="Line 1056">
            <a:extLst>
              <a:ext uri="{FF2B5EF4-FFF2-40B4-BE49-F238E27FC236}">
                <a16:creationId xmlns:a16="http://schemas.microsoft.com/office/drawing/2014/main" id="{3CD67C2A-C883-4C3F-8700-30A15EF77F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743200"/>
            <a:ext cx="30480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057">
            <a:extLst>
              <a:ext uri="{FF2B5EF4-FFF2-40B4-BE49-F238E27FC236}">
                <a16:creationId xmlns:a16="http://schemas.microsoft.com/office/drawing/2014/main" id="{C3322CFE-DD07-4951-927E-A3E73B6DB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590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058">
            <a:extLst>
              <a:ext uri="{FF2B5EF4-FFF2-40B4-BE49-F238E27FC236}">
                <a16:creationId xmlns:a16="http://schemas.microsoft.com/office/drawing/2014/main" id="{28D7CFF5-592B-47CE-BFB4-25D4483CFD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1981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059">
            <a:extLst>
              <a:ext uri="{FF2B5EF4-FFF2-40B4-BE49-F238E27FC236}">
                <a16:creationId xmlns:a16="http://schemas.microsoft.com/office/drawing/2014/main" id="{F4353A32-DC97-4107-9EB3-A21A496FBE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7800" y="2209800"/>
            <a:ext cx="38100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060">
            <a:extLst>
              <a:ext uri="{FF2B5EF4-FFF2-40B4-BE49-F238E27FC236}">
                <a16:creationId xmlns:a16="http://schemas.microsoft.com/office/drawing/2014/main" id="{EB959589-E3E5-4AD9-96F4-388AB3E3FC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061">
            <a:extLst>
              <a:ext uri="{FF2B5EF4-FFF2-40B4-BE49-F238E27FC236}">
                <a16:creationId xmlns:a16="http://schemas.microsoft.com/office/drawing/2014/main" id="{3C0FE037-D29A-460C-9908-7929617C83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3505200"/>
            <a:ext cx="152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95D9FA9B-FFF2-4FB7-8905-5424E80D1417}"/>
              </a:ext>
            </a:extLst>
          </p:cNvPr>
          <p:cNvSpPr/>
          <p:nvPr/>
        </p:nvSpPr>
        <p:spPr bwMode="auto">
          <a:xfrm>
            <a:off x="3886200" y="4114800"/>
            <a:ext cx="381000" cy="9144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latin typeface="Arial" charset="0"/>
            </a:endParaRPr>
          </a:p>
        </p:txBody>
      </p:sp>
      <p:sp>
        <p:nvSpPr>
          <p:cNvPr id="63" name="Text Box 1055">
            <a:extLst>
              <a:ext uri="{FF2B5EF4-FFF2-40B4-BE49-F238E27FC236}">
                <a16:creationId xmlns:a16="http://schemas.microsoft.com/office/drawing/2014/main" id="{23EB99C3-B931-4FDB-AA8F-9E8336693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245114"/>
            <a:ext cx="1143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Data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Segment</a:t>
            </a:r>
          </a:p>
        </p:txBody>
      </p:sp>
    </p:spTree>
    <p:extLst>
      <p:ext uri="{BB962C8B-B14F-4D97-AF65-F5344CB8AC3E}">
        <p14:creationId xmlns:p14="http://schemas.microsoft.com/office/powerpoint/2010/main" val="29345970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e18c33101_0_10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Thread use case: web browser</a:t>
            </a:r>
            <a:endParaRPr dirty="0"/>
          </a:p>
        </p:txBody>
      </p:sp>
      <p:sp>
        <p:nvSpPr>
          <p:cNvPr id="550" name="Google Shape;550;g5e18c33101_0_10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Let’s say you’re implementing a web browser: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sz="1200" dirty="0"/>
              <a:t> </a:t>
            </a:r>
            <a:endParaRPr sz="1200"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You want a tab for each web page you open:</a:t>
            </a:r>
            <a:endParaRPr dirty="0"/>
          </a:p>
          <a:p>
            <a:pPr marL="457200" indent="-419100">
              <a:spcBef>
                <a:spcPts val="640"/>
              </a:spcBef>
              <a:buSzPts val="3000"/>
            </a:pPr>
            <a:r>
              <a:rPr lang="en-US" sz="2400" dirty="0"/>
              <a:t>The same code loads each website </a:t>
            </a:r>
            <a:r>
              <a:rPr lang="en-US" sz="1800" dirty="0"/>
              <a:t>(shared code section)</a:t>
            </a:r>
            <a:br>
              <a:rPr lang="en-US" sz="1800" dirty="0"/>
            </a:br>
            <a:endParaRPr sz="1800" dirty="0"/>
          </a:p>
          <a:p>
            <a:pPr marL="457200" indent="-419100">
              <a:spcBef>
                <a:spcPts val="0"/>
              </a:spcBef>
              <a:buSzPts val="3000"/>
            </a:pPr>
            <a:r>
              <a:rPr lang="en-US" sz="2400" dirty="0"/>
              <a:t>The same global settings are shared by each tab </a:t>
            </a:r>
            <a:r>
              <a:rPr lang="en-US" sz="1800" dirty="0"/>
              <a:t>(shared data section)</a:t>
            </a:r>
            <a:br>
              <a:rPr lang="en-US" sz="1800" dirty="0"/>
            </a:br>
            <a:endParaRPr sz="1800" dirty="0"/>
          </a:p>
          <a:p>
            <a:pPr marL="457200" indent="-419100">
              <a:spcBef>
                <a:spcPts val="0"/>
              </a:spcBef>
              <a:buSzPts val="3000"/>
            </a:pPr>
            <a:r>
              <a:rPr lang="en-US" sz="2400" dirty="0"/>
              <a:t>Each tab does have separate state </a:t>
            </a:r>
            <a:r>
              <a:rPr lang="en-US" sz="1800" dirty="0"/>
              <a:t>(separate stack and registers)</a:t>
            </a:r>
            <a:endParaRPr sz="18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1400" dirty="0"/>
              <a:t> </a:t>
            </a:r>
            <a:endParaRPr sz="1400" dirty="0"/>
          </a:p>
          <a:p>
            <a:pPr marL="0" indent="0">
              <a:spcBef>
                <a:spcPts val="640"/>
              </a:spcBef>
              <a:buNone/>
            </a:pPr>
            <a:endParaRPr sz="1400" dirty="0"/>
          </a:p>
          <a:p>
            <a:pPr marL="0" indent="0">
              <a:spcBef>
                <a:spcPts val="640"/>
              </a:spcBef>
              <a:buNone/>
            </a:pPr>
            <a:endParaRPr lang="en-US" sz="1400" dirty="0"/>
          </a:p>
          <a:p>
            <a:pPr marL="0" indent="0">
              <a:spcBef>
                <a:spcPts val="640"/>
              </a:spcBef>
              <a:buNone/>
            </a:pPr>
            <a:endParaRPr lang="en-US" sz="1400" dirty="0"/>
          </a:p>
          <a:p>
            <a:pPr marL="0" indent="0">
              <a:spcBef>
                <a:spcPts val="640"/>
              </a:spcBef>
              <a:buNone/>
            </a:pPr>
            <a:endParaRPr sz="14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2000" dirty="0"/>
              <a:t>Disclaimer: Actually, modern browsers use separate processes for each tab for a variety of reasons including performance and security. But they used to use threads.</a:t>
            </a:r>
            <a:endParaRPr sz="2000" dirty="0"/>
          </a:p>
        </p:txBody>
      </p:sp>
      <p:sp>
        <p:nvSpPr>
          <p:cNvPr id="551" name="Google Shape;551;g5e18c33101_0_100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78D0-A487-4661-9365-548AA838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use case: user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249A-7082-47AE-8DDE-5D8D2EE93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 if there is only a single processor core, threads are useful</a:t>
            </a:r>
          </a:p>
          <a:p>
            <a:endParaRPr lang="en-US" dirty="0"/>
          </a:p>
          <a:p>
            <a:r>
              <a:rPr lang="en-US" dirty="0"/>
              <a:t>Single-threaded User Interface</a:t>
            </a:r>
          </a:p>
          <a:p>
            <a:pPr lvl="1"/>
            <a:r>
              <a:rPr lang="en-US" dirty="0"/>
              <a:t>While processing actions, the UI is frozen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main()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while(true)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check_for_UI_interactions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process_UI_actions</a:t>
            </a:r>
            <a:r>
              <a:rPr lang="en-US" dirty="0">
                <a:latin typeface="Consolas" panose="020B0609020204030204" pitchFamily="49" charset="0"/>
              </a:rPr>
              <a:t>(); // UI freezes while processing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33590-9F8E-4537-8DEB-CC6EB3DA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96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C149-268D-4F04-AAE8-DBD575F5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use case: web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BE206-44DA-4493-B40B-082E166F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5ACA6D-FD73-4AA4-B78D-96FFC1060093}"/>
              </a:ext>
            </a:extLst>
          </p:cNvPr>
          <p:cNvSpPr txBox="1">
            <a:spLocks/>
          </p:cNvSpPr>
          <p:nvPr/>
        </p:nvSpPr>
        <p:spPr>
          <a:xfrm>
            <a:off x="607595" y="1600200"/>
            <a:ext cx="9679405" cy="441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Web server</a:t>
            </a:r>
          </a:p>
          <a:p>
            <a:pPr lvl="1"/>
            <a:r>
              <a:rPr lang="en-US" dirty="0"/>
              <a:t>Receives multiple simultaneous requests</a:t>
            </a:r>
          </a:p>
          <a:p>
            <a:pPr lvl="1"/>
            <a:r>
              <a:rPr lang="en-US" dirty="0"/>
              <a:t>Reads web pages from disk to satisfy each request</a:t>
            </a:r>
          </a:p>
        </p:txBody>
      </p:sp>
      <p:pic>
        <p:nvPicPr>
          <p:cNvPr id="6" name="Picture 11" descr="server.png">
            <a:extLst>
              <a:ext uri="{FF2B5EF4-FFF2-40B4-BE49-F238E27FC236}">
                <a16:creationId xmlns:a16="http://schemas.microsoft.com/office/drawing/2014/main" id="{B76E69BF-5AE7-4A11-A0DA-9BE466AD0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0386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1776CD-5998-4148-801E-C876A481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429000"/>
            <a:ext cx="53340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E192B9-D179-49E9-9B9C-804034F2D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4343400"/>
            <a:ext cx="5334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A69750-B447-4AA2-A4CC-E61B31C57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5334000"/>
            <a:ext cx="533400" cy="533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7D6283-ACE4-4ECD-A51C-38C270208789}"/>
              </a:ext>
            </a:extLst>
          </p:cNvPr>
          <p:cNvCxnSpPr/>
          <p:nvPr/>
        </p:nvCxnSpPr>
        <p:spPr>
          <a:xfrm flipH="1">
            <a:off x="6705600" y="3810000"/>
            <a:ext cx="1219200" cy="4572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60AB94-B445-4041-9D42-19D9EB8046DC}"/>
              </a:ext>
            </a:extLst>
          </p:cNvPr>
          <p:cNvCxnSpPr>
            <a:stCxn id="8" idx="1"/>
          </p:cNvCxnSpPr>
          <p:nvPr/>
        </p:nvCxnSpPr>
        <p:spPr>
          <a:xfrm flipH="1">
            <a:off x="6705600" y="4610100"/>
            <a:ext cx="1905000" cy="381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20B0A8-3823-4C0D-9430-39381D81B1FB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781800" y="4953000"/>
            <a:ext cx="1295400" cy="6477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Magnetic Disk 8">
            <a:extLst>
              <a:ext uri="{FF2B5EF4-FFF2-40B4-BE49-F238E27FC236}">
                <a16:creationId xmlns:a16="http://schemas.microsoft.com/office/drawing/2014/main" id="{1CA2D9DE-9F54-457E-BCF5-DE70FE1EF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43401"/>
            <a:ext cx="914400" cy="822325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87D481-BF0E-4B08-A9C6-1776F0765E43}"/>
              </a:ext>
            </a:extLst>
          </p:cNvPr>
          <p:cNvSpPr/>
          <p:nvPr/>
        </p:nvSpPr>
        <p:spPr>
          <a:xfrm>
            <a:off x="4118350" y="3929707"/>
            <a:ext cx="1291748" cy="347385"/>
          </a:xfrm>
          <a:custGeom>
            <a:avLst/>
            <a:gdLst>
              <a:gd name="connsiteX0" fmla="*/ 0 w 1291748"/>
              <a:gd name="connsiteY0" fmla="*/ 347385 h 347385"/>
              <a:gd name="connsiteX1" fmla="*/ 575317 w 1291748"/>
              <a:gd name="connsiteY1" fmla="*/ 7 h 347385"/>
              <a:gd name="connsiteX2" fmla="*/ 1291748 w 1291748"/>
              <a:gd name="connsiteY2" fmla="*/ 336529 h 3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748" h="347385">
                <a:moveTo>
                  <a:pt x="0" y="347385"/>
                </a:moveTo>
                <a:cubicBezTo>
                  <a:pt x="180013" y="174600"/>
                  <a:pt x="360026" y="1816"/>
                  <a:pt x="575317" y="7"/>
                </a:cubicBezTo>
                <a:cubicBezTo>
                  <a:pt x="790608" y="-1802"/>
                  <a:pt x="1291748" y="336529"/>
                  <a:pt x="1291748" y="336529"/>
                </a:cubicBezTo>
              </a:path>
            </a:pathLst>
          </a:custGeom>
          <a:ln w="28575">
            <a:solidFill>
              <a:schemeClr val="accent6"/>
            </a:solidFill>
            <a:headEnd type="triangle" w="lg" len="lg"/>
            <a:tailEnd type="triangle" w="lg" len="lg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latin typeface="Arial" charset="0"/>
            </a:endParaRPr>
          </a:p>
        </p:txBody>
      </p:sp>
      <p:sp>
        <p:nvSpPr>
          <p:cNvPr id="15" name="Magnetic Disk 8">
            <a:extLst>
              <a:ext uri="{FF2B5EF4-FFF2-40B4-BE49-F238E27FC236}">
                <a16:creationId xmlns:a16="http://schemas.microsoft.com/office/drawing/2014/main" id="{E5E6B8FA-D6B7-4D04-BC17-3FEA45BF0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419601"/>
            <a:ext cx="914400" cy="822325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6" name="Magnetic Disk 8">
            <a:extLst>
              <a:ext uri="{FF2B5EF4-FFF2-40B4-BE49-F238E27FC236}">
                <a16:creationId xmlns:a16="http://schemas.microsoft.com/office/drawing/2014/main" id="{12C366B2-45A9-499D-BD1F-B7D5C0CB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419601"/>
            <a:ext cx="914400" cy="822325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endParaRPr lang="en-US" sz="2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9872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C149-268D-4F04-AAE8-DBD575F5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option 1: handle one request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5177-8617-4D0D-87D1-1B438911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Request 1 arrives</a:t>
            </a:r>
          </a:p>
          <a:p>
            <a:pPr marL="457200" lvl="1" indent="0">
              <a:buNone/>
            </a:pPr>
            <a:r>
              <a:rPr lang="en-US" dirty="0"/>
              <a:t>Server reads in request 1</a:t>
            </a:r>
          </a:p>
          <a:p>
            <a:pPr marL="457200" lvl="1" indent="0">
              <a:buNone/>
            </a:pPr>
            <a:r>
              <a:rPr lang="en-US" dirty="0"/>
              <a:t>Server starts disk I/O for request 1</a:t>
            </a:r>
          </a:p>
          <a:p>
            <a:pPr marL="457200" lvl="1" indent="0">
              <a:buNone/>
            </a:pPr>
            <a:r>
              <a:rPr lang="en-US" dirty="0"/>
              <a:t>Request 2 arrives</a:t>
            </a:r>
          </a:p>
          <a:p>
            <a:pPr marL="457200" lvl="1" indent="0">
              <a:buNone/>
            </a:pPr>
            <a:r>
              <a:rPr lang="en-US" dirty="0"/>
              <a:t>Disk I/O for request 1 finishes</a:t>
            </a:r>
          </a:p>
          <a:p>
            <a:pPr marL="457200" lvl="1" indent="0">
              <a:buNone/>
            </a:pPr>
            <a:r>
              <a:rPr lang="en-US" dirty="0"/>
              <a:t>Server responds to request 1</a:t>
            </a:r>
          </a:p>
          <a:p>
            <a:pPr marL="457200" lvl="1" indent="0">
              <a:buNone/>
            </a:pPr>
            <a:r>
              <a:rPr lang="en-US" dirty="0"/>
              <a:t>Server reads in request 2</a:t>
            </a:r>
          </a:p>
          <a:p>
            <a:endParaRPr lang="en-US" dirty="0"/>
          </a:p>
          <a:p>
            <a:r>
              <a:rPr lang="en-US" dirty="0"/>
              <a:t>Easy to program, but slow</a:t>
            </a:r>
          </a:p>
          <a:p>
            <a:pPr lvl="1"/>
            <a:r>
              <a:rPr lang="en-US" dirty="0"/>
              <a:t>Can’t overlap disk requests with computation</a:t>
            </a:r>
          </a:p>
          <a:p>
            <a:pPr lvl="1"/>
            <a:r>
              <a:rPr lang="en-US" dirty="0"/>
              <a:t>Can’t overlap either with network sends and receives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BE206-44DA-4493-B40B-082E166F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46FC43-B56B-4B73-A31B-44A6E234B4BD}"/>
              </a:ext>
            </a:extLst>
          </p:cNvPr>
          <p:cNvCxnSpPr/>
          <p:nvPr/>
        </p:nvCxnSpPr>
        <p:spPr bwMode="auto">
          <a:xfrm>
            <a:off x="6669024" y="1490472"/>
            <a:ext cx="0" cy="1828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C778B1-A9F0-43B0-947B-BE1C3529F188}"/>
              </a:ext>
            </a:extLst>
          </p:cNvPr>
          <p:cNvSpPr txBox="1"/>
          <p:nvPr/>
        </p:nvSpPr>
        <p:spPr>
          <a:xfrm>
            <a:off x="6745225" y="2100073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89739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C149-268D-4F04-AAE8-DBD575F5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option 1: event-driven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5177-8617-4D0D-87D1-1B438911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Issue I/</a:t>
            </a:r>
            <a:r>
              <a:rPr lang="en-US" dirty="0" err="1"/>
              <a:t>Os</a:t>
            </a:r>
            <a:r>
              <a:rPr lang="en-US" dirty="0"/>
              <a:t>, but don’t wait for them to complete</a:t>
            </a:r>
          </a:p>
          <a:p>
            <a:pPr marL="457200" lvl="1" indent="0">
              <a:buNone/>
            </a:pPr>
            <a:r>
              <a:rPr lang="en-US" dirty="0"/>
              <a:t>Request 1 arrives</a:t>
            </a:r>
          </a:p>
          <a:p>
            <a:pPr marL="457200" lvl="1" indent="0">
              <a:buNone/>
            </a:pPr>
            <a:r>
              <a:rPr lang="en-US" dirty="0"/>
              <a:t>Server reads in request 1</a:t>
            </a:r>
          </a:p>
          <a:p>
            <a:pPr marL="457200" lvl="1" indent="0">
              <a:buNone/>
            </a:pPr>
            <a:r>
              <a:rPr lang="en-US" dirty="0"/>
              <a:t>Server starts disk I/O for request 1</a:t>
            </a:r>
          </a:p>
          <a:p>
            <a:pPr marL="457200" lvl="1" indent="0">
              <a:buNone/>
            </a:pPr>
            <a:r>
              <a:rPr lang="en-US" dirty="0"/>
              <a:t>Request 2 arrives</a:t>
            </a:r>
          </a:p>
          <a:p>
            <a:pPr marL="457200" lvl="1" indent="0">
              <a:buNone/>
            </a:pPr>
            <a:r>
              <a:rPr lang="en-US" dirty="0"/>
              <a:t>Server reads in request 2</a:t>
            </a:r>
          </a:p>
          <a:p>
            <a:pPr marL="457200" lvl="1" indent="0">
              <a:buNone/>
            </a:pPr>
            <a:r>
              <a:rPr lang="en-US" dirty="0"/>
              <a:t>Server starts disk I/O for request 2</a:t>
            </a:r>
          </a:p>
          <a:p>
            <a:pPr marL="457200" lvl="1" indent="0">
              <a:buNone/>
            </a:pPr>
            <a:r>
              <a:rPr lang="en-US" dirty="0"/>
              <a:t>Disk I/O for request 1 completes</a:t>
            </a:r>
          </a:p>
          <a:p>
            <a:pPr marL="457200" lvl="1" indent="0">
              <a:buNone/>
            </a:pPr>
            <a:r>
              <a:rPr lang="en-US" dirty="0"/>
              <a:t>Server responds to request 1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Fast, but hard to program</a:t>
            </a:r>
          </a:p>
          <a:p>
            <a:pPr lvl="1"/>
            <a:r>
              <a:rPr lang="en-US" dirty="0"/>
              <a:t>Must remember which requests are in flight and which I/O goes where</a:t>
            </a:r>
          </a:p>
          <a:p>
            <a:pPr lvl="1"/>
            <a:r>
              <a:rPr lang="en-US" dirty="0"/>
              <a:t>Lots of extra state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BE206-44DA-4493-B40B-082E166F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B8A3F6-541E-4A98-92CE-75D566D37A9A}"/>
              </a:ext>
            </a:extLst>
          </p:cNvPr>
          <p:cNvCxnSpPr/>
          <p:nvPr/>
        </p:nvCxnSpPr>
        <p:spPr bwMode="auto">
          <a:xfrm>
            <a:off x="6644640" y="2221992"/>
            <a:ext cx="0" cy="1828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68D782-CD39-403C-B0B5-D55CBEA9D22B}"/>
              </a:ext>
            </a:extLst>
          </p:cNvPr>
          <p:cNvSpPr txBox="1"/>
          <p:nvPr/>
        </p:nvSpPr>
        <p:spPr>
          <a:xfrm>
            <a:off x="6720841" y="2831593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01261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C149-268D-4F04-AAE8-DBD575F5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option 3: multi-threaded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5177-8617-4D0D-87D1-1B438911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343144"/>
          </a:xfrm>
        </p:spPr>
        <p:txBody>
          <a:bodyPr>
            <a:normAutofit/>
          </a:bodyPr>
          <a:lstStyle/>
          <a:p>
            <a:r>
              <a:rPr lang="en-US" dirty="0"/>
              <a:t>One thread per request. Thread handles only that request.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Easy to program (maybe), and fast!</a:t>
            </a:r>
          </a:p>
          <a:p>
            <a:pPr lvl="1"/>
            <a:r>
              <a:rPr lang="en-US" dirty="0"/>
              <a:t>State is stored in the stacks of each thread and the thread scheduler</a:t>
            </a:r>
          </a:p>
          <a:p>
            <a:pPr lvl="1"/>
            <a:r>
              <a:rPr lang="en-US" dirty="0"/>
              <a:t>Simple to program if they are independent…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BE206-44DA-4493-B40B-082E166F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C9150-A2A2-47EA-9D09-4E120D02CF1F}"/>
              </a:ext>
            </a:extLst>
          </p:cNvPr>
          <p:cNvSpPr txBox="1"/>
          <p:nvPr/>
        </p:nvSpPr>
        <p:spPr>
          <a:xfrm>
            <a:off x="694944" y="1682496"/>
            <a:ext cx="2255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Main Thread</a:t>
            </a:r>
            <a:endParaRPr lang="en-US" dirty="0"/>
          </a:p>
          <a:p>
            <a:r>
              <a:rPr lang="en-US" dirty="0"/>
              <a:t>Request 1 arrives</a:t>
            </a:r>
          </a:p>
          <a:p>
            <a:r>
              <a:rPr lang="en-US" dirty="0"/>
              <a:t>Create thread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Request 2 arrives</a:t>
            </a:r>
          </a:p>
          <a:p>
            <a:r>
              <a:rPr lang="en-US" dirty="0"/>
              <a:t>Create thread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E9537-DD6C-4769-B45D-3F5CE0E7CAC2}"/>
              </a:ext>
            </a:extLst>
          </p:cNvPr>
          <p:cNvSpPr txBox="1"/>
          <p:nvPr/>
        </p:nvSpPr>
        <p:spPr>
          <a:xfrm>
            <a:off x="3255264" y="1682496"/>
            <a:ext cx="2560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Thread 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in request 1</a:t>
            </a:r>
          </a:p>
          <a:p>
            <a:r>
              <a:rPr lang="en-US" dirty="0"/>
              <a:t>Start disk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Disk I/O finishes</a:t>
            </a:r>
          </a:p>
          <a:p>
            <a:r>
              <a:rPr lang="en-US" dirty="0"/>
              <a:t>Respond to request 1</a:t>
            </a:r>
          </a:p>
          <a:p>
            <a:r>
              <a:rPr lang="en-US" dirty="0"/>
              <a:t>Exit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DEA5D-4043-4366-99D3-CA1B1B605948}"/>
              </a:ext>
            </a:extLst>
          </p:cNvPr>
          <p:cNvSpPr txBox="1"/>
          <p:nvPr/>
        </p:nvSpPr>
        <p:spPr>
          <a:xfrm>
            <a:off x="5815584" y="1682496"/>
            <a:ext cx="2255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Thread 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in request 2</a:t>
            </a:r>
          </a:p>
          <a:p>
            <a:r>
              <a:rPr lang="en-US" dirty="0"/>
              <a:t>Start disk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C14F43-E585-41B0-869A-59BE31625C87}"/>
              </a:ext>
            </a:extLst>
          </p:cNvPr>
          <p:cNvCxnSpPr/>
          <p:nvPr/>
        </p:nvCxnSpPr>
        <p:spPr bwMode="auto">
          <a:xfrm>
            <a:off x="8717280" y="2136647"/>
            <a:ext cx="0" cy="1828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41484E-75DF-4F65-B7C4-F7FA278250CD}"/>
              </a:ext>
            </a:extLst>
          </p:cNvPr>
          <p:cNvSpPr txBox="1"/>
          <p:nvPr/>
        </p:nvSpPr>
        <p:spPr>
          <a:xfrm>
            <a:off x="8793481" y="2746248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408C6A-C6CD-434E-B80E-688F73EE93B9}"/>
              </a:ext>
            </a:extLst>
          </p:cNvPr>
          <p:cNvCxnSpPr/>
          <p:nvPr/>
        </p:nvCxnSpPr>
        <p:spPr>
          <a:xfrm>
            <a:off x="2267712" y="2511552"/>
            <a:ext cx="987552" cy="13411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A4785D-4793-4248-8AB9-5F97717AA937}"/>
              </a:ext>
            </a:extLst>
          </p:cNvPr>
          <p:cNvCxnSpPr>
            <a:cxnSpLocks/>
          </p:cNvCxnSpPr>
          <p:nvPr/>
        </p:nvCxnSpPr>
        <p:spPr>
          <a:xfrm>
            <a:off x="2191512" y="3556587"/>
            <a:ext cx="3624072" cy="24859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23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4ED9-5433-47B0-9D9F-056B5BF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Practical Motivation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FCD8A6-64F1-4EC3-AD74-4C1D767B1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520" y="1690687"/>
            <a:ext cx="7266724" cy="420056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A4D3-F8C5-4C25-8BF9-37E98389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57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381C8-8B72-4BE1-BBDF-C1030439B65A}"/>
              </a:ext>
            </a:extLst>
          </p:cNvPr>
          <p:cNvSpPr txBox="1"/>
          <p:nvPr/>
        </p:nvSpPr>
        <p:spPr>
          <a:xfrm>
            <a:off x="564337" y="1592341"/>
            <a:ext cx="36581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Back to Jeff Dean’s “Numbers Everyone Should Know”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2D6CD-DA0D-4EDC-B0A0-37D12F267C57}"/>
              </a:ext>
            </a:extLst>
          </p:cNvPr>
          <p:cNvSpPr txBox="1"/>
          <p:nvPr/>
        </p:nvSpPr>
        <p:spPr>
          <a:xfrm>
            <a:off x="1222388" y="4136495"/>
            <a:ext cx="28162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Handle I/O in separate thread, avoid blocking other progress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7FBED-E4DF-47D6-B4A8-4DB7C7605A3A}"/>
              </a:ext>
            </a:extLst>
          </p:cNvPr>
          <p:cNvSpPr/>
          <p:nvPr/>
        </p:nvSpPr>
        <p:spPr>
          <a:xfrm>
            <a:off x="4309730" y="4765929"/>
            <a:ext cx="6783572" cy="9994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409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thread libraries: </a:t>
            </a:r>
            <a:r>
              <a:rPr lang="en-US" b="1" dirty="0"/>
              <a:t>User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Thread scheduling is implemented within the process</a:t>
            </a:r>
          </a:p>
          <a:p>
            <a:pPr lvl="1"/>
            <a:r>
              <a:rPr lang="en-US" dirty="0"/>
              <a:t>OS only knows about the process, not the threads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Upsides </a:t>
            </a:r>
          </a:p>
          <a:p>
            <a:pPr lvl="1"/>
            <a:r>
              <a:rPr lang="en-US" dirty="0"/>
              <a:t>Works on any hardware or OS</a:t>
            </a:r>
          </a:p>
          <a:p>
            <a:pPr lvl="1"/>
            <a:r>
              <a:rPr lang="en-US" dirty="0"/>
              <a:t>Performance is better when</a:t>
            </a:r>
            <a:br>
              <a:rPr lang="en-US" dirty="0"/>
            </a:br>
            <a:r>
              <a:rPr lang="en-US" dirty="0"/>
              <a:t>creating and switching</a:t>
            </a:r>
          </a:p>
          <a:p>
            <a:endParaRPr lang="en-US" dirty="0"/>
          </a:p>
          <a:p>
            <a:r>
              <a:rPr lang="en-US" dirty="0"/>
              <a:t>Downsides</a:t>
            </a:r>
          </a:p>
          <a:p>
            <a:pPr lvl="1"/>
            <a:r>
              <a:rPr lang="en-US" dirty="0"/>
              <a:t>A system call in any thread</a:t>
            </a:r>
            <a:br>
              <a:rPr lang="en-US" dirty="0"/>
            </a:br>
            <a:r>
              <a:rPr lang="en-US" b="1" dirty="0"/>
              <a:t>blocks all threads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E6D6E-1EB7-452B-88A9-20FC1840D770}"/>
              </a:ext>
            </a:extLst>
          </p:cNvPr>
          <p:cNvSpPr/>
          <p:nvPr/>
        </p:nvSpPr>
        <p:spPr>
          <a:xfrm>
            <a:off x="7376160" y="4255008"/>
            <a:ext cx="4204234" cy="1670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A6A7DA-9E61-4369-800C-E45FB7E8BAC1}"/>
              </a:ext>
            </a:extLst>
          </p:cNvPr>
          <p:cNvSpPr/>
          <p:nvPr/>
        </p:nvSpPr>
        <p:spPr>
          <a:xfrm>
            <a:off x="7868933" y="4873752"/>
            <a:ext cx="3218688" cy="8412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B1AF0-E953-467F-9CA4-DC0E34DAF196}"/>
              </a:ext>
            </a:extLst>
          </p:cNvPr>
          <p:cNvSpPr txBox="1"/>
          <p:nvPr/>
        </p:nvSpPr>
        <p:spPr>
          <a:xfrm>
            <a:off x="6462763" y="4766994"/>
            <a:ext cx="84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 Kernel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C1319-68DD-41B1-95AE-CA5CAD78F69D}"/>
              </a:ext>
            </a:extLst>
          </p:cNvPr>
          <p:cNvSpPr txBox="1"/>
          <p:nvPr/>
        </p:nvSpPr>
        <p:spPr>
          <a:xfrm>
            <a:off x="6096000" y="2782669"/>
            <a:ext cx="120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1AEFE-1099-4CB3-A4B8-BD998CC8C4F8}"/>
              </a:ext>
            </a:extLst>
          </p:cNvPr>
          <p:cNvSpPr/>
          <p:nvPr/>
        </p:nvSpPr>
        <p:spPr>
          <a:xfrm>
            <a:off x="7376160" y="2300716"/>
            <a:ext cx="1914143" cy="180441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0A4999-0D4B-4790-A64A-FC2CA20A3B9A}"/>
              </a:ext>
            </a:extLst>
          </p:cNvPr>
          <p:cNvSpPr/>
          <p:nvPr/>
        </p:nvSpPr>
        <p:spPr>
          <a:xfrm>
            <a:off x="9666252" y="2309483"/>
            <a:ext cx="1914142" cy="180441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404188-BB3E-4266-89F1-10310DEC1822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H="1" flipV="1">
            <a:off x="8333232" y="4105132"/>
            <a:ext cx="1145045" cy="76862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9A8BF1-35E2-44E9-8D15-9F74F9B17BE7}"/>
              </a:ext>
            </a:extLst>
          </p:cNvPr>
          <p:cNvCxnSpPr>
            <a:cxnSpLocks/>
            <a:stCxn id="6" idx="0"/>
            <a:endCxn id="12" idx="2"/>
          </p:cNvCxnSpPr>
          <p:nvPr/>
        </p:nvCxnSpPr>
        <p:spPr>
          <a:xfrm flipV="1">
            <a:off x="9478277" y="4113899"/>
            <a:ext cx="1145046" cy="75985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CFC12FD-CF12-4895-BDC6-19BCD61A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033" y="2690080"/>
            <a:ext cx="390580" cy="10193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815EF1A-B513-4335-A765-5D602B256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960" y="2527839"/>
            <a:ext cx="195290" cy="50965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4E3188F-ED57-4B5E-9EDC-832C8904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063" y="2527839"/>
            <a:ext cx="195290" cy="50965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F747951-CA8E-499F-AA71-0ED7FC1D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167" y="2527839"/>
            <a:ext cx="195290" cy="50965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E8FD0DE2-A3F1-485E-88F2-7E7C944A5635}"/>
              </a:ext>
            </a:extLst>
          </p:cNvPr>
          <p:cNvSpPr/>
          <p:nvPr/>
        </p:nvSpPr>
        <p:spPr>
          <a:xfrm>
            <a:off x="7528059" y="3503938"/>
            <a:ext cx="1610343" cy="50965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Thread Library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58BB7C-5624-4379-B778-794381E004C6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7777605" y="3037498"/>
            <a:ext cx="555626" cy="46644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1C2206-28CA-4644-8955-E68318980144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8313212" y="3074968"/>
            <a:ext cx="20019" cy="4289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B80BDA-5E7D-4822-A015-7ACEBE0E6783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8333231" y="3074968"/>
            <a:ext cx="573443" cy="4289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247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thread libraries: </a:t>
            </a:r>
            <a:r>
              <a:rPr lang="en-US" b="1" dirty="0"/>
              <a:t>Kernel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Thread scheduling is implemented by the operating system</a:t>
            </a:r>
          </a:p>
          <a:p>
            <a:pPr lvl="1"/>
            <a:r>
              <a:rPr lang="en-US" dirty="0"/>
              <a:t>OS manages the threads within each process</a:t>
            </a:r>
          </a:p>
          <a:p>
            <a:pPr lvl="1"/>
            <a:endParaRPr lang="en-US" dirty="0"/>
          </a:p>
          <a:p>
            <a:r>
              <a:rPr lang="en-US" dirty="0"/>
              <a:t>Upsides </a:t>
            </a:r>
          </a:p>
          <a:p>
            <a:pPr lvl="1"/>
            <a:r>
              <a:rPr lang="en-US" dirty="0"/>
              <a:t>Other threads can continue while</a:t>
            </a:r>
            <a:br>
              <a:rPr lang="en-US" dirty="0"/>
            </a:br>
            <a:r>
              <a:rPr lang="en-US" dirty="0"/>
              <a:t>one blocks on I/O</a:t>
            </a:r>
          </a:p>
          <a:p>
            <a:pPr lvl="1"/>
            <a:r>
              <a:rPr lang="en-US" dirty="0"/>
              <a:t>No additional scheduler</a:t>
            </a:r>
          </a:p>
          <a:p>
            <a:endParaRPr lang="en-US" dirty="0"/>
          </a:p>
          <a:p>
            <a:r>
              <a:rPr lang="en-US" dirty="0"/>
              <a:t>Downsides</a:t>
            </a:r>
          </a:p>
          <a:p>
            <a:pPr lvl="1"/>
            <a:r>
              <a:rPr lang="en-US" dirty="0"/>
              <a:t>Higher overhead</a:t>
            </a:r>
          </a:p>
          <a:p>
            <a:pPr lvl="1"/>
            <a:endParaRPr lang="en-US" dirty="0"/>
          </a:p>
          <a:p>
            <a:r>
              <a:rPr lang="en-US" dirty="0"/>
              <a:t>This is what we’ll focus on in CS343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E6D6E-1EB7-452B-88A9-20FC1840D770}"/>
              </a:ext>
            </a:extLst>
          </p:cNvPr>
          <p:cNvSpPr/>
          <p:nvPr/>
        </p:nvSpPr>
        <p:spPr>
          <a:xfrm>
            <a:off x="7376160" y="4255008"/>
            <a:ext cx="4204234" cy="1670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A6A7DA-9E61-4369-800C-E45FB7E8BAC1}"/>
              </a:ext>
            </a:extLst>
          </p:cNvPr>
          <p:cNvSpPr/>
          <p:nvPr/>
        </p:nvSpPr>
        <p:spPr>
          <a:xfrm>
            <a:off x="7868933" y="4873752"/>
            <a:ext cx="3218688" cy="8412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B1AF0-E953-467F-9CA4-DC0E34DAF196}"/>
              </a:ext>
            </a:extLst>
          </p:cNvPr>
          <p:cNvSpPr txBox="1"/>
          <p:nvPr/>
        </p:nvSpPr>
        <p:spPr>
          <a:xfrm>
            <a:off x="6462763" y="4766994"/>
            <a:ext cx="84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 Kernel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C1319-68DD-41B1-95AE-CA5CAD78F69D}"/>
              </a:ext>
            </a:extLst>
          </p:cNvPr>
          <p:cNvSpPr txBox="1"/>
          <p:nvPr/>
        </p:nvSpPr>
        <p:spPr>
          <a:xfrm>
            <a:off x="6096000" y="2782669"/>
            <a:ext cx="120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1AEFE-1099-4CB3-A4B8-BD998CC8C4F8}"/>
              </a:ext>
            </a:extLst>
          </p:cNvPr>
          <p:cNvSpPr/>
          <p:nvPr/>
        </p:nvSpPr>
        <p:spPr>
          <a:xfrm>
            <a:off x="7376160" y="2300716"/>
            <a:ext cx="1914143" cy="180441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0A4999-0D4B-4790-A64A-FC2CA20A3B9A}"/>
              </a:ext>
            </a:extLst>
          </p:cNvPr>
          <p:cNvSpPr/>
          <p:nvPr/>
        </p:nvSpPr>
        <p:spPr>
          <a:xfrm>
            <a:off x="9666252" y="2309483"/>
            <a:ext cx="1914142" cy="180441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404188-BB3E-4266-89F1-10310DEC1822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868933" y="3709397"/>
            <a:ext cx="1609344" cy="116435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9A8BF1-35E2-44E9-8D15-9F74F9B17BE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478277" y="3803904"/>
            <a:ext cx="1067803" cy="10698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CFC12FD-CF12-4895-BDC6-19BCD61A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033" y="2690080"/>
            <a:ext cx="390580" cy="10193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815EF1A-B513-4335-A765-5D602B256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960" y="3076479"/>
            <a:ext cx="195290" cy="50965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4E3188F-ED57-4B5E-9EDC-832C8904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063" y="3076479"/>
            <a:ext cx="195290" cy="50965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F747951-CA8E-499F-AA71-0ED7FC1D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167" y="3076479"/>
            <a:ext cx="195290" cy="50965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6C353C-B726-44F3-B1F3-C880E605F3A8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8339329" y="3709398"/>
            <a:ext cx="1138948" cy="116435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F5308B-CF3C-467A-93CB-D7C62CAE290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8900161" y="3709398"/>
            <a:ext cx="578116" cy="116435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8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 program that is being executed</a:t>
            </a:r>
          </a:p>
          <a:p>
            <a:r>
              <a:rPr lang="en-US" dirty="0"/>
              <a:t>Contains code, data, and a thread</a:t>
            </a:r>
          </a:p>
          <a:p>
            <a:pPr lvl="1"/>
            <a:r>
              <a:rPr lang="en-US" dirty="0"/>
              <a:t>Thread contains registers, instruction pointer, and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19">
            <a:extLst>
              <a:ext uri="{FF2B5EF4-FFF2-40B4-BE49-F238E27FC236}">
                <a16:creationId xmlns:a16="http://schemas.microsoft.com/office/drawing/2014/main" id="{399800CC-605C-4A89-B92D-54E8232CC65B}"/>
              </a:ext>
            </a:extLst>
          </p:cNvPr>
          <p:cNvSpPr txBox="1">
            <a:spLocks/>
          </p:cNvSpPr>
          <p:nvPr/>
        </p:nvSpPr>
        <p:spPr>
          <a:xfrm>
            <a:off x="3272489" y="2968109"/>
            <a:ext cx="5257800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5BEBBE-46A6-4FC0-8A7D-B9D9A512DFD9}"/>
              </a:ext>
            </a:extLst>
          </p:cNvPr>
          <p:cNvGrpSpPr/>
          <p:nvPr/>
        </p:nvGrpSpPr>
        <p:grpSpPr>
          <a:xfrm>
            <a:off x="3455493" y="3636160"/>
            <a:ext cx="4518661" cy="2219719"/>
            <a:chOff x="4500288" y="3086374"/>
            <a:chExt cx="6045854" cy="29699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476AE8-5A7F-4515-95D9-0581946AC54D}"/>
                </a:ext>
              </a:extLst>
            </p:cNvPr>
            <p:cNvGrpSpPr/>
            <p:nvPr/>
          </p:nvGrpSpPr>
          <p:grpSpPr>
            <a:xfrm>
              <a:off x="7584675" y="3086374"/>
              <a:ext cx="2961467" cy="2969928"/>
              <a:chOff x="4724400" y="1371600"/>
              <a:chExt cx="3556000" cy="356616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1A7A332-26A1-46BC-9C05-BA9C9849537D}"/>
                  </a:ext>
                </a:extLst>
              </p:cNvPr>
              <p:cNvGrpSpPr/>
              <p:nvPr/>
            </p:nvGrpSpPr>
            <p:grpSpPr>
              <a:xfrm>
                <a:off x="4724400" y="1371600"/>
                <a:ext cx="3556000" cy="365760"/>
                <a:chOff x="4724400" y="1143000"/>
                <a:chExt cx="3556000" cy="365760"/>
              </a:xfrm>
            </p:grpSpPr>
            <p:sp>
              <p:nvSpPr>
                <p:cNvPr id="55" name="Rectangle 14">
                  <a:extLst>
                    <a:ext uri="{FF2B5EF4-FFF2-40B4-BE49-F238E27FC236}">
                      <a16:creationId xmlns:a16="http://schemas.microsoft.com/office/drawing/2014/main" id="{57B0AE1A-D90F-4FEA-9E18-9356A212CD25}"/>
                    </a:ext>
                  </a:extLst>
                </p:cNvPr>
                <p:cNvSpPr>
                  <a:spLocks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65151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%r8d</a:t>
                  </a:r>
                </a:p>
              </p:txBody>
            </p:sp>
            <p:sp>
              <p:nvSpPr>
                <p:cNvPr id="56" name="Rectangle 22">
                  <a:extLst>
                    <a:ext uri="{FF2B5EF4-FFF2-40B4-BE49-F238E27FC236}">
                      <a16:creationId xmlns:a16="http://schemas.microsoft.com/office/drawing/2014/main" id="{0B0894FF-93E6-4541-8508-4A0015D2E7A5}"/>
                    </a:ext>
                  </a:extLst>
                </p:cNvPr>
                <p:cNvSpPr>
                  <a:spLocks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47244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A11D924-6035-432D-A770-8AD39026D50A}"/>
                  </a:ext>
                </a:extLst>
              </p:cNvPr>
              <p:cNvGrpSpPr/>
              <p:nvPr/>
            </p:nvGrpSpPr>
            <p:grpSpPr>
              <a:xfrm>
                <a:off x="4724400" y="1828800"/>
                <a:ext cx="3556000" cy="365760"/>
                <a:chOff x="4724400" y="1752600"/>
                <a:chExt cx="3556000" cy="365760"/>
              </a:xfrm>
            </p:grpSpPr>
            <p:sp>
              <p:nvSpPr>
                <p:cNvPr id="53" name="Rectangle 15">
                  <a:extLst>
                    <a:ext uri="{FF2B5EF4-FFF2-40B4-BE49-F238E27FC236}">
                      <a16:creationId xmlns:a16="http://schemas.microsoft.com/office/drawing/2014/main" id="{67CBFC63-AF19-4CF8-AA91-7F32306B8A2F}"/>
                    </a:ext>
                  </a:extLst>
                </p:cNvPr>
                <p:cNvSpPr>
                  <a:spLocks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65151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%r9d</a:t>
                  </a:r>
                </a:p>
              </p:txBody>
            </p:sp>
            <p:sp>
              <p:nvSpPr>
                <p:cNvPr id="54" name="Rectangle 23">
                  <a:extLst>
                    <a:ext uri="{FF2B5EF4-FFF2-40B4-BE49-F238E27FC236}">
                      <a16:creationId xmlns:a16="http://schemas.microsoft.com/office/drawing/2014/main" id="{640D0FB4-265F-44B4-B939-EA360B0D9BDF}"/>
                    </a:ext>
                  </a:extLst>
                </p:cNvPr>
                <p:cNvSpPr>
                  <a:spLocks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47244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E4518F2-78D3-4ACE-91DE-34E09CB4C88D}"/>
                  </a:ext>
                </a:extLst>
              </p:cNvPr>
              <p:cNvGrpSpPr/>
              <p:nvPr/>
            </p:nvGrpSpPr>
            <p:grpSpPr>
              <a:xfrm>
                <a:off x="4724400" y="2286000"/>
                <a:ext cx="3556000" cy="365760"/>
                <a:chOff x="4724400" y="2362200"/>
                <a:chExt cx="3556000" cy="365760"/>
              </a:xfrm>
            </p:grpSpPr>
            <p:sp>
              <p:nvSpPr>
                <p:cNvPr id="51" name="Rectangle 16">
                  <a:extLst>
                    <a:ext uri="{FF2B5EF4-FFF2-40B4-BE49-F238E27FC236}">
                      <a16:creationId xmlns:a16="http://schemas.microsoft.com/office/drawing/2014/main" id="{9B48D45F-ECC7-4328-AB6F-52B19BCD50AE}"/>
                    </a:ext>
                  </a:extLst>
                </p:cNvPr>
                <p:cNvSpPr>
                  <a:spLocks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65151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%r10d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1346F90-92A7-4A65-B729-EF9D3D0276C7}"/>
                    </a:ext>
                  </a:extLst>
                </p:cNvPr>
                <p:cNvSpPr>
                  <a:spLocks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47244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1E2672B-EF74-424A-9A1D-B6FEA20C1AA7}"/>
                  </a:ext>
                </a:extLst>
              </p:cNvPr>
              <p:cNvGrpSpPr/>
              <p:nvPr/>
            </p:nvGrpSpPr>
            <p:grpSpPr>
              <a:xfrm>
                <a:off x="4724400" y="2743200"/>
                <a:ext cx="3556000" cy="365760"/>
                <a:chOff x="4724400" y="2971800"/>
                <a:chExt cx="3556000" cy="365760"/>
              </a:xfrm>
            </p:grpSpPr>
            <p:sp>
              <p:nvSpPr>
                <p:cNvPr id="49" name="Rectangle 17">
                  <a:extLst>
                    <a:ext uri="{FF2B5EF4-FFF2-40B4-BE49-F238E27FC236}">
                      <a16:creationId xmlns:a16="http://schemas.microsoft.com/office/drawing/2014/main" id="{571457BB-2566-45A5-8189-79C95D2E477F}"/>
                    </a:ext>
                  </a:extLst>
                </p:cNvPr>
                <p:cNvSpPr>
                  <a:spLocks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65151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%r11d</a:t>
                  </a:r>
                </a:p>
              </p:txBody>
            </p:sp>
            <p:sp>
              <p:nvSpPr>
                <p:cNvPr id="50" name="Rectangle 25">
                  <a:extLst>
                    <a:ext uri="{FF2B5EF4-FFF2-40B4-BE49-F238E27FC236}">
                      <a16:creationId xmlns:a16="http://schemas.microsoft.com/office/drawing/2014/main" id="{DF0C5A3F-7809-4402-9AC9-1860514595A2}"/>
                    </a:ext>
                  </a:extLst>
                </p:cNvPr>
                <p:cNvSpPr>
                  <a:spLocks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47244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45B54FF-2935-4633-9E1E-721E5F03F116}"/>
                  </a:ext>
                </a:extLst>
              </p:cNvPr>
              <p:cNvGrpSpPr/>
              <p:nvPr/>
            </p:nvGrpSpPr>
            <p:grpSpPr>
              <a:xfrm>
                <a:off x="4724400" y="3200400"/>
                <a:ext cx="3556000" cy="365760"/>
                <a:chOff x="4724400" y="3581400"/>
                <a:chExt cx="3556000" cy="365760"/>
              </a:xfrm>
            </p:grpSpPr>
            <p:sp>
              <p:nvSpPr>
                <p:cNvPr id="47" name="Rectangle 18">
                  <a:extLst>
                    <a:ext uri="{FF2B5EF4-FFF2-40B4-BE49-F238E27FC236}">
                      <a16:creationId xmlns:a16="http://schemas.microsoft.com/office/drawing/2014/main" id="{39E2DF48-3B93-47FA-A77C-FF318B5620ED}"/>
                    </a:ext>
                  </a:extLst>
                </p:cNvPr>
                <p:cNvSpPr>
                  <a:spLocks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65151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%r12d</a:t>
                  </a:r>
                </a:p>
              </p:txBody>
            </p:sp>
            <p:sp>
              <p:nvSpPr>
                <p:cNvPr id="48" name="Rectangle 26">
                  <a:extLst>
                    <a:ext uri="{FF2B5EF4-FFF2-40B4-BE49-F238E27FC236}">
                      <a16:creationId xmlns:a16="http://schemas.microsoft.com/office/drawing/2014/main" id="{E41A5CF8-7116-48CD-9AB3-A79CAEA58A2F}"/>
                    </a:ext>
                  </a:extLst>
                </p:cNvPr>
                <p:cNvSpPr>
                  <a:spLocks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47244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12BD7F9-A2C4-423A-87DB-D5E5983EBE9E}"/>
                  </a:ext>
                </a:extLst>
              </p:cNvPr>
              <p:cNvGrpSpPr/>
              <p:nvPr/>
            </p:nvGrpSpPr>
            <p:grpSpPr>
              <a:xfrm>
                <a:off x="4724400" y="3657600"/>
                <a:ext cx="3556000" cy="365760"/>
                <a:chOff x="4724400" y="4191000"/>
                <a:chExt cx="3556000" cy="365760"/>
              </a:xfrm>
            </p:grpSpPr>
            <p:sp>
              <p:nvSpPr>
                <p:cNvPr id="45" name="Rectangle 19">
                  <a:extLst>
                    <a:ext uri="{FF2B5EF4-FFF2-40B4-BE49-F238E27FC236}">
                      <a16:creationId xmlns:a16="http://schemas.microsoft.com/office/drawing/2014/main" id="{65637A19-94F8-4FB8-8212-F5873CC40117}"/>
                    </a:ext>
                  </a:extLst>
                </p:cNvPr>
                <p:cNvSpPr>
                  <a:spLocks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65151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%r13d</a:t>
                  </a:r>
                </a:p>
              </p:txBody>
            </p:sp>
            <p:sp>
              <p:nvSpPr>
                <p:cNvPr id="46" name="Rectangle 27">
                  <a:extLst>
                    <a:ext uri="{FF2B5EF4-FFF2-40B4-BE49-F238E27FC236}">
                      <a16:creationId xmlns:a16="http://schemas.microsoft.com/office/drawing/2014/main" id="{0C5FB8E6-E164-47FE-AD73-14095F097826}"/>
                    </a:ext>
                  </a:extLst>
                </p:cNvPr>
                <p:cNvSpPr>
                  <a:spLocks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47244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28D7C1E-451D-4C18-AD76-DFF9D1225963}"/>
                  </a:ext>
                </a:extLst>
              </p:cNvPr>
              <p:cNvGrpSpPr/>
              <p:nvPr/>
            </p:nvGrpSpPr>
            <p:grpSpPr>
              <a:xfrm>
                <a:off x="4724400" y="4114800"/>
                <a:ext cx="3556000" cy="365760"/>
                <a:chOff x="4724400" y="4800600"/>
                <a:chExt cx="3556000" cy="365760"/>
              </a:xfrm>
            </p:grpSpPr>
            <p:sp>
              <p:nvSpPr>
                <p:cNvPr id="43" name="Rectangle 20">
                  <a:extLst>
                    <a:ext uri="{FF2B5EF4-FFF2-40B4-BE49-F238E27FC236}">
                      <a16:creationId xmlns:a16="http://schemas.microsoft.com/office/drawing/2014/main" id="{AC5AD10E-F58E-4D6F-AC93-532FFC4919C7}"/>
                    </a:ext>
                  </a:extLst>
                </p:cNvPr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6515100" y="4838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%r14d</a:t>
                  </a:r>
                </a:p>
              </p:txBody>
            </p:sp>
            <p:sp>
              <p:nvSpPr>
                <p:cNvPr id="44" name="Rectangle 28">
                  <a:extLst>
                    <a:ext uri="{FF2B5EF4-FFF2-40B4-BE49-F238E27FC236}">
                      <a16:creationId xmlns:a16="http://schemas.microsoft.com/office/drawing/2014/main" id="{7FA82E0C-22F1-4127-B2E2-FA39295284EE}"/>
                    </a:ext>
                  </a:extLst>
                </p:cNvPr>
                <p:cNvSpPr>
                  <a:spLocks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47244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218198A-70D4-4B5D-B0A4-3072CB96D1C9}"/>
                  </a:ext>
                </a:extLst>
              </p:cNvPr>
              <p:cNvGrpSpPr/>
              <p:nvPr/>
            </p:nvGrpSpPr>
            <p:grpSpPr>
              <a:xfrm>
                <a:off x="4724400" y="4572000"/>
                <a:ext cx="3556000" cy="365760"/>
                <a:chOff x="4724400" y="5410200"/>
                <a:chExt cx="3556000" cy="365760"/>
              </a:xfrm>
            </p:grpSpPr>
            <p:sp>
              <p:nvSpPr>
                <p:cNvPr id="41" name="Rectangle 21">
                  <a:extLst>
                    <a:ext uri="{FF2B5EF4-FFF2-40B4-BE49-F238E27FC236}">
                      <a16:creationId xmlns:a16="http://schemas.microsoft.com/office/drawing/2014/main" id="{BD3C4787-3781-4FD3-BC06-D14B8B91E4F2}"/>
                    </a:ext>
                  </a:extLst>
                </p:cNvPr>
                <p:cNvSpPr>
                  <a:spLocks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6515100" y="5448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%r15d</a:t>
                  </a:r>
                </a:p>
              </p:txBody>
            </p:sp>
            <p:sp>
              <p:nvSpPr>
                <p:cNvPr id="42" name="Rectangle 29">
                  <a:extLst>
                    <a:ext uri="{FF2B5EF4-FFF2-40B4-BE49-F238E27FC236}">
                      <a16:creationId xmlns:a16="http://schemas.microsoft.com/office/drawing/2014/main" id="{23526382-BD85-4CA1-8013-DA2940D54489}"/>
                    </a:ext>
                  </a:extLst>
                </p:cNvPr>
                <p:cNvSpPr>
                  <a:spLocks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47244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</a:t>
                  </a: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0AE318-1306-49A2-9D11-4D2E2EADBEBC}"/>
                </a:ext>
              </a:extLst>
            </p:cNvPr>
            <p:cNvGrpSpPr/>
            <p:nvPr/>
          </p:nvGrpSpPr>
          <p:grpSpPr>
            <a:xfrm>
              <a:off x="4500288" y="3086374"/>
              <a:ext cx="2961890" cy="2969928"/>
              <a:chOff x="761492" y="1371600"/>
              <a:chExt cx="3556508" cy="356616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23F6DCA-8169-4AE6-838F-34140D12636A}"/>
                  </a:ext>
                </a:extLst>
              </p:cNvPr>
              <p:cNvGrpSpPr/>
              <p:nvPr/>
            </p:nvGrpSpPr>
            <p:grpSpPr>
              <a:xfrm>
                <a:off x="762000" y="4114800"/>
                <a:ext cx="3556000" cy="365760"/>
                <a:chOff x="762000" y="4800600"/>
                <a:chExt cx="3556000" cy="365760"/>
              </a:xfrm>
            </p:grpSpPr>
            <p:sp>
              <p:nvSpPr>
                <p:cNvPr id="31" name="Rectangle 1">
                  <a:extLst>
                    <a:ext uri="{FF2B5EF4-FFF2-40B4-BE49-F238E27FC236}">
                      <a16:creationId xmlns:a16="http://schemas.microsoft.com/office/drawing/2014/main" id="{8DE8077A-BF37-4FB2-8000-96259AD8F5E0}"/>
                    </a:ext>
                  </a:extLst>
                </p:cNvPr>
                <p:cNvSpPr>
                  <a:spLocks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7620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32" name="Rectangle 12">
                  <a:extLst>
                    <a:ext uri="{FF2B5EF4-FFF2-40B4-BE49-F238E27FC236}">
                      <a16:creationId xmlns:a16="http://schemas.microsoft.com/office/drawing/2014/main" id="{630A2962-6A47-4605-850E-5E1F8DEEE43D}"/>
                    </a:ext>
                  </a:extLst>
                </p:cNvPr>
                <p:cNvSpPr>
                  <a:spLocks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2552700" y="4838700"/>
                  <a:ext cx="1764792" cy="2926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56EFB39-EA94-45D1-A182-9FFA63FA4DFE}"/>
                  </a:ext>
                </a:extLst>
              </p:cNvPr>
              <p:cNvGrpSpPr/>
              <p:nvPr/>
            </p:nvGrpSpPr>
            <p:grpSpPr>
              <a:xfrm>
                <a:off x="762000" y="1371600"/>
                <a:ext cx="3556000" cy="365760"/>
                <a:chOff x="762000" y="1143000"/>
                <a:chExt cx="3556000" cy="365760"/>
              </a:xfrm>
            </p:grpSpPr>
            <p:sp>
              <p:nvSpPr>
                <p:cNvPr id="29" name="Rectangle 6">
                  <a:extLst>
                    <a:ext uri="{FF2B5EF4-FFF2-40B4-BE49-F238E27FC236}">
                      <a16:creationId xmlns:a16="http://schemas.microsoft.com/office/drawing/2014/main" id="{89E08E60-BF00-4A49-8CB8-E1B08C04D085}"/>
                    </a:ext>
                  </a:extLst>
                </p:cNvPr>
                <p:cNvSpPr>
                  <a:spLocks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25527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eax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30" name="Rectangle 30">
                  <a:extLst>
                    <a:ext uri="{FF2B5EF4-FFF2-40B4-BE49-F238E27FC236}">
                      <a16:creationId xmlns:a16="http://schemas.microsoft.com/office/drawing/2014/main" id="{0AA32F4A-A62C-4BC2-A94C-1C629E4D069D}"/>
                    </a:ext>
                  </a:extLst>
                </p:cNvPr>
                <p:cNvSpPr>
                  <a:spLocks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7620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rax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C39F05D-B664-49C8-83E1-8E247361812D}"/>
                  </a:ext>
                </a:extLst>
              </p:cNvPr>
              <p:cNvGrpSpPr/>
              <p:nvPr/>
            </p:nvGrpSpPr>
            <p:grpSpPr>
              <a:xfrm>
                <a:off x="762000" y="1828800"/>
                <a:ext cx="3556000" cy="365760"/>
                <a:chOff x="762000" y="1752600"/>
                <a:chExt cx="3556000" cy="365760"/>
              </a:xfrm>
            </p:grpSpPr>
            <p:sp>
              <p:nvSpPr>
                <p:cNvPr id="27" name="Rectangle 7">
                  <a:extLst>
                    <a:ext uri="{FF2B5EF4-FFF2-40B4-BE49-F238E27FC236}">
                      <a16:creationId xmlns:a16="http://schemas.microsoft.com/office/drawing/2014/main" id="{18697F8E-4651-46DE-BA9B-593FA408C6DB}"/>
                    </a:ext>
                  </a:extLst>
                </p:cNvPr>
                <p:cNvSpPr>
                  <a:spLocks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5527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8" name="Rectangle 31">
                  <a:extLst>
                    <a:ext uri="{FF2B5EF4-FFF2-40B4-BE49-F238E27FC236}">
                      <a16:creationId xmlns:a16="http://schemas.microsoft.com/office/drawing/2014/main" id="{98EBB6FA-6BA7-4FDA-AC2C-04B54B9820D9}"/>
                    </a:ext>
                  </a:extLst>
                </p:cNvPr>
                <p:cNvSpPr>
                  <a:spLocks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7620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E8D3D3E-F5CD-4198-A65F-3FB55EB9E38D}"/>
                  </a:ext>
                </a:extLst>
              </p:cNvPr>
              <p:cNvGrpSpPr/>
              <p:nvPr/>
            </p:nvGrpSpPr>
            <p:grpSpPr>
              <a:xfrm>
                <a:off x="762000" y="2286000"/>
                <a:ext cx="3556000" cy="365760"/>
                <a:chOff x="762000" y="2362200"/>
                <a:chExt cx="3556000" cy="365760"/>
              </a:xfrm>
            </p:grpSpPr>
            <p:sp>
              <p:nvSpPr>
                <p:cNvPr id="25" name="Rectangle 8">
                  <a:extLst>
                    <a:ext uri="{FF2B5EF4-FFF2-40B4-BE49-F238E27FC236}">
                      <a16:creationId xmlns:a16="http://schemas.microsoft.com/office/drawing/2014/main" id="{C41EAE6D-56FB-4C0A-BCA3-F505EB52B3D5}"/>
                    </a:ext>
                  </a:extLst>
                </p:cNvPr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25527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ecx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6" name="Rectangle 32">
                  <a:extLst>
                    <a:ext uri="{FF2B5EF4-FFF2-40B4-BE49-F238E27FC236}">
                      <a16:creationId xmlns:a16="http://schemas.microsoft.com/office/drawing/2014/main" id="{555DC655-6B39-4134-9DBA-DDB82C92D158}"/>
                    </a:ext>
                  </a:extLst>
                </p:cNvPr>
                <p:cNvSpPr>
                  <a:spLocks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7620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rcx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7AFB821-1EDB-46A6-8B56-901CC498A7C3}"/>
                  </a:ext>
                </a:extLst>
              </p:cNvPr>
              <p:cNvGrpSpPr/>
              <p:nvPr/>
            </p:nvGrpSpPr>
            <p:grpSpPr>
              <a:xfrm>
                <a:off x="762000" y="2743200"/>
                <a:ext cx="3556000" cy="365760"/>
                <a:chOff x="762000" y="2971800"/>
                <a:chExt cx="3556000" cy="365760"/>
              </a:xfrm>
            </p:grpSpPr>
            <p:sp>
              <p:nvSpPr>
                <p:cNvPr id="23" name="Rectangle 9">
                  <a:extLst>
                    <a:ext uri="{FF2B5EF4-FFF2-40B4-BE49-F238E27FC236}">
                      <a16:creationId xmlns:a16="http://schemas.microsoft.com/office/drawing/2014/main" id="{EF357574-5921-424C-AB36-923F9E10B470}"/>
                    </a:ext>
                  </a:extLst>
                </p:cNvPr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25527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4" name="Rectangle 33">
                  <a:extLst>
                    <a:ext uri="{FF2B5EF4-FFF2-40B4-BE49-F238E27FC236}">
                      <a16:creationId xmlns:a16="http://schemas.microsoft.com/office/drawing/2014/main" id="{7B0CD16C-453C-464A-BA3D-17167F7F010C}"/>
                    </a:ext>
                  </a:extLst>
                </p:cNvPr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620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C8A035B-03AB-45A7-A9B8-61D6320D9E54}"/>
                  </a:ext>
                </a:extLst>
              </p:cNvPr>
              <p:cNvGrpSpPr/>
              <p:nvPr/>
            </p:nvGrpSpPr>
            <p:grpSpPr>
              <a:xfrm>
                <a:off x="762000" y="3200400"/>
                <a:ext cx="3556000" cy="365760"/>
                <a:chOff x="762000" y="3581400"/>
                <a:chExt cx="3556000" cy="365760"/>
              </a:xfrm>
            </p:grpSpPr>
            <p:sp>
              <p:nvSpPr>
                <p:cNvPr id="21" name="Rectangle 10">
                  <a:extLst>
                    <a:ext uri="{FF2B5EF4-FFF2-40B4-BE49-F238E27FC236}">
                      <a16:creationId xmlns:a16="http://schemas.microsoft.com/office/drawing/2014/main" id="{152B1F37-52E8-4906-BCDD-9982F66575F8}"/>
                    </a:ext>
                  </a:extLst>
                </p:cNvPr>
                <p:cNvSpPr>
                  <a:spLocks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25527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2" name="Rectangle 34">
                  <a:extLst>
                    <a:ext uri="{FF2B5EF4-FFF2-40B4-BE49-F238E27FC236}">
                      <a16:creationId xmlns:a16="http://schemas.microsoft.com/office/drawing/2014/main" id="{15437EEF-E794-4F81-9910-2564EEE00861}"/>
                    </a:ext>
                  </a:extLst>
                </p:cNvPr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7620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9B5035C-8593-4B1B-8345-B66D036E8884}"/>
                  </a:ext>
                </a:extLst>
              </p:cNvPr>
              <p:cNvGrpSpPr/>
              <p:nvPr/>
            </p:nvGrpSpPr>
            <p:grpSpPr>
              <a:xfrm>
                <a:off x="762000" y="3657600"/>
                <a:ext cx="3556000" cy="365760"/>
                <a:chOff x="762000" y="4191000"/>
                <a:chExt cx="3556000" cy="365760"/>
              </a:xfrm>
            </p:grpSpPr>
            <p:sp>
              <p:nvSpPr>
                <p:cNvPr id="19" name="Rectangle 11">
                  <a:extLst>
                    <a:ext uri="{FF2B5EF4-FFF2-40B4-BE49-F238E27FC236}">
                      <a16:creationId xmlns:a16="http://schemas.microsoft.com/office/drawing/2014/main" id="{C59D67EF-6E63-48C9-BDAA-533FB8194677}"/>
                    </a:ext>
                  </a:extLst>
                </p:cNvPr>
                <p:cNvSpPr>
                  <a:spLocks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25527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0" name="Rectangle 35">
                  <a:extLst>
                    <a:ext uri="{FF2B5EF4-FFF2-40B4-BE49-F238E27FC236}">
                      <a16:creationId xmlns:a16="http://schemas.microsoft.com/office/drawing/2014/main" id="{DE65E106-E863-4993-804F-A2D20C9FA99C}"/>
                    </a:ext>
                  </a:extLst>
                </p:cNvPr>
                <p:cNvSpPr>
                  <a:spLocks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620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7AAC07-80BB-4AFD-8675-C006AB85D03D}"/>
                  </a:ext>
                </a:extLst>
              </p:cNvPr>
              <p:cNvGrpSpPr/>
              <p:nvPr/>
            </p:nvGrpSpPr>
            <p:grpSpPr>
              <a:xfrm>
                <a:off x="761492" y="4572000"/>
                <a:ext cx="3556000" cy="365760"/>
                <a:chOff x="762000" y="5410200"/>
                <a:chExt cx="3556000" cy="365760"/>
              </a:xfrm>
            </p:grpSpPr>
            <p:sp>
              <p:nvSpPr>
                <p:cNvPr id="17" name="Rectangle 13">
                  <a:extLst>
                    <a:ext uri="{FF2B5EF4-FFF2-40B4-BE49-F238E27FC236}">
                      <a16:creationId xmlns:a16="http://schemas.microsoft.com/office/drawing/2014/main" id="{EE9977CC-57A3-47DB-8CDA-01735A365D94}"/>
                    </a:ext>
                  </a:extLst>
                </p:cNvPr>
                <p:cNvSpPr>
                  <a:spLocks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2552700" y="54356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18" name="Rectangle 36">
                  <a:extLst>
                    <a:ext uri="{FF2B5EF4-FFF2-40B4-BE49-F238E27FC236}">
                      <a16:creationId xmlns:a16="http://schemas.microsoft.com/office/drawing/2014/main" id="{FB13E668-9523-4C8B-B2A3-9F24818612F7}"/>
                    </a:ext>
                  </a:extLst>
                </p:cNvPr>
                <p:cNvSpPr>
                  <a:spLocks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7620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</p:grpSp>
      </p:grpSp>
      <p:sp>
        <p:nvSpPr>
          <p:cNvPr id="57" name="Content Placeholder 19">
            <a:extLst>
              <a:ext uri="{FF2B5EF4-FFF2-40B4-BE49-F238E27FC236}">
                <a16:creationId xmlns:a16="http://schemas.microsoft.com/office/drawing/2014/main" id="{A22841AD-59D4-4E6B-8E1B-A6E349163C12}"/>
              </a:ext>
            </a:extLst>
          </p:cNvPr>
          <p:cNvSpPr txBox="1">
            <a:spLocks/>
          </p:cNvSpPr>
          <p:nvPr/>
        </p:nvSpPr>
        <p:spPr>
          <a:xfrm>
            <a:off x="8167339" y="3092508"/>
            <a:ext cx="3366883" cy="1333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Pointer</a:t>
            </a:r>
          </a:p>
          <a:p>
            <a:r>
              <a:rPr lang="en-US" dirty="0"/>
              <a:t>Condition Codes</a:t>
            </a:r>
          </a:p>
          <a:p>
            <a:endParaRPr lang="en-US" dirty="0"/>
          </a:p>
          <a:p>
            <a:r>
              <a:rPr lang="en-US" dirty="0"/>
              <a:t>Stack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5BD6E3E-6271-4B2B-92DA-7768D2742750}"/>
              </a:ext>
            </a:extLst>
          </p:cNvPr>
          <p:cNvSpPr/>
          <p:nvPr/>
        </p:nvSpPr>
        <p:spPr>
          <a:xfrm>
            <a:off x="562199" y="2893424"/>
            <a:ext cx="11128983" cy="3388244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5D251168-694F-4C56-A69D-DDFB0A74C051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17858" t="42551"/>
          <a:stretch/>
        </p:blipFill>
        <p:spPr>
          <a:xfrm>
            <a:off x="382848" y="4029399"/>
            <a:ext cx="2450504" cy="179426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086A3EA-398C-4E58-95AF-103F0BB6C95C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b="76057"/>
          <a:stretch/>
        </p:blipFill>
        <p:spPr>
          <a:xfrm>
            <a:off x="8467356" y="5118438"/>
            <a:ext cx="2469094" cy="618902"/>
          </a:xfrm>
          <a:prstGeom prst="rect">
            <a:avLst/>
          </a:prstGeom>
        </p:spPr>
      </p:pic>
      <p:sp>
        <p:nvSpPr>
          <p:cNvPr id="61" name="Content Placeholder 19">
            <a:extLst>
              <a:ext uri="{FF2B5EF4-FFF2-40B4-BE49-F238E27FC236}">
                <a16:creationId xmlns:a16="http://schemas.microsoft.com/office/drawing/2014/main" id="{B8A59DB2-F3F6-412A-80E0-1DBF9D374C3A}"/>
              </a:ext>
            </a:extLst>
          </p:cNvPr>
          <p:cNvSpPr txBox="1">
            <a:spLocks/>
          </p:cNvSpPr>
          <p:nvPr/>
        </p:nvSpPr>
        <p:spPr>
          <a:xfrm>
            <a:off x="890781" y="2968096"/>
            <a:ext cx="1942571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and Data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50AAB4B-99C5-4F35-8E78-6C7E8ADBE681}"/>
              </a:ext>
            </a:extLst>
          </p:cNvPr>
          <p:cNvSpPr/>
          <p:nvPr/>
        </p:nvSpPr>
        <p:spPr>
          <a:xfrm>
            <a:off x="3116538" y="2987898"/>
            <a:ext cx="8448690" cy="3206839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855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versus Processes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Threads</a:t>
            </a:r>
            <a:endParaRPr lang="en-US" sz="2800" b="1" dirty="0">
              <a:latin typeface="Consolas" panose="020B0609020204030204" pitchFamily="49" charset="0"/>
              <a:ea typeface="Andale Mono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pthread_create</a:t>
            </a:r>
            <a:r>
              <a:rPr lang="en-US" sz="28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Creates a thread</a:t>
            </a:r>
          </a:p>
          <a:p>
            <a:pPr lvl="1"/>
            <a:r>
              <a:rPr lang="en-US" b="1" i="1" dirty="0"/>
              <a:t>Shares</a:t>
            </a:r>
            <a:r>
              <a:rPr lang="en-US" dirty="0"/>
              <a:t> all memory with all threads of the process.</a:t>
            </a:r>
          </a:p>
          <a:p>
            <a:pPr lvl="1"/>
            <a:r>
              <a:rPr lang="en-US" dirty="0"/>
              <a:t>Scheduled independently of parent</a:t>
            </a:r>
          </a:p>
          <a:p>
            <a:r>
              <a:rPr lang="en-US" sz="28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pthread_join</a:t>
            </a:r>
            <a:r>
              <a:rPr lang="en-US" sz="28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Waits for a particular thread to finish</a:t>
            </a:r>
          </a:p>
          <a:p>
            <a:r>
              <a:rPr lang="en-US" dirty="0">
                <a:ea typeface="Andale Mono" charset="0"/>
                <a:cs typeface="Andale Mono" charset="0"/>
              </a:rPr>
              <a:t>Can communicate by reading/writing (shared) global variables.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6010656" y="1143000"/>
            <a:ext cx="5573752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Processes</a:t>
            </a:r>
          </a:p>
          <a:p>
            <a:r>
              <a:rPr lang="en-US" sz="28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fork()</a:t>
            </a:r>
          </a:p>
          <a:p>
            <a:pPr lvl="1"/>
            <a:r>
              <a:rPr lang="en-US" dirty="0"/>
              <a:t>Creates a single-threaded process</a:t>
            </a:r>
          </a:p>
          <a:p>
            <a:pPr lvl="1"/>
            <a:r>
              <a:rPr lang="en-US" b="1" i="1" dirty="0"/>
              <a:t>Copies</a:t>
            </a:r>
            <a:r>
              <a:rPr lang="en-US" dirty="0"/>
              <a:t> all memory from parent</a:t>
            </a:r>
          </a:p>
          <a:p>
            <a:pPr lvl="2"/>
            <a:r>
              <a:rPr lang="en-US" dirty="0"/>
              <a:t>Can be quick using copy-on-write</a:t>
            </a:r>
          </a:p>
          <a:p>
            <a:pPr lvl="1"/>
            <a:r>
              <a:rPr lang="en-US" dirty="0"/>
              <a:t>Scheduled independently of parent</a:t>
            </a:r>
          </a:p>
          <a:p>
            <a:r>
              <a:rPr lang="en-US" sz="28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waitpid</a:t>
            </a:r>
            <a:r>
              <a:rPr lang="en-US" sz="28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()</a:t>
            </a:r>
            <a:endParaRPr lang="en-US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Waits for a particular child process to finish</a:t>
            </a:r>
          </a:p>
          <a:p>
            <a:r>
              <a:rPr lang="en-US" dirty="0"/>
              <a:t>Can communicate by setting up shared memory, pipes, reading/writing files, or using sockets (network).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B29674-724F-95FA-C54A-02B0D41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622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Threads Library: </a:t>
            </a:r>
            <a:r>
              <a:rPr lang="en-US" dirty="0" err="1"/>
              <a:t>pthreads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https://man7.org/linux/man-pages/man7/pthreads.7.html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pthread_create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const </a:t>
            </a:r>
            <a:r>
              <a:rPr lang="en-US" sz="2200" dirty="0" err="1">
                <a:latin typeface="Consolas" panose="020B0609020204030204" pitchFamily="49" charset="0"/>
              </a:rPr>
              <a:t>pthread_attr_t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 err="1">
                <a:latin typeface="Consolas" panose="020B0609020204030204" pitchFamily="49" charset="0"/>
              </a:rPr>
              <a:t>attr</a:t>
            </a:r>
            <a:r>
              <a:rPr lang="en-US" sz="2200" dirty="0">
                <a:latin typeface="Consolas" panose="020B0609020204030204" pitchFamily="49" charset="0"/>
              </a:rPr>
              <a:t>,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void *(*</a:t>
            </a:r>
            <a:r>
              <a:rPr lang="en-US" sz="2200" i="1" dirty="0" err="1">
                <a:latin typeface="Consolas" panose="020B0609020204030204" pitchFamily="49" charset="0"/>
              </a:rPr>
              <a:t>start_routine</a:t>
            </a:r>
            <a:r>
              <a:rPr lang="en-US" sz="2200" dirty="0">
                <a:latin typeface="Consolas" panose="020B0609020204030204" pitchFamily="49" charset="0"/>
              </a:rPr>
              <a:t>)(void*), void *</a:t>
            </a:r>
            <a:r>
              <a:rPr lang="en-US" sz="2200" i="1" dirty="0" err="1">
                <a:latin typeface="Consolas" panose="020B0609020204030204" pitchFamily="49" charset="0"/>
              </a:rPr>
              <a:t>arg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thread is created executing </a:t>
            </a:r>
            <a:r>
              <a:rPr lang="en-US" i="1" dirty="0" err="1"/>
              <a:t>start_routine</a:t>
            </a:r>
            <a:r>
              <a:rPr lang="en-US" dirty="0"/>
              <a:t> with </a:t>
            </a:r>
            <a:r>
              <a:rPr lang="en-US" i="1" dirty="0" err="1"/>
              <a:t>arg</a:t>
            </a:r>
            <a:r>
              <a:rPr lang="en-US" dirty="0"/>
              <a:t> as its sole argument.</a:t>
            </a:r>
          </a:p>
          <a:p>
            <a:pPr lvl="1"/>
            <a:r>
              <a:rPr lang="en-US" dirty="0"/>
              <a:t>return is implicit call to </a:t>
            </a:r>
            <a:r>
              <a:rPr lang="en-US" dirty="0" err="1"/>
              <a:t>pthread_exit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</a:rPr>
              <a:t>pthread_exit</a:t>
            </a:r>
            <a:r>
              <a:rPr lang="en-US" sz="2200" dirty="0">
                <a:latin typeface="Consolas" panose="020B0609020204030204" pitchFamily="49" charset="0"/>
              </a:rPr>
              <a:t>(void *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terminates the thread and makes </a:t>
            </a:r>
            <a:r>
              <a:rPr lang="en-US" i="1" dirty="0" err="1"/>
              <a:t>value_ptr</a:t>
            </a:r>
            <a:r>
              <a:rPr lang="en-US" dirty="0"/>
              <a:t> available to any successful join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pthread_join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void **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suspends execution of the calling thread until the target </a:t>
            </a:r>
            <a:r>
              <a:rPr lang="en-US" i="1" dirty="0"/>
              <a:t>thread</a:t>
            </a:r>
            <a:r>
              <a:rPr lang="en-US" dirty="0"/>
              <a:t> terminates.</a:t>
            </a:r>
          </a:p>
          <a:p>
            <a:pPr lvl="1"/>
            <a:r>
              <a:rPr lang="en-US" dirty="0"/>
              <a:t>On return with a non-NULL </a:t>
            </a:r>
            <a:r>
              <a:rPr lang="en-US" i="1" dirty="0" err="1"/>
              <a:t>value_ptr</a:t>
            </a:r>
            <a:r>
              <a:rPr lang="en-US" dirty="0"/>
              <a:t>  the value passed to </a:t>
            </a:r>
            <a:r>
              <a:rPr lang="en-US" i="1" dirty="0" err="1">
                <a:hlinkClick r:id="rId3"/>
              </a:rPr>
              <a:t>pthread_exit</a:t>
            </a:r>
            <a:r>
              <a:rPr lang="en-US" i="1" dirty="0">
                <a:hlinkClick r:id="rId3"/>
              </a:rPr>
              <a:t>()</a:t>
            </a:r>
            <a:r>
              <a:rPr lang="en-US" dirty="0"/>
              <a:t> by the terminating thread is made available in the location referenced by </a:t>
            </a:r>
            <a:r>
              <a:rPr lang="en-US" i="1" dirty="0" err="1"/>
              <a:t>value_ptr</a:t>
            </a:r>
            <a:r>
              <a:rPr lang="en-US" dirty="0"/>
              <a:t>. </a:t>
            </a:r>
            <a:endParaRPr lang="en-US" sz="1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238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</a:t>
            </a:r>
            <a:r>
              <a:rPr lang="en-US" dirty="0"/>
              <a:t> system call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</a:t>
            </a:r>
            <a:r>
              <a:rPr lang="en-US" dirty="0" err="1"/>
              <a:t>pthread_create</a:t>
            </a:r>
            <a:r>
              <a:rPr lang="en-US" dirty="0"/>
              <a:t>() is called in a process?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395293-A561-45E7-A905-C48ACBE4FA99}"/>
              </a:ext>
            </a:extLst>
          </p:cNvPr>
          <p:cNvGrpSpPr/>
          <p:nvPr/>
        </p:nvGrpSpPr>
        <p:grpSpPr>
          <a:xfrm>
            <a:off x="1858925" y="1793358"/>
            <a:ext cx="7016850" cy="4568692"/>
            <a:chOff x="1447800" y="1805464"/>
            <a:chExt cx="6324586" cy="38158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2B7E33-0474-4267-B484-5EA07E3DFB0E}"/>
                </a:ext>
              </a:extLst>
            </p:cNvPr>
            <p:cNvSpPr txBox="1"/>
            <p:nvPr/>
          </p:nvSpPr>
          <p:spPr>
            <a:xfrm>
              <a:off x="1447800" y="1805464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Library: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4B100C-A0FF-4D32-85EB-32CF1A070F12}"/>
                </a:ext>
              </a:extLst>
            </p:cNvPr>
            <p:cNvSpPr txBox="1"/>
            <p:nvPr/>
          </p:nvSpPr>
          <p:spPr>
            <a:xfrm>
              <a:off x="1806799" y="2075093"/>
              <a:ext cx="4718700" cy="123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int </a:t>
              </a:r>
              <a:r>
                <a:rPr lang="en-US" dirty="0" err="1">
                  <a:latin typeface="Consolas" panose="020B0609020204030204" pitchFamily="49" charset="0"/>
                </a:rPr>
                <a:t>pthread_create</a:t>
              </a:r>
              <a:r>
                <a:rPr lang="en-US" dirty="0">
                  <a:latin typeface="Consolas" panose="020B0609020204030204" pitchFamily="49" charset="0"/>
                </a:rPr>
                <a:t>(…) {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Do some work like a normal function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Put </a:t>
              </a:r>
              <a:r>
                <a:rPr lang="en-US" dirty="0" err="1">
                  <a:latin typeface="Consolas" panose="020B0609020204030204" pitchFamily="49" charset="0"/>
                </a:rPr>
                <a:t>syscall</a:t>
              </a:r>
              <a:r>
                <a:rPr lang="en-US" dirty="0">
                  <a:latin typeface="Consolas" panose="020B0609020204030204" pitchFamily="49" charset="0"/>
                </a:rPr>
                <a:t> number into register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Put </a:t>
              </a:r>
              <a:r>
                <a:rPr lang="en-US" dirty="0" err="1">
                  <a:latin typeface="Consolas" panose="020B0609020204030204" pitchFamily="49" charset="0"/>
                </a:rPr>
                <a:t>args</a:t>
              </a:r>
              <a:r>
                <a:rPr lang="en-US" dirty="0">
                  <a:latin typeface="Consolas" panose="020B0609020204030204" pitchFamily="49" charset="0"/>
                </a:rPr>
                <a:t> into registers</a:t>
              </a:r>
              <a:br>
                <a:rPr lang="en-US" dirty="0">
                  <a:latin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</a:rPr>
                <a:t>   </a:t>
              </a:r>
              <a:r>
                <a:rPr lang="en-US" i="1" dirty="0">
                  <a:latin typeface="Consolas" panose="020B0609020204030204" pitchFamily="49" charset="0"/>
                </a:rPr>
                <a:t>Special trap instruction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A9533C-C2D0-4821-8463-B372EEECD047}"/>
                </a:ext>
              </a:extLst>
            </p:cNvPr>
            <p:cNvSpPr/>
            <p:nvPr/>
          </p:nvSpPr>
          <p:spPr>
            <a:xfrm>
              <a:off x="1953499" y="4850131"/>
              <a:ext cx="5818887" cy="7711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  Get return values from regs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Do some more work like a normal function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};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15469F7-1E45-47DB-9DC7-03CA4230986E}"/>
              </a:ext>
            </a:extLst>
          </p:cNvPr>
          <p:cNvSpPr/>
          <p:nvPr/>
        </p:nvSpPr>
        <p:spPr>
          <a:xfrm>
            <a:off x="5309191" y="4037962"/>
            <a:ext cx="5082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Get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 from regs</a:t>
            </a:r>
          </a:p>
          <a:p>
            <a:r>
              <a:rPr lang="en-US" dirty="0">
                <a:latin typeface="Consolas" panose="020B0609020204030204" pitchFamily="49" charset="0"/>
              </a:rPr>
              <a:t>  Do the work to spawn the new thread</a:t>
            </a:r>
          </a:p>
          <a:p>
            <a:r>
              <a:rPr lang="en-US" dirty="0">
                <a:latin typeface="Consolas" panose="020B0609020204030204" pitchFamily="49" charset="0"/>
              </a:rPr>
              <a:t>  Store return value in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42147F-A447-4921-9209-6B9011C8E926}"/>
              </a:ext>
            </a:extLst>
          </p:cNvPr>
          <p:cNvSpPr/>
          <p:nvPr/>
        </p:nvSpPr>
        <p:spPr bwMode="auto">
          <a:xfrm>
            <a:off x="5156791" y="3761428"/>
            <a:ext cx="5489944" cy="14768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Kernel: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83611-B4A2-4AD7-955E-4A2EA287E280}"/>
              </a:ext>
            </a:extLst>
          </p:cNvPr>
          <p:cNvSpPr txBox="1"/>
          <p:nvPr/>
        </p:nvSpPr>
        <p:spPr>
          <a:xfrm>
            <a:off x="8008138" y="2671533"/>
            <a:ext cx="3572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en-US" sz="2000" dirty="0">
                <a:cs typeface="Courier New" panose="02070309020205020404" pitchFamily="49" charset="0"/>
              </a:rPr>
              <a:t> (56)</a:t>
            </a:r>
            <a:r>
              <a:rPr lang="en-US" sz="2000" dirty="0"/>
              <a:t> </a:t>
            </a:r>
            <a:r>
              <a:rPr lang="en-US" sz="2000" dirty="0" err="1"/>
              <a:t>syscall</a:t>
            </a:r>
            <a:r>
              <a:rPr lang="en-US" sz="2000" dirty="0"/>
              <a:t> on Linux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576FED-4861-4386-B5C1-1598697BD475}"/>
              </a:ext>
            </a:extLst>
          </p:cNvPr>
          <p:cNvCxnSpPr/>
          <p:nvPr/>
        </p:nvCxnSpPr>
        <p:spPr>
          <a:xfrm flipH="1">
            <a:off x="6813322" y="2864723"/>
            <a:ext cx="11948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0846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Processes</a:t>
            </a:r>
          </a:p>
          <a:p>
            <a:pPr lvl="1"/>
            <a:endParaRPr lang="en-US" b="1" dirty="0"/>
          </a:p>
          <a:p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Process Creation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  <a:p>
            <a:pPr lvl="1"/>
            <a:endParaRPr lang="en-US" dirty="0"/>
          </a:p>
          <a:p>
            <a:r>
              <a:rPr lang="en-US" dirty="0"/>
              <a:t>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280611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2497B-9FAE-1D42-CC13-D2C2AB48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61C6DD-A8D7-99FF-5857-486D3F0F9E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1BE7DF-5784-F545-BFD1-CD8BDA91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Materials</a:t>
            </a:r>
          </a:p>
        </p:txBody>
      </p:sp>
    </p:spTree>
    <p:extLst>
      <p:ext uri="{BB962C8B-B14F-4D97-AF65-F5344CB8AC3E}">
        <p14:creationId xmlns:p14="http://schemas.microsoft.com/office/powerpoint/2010/main" val="40737972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E20198B-698C-4AF3-B31F-60E12B9A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20437" cy="5029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340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E20198B-698C-4AF3-B31F-60E12B9A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20437" cy="5029200"/>
          </a:xfrm>
        </p:spPr>
        <p:txBody>
          <a:bodyPr/>
          <a:lstStyle/>
          <a:p>
            <a:r>
              <a:rPr lang="en-US" dirty="0"/>
              <a:t>Reads N from process arguments</a:t>
            </a:r>
          </a:p>
          <a:p>
            <a:r>
              <a:rPr lang="en-US" dirty="0"/>
              <a:t>Creates N threads</a:t>
            </a:r>
          </a:p>
          <a:p>
            <a:r>
              <a:rPr lang="en-US" dirty="0"/>
              <a:t>Each one prints a number, then increments it, then exits</a:t>
            </a:r>
          </a:p>
          <a:p>
            <a:r>
              <a:rPr lang="en-US" dirty="0"/>
              <a:t>Main process waits for all of the threads to finish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2F0E69-8BDB-4775-BAA9-3DF34F9CB522}"/>
              </a:ext>
            </a:extLst>
          </p:cNvPr>
          <p:cNvSpPr/>
          <p:nvPr/>
        </p:nvSpPr>
        <p:spPr>
          <a:xfrm>
            <a:off x="5294616" y="3217333"/>
            <a:ext cx="2924978" cy="660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ADB7D5-74CC-4589-AA01-B6F603C45D35}"/>
              </a:ext>
            </a:extLst>
          </p:cNvPr>
          <p:cNvSpPr/>
          <p:nvPr/>
        </p:nvSpPr>
        <p:spPr>
          <a:xfrm>
            <a:off x="5294615" y="4410075"/>
            <a:ext cx="5962649" cy="36512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B41D30-1FB2-42BF-A645-266BBBF68A00}"/>
              </a:ext>
            </a:extLst>
          </p:cNvPr>
          <p:cNvSpPr/>
          <p:nvPr/>
        </p:nvSpPr>
        <p:spPr>
          <a:xfrm>
            <a:off x="5294614" y="1346638"/>
            <a:ext cx="5962649" cy="133835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2C3F9B-EB7A-41E7-BF97-934C636E1F50}"/>
              </a:ext>
            </a:extLst>
          </p:cNvPr>
          <p:cNvSpPr/>
          <p:nvPr/>
        </p:nvSpPr>
        <p:spPr>
          <a:xfrm>
            <a:off x="5294614" y="5656649"/>
            <a:ext cx="5962649" cy="5240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animBg="1"/>
      <p:bldP spid="7" grpId="1" uiExpand="1" animBg="1"/>
      <p:bldP spid="9" grpId="0" uiExpand="1" animBg="1"/>
      <p:bldP spid="9" grpId="1" uiExpand="1" animBg="1"/>
      <p:bldP spid="11" grpId="0" uiExpand="1" animBg="1"/>
      <p:bldP spid="11" grpId="1" animBg="1"/>
      <p:bldP spid="1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8156-CC7B-4B46-B8C4-9AE976CA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BF542-D0C4-4199-B4CB-480000DF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77A37-9BD0-40C5-A8F6-8F2800AC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45" y="1326980"/>
            <a:ext cx="48768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0EFFBC-B444-4FC4-AEB4-E692A5D4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75797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8156-CC7B-4B46-B8C4-9AE976CA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Check your understanding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4D6E25-724B-4DEC-ABA6-6AF33DA9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26326"/>
            <a:ext cx="4518587" cy="334587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How many threads are in this program?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Does the main thread join with the threads in the same order that they were created?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 the threads exit in the same order they were created?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If we run the program again, would the result change?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BF542-D0C4-4199-B4CB-480000DF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77A37-9BD0-40C5-A8F6-8F2800AC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45" y="1326980"/>
            <a:ext cx="48768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0EFFBC-B444-4FC4-AEB4-E692A5D4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05678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8156-CC7B-4B46-B8C4-9AE976CA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Check your understanding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4D6E25-724B-4DEC-ABA6-6AF33DA9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26326"/>
            <a:ext cx="4518587" cy="334587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How many threads are in this program? </a:t>
            </a:r>
            <a:r>
              <a:rPr lang="en-US" b="1" dirty="0"/>
              <a:t>Five</a:t>
            </a:r>
            <a:endParaRPr lang="en-US" sz="2800" b="1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Does the main thread join with the threads in the same order that they were created? </a:t>
            </a:r>
            <a:r>
              <a:rPr lang="en-US" sz="2800" b="1" dirty="0"/>
              <a:t>Yes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 the threads exit in the same order they were created? </a:t>
            </a:r>
            <a:r>
              <a:rPr lang="en-US" sz="2800" b="1" dirty="0"/>
              <a:t>Maybe??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If we run the program again, would the result change?</a:t>
            </a:r>
            <a:br>
              <a:rPr lang="en-US" sz="2800" dirty="0"/>
            </a:br>
            <a:r>
              <a:rPr lang="en-US" b="1" dirty="0"/>
              <a:t>Possibly!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BF542-D0C4-4199-B4CB-480000DF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77A37-9BD0-40C5-A8F6-8F2800AC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45" y="1326980"/>
            <a:ext cx="48768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0EFFBC-B444-4FC4-AEB4-E692A5D4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018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A01A1D-093D-47BA-8317-00CD3B44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processes also have file descriptors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6EEEBB-7033-44F9-9C6D-B6C88749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Integers specifying a file the process is interacting with</a:t>
            </a:r>
          </a:p>
          <a:p>
            <a:pPr lvl="1"/>
            <a:r>
              <a:rPr lang="en-US" dirty="0"/>
              <a:t>Process contains a table linking integers to files (and permissions)</a:t>
            </a:r>
          </a:p>
          <a:p>
            <a:endParaRPr lang="en-US" dirty="0"/>
          </a:p>
          <a:p>
            <a:r>
              <a:rPr lang="en-US" dirty="0"/>
              <a:t>Default file descriptors</a:t>
            </a:r>
          </a:p>
          <a:p>
            <a:pPr lvl="1"/>
            <a:r>
              <a:rPr lang="en-US" dirty="0"/>
              <a:t>0 - Standard input (stdin)</a:t>
            </a:r>
          </a:p>
          <a:p>
            <a:pPr lvl="1"/>
            <a:r>
              <a:rPr lang="en-US" dirty="0"/>
              <a:t>1 - Standard output (</a:t>
            </a:r>
            <a:r>
              <a:rPr lang="en-US" dirty="0" err="1"/>
              <a:t>stdout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2 - Standard error (stderr)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Function calls to interact with files</a:t>
            </a:r>
          </a:p>
          <a:p>
            <a:pPr lvl="1"/>
            <a:r>
              <a:rPr lang="en-US" sz="2600" i="0" dirty="0">
                <a:effectLst/>
                <a:latin typeface="Consolas" panose="020B0609020204030204" pitchFamily="49" charset="0"/>
              </a:rPr>
              <a:t>int     open  (const char *</a:t>
            </a:r>
            <a:r>
              <a:rPr lang="en-US" sz="2600" i="1" dirty="0">
                <a:effectLst/>
                <a:latin typeface="Consolas" panose="020B0609020204030204" pitchFamily="49" charset="0"/>
              </a:rPr>
              <a:t>path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, int 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oflag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, ... );</a:t>
            </a:r>
          </a:p>
          <a:p>
            <a:pPr lvl="1"/>
            <a:r>
              <a:rPr lang="en-US" sz="2600" b="0" i="0" dirty="0" err="1">
                <a:effectLst/>
                <a:latin typeface="Consolas" panose="020B0609020204030204" pitchFamily="49" charset="0"/>
              </a:rPr>
              <a:t>ssize_t</a:t>
            </a:r>
            <a:r>
              <a:rPr lang="en-US" sz="2600" b="0" i="0" dirty="0">
                <a:effectLst/>
                <a:latin typeface="Consolas" panose="020B0609020204030204" pitchFamily="49" charset="0"/>
              </a:rPr>
              <a:t> read  (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int 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fildes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, void *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buf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, </a:t>
            </a:r>
            <a:r>
              <a:rPr lang="en-US" sz="2600" i="0" dirty="0" err="1">
                <a:effectLst/>
                <a:latin typeface="Consolas" panose="020B0609020204030204" pitchFamily="49" charset="0"/>
              </a:rPr>
              <a:t>size_t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 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nbyte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);</a:t>
            </a:r>
            <a:endParaRPr lang="en-US" sz="2600" dirty="0">
              <a:latin typeface="Consolas" panose="020B0609020204030204" pitchFamily="49" charset="0"/>
            </a:endParaRPr>
          </a:p>
          <a:p>
            <a:pPr lvl="1"/>
            <a:r>
              <a:rPr lang="en-US" sz="2600" i="0" dirty="0" err="1">
                <a:effectLst/>
                <a:latin typeface="Consolas" panose="020B0609020204030204" pitchFamily="49" charset="0"/>
              </a:rPr>
              <a:t>ssize_t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 write (int 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fildes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, const void *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buf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, </a:t>
            </a:r>
            <a:r>
              <a:rPr lang="en-US" sz="2600" i="0" dirty="0" err="1">
                <a:effectLst/>
                <a:latin typeface="Consolas" panose="020B0609020204030204" pitchFamily="49" charset="0"/>
              </a:rPr>
              <a:t>size_t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 </a:t>
            </a:r>
            <a:r>
              <a:rPr lang="en-US" sz="2600" i="1" dirty="0" err="1">
                <a:effectLst/>
                <a:latin typeface="Consolas" panose="020B0609020204030204" pitchFamily="49" charset="0"/>
              </a:rPr>
              <a:t>nbyte</a:t>
            </a:r>
            <a:r>
              <a:rPr lang="en-US" sz="2600" i="0" dirty="0">
                <a:effectLst/>
                <a:latin typeface="Consolas" panose="020B0609020204030204" pitchFamily="49" charset="0"/>
              </a:rPr>
              <a:t>);</a:t>
            </a:r>
            <a:endParaRPr lang="en-US" sz="26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E5B61-21E8-46F2-A606-401383CB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3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B30A-EAAD-44B3-ADCB-644FB828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file descriptors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522FE-31E1-4CA6-B2A5-55B325AD8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7595" y="1197016"/>
            <a:ext cx="10972799" cy="51593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2AB95-B69E-4D4D-AAC6-6777B694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905B48-35E4-45A8-B2F3-B55939DF9BAE}"/>
              </a:ext>
            </a:extLst>
          </p:cNvPr>
          <p:cNvSpPr/>
          <p:nvPr/>
        </p:nvSpPr>
        <p:spPr>
          <a:xfrm>
            <a:off x="558053" y="5661212"/>
            <a:ext cx="11093823" cy="766482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7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B30A-EAAD-44B3-ADCB-644FB828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all of the code in the address space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522FE-31E1-4CA6-B2A5-55B325AD8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7595" y="1197016"/>
            <a:ext cx="10972799" cy="51593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2AB95-B69E-4D4D-AAC6-6777B694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905B48-35E4-45A8-B2F3-B55939DF9BAE}"/>
              </a:ext>
            </a:extLst>
          </p:cNvPr>
          <p:cNvSpPr/>
          <p:nvPr/>
        </p:nvSpPr>
        <p:spPr>
          <a:xfrm flipV="1">
            <a:off x="558053" y="1867710"/>
            <a:ext cx="11093823" cy="3858638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669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43_template.pptx" id="{F36AF7DA-6C96-43AB-903C-44AA768C6D2E}" vid="{5709DE7C-7F2C-4F35-B2D7-9FB21663D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5172</TotalTime>
  <Words>4297</Words>
  <Application>Microsoft Office PowerPoint</Application>
  <PresentationFormat>Widescreen</PresentationFormat>
  <Paragraphs>882</Paragraphs>
  <Slides>69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Tahoma</vt:lpstr>
      <vt:lpstr>Calibri</vt:lpstr>
      <vt:lpstr>Arial</vt:lpstr>
      <vt:lpstr>Consolas</vt:lpstr>
      <vt:lpstr>Courier New</vt:lpstr>
      <vt:lpstr>Class Slides</vt:lpstr>
      <vt:lpstr>Lecture 02: Processes and Threads</vt:lpstr>
      <vt:lpstr>Administrivia</vt:lpstr>
      <vt:lpstr>Administivia part 2</vt:lpstr>
      <vt:lpstr>Today’s Goals</vt:lpstr>
      <vt:lpstr>Outline</vt:lpstr>
      <vt:lpstr>View of a process</vt:lpstr>
      <vt:lpstr>POSIX processes also have file descriptors</vt:lpstr>
      <vt:lpstr>Example file descriptors</vt:lpstr>
      <vt:lpstr>Also all of the code in the address space</vt:lpstr>
      <vt:lpstr>Additional process contents</vt:lpstr>
      <vt:lpstr>Processes are an abstraction provided by the OS</vt:lpstr>
      <vt:lpstr>Processes don’t run all the time</vt:lpstr>
      <vt:lpstr>Multiprogramming processes</vt:lpstr>
      <vt:lpstr>Key difference between kernel and processes: privilege</vt:lpstr>
      <vt:lpstr>Break + Question</vt:lpstr>
      <vt:lpstr>Break + Question</vt:lpstr>
      <vt:lpstr>Outline</vt:lpstr>
      <vt:lpstr>Things a program cannot do itself</vt:lpstr>
      <vt:lpstr>How does a process ask the OS to do something?</vt:lpstr>
      <vt:lpstr>Hardware can save us!</vt:lpstr>
      <vt:lpstr>System call example</vt:lpstr>
      <vt:lpstr>System call steps (simplification)</vt:lpstr>
      <vt:lpstr>Returning from a system call (simplification)</vt:lpstr>
      <vt:lpstr>System calls trigger context switches</vt:lpstr>
      <vt:lpstr>Linux system calls</vt:lpstr>
      <vt:lpstr>Many other system calls</vt:lpstr>
      <vt:lpstr>Outline</vt:lpstr>
      <vt:lpstr>Example system call usage</vt:lpstr>
      <vt:lpstr>Process system calls</vt:lpstr>
      <vt:lpstr>Creating a new process</vt:lpstr>
      <vt:lpstr>Creating a new process</vt:lpstr>
      <vt:lpstr>Executing a new program</vt:lpstr>
      <vt:lpstr>Creating your own shell</vt:lpstr>
      <vt:lpstr>Creating your own shell</vt:lpstr>
      <vt:lpstr>Break + Question</vt:lpstr>
      <vt:lpstr>Break + Question</vt:lpstr>
      <vt:lpstr>Fork bombs in various languages</vt:lpstr>
      <vt:lpstr>Outline</vt:lpstr>
      <vt:lpstr>Alerting processes of events</vt:lpstr>
      <vt:lpstr>Signals are asynchronous messages to processes</vt:lpstr>
      <vt:lpstr>Signals are asynchronous messages to processes</vt:lpstr>
      <vt:lpstr>Signals are asynchronous messages to processes</vt:lpstr>
      <vt:lpstr>Sending signals</vt:lpstr>
      <vt:lpstr>Handling signals</vt:lpstr>
      <vt:lpstr>Example: catching a signal</vt:lpstr>
      <vt:lpstr>Live demo! + Break</vt:lpstr>
      <vt:lpstr>Outline</vt:lpstr>
      <vt:lpstr>Software Tasks: Threads</vt:lpstr>
      <vt:lpstr>Alternate view of a process</vt:lpstr>
      <vt:lpstr>Process address space with threads</vt:lpstr>
      <vt:lpstr>Thread use case: web browser</vt:lpstr>
      <vt:lpstr>Thread use case: user interfaces</vt:lpstr>
      <vt:lpstr>Thread use case: web server</vt:lpstr>
      <vt:lpstr>Web server option 1: handle one request at a time</vt:lpstr>
      <vt:lpstr>Web server option 1: event-driven model</vt:lpstr>
      <vt:lpstr>Web server option 3: multi-threaded web server</vt:lpstr>
      <vt:lpstr>More Practical Motivation</vt:lpstr>
      <vt:lpstr>Models for thread libraries: User Threads</vt:lpstr>
      <vt:lpstr>Models for thread libraries: Kernel Threads</vt:lpstr>
      <vt:lpstr>Threads versus Processes</vt:lpstr>
      <vt:lpstr>POSIX Threads Library: pthreads</vt:lpstr>
      <vt:lpstr>Pthread system call example</vt:lpstr>
      <vt:lpstr>Outline</vt:lpstr>
      <vt:lpstr>Bonus Materials</vt:lpstr>
      <vt:lpstr>Threads Example</vt:lpstr>
      <vt:lpstr>Threads Example</vt:lpstr>
      <vt:lpstr>Threads Example</vt:lpstr>
      <vt:lpstr>Check your understanding</vt:lpstr>
      <vt:lpstr>Check your understanding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Concurrency Sources</dc:title>
  <dc:creator>Branden Ghena</dc:creator>
  <cp:lastModifiedBy>Branden Ghena</cp:lastModifiedBy>
  <cp:revision>81</cp:revision>
  <dcterms:created xsi:type="dcterms:W3CDTF">2020-09-16T03:42:39Z</dcterms:created>
  <dcterms:modified xsi:type="dcterms:W3CDTF">2022-09-22T18:50:35Z</dcterms:modified>
</cp:coreProperties>
</file>