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79"/>
  </p:notesMasterIdLst>
  <p:sldIdLst>
    <p:sldId id="256" r:id="rId5"/>
    <p:sldId id="466" r:id="rId6"/>
    <p:sldId id="264" r:id="rId7"/>
    <p:sldId id="482" r:id="rId8"/>
    <p:sldId id="471" r:id="rId9"/>
    <p:sldId id="261" r:id="rId10"/>
    <p:sldId id="404" r:id="rId11"/>
    <p:sldId id="407" r:id="rId12"/>
    <p:sldId id="413" r:id="rId13"/>
    <p:sldId id="412" r:id="rId14"/>
    <p:sldId id="488" r:id="rId15"/>
    <p:sldId id="432" r:id="rId16"/>
    <p:sldId id="490" r:id="rId17"/>
    <p:sldId id="493" r:id="rId18"/>
    <p:sldId id="415" r:id="rId19"/>
    <p:sldId id="417" r:id="rId20"/>
    <p:sldId id="492" r:id="rId21"/>
    <p:sldId id="418" r:id="rId22"/>
    <p:sldId id="419" r:id="rId23"/>
    <p:sldId id="2263" r:id="rId24"/>
    <p:sldId id="2264" r:id="rId25"/>
    <p:sldId id="494" r:id="rId26"/>
    <p:sldId id="409" r:id="rId27"/>
    <p:sldId id="420" r:id="rId28"/>
    <p:sldId id="426" r:id="rId29"/>
    <p:sldId id="427" r:id="rId30"/>
    <p:sldId id="477" r:id="rId31"/>
    <p:sldId id="430" r:id="rId32"/>
    <p:sldId id="424" r:id="rId33"/>
    <p:sldId id="423" r:id="rId34"/>
    <p:sldId id="431" r:id="rId35"/>
    <p:sldId id="425" r:id="rId36"/>
    <p:sldId id="433" r:id="rId37"/>
    <p:sldId id="422" r:id="rId38"/>
    <p:sldId id="435" r:id="rId39"/>
    <p:sldId id="437" r:id="rId40"/>
    <p:sldId id="439" r:id="rId41"/>
    <p:sldId id="436" r:id="rId42"/>
    <p:sldId id="434" r:id="rId43"/>
    <p:sldId id="272" r:id="rId44"/>
    <p:sldId id="438" r:id="rId45"/>
    <p:sldId id="441" r:id="rId46"/>
    <p:sldId id="442" r:id="rId47"/>
    <p:sldId id="440" r:id="rId48"/>
    <p:sldId id="444" r:id="rId49"/>
    <p:sldId id="495" r:id="rId50"/>
    <p:sldId id="411" r:id="rId51"/>
    <p:sldId id="447" r:id="rId52"/>
    <p:sldId id="449" r:id="rId53"/>
    <p:sldId id="450" r:id="rId54"/>
    <p:sldId id="448" r:id="rId55"/>
    <p:sldId id="270" r:id="rId56"/>
    <p:sldId id="465" r:id="rId57"/>
    <p:sldId id="454" r:id="rId58"/>
    <p:sldId id="487" r:id="rId59"/>
    <p:sldId id="2265" r:id="rId60"/>
    <p:sldId id="2266" r:id="rId61"/>
    <p:sldId id="489" r:id="rId62"/>
    <p:sldId id="451" r:id="rId63"/>
    <p:sldId id="478" r:id="rId64"/>
    <p:sldId id="273" r:id="rId65"/>
    <p:sldId id="405" r:id="rId66"/>
    <p:sldId id="406" r:id="rId67"/>
    <p:sldId id="455" r:id="rId68"/>
    <p:sldId id="452" r:id="rId69"/>
    <p:sldId id="445" r:id="rId70"/>
    <p:sldId id="456" r:id="rId71"/>
    <p:sldId id="459" r:id="rId72"/>
    <p:sldId id="457" r:id="rId73"/>
    <p:sldId id="458" r:id="rId74"/>
    <p:sldId id="460" r:id="rId75"/>
    <p:sldId id="479" r:id="rId76"/>
    <p:sldId id="480" r:id="rId77"/>
    <p:sldId id="496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6"/>
            <p14:sldId id="264"/>
          </p14:sldIdLst>
        </p14:section>
        <p14:section name="Scheduling" id="{B55B8E8C-5EAB-4A1E-A4E9-AE5E896E46FA}">
          <p14:sldIdLst>
            <p14:sldId id="482"/>
            <p14:sldId id="471"/>
            <p14:sldId id="261"/>
            <p14:sldId id="404"/>
            <p14:sldId id="407"/>
            <p14:sldId id="413"/>
            <p14:sldId id="412"/>
            <p14:sldId id="488"/>
            <p14:sldId id="432"/>
            <p14:sldId id="490"/>
          </p14:sldIdLst>
        </p14:section>
        <p14:section name="Scheduler Metrics" id="{D957417D-A832-4F3F-944E-B0FE6084032C}">
          <p14:sldIdLst>
            <p14:sldId id="493"/>
            <p14:sldId id="415"/>
            <p14:sldId id="417"/>
            <p14:sldId id="492"/>
            <p14:sldId id="418"/>
            <p14:sldId id="419"/>
            <p14:sldId id="2263"/>
            <p14:sldId id="2264"/>
          </p14:sldIdLst>
        </p14:section>
        <p14:section name="Batch Systems" id="{909B5A15-EBA0-4ABC-9DD9-BB76C0C18208}">
          <p14:sldIdLst>
            <p14:sldId id="494"/>
            <p14:sldId id="409"/>
            <p14:sldId id="420"/>
            <p14:sldId id="426"/>
            <p14:sldId id="427"/>
            <p14:sldId id="477"/>
            <p14:sldId id="430"/>
            <p14:sldId id="424"/>
            <p14:sldId id="423"/>
            <p14:sldId id="431"/>
            <p14:sldId id="425"/>
            <p14:sldId id="433"/>
            <p14:sldId id="422"/>
            <p14:sldId id="435"/>
            <p14:sldId id="437"/>
            <p14:sldId id="439"/>
            <p14:sldId id="436"/>
            <p14:sldId id="434"/>
            <p14:sldId id="272"/>
            <p14:sldId id="438"/>
            <p14:sldId id="441"/>
            <p14:sldId id="442"/>
            <p14:sldId id="440"/>
            <p14:sldId id="444"/>
          </p14:sldIdLst>
        </p14:section>
        <p14:section name="Interactive Systems" id="{2625789D-9F1B-4F26-9B2D-93D56733F222}">
          <p14:sldIdLst>
            <p14:sldId id="495"/>
            <p14:sldId id="411"/>
            <p14:sldId id="447"/>
            <p14:sldId id="449"/>
            <p14:sldId id="450"/>
            <p14:sldId id="448"/>
            <p14:sldId id="270"/>
            <p14:sldId id="465"/>
            <p14:sldId id="454"/>
            <p14:sldId id="487"/>
            <p14:sldId id="2265"/>
            <p14:sldId id="2266"/>
            <p14:sldId id="489"/>
            <p14:sldId id="451"/>
            <p14:sldId id="478"/>
            <p14:sldId id="273"/>
            <p14:sldId id="405"/>
            <p14:sldId id="406"/>
            <p14:sldId id="455"/>
            <p14:sldId id="452"/>
            <p14:sldId id="445"/>
            <p14:sldId id="456"/>
            <p14:sldId id="459"/>
            <p14:sldId id="457"/>
            <p14:sldId id="458"/>
            <p14:sldId id="460"/>
            <p14:sldId id="479"/>
            <p14:sldId id="480"/>
          </p14:sldIdLst>
        </p14:section>
        <p14:section name="Wrapup" id="{29A7F866-9DA9-446B-8359-CE426CB89C7A}">
          <p14:sldIdLst>
            <p14:sldId id="4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7749" autoAdjust="0"/>
  </p:normalViewPr>
  <p:slideViewPr>
    <p:cSldViewPr snapToGrid="0">
      <p:cViewPr varScale="1">
        <p:scale>
          <a:sx n="74" d="100"/>
          <a:sy n="74" d="100"/>
        </p:scale>
        <p:origin x="84" y="1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probably ~25 more minutes to finish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kernel/src/scheduler/mlfq.rs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03:</a:t>
            </a:r>
            <a:br>
              <a:rPr lang="en-US" dirty="0"/>
            </a:br>
            <a:r>
              <a:rPr lang="en-US" dirty="0"/>
              <a:t>Classical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r>
              <a:rPr lang="en-US" dirty="0"/>
              <a:t>Synchronization primitives (</a:t>
            </a:r>
            <a:r>
              <a:rPr lang="en-US" dirty="0" err="1"/>
              <a:t>futex</a:t>
            </a:r>
            <a:r>
              <a:rPr lang="en-US" dirty="0"/>
              <a:t>/</a:t>
            </a:r>
            <a:r>
              <a:rPr lang="en-US" dirty="0" err="1"/>
              <a:t>condvar</a:t>
            </a:r>
            <a:r>
              <a:rPr lang="en-US" dirty="0"/>
              <a:t>/semaphore)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Hardware events (interrupts)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AD3-563A-DF18-BBA2-205D6E06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most schedulers: always have a job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10DC-81B1-65BB-A652-D75B283E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schedulers we look at in class are “work-conserving”</a:t>
            </a:r>
          </a:p>
          <a:p>
            <a:pPr lvl="1"/>
            <a:r>
              <a:rPr lang="en-US" dirty="0"/>
              <a:t>Always keeps scheduled resource busy if possible</a:t>
            </a:r>
          </a:p>
          <a:p>
            <a:pPr lvl="1"/>
            <a:r>
              <a:rPr lang="en-US" dirty="0"/>
              <a:t>When in doubt, make sure </a:t>
            </a:r>
            <a:r>
              <a:rPr lang="en-US" i="1" dirty="0"/>
              <a:t>some job</a:t>
            </a:r>
            <a:r>
              <a:rPr lang="en-US" dirty="0"/>
              <a:t> is running on the processor</a:t>
            </a:r>
          </a:p>
          <a:p>
            <a:pPr lvl="2"/>
            <a:r>
              <a:rPr lang="en-US" dirty="0"/>
              <a:t>Remember this for the lab and for exams!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Counter-examples of “non-work-conserving” schedulers</a:t>
            </a:r>
          </a:p>
          <a:p>
            <a:pPr lvl="1"/>
            <a:r>
              <a:rPr lang="en-US" dirty="0"/>
              <a:t>Network I/O scheduling may rate-limit to avoid overloading network</a:t>
            </a:r>
          </a:p>
          <a:p>
            <a:pPr lvl="1"/>
            <a:r>
              <a:rPr lang="en-US" dirty="0"/>
              <a:t>Energy-limited systems may choose to run nothing to preserve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7DDD-4DA8-7A2E-350D-855552E2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Jobs all arrive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only one core (we’ll discuss this one next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scheduler: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b="1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550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C9D6-481B-4EEB-8C77-F7703005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039-0281-460C-9E5A-352ACE07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– standard for measuring something</a:t>
            </a:r>
          </a:p>
          <a:p>
            <a:pPr lvl="1"/>
            <a:r>
              <a:rPr lang="en-US" dirty="0"/>
              <a:t>Mathematical optimization: objective function</a:t>
            </a:r>
          </a:p>
          <a:p>
            <a:pPr lvl="1"/>
            <a:r>
              <a:rPr lang="en-US" dirty="0"/>
              <a:t>Economics: utility function</a:t>
            </a:r>
          </a:p>
          <a:p>
            <a:endParaRPr lang="en-US" dirty="0"/>
          </a:p>
          <a:p>
            <a:r>
              <a:rPr lang="en-US" dirty="0"/>
              <a:t>For different computing scenarios, different metrics will be most important</a:t>
            </a:r>
          </a:p>
          <a:p>
            <a:pPr lvl="1"/>
            <a:r>
              <a:rPr lang="en-US" dirty="0"/>
              <a:t>Computing systems have different goals and uses</a:t>
            </a:r>
          </a:p>
          <a:p>
            <a:pPr lvl="1"/>
            <a:r>
              <a:rPr lang="en-US" dirty="0"/>
              <a:t>Performance metrics are often in conflict with each other</a:t>
            </a:r>
          </a:p>
          <a:p>
            <a:endParaRPr lang="en-US" dirty="0"/>
          </a:p>
          <a:p>
            <a:r>
              <a:rPr lang="en-US" dirty="0"/>
              <a:t>Operating Systems are full of </a:t>
            </a:r>
            <a:r>
              <a:rPr lang="en-US" i="1" dirty="0"/>
              <a:t>tradeoffs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4934-6D3D-4934-8152-77B286B8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4838-A6DC-45AB-B493-4CFD2FB5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scheduling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8193-B01B-49E2-8F5B-5CE22012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Each job should get a “fair” share of the processor</a:t>
            </a:r>
          </a:p>
          <a:p>
            <a:pPr lvl="1"/>
            <a:endParaRPr lang="en-US" dirty="0"/>
          </a:p>
          <a:p>
            <a:r>
              <a:rPr lang="en-US" dirty="0"/>
              <a:t>Fair means different things of course</a:t>
            </a:r>
          </a:p>
          <a:p>
            <a:pPr lvl="1"/>
            <a:r>
              <a:rPr lang="en-US" dirty="0"/>
              <a:t>Could be “each job gets equal time”</a:t>
            </a:r>
          </a:p>
          <a:p>
            <a:pPr lvl="1"/>
            <a:r>
              <a:rPr lang="en-US" dirty="0"/>
              <a:t>Could be “each job starts in order it arrives”</a:t>
            </a:r>
          </a:p>
          <a:p>
            <a:pPr lvl="1"/>
            <a:r>
              <a:rPr lang="en-US" dirty="0"/>
              <a:t>Could be “each job is handled based on its priority”</a:t>
            </a:r>
          </a:p>
          <a:p>
            <a:pPr lvl="1"/>
            <a:endParaRPr lang="en-US" dirty="0"/>
          </a:p>
          <a:p>
            <a:r>
              <a:rPr lang="en-US" dirty="0"/>
              <a:t>Scheduler should be fair with regards to the goals of the system it runs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63EE-A7E1-4D2A-B59C-7576B9C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50D5-D11E-68A9-BBCB-18F86C2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scheduling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60AB-4B16-AE50-676F-6AB82980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How many jobs does the system complete?</a:t>
            </a:r>
          </a:p>
          <a:p>
            <a:pPr lvl="1"/>
            <a:r>
              <a:rPr lang="en-US" dirty="0"/>
              <a:t>How quickly are jobs completed?</a:t>
            </a:r>
          </a:p>
          <a:p>
            <a:pPr lvl="1"/>
            <a:endParaRPr lang="en-US" dirty="0"/>
          </a:p>
          <a:p>
            <a:r>
              <a:rPr lang="en-US" dirty="0"/>
              <a:t>Responsiveness</a:t>
            </a:r>
          </a:p>
          <a:p>
            <a:pPr lvl="1"/>
            <a:r>
              <a:rPr lang="en-US" dirty="0"/>
              <a:t>How responsive does the system </a:t>
            </a:r>
            <a:r>
              <a:rPr lang="en-US" i="1" dirty="0"/>
              <a:t>feel </a:t>
            </a:r>
            <a:r>
              <a:rPr lang="en-US" dirty="0"/>
              <a:t>to users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Energy use, types of jobs run, processor cores used,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3762-687A-D500-FEB5-3FBB284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important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</a:t>
            </a:r>
          </a:p>
          <a:p>
            <a:pPr lvl="1"/>
            <a:r>
              <a:rPr lang="en-US" dirty="0"/>
              <a:t>Text editor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important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 – </a:t>
            </a:r>
            <a:r>
              <a:rPr lang="en-US" b="1" dirty="0"/>
              <a:t>Batch System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 –</a:t>
            </a:r>
            <a:r>
              <a:rPr lang="en-US" b="1" dirty="0"/>
              <a:t> Interactive System</a:t>
            </a:r>
          </a:p>
          <a:p>
            <a:pPr lvl="1"/>
            <a:r>
              <a:rPr lang="en-US" dirty="0"/>
              <a:t>Text editor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 – </a:t>
            </a:r>
            <a:r>
              <a:rPr lang="en-US" b="1" dirty="0"/>
              <a:t>Real-time System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9C2-2A52-444E-A2B5-6CA07F88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FB7A-563A-4B40-828C-0F79F133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lab due tonight! - 11:59 pm</a:t>
            </a:r>
          </a:p>
          <a:p>
            <a:pPr lvl="1"/>
            <a:r>
              <a:rPr lang="en-US" dirty="0"/>
              <a:t>Submission: your most-recent commit in git</a:t>
            </a:r>
          </a:p>
          <a:p>
            <a:pPr lvl="1"/>
            <a:r>
              <a:rPr lang="en-US" dirty="0"/>
              <a:t>Should have a STATUS file with results</a:t>
            </a:r>
          </a:p>
          <a:p>
            <a:pPr lvl="2"/>
            <a:r>
              <a:rPr lang="en-US" dirty="0"/>
              <a:t>Graded on completion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Lab should be available now!</a:t>
            </a:r>
          </a:p>
          <a:p>
            <a:pPr lvl="1"/>
            <a:r>
              <a:rPr lang="en-US" dirty="0"/>
              <a:t>Groups of 1-3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2B0A-693F-4F70-9EAD-C0E9EA5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b="1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73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batch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designed to run a set of provided tasks</a:t>
            </a:r>
          </a:p>
          <a:p>
            <a:pPr lvl="1"/>
            <a:r>
              <a:rPr lang="en-US" dirty="0"/>
              <a:t>No direct interaction with users</a:t>
            </a:r>
          </a:p>
          <a:p>
            <a:pPr lvl="1"/>
            <a:r>
              <a:rPr lang="en-US" dirty="0"/>
              <a:t>Predominantly run-to-completion jobs</a:t>
            </a:r>
          </a:p>
          <a:p>
            <a:pPr lvl="1"/>
            <a:endParaRPr lang="en-US" dirty="0"/>
          </a:p>
          <a:p>
            <a:r>
              <a:rPr lang="en-US" dirty="0"/>
              <a:t>Example: banking systems or payroll management</a:t>
            </a:r>
          </a:p>
          <a:p>
            <a:endParaRPr lang="en-US" dirty="0"/>
          </a:p>
          <a:p>
            <a:r>
              <a:rPr lang="en-US" dirty="0"/>
              <a:t>Modern example: network servers</a:t>
            </a:r>
          </a:p>
          <a:p>
            <a:pPr lvl="1"/>
            <a:r>
              <a:rPr lang="en-US" dirty="0"/>
              <a:t>Tasks are serving requests</a:t>
            </a:r>
          </a:p>
          <a:p>
            <a:pPr lvl="1"/>
            <a:r>
              <a:rPr lang="en-US" dirty="0"/>
              <a:t>Multiple types of requests, each with known runtimes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27195-4A2F-6459-2A93-03CF8CCC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2900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2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Jobs completed per unit time</a:t>
            </a:r>
          </a:p>
          <a:p>
            <a:pPr lvl="1"/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lvl="1"/>
            <a:r>
              <a:rPr lang="en-US" dirty="0"/>
              <a:t>Higher is better</a:t>
            </a:r>
          </a:p>
          <a:p>
            <a:pPr lvl="1"/>
            <a:endParaRPr lang="en-US" dirty="0"/>
          </a:p>
          <a:p>
            <a:r>
              <a:rPr lang="en-US" dirty="0"/>
              <a:t>Turnaround time</a:t>
            </a:r>
          </a:p>
          <a:p>
            <a:pPr lvl="1"/>
            <a:r>
              <a:rPr lang="en-US" dirty="0"/>
              <a:t>Duration from job arrival until job completion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r>
              <a:rPr lang="en-US" dirty="0"/>
              <a:t>Lower is better</a:t>
            </a:r>
          </a:p>
          <a:p>
            <a:pPr lvl="1"/>
            <a:r>
              <a:rPr lang="en-US" dirty="0"/>
              <a:t>Average turnaround time is computed across all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 arrives at t=10, finishes at t=40</a:t>
            </a:r>
          </a:p>
          <a:p>
            <a:r>
              <a:rPr lang="en-US" dirty="0"/>
              <a:t>Process B arrives at t=10, finishes at t=60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</p:txBody>
      </p:sp>
    </p:spTree>
    <p:extLst>
      <p:ext uri="{BB962C8B-B14F-4D97-AF65-F5344CB8AC3E}">
        <p14:creationId xmlns:p14="http://schemas.microsoft.com/office/powerpoint/2010/main" val="161293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 arrives at t=10, finishes at t=40 (duration 30)</a:t>
            </a:r>
          </a:p>
          <a:p>
            <a:r>
              <a:rPr lang="en-US" dirty="0"/>
              <a:t>Process B arrives at t=10, finishes at t=60 (duration 20)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  <a:p>
            <a:r>
              <a:rPr lang="en-US" sz="2400" dirty="0"/>
              <a:t>2 jobs / 50 time = 0.04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40-10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(30+50)/2 = 40</a:t>
            </a:r>
          </a:p>
        </p:txBody>
      </p:sp>
    </p:spTree>
    <p:extLst>
      <p:ext uri="{BB962C8B-B14F-4D97-AF65-F5344CB8AC3E}">
        <p14:creationId xmlns:p14="http://schemas.microsoft.com/office/powerpoint/2010/main" val="38007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17B-FDA9-4FF7-AA87-35B895E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scheduler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DF8-723D-406A-B999-E077699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metric is most relevant to a batch system scheduler with a finite list of processes?</a:t>
            </a:r>
          </a:p>
          <a:p>
            <a:pPr lvl="1"/>
            <a:r>
              <a:rPr lang="en-US" dirty="0"/>
              <a:t>Throughput or Turnaround</a:t>
            </a:r>
          </a:p>
          <a:p>
            <a:pPr lvl="1"/>
            <a:endParaRPr lang="en-US" dirty="0"/>
          </a:p>
          <a:p>
            <a:r>
              <a:rPr lang="en-US" dirty="0"/>
              <a:t>Throughput only cares about sum of durations of jobs</a:t>
            </a:r>
          </a:p>
          <a:p>
            <a:pPr lvl="1"/>
            <a:r>
              <a:rPr lang="en-US" dirty="0"/>
              <a:t>Throughput is the same no matter whether A or B goes first</a:t>
            </a:r>
          </a:p>
          <a:p>
            <a:endParaRPr lang="en-US" dirty="0"/>
          </a:p>
          <a:p>
            <a:r>
              <a:rPr lang="en-US" dirty="0"/>
              <a:t>Turnaround accounts for delays in scheduling a job</a:t>
            </a:r>
          </a:p>
          <a:p>
            <a:pPr lvl="1"/>
            <a:r>
              <a:rPr lang="en-US" dirty="0"/>
              <a:t>Swapping A and B would result in better average turnaround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1738-027D-4FF1-916D-C98E127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F633-C145-47DF-8131-886ED23AC702}"/>
              </a:ext>
            </a:extLst>
          </p:cNvPr>
          <p:cNvSpPr txBox="1"/>
          <p:nvPr/>
        </p:nvSpPr>
        <p:spPr>
          <a:xfrm>
            <a:off x="607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0D6C-E97A-4E92-B640-942FC421310C}"/>
              </a:ext>
            </a:extLst>
          </p:cNvPr>
          <p:cNvSpPr txBox="1"/>
          <p:nvPr/>
        </p:nvSpPr>
        <p:spPr>
          <a:xfrm>
            <a:off x="4290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30-10 =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F3FB7-241A-471B-A202-4A7F6FA8CDBE}"/>
              </a:ext>
            </a:extLst>
          </p:cNvPr>
          <p:cNvSpPr txBox="1"/>
          <p:nvPr/>
        </p:nvSpPr>
        <p:spPr>
          <a:xfrm>
            <a:off x="7973594" y="53412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(50+20)/2 = 35</a:t>
            </a:r>
          </a:p>
        </p:txBody>
      </p:sp>
    </p:spTree>
    <p:extLst>
      <p:ext uri="{BB962C8B-B14F-4D97-AF65-F5344CB8AC3E}">
        <p14:creationId xmlns:p14="http://schemas.microsoft.com/office/powerpoint/2010/main" val="3594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744-128B-4B68-9B51-D1C5354E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AA2-DCDB-4D95-AC8A-794F03F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 First Out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Shortest Job First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Shortest Remaining Processing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1BCB-5165-40EF-B496-D37AAE8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4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all arrive at the same time</a:t>
            </a:r>
            <a:br>
              <a:rPr lang="en-US" b="1" strike="sngStrike" dirty="0"/>
            </a:br>
            <a:r>
              <a:rPr lang="en-US" b="1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concept and challenges of scheduling</a:t>
            </a:r>
          </a:p>
          <a:p>
            <a:endParaRPr lang="en-US" dirty="0"/>
          </a:p>
          <a:p>
            <a:r>
              <a:rPr lang="en-US" dirty="0"/>
              <a:t>Explore scheduling for batch and interactive systems</a:t>
            </a:r>
          </a:p>
          <a:p>
            <a:endParaRPr lang="en-US" dirty="0"/>
          </a:p>
          <a:p>
            <a:r>
              <a:rPr lang="en-US" dirty="0"/>
              <a:t>Identify important metrics for measuring scheduler performance</a:t>
            </a:r>
          </a:p>
          <a:p>
            <a:endParaRPr lang="en-US" dirty="0"/>
          </a:p>
          <a:p>
            <a:r>
              <a:rPr lang="en-US" dirty="0"/>
              <a:t>Examine several scheduling policies that target these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assumption for now: all jobs arrive at time zero</a:t>
            </a:r>
          </a:p>
          <a:p>
            <a:pPr lvl="1"/>
            <a:endParaRPr lang="en-US" dirty="0"/>
          </a:p>
          <a:p>
            <a:r>
              <a:rPr lang="en-US" dirty="0"/>
              <a:t>What is the average turnaround for this workload?</a:t>
            </a:r>
          </a:p>
          <a:p>
            <a:pPr lvl="1"/>
            <a:r>
              <a:rPr lang="en-US" dirty="0"/>
              <a:t>(10 + 20 + 30)/3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Each job runs for the same amount of time</a:t>
            </a:r>
            <a:br>
              <a:rPr lang="en-US" dirty="0"/>
            </a:br>
            <a:r>
              <a:rPr lang="en-US" b="1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pPr lvl="1"/>
            <a:r>
              <a:rPr lang="en-US" dirty="0"/>
              <a:t>(consider job durations)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r>
              <a:rPr lang="en-US" dirty="0"/>
              <a:t>One big job can cause lots of jobs behind it to wait</a:t>
            </a:r>
          </a:p>
          <a:p>
            <a:pPr lvl="2"/>
            <a:r>
              <a:rPr lang="en-US" dirty="0"/>
              <a:t>Convoy effect – lots of small jobs stuck behind one big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Average turnaround time = (100+110+120)/3 = 110</a:t>
            </a:r>
          </a:p>
          <a:p>
            <a:pPr lvl="1"/>
            <a:r>
              <a:rPr lang="en-US" dirty="0"/>
              <a:t>Minimum average turnaround time = (10+20+120)/3 = 50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BC20-2132-4431-97F0-1FDA5DEB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93"/>
          <a:stretch/>
        </p:blipFill>
        <p:spPr>
          <a:xfrm>
            <a:off x="1682750" y="2911475"/>
            <a:ext cx="36957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3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49F-3869-41AB-920F-D27A897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483F-2ABF-4F55-8A47-1ECFD22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the job with the smallest duration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smallest duration</a:t>
            </a:r>
          </a:p>
          <a:p>
            <a:pPr lvl="1"/>
            <a:endParaRPr lang="en-US" dirty="0"/>
          </a:p>
          <a:p>
            <a:r>
              <a:rPr lang="en-US" dirty="0"/>
              <a:t>Essentially: complete a job as soon as possible</a:t>
            </a:r>
          </a:p>
          <a:p>
            <a:pPr lvl="1"/>
            <a:r>
              <a:rPr lang="en-US" dirty="0"/>
              <a:t>Minimizes the number of waiting jobs, minimizing average turnaround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7261-AE17-4E50-B453-1F6184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E2BD-7232-40E9-ACCE-1CAB7333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48"/>
          <a:stretch/>
        </p:blipFill>
        <p:spPr>
          <a:xfrm>
            <a:off x="1036842" y="4413852"/>
            <a:ext cx="5057152" cy="2125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D2831-4DFB-45D6-A6A0-D8A5E3E57BAF}"/>
              </a:ext>
            </a:extLst>
          </p:cNvPr>
          <p:cNvSpPr txBox="1"/>
          <p:nvPr/>
        </p:nvSpPr>
        <p:spPr>
          <a:xfrm>
            <a:off x="6523241" y="48840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(10+20+120)/3 = 50</a:t>
            </a:r>
          </a:p>
        </p:txBody>
      </p:sp>
    </p:spTree>
    <p:extLst>
      <p:ext uri="{BB962C8B-B14F-4D97-AF65-F5344CB8AC3E}">
        <p14:creationId xmlns:p14="http://schemas.microsoft.com/office/powerpoint/2010/main" val="3068287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can fail with late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Scheduler’s previously optimal decision could be invalidated by new job arrivals</a:t>
            </a:r>
          </a:p>
          <a:p>
            <a:pPr lvl="1"/>
            <a:r>
              <a:rPr lang="en-US" dirty="0"/>
              <a:t>If B and C arrive late, they will have to wait because A is already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7B0E6-4E12-4761-970E-20C2D276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1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2232642" cy="5029200"/>
          </a:xfrm>
        </p:spPr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  <a:p>
            <a:pPr lvl="1"/>
            <a:endParaRPr lang="en-US" dirty="0"/>
          </a:p>
          <a:p>
            <a:r>
              <a:rPr lang="en-US" dirty="0"/>
              <a:t>Average turnaround = ((100-0) + (110-10) + (120-10))/3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14E7F-BBD7-8D6D-54E5-010687776D48}"/>
              </a:ext>
            </a:extLst>
          </p:cNvPr>
          <p:cNvSpPr txBox="1"/>
          <p:nvPr/>
        </p:nvSpPr>
        <p:spPr>
          <a:xfrm>
            <a:off x="9995349" y="2448415"/>
            <a:ext cx="3105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103.33333333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6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727C-54D4-4DBF-8E3F-F143FBE8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27F5-2FC4-4928-9756-43AAB68C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8399245" cy="5029200"/>
          </a:xfrm>
        </p:spPr>
        <p:txBody>
          <a:bodyPr/>
          <a:lstStyle/>
          <a:p>
            <a:r>
              <a:rPr lang="en-US" dirty="0"/>
              <a:t>Let’s add a new scheduler capability: preemption</a:t>
            </a:r>
          </a:p>
          <a:p>
            <a:endParaRPr lang="en-US" dirty="0"/>
          </a:p>
          <a:p>
            <a:r>
              <a:rPr lang="en-US" dirty="0"/>
              <a:t>OS can “</a:t>
            </a:r>
            <a:r>
              <a:rPr lang="en-US" dirty="0" err="1"/>
              <a:t>deschedule</a:t>
            </a:r>
            <a:r>
              <a:rPr lang="en-US" dirty="0"/>
              <a:t>” jobs that</a:t>
            </a:r>
            <a:br>
              <a:rPr lang="en-US" dirty="0"/>
            </a:br>
            <a:r>
              <a:rPr lang="en-US" dirty="0"/>
              <a:t>are running</a:t>
            </a:r>
          </a:p>
          <a:p>
            <a:endParaRPr lang="en-US" dirty="0"/>
          </a:p>
          <a:p>
            <a:r>
              <a:rPr lang="en-US" dirty="0"/>
              <a:t>This means it can make scheduling</a:t>
            </a:r>
            <a:br>
              <a:rPr lang="en-US" dirty="0"/>
            </a:br>
            <a:r>
              <a:rPr lang="en-US" dirty="0"/>
              <a:t>decisions more frequently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F5D2-A630-41E5-915F-7677C9D0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4B6108-3D45-4768-8763-22F297C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76" y="2548801"/>
            <a:ext cx="4242018" cy="3467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9933F-56BE-4C56-99D1-2A68E6C85D68}"/>
              </a:ext>
            </a:extLst>
          </p:cNvPr>
          <p:cNvSpPr/>
          <p:nvPr/>
        </p:nvSpPr>
        <p:spPr>
          <a:xfrm>
            <a:off x="8837343" y="2834640"/>
            <a:ext cx="1282700" cy="431800"/>
          </a:xfrm>
          <a:prstGeom prst="roundRect">
            <a:avLst/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94315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processes is expensive</a:t>
            </a:r>
          </a:p>
          <a:p>
            <a:pPr lvl="1"/>
            <a:r>
              <a:rPr lang="en-US" dirty="0"/>
              <a:t>Context switch to OS is on the order of 1 </a:t>
            </a:r>
            <a:r>
              <a:rPr lang="el-GR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dirty="0"/>
              <a:t>s (1 millionth of a second)</a:t>
            </a:r>
          </a:p>
          <a:p>
            <a:pPr lvl="1"/>
            <a:r>
              <a:rPr lang="en-US" dirty="0"/>
              <a:t>Switching registers and CPU mode</a:t>
            </a:r>
          </a:p>
          <a:p>
            <a:pPr lvl="1"/>
            <a:endParaRPr lang="en-US" dirty="0"/>
          </a:p>
          <a:p>
            <a:r>
              <a:rPr lang="en-US" dirty="0"/>
              <a:t>Memory is often the larger expense though</a:t>
            </a:r>
          </a:p>
          <a:p>
            <a:pPr lvl="1"/>
            <a:r>
              <a:rPr lang="en-US" dirty="0"/>
              <a:t>New process has different physical memory pages</a:t>
            </a:r>
          </a:p>
          <a:p>
            <a:pPr lvl="1"/>
            <a:r>
              <a:rPr lang="en-US" dirty="0"/>
              <a:t>Which means that caches have to be cleared</a:t>
            </a:r>
          </a:p>
          <a:p>
            <a:pPr lvl="1"/>
            <a:r>
              <a:rPr lang="en-US" dirty="0"/>
              <a:t>Caches will “warm up” as the process runs</a:t>
            </a:r>
          </a:p>
          <a:p>
            <a:pPr lvl="1"/>
            <a:r>
              <a:rPr lang="en-US" dirty="0"/>
              <a:t>Less of a penalty to threads (only stack changes)</a:t>
            </a:r>
          </a:p>
          <a:p>
            <a:pPr lvl="1"/>
            <a:endParaRPr lang="en-US" dirty="0"/>
          </a:p>
          <a:p>
            <a:r>
              <a:rPr lang="en-US" dirty="0"/>
              <a:t>Alternative option: cooperative scheduling through yield()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A4AA-9AD9-40BE-BE41-317FEE3A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No new jobs are created while running existing jobs</a:t>
            </a:r>
            <a:br>
              <a:rPr lang="en-US" b="1" dirty="0"/>
            </a:br>
            <a:r>
              <a:rPr lang="en-US" b="1" dirty="0" err="1"/>
              <a:t>Jobs</a:t>
            </a:r>
            <a:r>
              <a:rPr lang="en-US" b="1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2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18BD-B9AA-4939-B798-351531D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Preemptive Shortest Remaining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9D0-C64C-4970-BFD9-2BA3744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Shortest Time-to-Completion First</a:t>
            </a:r>
          </a:p>
          <a:p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job with smallest duration first</a:t>
            </a:r>
          </a:p>
          <a:p>
            <a:pPr lvl="1"/>
            <a:r>
              <a:rPr lang="en-US" dirty="0"/>
              <a:t>Preempt a running job when new jobs arrive</a:t>
            </a:r>
          </a:p>
          <a:p>
            <a:pPr lvl="1"/>
            <a:r>
              <a:rPr lang="en-US" dirty="0"/>
              <a:t>Then schedule job with smallest remaining duration</a:t>
            </a:r>
          </a:p>
          <a:p>
            <a:endParaRPr lang="en-US" dirty="0"/>
          </a:p>
          <a:p>
            <a:r>
              <a:rPr lang="en-US" dirty="0"/>
              <a:t>Essentially, reevaluate schedule when new information is gained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3FFB1-369D-482B-990B-94DBC9F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055-1DDB-469D-8C1A-431357C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Processing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2E89-DE93-4BD6-978D-4E18693A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preempted when B and C arrive at time 10</a:t>
            </a:r>
          </a:p>
          <a:p>
            <a:r>
              <a:rPr lang="en-US" dirty="0"/>
              <a:t>Scheduler chooses B as new shortest remaining time</a:t>
            </a:r>
          </a:p>
          <a:p>
            <a:pPr lvl="1"/>
            <a:r>
              <a:rPr lang="en-US" dirty="0"/>
              <a:t>B=10, C=10, A=90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DFE8-7A36-4BC6-867C-D7CA171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16E34-2170-4E5A-8597-5F6ED8F2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19"/>
          <a:stretch/>
        </p:blipFill>
        <p:spPr>
          <a:xfrm>
            <a:off x="1012555" y="2989097"/>
            <a:ext cx="6454898" cy="288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DD4F-075D-4336-87EF-71F73D575A2C}"/>
              </a:ext>
            </a:extLst>
          </p:cNvPr>
          <p:cNvSpPr txBox="1"/>
          <p:nvPr/>
        </p:nvSpPr>
        <p:spPr>
          <a:xfrm>
            <a:off x="7783021" y="38426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(120+10+20)/3 = 50</a:t>
            </a:r>
          </a:p>
        </p:txBody>
      </p:sp>
    </p:spTree>
    <p:extLst>
      <p:ext uri="{BB962C8B-B14F-4D97-AF65-F5344CB8AC3E}">
        <p14:creationId xmlns:p14="http://schemas.microsoft.com/office/powerpoint/2010/main" val="191102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2"/>
            <a:r>
              <a:rPr lang="en-US" dirty="0"/>
              <a:t>Shortest Remaining Processing Time</a:t>
            </a:r>
          </a:p>
          <a:p>
            <a:pPr lvl="2"/>
            <a:r>
              <a:rPr lang="en-US" dirty="0"/>
              <a:t>Shortest Job First too if we allow new job arrivals (without preemption)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Arriving short tasks could lead a long task to never be scheduled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2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9824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interactive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computer you directly interact with</a:t>
            </a:r>
          </a:p>
          <a:p>
            <a:pPr lvl="1"/>
            <a:r>
              <a:rPr lang="en-US" dirty="0"/>
              <a:t>Desktops, laptops, smartphones</a:t>
            </a:r>
          </a:p>
          <a:p>
            <a:pPr lvl="1"/>
            <a:endParaRPr lang="en-US" dirty="0"/>
          </a:p>
          <a:p>
            <a:r>
              <a:rPr lang="en-US" dirty="0"/>
              <a:t>Differences from batch systems</a:t>
            </a:r>
          </a:p>
          <a:p>
            <a:pPr lvl="1"/>
            <a:r>
              <a:rPr lang="en-US" dirty="0"/>
              <a:t>Humans are “in-the-loop”</a:t>
            </a:r>
          </a:p>
          <a:p>
            <a:pPr lvl="2"/>
            <a:r>
              <a:rPr lang="en-US" dirty="0"/>
              <a:t>Computer needs to feel responsive for programs they are using</a:t>
            </a:r>
          </a:p>
          <a:p>
            <a:endParaRPr lang="en-US" dirty="0"/>
          </a:p>
          <a:p>
            <a:pPr lvl="1"/>
            <a:r>
              <a:rPr lang="en-US" b="1" dirty="0"/>
              <a:t>Many jobs have no predefined duration</a:t>
            </a:r>
          </a:p>
          <a:p>
            <a:pPr lvl="2"/>
            <a:r>
              <a:rPr lang="en-US" dirty="0"/>
              <a:t>How long does Chrome run for?</a:t>
            </a:r>
          </a:p>
          <a:p>
            <a:pPr lvl="2"/>
            <a:endParaRPr lang="en-US" dirty="0"/>
          </a:p>
          <a:p>
            <a:r>
              <a:rPr lang="en-US" dirty="0"/>
              <a:t>Still have some batch jobs though (background services)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Time from arrival until the job </a:t>
            </a:r>
            <a:r>
              <a:rPr lang="en-US" b="1" dirty="0"/>
              <a:t>begins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Doesn’t matter how long the job takes to run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Particularly good for interactive processes</a:t>
            </a:r>
          </a:p>
          <a:p>
            <a:pPr lvl="1"/>
            <a:r>
              <a:rPr lang="en-US" dirty="0"/>
              <a:t>Need to quickly show that they are reacting to user inputs</a:t>
            </a:r>
          </a:p>
          <a:p>
            <a:pPr lvl="1"/>
            <a:r>
              <a:rPr lang="en-US" dirty="0"/>
              <a:t>Exact total run duration isn’t so important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5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27A-CB23-4CAC-BF38-CCC6E874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491-3FD9-4A3F-B2A7-5FDA9C8A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Round Robin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Multi-Level Feedback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5F60-31FF-4003-91DE-1EC97BFC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 runtime is known in advance</a:t>
            </a:r>
            <a:br>
              <a:rPr lang="en-US" b="1" strike="sngStrike" dirty="0"/>
            </a:br>
            <a:r>
              <a:rPr lang="en-US" b="1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 jobs arrive at time 0</a:t>
            </a:r>
          </a:p>
          <a:p>
            <a:pPr lvl="1"/>
            <a:r>
              <a:rPr lang="en-US" dirty="0"/>
              <a:t>Average response time = (0 + 1 + 2)/3 = 1</a:t>
            </a:r>
          </a:p>
          <a:p>
            <a:pPr lvl="1"/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timeslice</a:t>
            </a:r>
            <a:r>
              <a:rPr lang="en-US" dirty="0"/>
              <a:t> means smaller response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4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policies favor different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10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741119" y="5388137"/>
            <a:ext cx="10257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Better response time versus Better turnaround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3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context switches are not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451064"/>
            <a:ext cx="5265765" cy="32597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51064"/>
            <a:ext cx="5730498" cy="32597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STCF</a:t>
            </a:r>
            <a:r>
              <a:rPr lang="en-US" dirty="0"/>
              <a:t>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469901" y="4560197"/>
            <a:ext cx="11163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real OS, Round Robin would take an extra ~12 </a:t>
            </a:r>
            <a:r>
              <a:rPr lang="el-GR" sz="2800" dirty="0"/>
              <a:t>μ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Plus more time lost with cold caches…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Timeslice</a:t>
            </a:r>
            <a:r>
              <a:rPr lang="en-US" sz="2800" dirty="0"/>
              <a:t> must be </a:t>
            </a:r>
            <a:r>
              <a:rPr lang="en-US" sz="2800" b="1" dirty="0"/>
              <a:t>much</a:t>
            </a:r>
            <a:r>
              <a:rPr lang="en-US" sz="2800" dirty="0"/>
              <a:t> greater than context switch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</a:t>
            </a:r>
            <a:r>
              <a:rPr lang="en-US" sz="2400" dirty="0" err="1"/>
              <a:t>timeslice</a:t>
            </a:r>
            <a:r>
              <a:rPr lang="en-US" sz="2400" dirty="0"/>
              <a:t> is ~1 </a:t>
            </a:r>
            <a:r>
              <a:rPr lang="en-US" sz="2400" dirty="0" err="1"/>
              <a:t>ms</a:t>
            </a:r>
            <a:r>
              <a:rPr lang="en-US" sz="2400" dirty="0"/>
              <a:t> and context switch is ~1 </a:t>
            </a:r>
            <a:r>
              <a:rPr lang="en-US" sz="2400" dirty="0" err="1"/>
              <a:t>μs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155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nothing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</a:t>
            </a:r>
            <a:r>
              <a:rPr lang="en-US" dirty="0" err="1"/>
              <a:t>timeslice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26475706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nothing for the rest of the timeslice</a:t>
            </a:r>
            <a:r>
              <a:rPr lang="en-US" dirty="0"/>
              <a:t> </a:t>
            </a:r>
            <a:r>
              <a:rPr lang="en-US" b="1" dirty="0"/>
              <a:t>Not work-conserving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</a:t>
            </a:r>
            <a:r>
              <a:rPr lang="en-US" dirty="0" err="1"/>
              <a:t>timeslice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874527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nothing for the rest of the timeslice</a:t>
            </a:r>
            <a:r>
              <a:rPr lang="en-US" dirty="0"/>
              <a:t> Not work-conserving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a new job for the rest of the timeslice</a:t>
            </a:r>
            <a:r>
              <a:rPr lang="en-US" dirty="0"/>
              <a:t> </a:t>
            </a:r>
            <a:r>
              <a:rPr lang="en-US" b="1" dirty="0"/>
              <a:t>Not fair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timeslice </a:t>
            </a:r>
            <a:r>
              <a:rPr lang="en-US" b="1" dirty="0"/>
              <a:t>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3850061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Timeslices</a:t>
            </a:r>
            <a:r>
              <a:rPr lang="en-US" dirty="0"/>
              <a:t> are attached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job</a:t>
            </a:r>
            <a:r>
              <a:rPr lang="en-US" dirty="0"/>
              <a:t> gets its own timeslice duration</a:t>
            </a:r>
          </a:p>
          <a:p>
            <a:endParaRPr lang="en-US" dirty="0"/>
          </a:p>
          <a:p>
            <a:r>
              <a:rPr lang="en-US" dirty="0"/>
              <a:t>Jobs may use less than their entire timeslice voluntarily</a:t>
            </a:r>
          </a:p>
          <a:p>
            <a:pPr lvl="1"/>
            <a:r>
              <a:rPr lang="en-US" dirty="0"/>
              <a:t>They could complete</a:t>
            </a:r>
          </a:p>
          <a:p>
            <a:pPr lvl="1"/>
            <a:r>
              <a:rPr lang="en-US" dirty="0"/>
              <a:t>They could become blocked</a:t>
            </a:r>
          </a:p>
          <a:p>
            <a:pPr lvl="1"/>
            <a:r>
              <a:rPr lang="en-US" dirty="0"/>
              <a:t>They could decide to yield</a:t>
            </a:r>
          </a:p>
          <a:p>
            <a:pPr lvl="1"/>
            <a:endParaRPr lang="en-US" dirty="0"/>
          </a:p>
          <a:p>
            <a:r>
              <a:rPr lang="en-US" dirty="0"/>
              <a:t>The scheduler, however, should always provide a full timeslice</a:t>
            </a:r>
          </a:p>
          <a:p>
            <a:pPr lvl="1"/>
            <a:r>
              <a:rPr lang="en-US" dirty="0"/>
              <a:t>In previous example: runtime of one job shouldn’t affect another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7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only use CPU (no I/O)</a:t>
            </a:r>
            <a:br>
              <a:rPr lang="en-US" b="1" dirty="0"/>
            </a:br>
            <a:r>
              <a:rPr lang="en-US" b="1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</a:t>
            </a:r>
            <a:r>
              <a:rPr lang="en-US" dirty="0" err="1"/>
              <a:t>condvar</a:t>
            </a:r>
            <a:r>
              <a:rPr lang="en-US" dirty="0"/>
              <a:t>/semaphore!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8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  <a:p>
            <a:r>
              <a:rPr lang="en-US" dirty="0"/>
              <a:t>We can schedule another job during</a:t>
            </a:r>
            <a:br>
              <a:rPr lang="en-US" dirty="0"/>
            </a:br>
            <a:r>
              <a:rPr lang="en-US" dirty="0"/>
              <a:t>process A’s I/O</a:t>
            </a:r>
          </a:p>
          <a:p>
            <a:pPr lvl="1"/>
            <a:r>
              <a:rPr lang="en-US" dirty="0"/>
              <a:t>Once a job is blocked, the scheduler can</a:t>
            </a:r>
            <a:br>
              <a:rPr lang="en-US" dirty="0"/>
            </a:br>
            <a:r>
              <a:rPr lang="en-US" dirty="0"/>
              <a:t>immediately move to the next job!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4" y="3972487"/>
            <a:ext cx="4330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9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can be I/O-bound or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CPU-bound process</a:t>
            </a:r>
          </a:p>
          <a:p>
            <a:pPr lvl="1"/>
            <a:r>
              <a:rPr lang="en-US" dirty="0"/>
              <a:t>Lots of computation between each I/O request</a:t>
            </a:r>
          </a:p>
          <a:p>
            <a:pPr lvl="1"/>
            <a:r>
              <a:rPr lang="en-US" dirty="0"/>
              <a:t>Actually needs to do computation on a processor</a:t>
            </a:r>
          </a:p>
          <a:p>
            <a:pPr lvl="1"/>
            <a:r>
              <a:rPr lang="en-US" dirty="0"/>
              <a:t>Example: doing matrix math</a:t>
            </a:r>
          </a:p>
          <a:p>
            <a:pPr lvl="1"/>
            <a:endParaRPr lang="en-US" dirty="0"/>
          </a:p>
          <a:p>
            <a:r>
              <a:rPr lang="en-US" dirty="0"/>
              <a:t>I/O-bound process</a:t>
            </a:r>
          </a:p>
          <a:p>
            <a:pPr lvl="1"/>
            <a:r>
              <a:rPr lang="en-US" dirty="0"/>
              <a:t>Very little computation between each I/O request</a:t>
            </a:r>
          </a:p>
          <a:p>
            <a:pPr lvl="1"/>
            <a:r>
              <a:rPr lang="en-US" dirty="0"/>
              <a:t>Just needs a processor to figure out its next I/O request</a:t>
            </a:r>
          </a:p>
          <a:p>
            <a:pPr lvl="1"/>
            <a:r>
              <a:rPr lang="en-US" dirty="0"/>
              <a:t>Example: searching a file system for a 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7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7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  <a:p>
            <a:pPr lvl="1"/>
            <a:endParaRPr lang="en-US" dirty="0"/>
          </a:p>
          <a:p>
            <a:r>
              <a:rPr lang="en-US" dirty="0"/>
              <a:t>But how do you know when a job is going to use I/O?</a:t>
            </a:r>
          </a:p>
          <a:p>
            <a:pPr lvl="1"/>
            <a:r>
              <a:rPr lang="en-US" dirty="0"/>
              <a:t>Can’t know the future</a:t>
            </a:r>
          </a:p>
          <a:p>
            <a:pPr lvl="1"/>
            <a:r>
              <a:rPr lang="en-US" dirty="0"/>
              <a:t>Can track past behavior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6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All jobs only use CPU (no I/O)</a:t>
            </a:r>
            <a:br>
              <a:rPr lang="en-US" dirty="0"/>
            </a:br>
            <a:r>
              <a:rPr lang="en-US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have equal priority</a:t>
            </a:r>
            <a:br>
              <a:rPr lang="en-US" b="1" strike="sngStrike" dirty="0"/>
            </a:br>
            <a:r>
              <a:rPr lang="en-US" b="1" dirty="0"/>
              <a:t>Jobs have individual priority</a:t>
            </a:r>
            <a:endParaRPr lang="en-US" b="1" strike="sngStrik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1A8-6B64-49B5-80A2-19A9A6C2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Multi-Level Feedback Queue (MLFQ)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E880-DB30-451E-AD19-D3672969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scheduler to support multiple goals</a:t>
            </a:r>
          </a:p>
          <a:p>
            <a:pPr lvl="1"/>
            <a:r>
              <a:rPr lang="en-US" dirty="0"/>
              <a:t>Good response time for interactive jobs</a:t>
            </a:r>
          </a:p>
          <a:p>
            <a:pPr lvl="1"/>
            <a:r>
              <a:rPr lang="en-US" dirty="0"/>
              <a:t>Good turnaround time for batch jobs</a:t>
            </a:r>
          </a:p>
          <a:p>
            <a:pPr lvl="1"/>
            <a:r>
              <a:rPr lang="en-US" dirty="0"/>
              <a:t>Achieves this by prioritizing I/O bound jobs over CPU bound jobs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Automatically attach priority to jobs:</a:t>
            </a:r>
          </a:p>
          <a:p>
            <a:pPr lvl="2"/>
            <a:r>
              <a:rPr lang="en-US" dirty="0"/>
              <a:t>Interactive, I/O bound jobs should be highest priority</a:t>
            </a:r>
          </a:p>
          <a:p>
            <a:pPr lvl="2"/>
            <a:r>
              <a:rPr lang="en-US" dirty="0"/>
              <a:t>CPU bound, batch jobs should be lowest priority</a:t>
            </a:r>
          </a:p>
          <a:p>
            <a:pPr lvl="2"/>
            <a:r>
              <a:rPr lang="en-US" dirty="0"/>
              <a:t>Apply different round robin </a:t>
            </a:r>
            <a:r>
              <a:rPr lang="en-US" dirty="0" err="1"/>
              <a:t>timeslices</a:t>
            </a:r>
            <a:r>
              <a:rPr lang="en-US" dirty="0"/>
              <a:t> to each priority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3267-1686-4368-AA1D-EA41F28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5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/>
          <a:lstStyle/>
          <a:p>
            <a:r>
              <a:rPr lang="en-US" dirty="0"/>
              <a:t>Run highest priority level available</a:t>
            </a:r>
          </a:p>
          <a:p>
            <a:pPr lvl="1"/>
            <a:r>
              <a:rPr lang="en-US" dirty="0"/>
              <a:t>Round robin among jobs there</a:t>
            </a:r>
          </a:p>
          <a:p>
            <a:pPr lvl="1"/>
            <a:endParaRPr lang="en-US" dirty="0"/>
          </a:p>
          <a:p>
            <a:r>
              <a:rPr lang="en-US" dirty="0"/>
              <a:t>When all jobs at a level are blocked on I/O</a:t>
            </a:r>
          </a:p>
          <a:p>
            <a:pPr lvl="1"/>
            <a:r>
              <a:rPr lang="en-US" dirty="0"/>
              <a:t>Move down to next lower level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running jobs lose priority</a:t>
            </a:r>
          </a:p>
          <a:p>
            <a:pPr lvl="1"/>
            <a:r>
              <a:rPr lang="en-US" dirty="0"/>
              <a:t>Processor usage quota at a given level</a:t>
            </a:r>
          </a:p>
          <a:p>
            <a:pPr lvl="1"/>
            <a:r>
              <a:rPr lang="en-US" dirty="0"/>
              <a:t>When used up, demote job one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0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&gt;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runs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=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 run in 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start at top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job uses its time quota for a level, demote it one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S</a:t>
            </a:r>
            <a:r>
              <a:rPr lang="en-US" dirty="0"/>
              <a:t> seconds, reset priority of all jobs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3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08A040-52F6-403B-8989-B190FC46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2B6C-B928-46D3-8518-8B52670E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4CD9-1ACA-47DB-8B25-D62E20A6B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"/>
          <a:stretch/>
        </p:blipFill>
        <p:spPr>
          <a:xfrm>
            <a:off x="1201439" y="1453244"/>
            <a:ext cx="4277322" cy="384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FE84A-8EA2-4C9C-A6CA-65B94411F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7"/>
          <a:stretch/>
        </p:blipFill>
        <p:spPr>
          <a:xfrm>
            <a:off x="6352004" y="1459352"/>
            <a:ext cx="4531522" cy="383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3E35-8D7E-4CBE-BA53-95AFF62D9A05}"/>
              </a:ext>
            </a:extLst>
          </p:cNvPr>
          <p:cNvSpPr txBox="1"/>
          <p:nvPr/>
        </p:nvSpPr>
        <p:spPr>
          <a:xfrm rot="16200000">
            <a:off x="-254331" y="3726432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7C7-7FC9-40DD-923C-94987A42CFD6}"/>
              </a:ext>
            </a:extLst>
          </p:cNvPr>
          <p:cNvSpPr txBox="1"/>
          <p:nvPr/>
        </p:nvSpPr>
        <p:spPr>
          <a:xfrm>
            <a:off x="14912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8F67-1D04-466E-B786-FBFCC383181C}"/>
              </a:ext>
            </a:extLst>
          </p:cNvPr>
          <p:cNvSpPr txBox="1"/>
          <p:nvPr/>
        </p:nvSpPr>
        <p:spPr>
          <a:xfrm>
            <a:off x="3219113" y="1393247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Job’s priority drops as it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A3C53-4731-42B4-9CC6-828C0240E84F}"/>
              </a:ext>
            </a:extLst>
          </p:cNvPr>
          <p:cNvCxnSpPr>
            <a:cxnSpLocks/>
          </p:cNvCxnSpPr>
          <p:nvPr/>
        </p:nvCxnSpPr>
        <p:spPr>
          <a:xfrm flipH="1">
            <a:off x="2400300" y="2070100"/>
            <a:ext cx="71120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7F204-FA20-42B8-803F-F310A88504DE}"/>
              </a:ext>
            </a:extLst>
          </p:cNvPr>
          <p:cNvSpPr txBox="1"/>
          <p:nvPr/>
        </p:nvSpPr>
        <p:spPr>
          <a:xfrm>
            <a:off x="6847015" y="4989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priority jobs run first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2B2CB-3612-4D92-A030-7CEEF2142212}"/>
              </a:ext>
            </a:extLst>
          </p:cNvPr>
          <p:cNvCxnSpPr>
            <a:cxnSpLocks/>
          </p:cNvCxnSpPr>
          <p:nvPr/>
        </p:nvCxnSpPr>
        <p:spPr>
          <a:xfrm>
            <a:off x="8101643" y="1386469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8D72E-B314-4D0B-94A6-B41C61B6EF4E}"/>
              </a:ext>
            </a:extLst>
          </p:cNvPr>
          <p:cNvCxnSpPr>
            <a:cxnSpLocks/>
          </p:cNvCxnSpPr>
          <p:nvPr/>
        </p:nvCxnSpPr>
        <p:spPr>
          <a:xfrm flipV="1">
            <a:off x="759995" y="2070100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AF922-B992-4502-A29C-3F022D357518}"/>
              </a:ext>
            </a:extLst>
          </p:cNvPr>
          <p:cNvCxnSpPr>
            <a:cxnSpLocks/>
          </p:cNvCxnSpPr>
          <p:nvPr/>
        </p:nvCxnSpPr>
        <p:spPr>
          <a:xfrm flipV="1">
            <a:off x="39917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E6F187-12DC-4FC9-AE15-1D6A8BDD7BF6}"/>
              </a:ext>
            </a:extLst>
          </p:cNvPr>
          <p:cNvSpPr txBox="1"/>
          <p:nvPr/>
        </p:nvSpPr>
        <p:spPr>
          <a:xfrm>
            <a:off x="66474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60C58-23D4-48DA-BD0A-8F4348A3DFD4}"/>
              </a:ext>
            </a:extLst>
          </p:cNvPr>
          <p:cNvCxnSpPr>
            <a:cxnSpLocks/>
          </p:cNvCxnSpPr>
          <p:nvPr/>
        </p:nvCxnSpPr>
        <p:spPr>
          <a:xfrm flipV="1">
            <a:off x="91479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1534D-A9AF-4501-AE96-81A378BA604E}"/>
              </a:ext>
            </a:extLst>
          </p:cNvPr>
          <p:cNvSpPr/>
          <p:nvPr/>
        </p:nvSpPr>
        <p:spPr>
          <a:xfrm>
            <a:off x="7006107" y="4353059"/>
            <a:ext cx="180304" cy="450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36E5F-3098-4043-A505-225A71816519}"/>
              </a:ext>
            </a:extLst>
          </p:cNvPr>
          <p:cNvSpPr/>
          <p:nvPr/>
        </p:nvSpPr>
        <p:spPr>
          <a:xfrm>
            <a:off x="7242043" y="4018208"/>
            <a:ext cx="1766552" cy="7126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6483E-405A-4A60-8270-902E51D304A5}"/>
              </a:ext>
            </a:extLst>
          </p:cNvPr>
          <p:cNvSpPr/>
          <p:nvPr/>
        </p:nvSpPr>
        <p:spPr>
          <a:xfrm>
            <a:off x="9344416" y="4018208"/>
            <a:ext cx="1427967" cy="1161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C27-D1BD-4C44-B310-B1E8C6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avoids starvation with periodic priority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6D-D99C-4CA2-B5CF-47E37D1C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62276" cy="5029200"/>
          </a:xfrm>
        </p:spPr>
        <p:txBody>
          <a:bodyPr/>
          <a:lstStyle/>
          <a:p>
            <a:r>
              <a:rPr lang="en-US" dirty="0"/>
              <a:t>Low priority jobs could starve if there are enough interactive jobs</a:t>
            </a:r>
          </a:p>
          <a:p>
            <a:endParaRPr lang="en-US" dirty="0"/>
          </a:p>
          <a:p>
            <a:r>
              <a:rPr lang="en-US" dirty="0"/>
              <a:t>MLFQ avoids starvation by periodically resetting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4AA3-1DB6-4D0C-8892-8908012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6296CD-B922-4EDC-B279-E37B6240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57" b="18396"/>
          <a:stretch/>
        </p:blipFill>
        <p:spPr>
          <a:xfrm>
            <a:off x="3869871" y="2106386"/>
            <a:ext cx="7256108" cy="360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EE89-80A9-4745-BD8C-A297876207B9}"/>
              </a:ext>
            </a:extLst>
          </p:cNvPr>
          <p:cNvSpPr txBox="1"/>
          <p:nvPr/>
        </p:nvSpPr>
        <p:spPr>
          <a:xfrm>
            <a:off x="4354147" y="10331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new interactive 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90-F53C-4D85-B151-13716D20CCE1}"/>
              </a:ext>
            </a:extLst>
          </p:cNvPr>
          <p:cNvCxnSpPr>
            <a:cxnSpLocks/>
          </p:cNvCxnSpPr>
          <p:nvPr/>
        </p:nvCxnSpPr>
        <p:spPr>
          <a:xfrm>
            <a:off x="5252697" y="1944861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B82D9-335D-46EA-AC17-2FC235F7E713}"/>
              </a:ext>
            </a:extLst>
          </p:cNvPr>
          <p:cNvSpPr txBox="1"/>
          <p:nvPr/>
        </p:nvSpPr>
        <p:spPr>
          <a:xfrm>
            <a:off x="9243647" y="1033100"/>
            <a:ext cx="250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reset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187B1-F751-43E0-818E-D86272A55F3C}"/>
              </a:ext>
            </a:extLst>
          </p:cNvPr>
          <p:cNvCxnSpPr>
            <a:cxnSpLocks/>
          </p:cNvCxnSpPr>
          <p:nvPr/>
        </p:nvCxnSpPr>
        <p:spPr>
          <a:xfrm>
            <a:off x="10498275" y="1521900"/>
            <a:ext cx="169725" cy="6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492BE-EDCA-4389-8ED6-908BDC206A33}"/>
              </a:ext>
            </a:extLst>
          </p:cNvPr>
          <p:cNvSpPr txBox="1"/>
          <p:nvPr/>
        </p:nvSpPr>
        <p:spPr>
          <a:xfrm>
            <a:off x="3899802" y="5824899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75AAB-F6C1-4740-AFAE-252A26A2954F}"/>
              </a:ext>
            </a:extLst>
          </p:cNvPr>
          <p:cNvCxnSpPr>
            <a:cxnSpLocks/>
          </p:cNvCxnSpPr>
          <p:nvPr/>
        </p:nvCxnSpPr>
        <p:spPr>
          <a:xfrm flipV="1">
            <a:off x="6400333" y="6182526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9DE3BC-9EA9-4A4A-AF87-FAD93D969274}"/>
              </a:ext>
            </a:extLst>
          </p:cNvPr>
          <p:cNvSpPr txBox="1"/>
          <p:nvPr/>
        </p:nvSpPr>
        <p:spPr>
          <a:xfrm>
            <a:off x="7797943" y="5863825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260F-05DE-47DE-A200-CC3BB9E27768}"/>
              </a:ext>
            </a:extLst>
          </p:cNvPr>
          <p:cNvCxnSpPr>
            <a:cxnSpLocks/>
          </p:cNvCxnSpPr>
          <p:nvPr/>
        </p:nvCxnSpPr>
        <p:spPr>
          <a:xfrm flipV="1">
            <a:off x="10298474" y="6221452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68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2A9-4410-4B16-8BA7-F068BFC7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timeslices</a:t>
            </a:r>
            <a:r>
              <a:rPr lang="en-US" dirty="0"/>
              <a:t> to optimize response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8B-DD0D-4DE2-AC1F-9ED1D2E1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priority jobs are CPU bound, not interactive</a:t>
            </a:r>
          </a:p>
          <a:p>
            <a:pPr lvl="1"/>
            <a:r>
              <a:rPr lang="en-US" dirty="0"/>
              <a:t>So we can use longer </a:t>
            </a:r>
            <a:r>
              <a:rPr lang="en-US" dirty="0" err="1"/>
              <a:t>timeslices</a:t>
            </a:r>
            <a:r>
              <a:rPr lang="en-US" dirty="0"/>
              <a:t> to minimize context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1C61-259D-4B04-82DE-FA33B43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3356E-962A-4A34-A702-221A289C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02"/>
          <a:stretch/>
        </p:blipFill>
        <p:spPr>
          <a:xfrm>
            <a:off x="3125806" y="2095695"/>
            <a:ext cx="5738793" cy="4076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4B963-3B06-4495-A6CA-DFECCDBDC9FD}"/>
              </a:ext>
            </a:extLst>
          </p:cNvPr>
          <p:cNvSpPr txBox="1"/>
          <p:nvPr/>
        </p:nvSpPr>
        <p:spPr>
          <a:xfrm>
            <a:off x="4297947" y="6002407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81B96-3593-46AF-B60B-8E23458FC5CC}"/>
              </a:ext>
            </a:extLst>
          </p:cNvPr>
          <p:cNvCxnSpPr>
            <a:cxnSpLocks/>
          </p:cNvCxnSpPr>
          <p:nvPr/>
        </p:nvCxnSpPr>
        <p:spPr>
          <a:xfrm flipV="1">
            <a:off x="6798478" y="6360034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3B740-CDF7-4BB5-AC77-B121BA68C443}"/>
              </a:ext>
            </a:extLst>
          </p:cNvPr>
          <p:cNvSpPr txBox="1"/>
          <p:nvPr/>
        </p:nvSpPr>
        <p:spPr>
          <a:xfrm rot="16200000">
            <a:off x="2510873" y="4392181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F3451-5277-4C78-9413-4DA3B96CB0D0}"/>
              </a:ext>
            </a:extLst>
          </p:cNvPr>
          <p:cNvCxnSpPr>
            <a:cxnSpLocks/>
          </p:cNvCxnSpPr>
          <p:nvPr/>
        </p:nvCxnSpPr>
        <p:spPr>
          <a:xfrm flipV="1">
            <a:off x="3525199" y="2735849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52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MLFQ implementation needs to choose a bunch of parameters</a:t>
            </a:r>
          </a:p>
          <a:p>
            <a:pPr lvl="1"/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20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embedded OS I work on has an MLFQ scheduler!</a:t>
            </a:r>
          </a:p>
          <a:p>
            <a:pPr lvl="1"/>
            <a:r>
              <a:rPr lang="en-US" dirty="0">
                <a:hlinkClick r:id="rId2"/>
              </a:rPr>
              <a:t>https://github.com/tock/tock/blob/master/kernel/src/scheduler/mlfq.rs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Three</a:t>
            </a:r>
          </a:p>
          <a:p>
            <a:pPr lvl="1"/>
            <a:endParaRPr lang="en-US" dirty="0"/>
          </a:p>
          <a:p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If it ever uses its whole </a:t>
            </a:r>
            <a:r>
              <a:rPr lang="en-US" dirty="0" err="1"/>
              <a:t>timeslice</a:t>
            </a:r>
            <a:r>
              <a:rPr lang="en-US" dirty="0"/>
              <a:t> without blocking</a:t>
            </a:r>
          </a:p>
          <a:p>
            <a:pPr lvl="1"/>
            <a:endParaRPr lang="en-US" dirty="0"/>
          </a:p>
          <a:p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Every five seconds</a:t>
            </a:r>
          </a:p>
          <a:p>
            <a:pPr lvl="1"/>
            <a:endParaRPr lang="en-US" dirty="0"/>
          </a:p>
          <a:p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, 20 </a:t>
            </a:r>
            <a:r>
              <a:rPr lang="en-US" dirty="0" err="1"/>
              <a:t>ms</a:t>
            </a:r>
            <a:r>
              <a:rPr lang="en-US" dirty="0"/>
              <a:t>, 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3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15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9CE-B0D6-4847-AFA8-48E2A3F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69D8-46CA-46C3-8C98-DE8B192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- an execution unit handled by the scheduler (a.k.a. “task”)</a:t>
            </a:r>
          </a:p>
          <a:p>
            <a:pPr lvl="1"/>
            <a:r>
              <a:rPr lang="en-US" dirty="0"/>
              <a:t>Thread or process (doesn’t matter in this context)</a:t>
            </a:r>
          </a:p>
          <a:p>
            <a:pPr lvl="1"/>
            <a:r>
              <a:rPr lang="en-US" dirty="0"/>
              <a:t>Moves between Ready and Blocked queues</a:t>
            </a:r>
          </a:p>
          <a:p>
            <a:pPr lvl="1"/>
            <a:endParaRPr lang="en-US" dirty="0"/>
          </a:p>
          <a:p>
            <a:r>
              <a:rPr lang="en-US" dirty="0"/>
              <a:t>Workload – set of jobs</a:t>
            </a:r>
          </a:p>
          <a:p>
            <a:pPr lvl="1"/>
            <a:r>
              <a:rPr lang="en-US" dirty="0"/>
              <a:t>Arrival time of each job</a:t>
            </a:r>
          </a:p>
          <a:p>
            <a:pPr lvl="1"/>
            <a:r>
              <a:rPr lang="en-US" dirty="0"/>
              <a:t>Run time of each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3E9-8366-4107-8AE9-77403ED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28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F3FC087875C4BAE985717BD82E7B2" ma:contentTypeVersion="0" ma:contentTypeDescription="Create a new document." ma:contentTypeScope="" ma:versionID="26daa483f51ad1e97b8bf13dafe505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4ff5ed55415c3a4bcca95795cd293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C87B74-B255-459A-86AD-192C9A153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324916-68D4-43CB-A783-DB63FB720F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B72D0-31A9-42A9-94F9-8EC9DD4FE2BA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1735</TotalTime>
  <Words>4044</Words>
  <Application>Microsoft Office PowerPoint</Application>
  <PresentationFormat>Widescreen</PresentationFormat>
  <Paragraphs>745</Paragraphs>
  <Slides>74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Tahoma</vt:lpstr>
      <vt:lpstr>Class Slides</vt:lpstr>
      <vt:lpstr>Lecture 03: Classical Scheduling</vt:lpstr>
      <vt:lpstr>Administriva</vt:lpstr>
      <vt:lpstr>Today’s Goals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Scheduling terminology</vt:lpstr>
      <vt:lpstr>When can the OS make scheduling decisions?</vt:lpstr>
      <vt:lpstr>Goal of most schedulers: always have a job running</vt:lpstr>
      <vt:lpstr>Scheduling assumptions</vt:lpstr>
      <vt:lpstr>First scheduler: FIFO Scheduling</vt:lpstr>
      <vt:lpstr>Outline</vt:lpstr>
      <vt:lpstr>Metrics for systems</vt:lpstr>
      <vt:lpstr>A global scheduling metric</vt:lpstr>
      <vt:lpstr>Other scheduling metrics</vt:lpstr>
      <vt:lpstr>Different systems have different important metrics</vt:lpstr>
      <vt:lpstr>Different systems have different important metrics</vt:lpstr>
      <vt:lpstr>Break + Say hi to your neighbors</vt:lpstr>
      <vt:lpstr>Break + Say hi to your neighbors</vt:lpstr>
      <vt:lpstr>Outline</vt:lpstr>
      <vt:lpstr>What are batch systems?</vt:lpstr>
      <vt:lpstr>Metrics for batch systems</vt:lpstr>
      <vt:lpstr>Example: throughput and turnaround</vt:lpstr>
      <vt:lpstr>Example: throughput and turnaround</vt:lpstr>
      <vt:lpstr>Batch scheduler metric</vt:lpstr>
      <vt:lpstr>Schedulers for batch systems</vt:lpstr>
      <vt:lpstr>Revisiting scheduling assumptions</vt:lpstr>
      <vt:lpstr>1. FIFO Scheduling</vt:lpstr>
      <vt:lpstr>Revisiting scheduling assumptions</vt:lpstr>
      <vt:lpstr>Check your understanding – FIFOs with different durations</vt:lpstr>
      <vt:lpstr>Check your understanding – FIFOs with different durations</vt:lpstr>
      <vt:lpstr>2. Shortest Job First</vt:lpstr>
      <vt:lpstr>Shortest Job First can fail with late arrivals</vt:lpstr>
      <vt:lpstr>Check your understanding</vt:lpstr>
      <vt:lpstr>Check your understanding</vt:lpstr>
      <vt:lpstr>Revisiting scheduling assumptions</vt:lpstr>
      <vt:lpstr>Preemption</vt:lpstr>
      <vt:lpstr>Context switching overhead</vt:lpstr>
      <vt:lpstr>Revisiting scheduling assumptions</vt:lpstr>
      <vt:lpstr>3. Preemptive Shortest Remaining Processing Time</vt:lpstr>
      <vt:lpstr>Shortest Remaining Processing Time example</vt:lpstr>
      <vt:lpstr>Break + Starvation and scheduling</vt:lpstr>
      <vt:lpstr>Break + Starvation and scheduling</vt:lpstr>
      <vt:lpstr>Outline</vt:lpstr>
      <vt:lpstr>What are interactive systems?</vt:lpstr>
      <vt:lpstr>Metric for interactive systems</vt:lpstr>
      <vt:lpstr>Schedulers for interactive systems</vt:lpstr>
      <vt:lpstr>Revisiting scheduling assumptions</vt:lpstr>
      <vt:lpstr>1. Round Robin</vt:lpstr>
      <vt:lpstr>Check your understanding</vt:lpstr>
      <vt:lpstr>Different policies favor different metrics</vt:lpstr>
      <vt:lpstr>Remember, context switches are not free</vt:lpstr>
      <vt:lpstr>Handling a round-robin edge case</vt:lpstr>
      <vt:lpstr>Handling a round-robin edge case</vt:lpstr>
      <vt:lpstr>Handling a round-robin edge case</vt:lpstr>
      <vt:lpstr>Timeslices are attached to jobs</vt:lpstr>
      <vt:lpstr>Revisiting scheduling assumptions</vt:lpstr>
      <vt:lpstr>I/O creates scheduling overlap opportunities</vt:lpstr>
      <vt:lpstr>I/O creates scheduling overlap opportunities</vt:lpstr>
      <vt:lpstr>Jobs can be I/O-bound or CPU-bound</vt:lpstr>
      <vt:lpstr>Scheduling goal: I/O-bound before CPU-bound</vt:lpstr>
      <vt:lpstr>Scheduling goal: I/O-bound before CPU-bound</vt:lpstr>
      <vt:lpstr>Revisiting scheduling assumptions</vt:lpstr>
      <vt:lpstr>2. Multi-Level Feedback Queue (MLFQ)</vt:lpstr>
      <vt:lpstr>Multi-Level Feedback Queue Details</vt:lpstr>
      <vt:lpstr>MLFQ Rules</vt:lpstr>
      <vt:lpstr>MLFQ Example</vt:lpstr>
      <vt:lpstr>MLFQ avoids starvation with periodic priority reset</vt:lpstr>
      <vt:lpstr>Change timeslices to optimize response and turnaround</vt:lpstr>
      <vt:lpstr>MLFQ parameters</vt:lpstr>
      <vt:lpstr>MLFQ in the wild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Classical Scheduling</dc:title>
  <dc:creator>Branden Ghena</dc:creator>
  <cp:lastModifiedBy>Branden Ghena</cp:lastModifiedBy>
  <cp:revision>138</cp:revision>
  <dcterms:created xsi:type="dcterms:W3CDTF">2020-10-05T20:36:53Z</dcterms:created>
  <dcterms:modified xsi:type="dcterms:W3CDTF">2022-09-28T23:19:57Z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0x010100E63F3FC087875C4BAE985717BD82E7B2</vt:lpwstr>
  </property>
</Properties>
</file>