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6"/>
  </p:notesMasterIdLst>
  <p:sldIdLst>
    <p:sldId id="256" r:id="rId2"/>
    <p:sldId id="428" r:id="rId3"/>
    <p:sldId id="264" r:id="rId4"/>
    <p:sldId id="348" r:id="rId5"/>
    <p:sldId id="383" r:id="rId6"/>
    <p:sldId id="384" r:id="rId7"/>
    <p:sldId id="385" r:id="rId8"/>
    <p:sldId id="386" r:id="rId9"/>
    <p:sldId id="389" r:id="rId10"/>
    <p:sldId id="390" r:id="rId11"/>
    <p:sldId id="458" r:id="rId12"/>
    <p:sldId id="461" r:id="rId13"/>
    <p:sldId id="462" r:id="rId14"/>
    <p:sldId id="453" r:id="rId15"/>
    <p:sldId id="399" r:id="rId16"/>
    <p:sldId id="400" r:id="rId17"/>
    <p:sldId id="402" r:id="rId18"/>
    <p:sldId id="401" r:id="rId19"/>
    <p:sldId id="408" r:id="rId20"/>
    <p:sldId id="409" r:id="rId21"/>
    <p:sldId id="404" r:id="rId22"/>
    <p:sldId id="406" r:id="rId23"/>
    <p:sldId id="407" r:id="rId24"/>
    <p:sldId id="403" r:id="rId25"/>
    <p:sldId id="405" r:id="rId26"/>
    <p:sldId id="410" r:id="rId27"/>
    <p:sldId id="411" r:id="rId28"/>
    <p:sldId id="412" r:id="rId29"/>
    <p:sldId id="413" r:id="rId30"/>
    <p:sldId id="454" r:id="rId31"/>
    <p:sldId id="394" r:id="rId32"/>
    <p:sldId id="414" r:id="rId33"/>
    <p:sldId id="417" r:id="rId34"/>
    <p:sldId id="415" r:id="rId35"/>
    <p:sldId id="313" r:id="rId36"/>
    <p:sldId id="314" r:id="rId37"/>
    <p:sldId id="315" r:id="rId38"/>
    <p:sldId id="420" r:id="rId39"/>
    <p:sldId id="421" r:id="rId40"/>
    <p:sldId id="277" r:id="rId41"/>
    <p:sldId id="418" r:id="rId42"/>
    <p:sldId id="419" r:id="rId43"/>
    <p:sldId id="416" r:id="rId44"/>
    <p:sldId id="422" r:id="rId45"/>
    <p:sldId id="424" r:id="rId46"/>
    <p:sldId id="423" r:id="rId47"/>
    <p:sldId id="425" r:id="rId48"/>
    <p:sldId id="459" r:id="rId49"/>
    <p:sldId id="455" r:id="rId50"/>
    <p:sldId id="463" r:id="rId51"/>
    <p:sldId id="464" r:id="rId52"/>
    <p:sldId id="465" r:id="rId53"/>
    <p:sldId id="466" r:id="rId54"/>
    <p:sldId id="460" r:id="rId55"/>
    <p:sldId id="456" r:id="rId56"/>
    <p:sldId id="467" r:id="rId57"/>
    <p:sldId id="398" r:id="rId58"/>
    <p:sldId id="468" r:id="rId59"/>
    <p:sldId id="469" r:id="rId60"/>
    <p:sldId id="470" r:id="rId61"/>
    <p:sldId id="471" r:id="rId62"/>
    <p:sldId id="472" r:id="rId63"/>
    <p:sldId id="473" r:id="rId64"/>
    <p:sldId id="474" r:id="rId65"/>
    <p:sldId id="475" r:id="rId66"/>
    <p:sldId id="476" r:id="rId67"/>
    <p:sldId id="477" r:id="rId68"/>
    <p:sldId id="478" r:id="rId69"/>
    <p:sldId id="479" r:id="rId70"/>
    <p:sldId id="480" r:id="rId71"/>
    <p:sldId id="481" r:id="rId72"/>
    <p:sldId id="451" r:id="rId73"/>
    <p:sldId id="452" r:id="rId74"/>
    <p:sldId id="457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8"/>
            <p14:sldId id="264"/>
          </p14:sldIdLst>
        </p14:section>
        <p14:section name="Address Spaces" id="{B55B8E8C-5EAB-4A1E-A4E9-AE5E896E46FA}">
          <p14:sldIdLst>
            <p14:sldId id="348"/>
            <p14:sldId id="383"/>
            <p14:sldId id="384"/>
            <p14:sldId id="385"/>
            <p14:sldId id="386"/>
            <p14:sldId id="389"/>
            <p14:sldId id="390"/>
            <p14:sldId id="458"/>
            <p14:sldId id="461"/>
            <p14:sldId id="462"/>
          </p14:sldIdLst>
        </p14:section>
        <p14:section name="Segmentation" id="{9CBDBF36-8398-4E9F-9A9B-3F53FD1809F2}">
          <p14:sldIdLst>
            <p14:sldId id="453"/>
            <p14:sldId id="399"/>
            <p14:sldId id="400"/>
            <p14:sldId id="402"/>
            <p14:sldId id="401"/>
            <p14:sldId id="408"/>
            <p14:sldId id="409"/>
            <p14:sldId id="404"/>
            <p14:sldId id="406"/>
            <p14:sldId id="407"/>
            <p14:sldId id="403"/>
            <p14:sldId id="405"/>
            <p14:sldId id="410"/>
            <p14:sldId id="411"/>
            <p14:sldId id="412"/>
            <p14:sldId id="413"/>
          </p14:sldIdLst>
        </p14:section>
        <p14:section name="Paging" id="{CBCCCADE-ACF8-4222-9B07-187B104A013F}">
          <p14:sldIdLst>
            <p14:sldId id="454"/>
            <p14:sldId id="394"/>
            <p14:sldId id="414"/>
            <p14:sldId id="417"/>
            <p14:sldId id="415"/>
            <p14:sldId id="313"/>
            <p14:sldId id="314"/>
            <p14:sldId id="315"/>
            <p14:sldId id="420"/>
            <p14:sldId id="421"/>
            <p14:sldId id="277"/>
            <p14:sldId id="418"/>
            <p14:sldId id="419"/>
            <p14:sldId id="416"/>
            <p14:sldId id="422"/>
            <p14:sldId id="424"/>
            <p14:sldId id="423"/>
            <p14:sldId id="425"/>
            <p14:sldId id="459"/>
          </p14:sldIdLst>
        </p14:section>
        <p14:section name="Optimizing Translation Speed" id="{DE85D86D-19A2-466A-8CDF-F689E5C8F234}">
          <p14:sldIdLst>
            <p14:sldId id="455"/>
            <p14:sldId id="463"/>
            <p14:sldId id="464"/>
            <p14:sldId id="465"/>
            <p14:sldId id="466"/>
            <p14:sldId id="460"/>
          </p14:sldIdLst>
        </p14:section>
        <p14:section name="Optimizing Table Storage" id="{65EF7EB1-0EA0-41DA-9A60-E66096667607}">
          <p14:sldIdLst>
            <p14:sldId id="456"/>
            <p14:sldId id="467"/>
            <p14:sldId id="398"/>
            <p14:sldId id="468"/>
            <p14:sldId id="469"/>
            <p14:sldId id="470"/>
            <p14:sldId id="471"/>
            <p14:sldId id="472"/>
            <p14:sldId id="473"/>
            <p14:sldId id="474"/>
            <p14:sldId id="475"/>
            <p14:sldId id="476"/>
            <p14:sldId id="477"/>
            <p14:sldId id="478"/>
            <p14:sldId id="479"/>
            <p14:sldId id="480"/>
            <p14:sldId id="481"/>
            <p14:sldId id="451"/>
            <p14:sldId id="452"/>
          </p14:sldIdLst>
        </p14:section>
        <p14:section name="Wrapup" id="{29A7F866-9DA9-446B-8359-CE426CB89C7A}">
          <p14:sldIdLst>
            <p14:sldId id="4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AF8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82066" autoAdjust="0"/>
  </p:normalViewPr>
  <p:slideViewPr>
    <p:cSldViewPr snapToGrid="0">
      <p:cViewPr varScale="1">
        <p:scale>
          <a:sx n="74" d="100"/>
          <a:sy n="74" d="100"/>
        </p:scale>
        <p:origin x="84" y="13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5e39d93ef4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3" name="Google Shape;1023;g5e39d93ef4_0_40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g5e39d93ef4_0_40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5e39d93ef4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5e39d93ef4_0_6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g5e39d93ef4_0_6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g5e39d93ef4_0_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8" name="Google Shape;1078;g5e39d93ef4_0_65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9" name="Google Shape;1079;g5e39d93ef4_0_65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13:notes"/>
          <p:cNvSpPr txBox="1">
            <a:spLocks noGrp="1"/>
          </p:cNvSpPr>
          <p:nvPr>
            <p:ph type="body" idx="1"/>
          </p:nvPr>
        </p:nvSpPr>
        <p:spPr>
          <a:xfrm>
            <a:off x="731520" y="4560569"/>
            <a:ext cx="5852159" cy="4320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18467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11: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CS61C and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57D3-95C0-4A4E-8984-41DA8A06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is how the OS controls memory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78150-28FD-405C-8841-4918DA90B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I/O operations are controlled by system calls</a:t>
            </a:r>
          </a:p>
          <a:p>
            <a:r>
              <a:rPr lang="en-US" dirty="0"/>
              <a:t>CPU usage is controlled by the scheduler (and interrupts)</a:t>
            </a:r>
          </a:p>
          <a:p>
            <a:endParaRPr lang="en-US" dirty="0"/>
          </a:p>
          <a:p>
            <a:r>
              <a:rPr lang="en-US" dirty="0"/>
              <a:t>How can the OS control memory accesses?</a:t>
            </a:r>
          </a:p>
          <a:p>
            <a:pPr lvl="1"/>
            <a:r>
              <a:rPr lang="en-US" dirty="0"/>
              <a:t>Context switch for each memory read/write is too high of a cost</a:t>
            </a:r>
          </a:p>
          <a:p>
            <a:pPr lvl="1"/>
            <a:r>
              <a:rPr lang="en-US" dirty="0"/>
              <a:t>Hardware needs to automatically handle </a:t>
            </a:r>
            <a:r>
              <a:rPr lang="en-US" i="1" dirty="0"/>
              <a:t>most</a:t>
            </a:r>
            <a:r>
              <a:rPr lang="en-US" dirty="0"/>
              <a:t> requests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EE254-2C24-4F4B-B6C6-74FEA0DD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16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D339CF-BFEF-B7F3-3135-CB5B12D87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Memory Management Unit (MMU) supports virtual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F16172-0140-3790-2F2B-CA7C7F68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Translation: hardware support for common case reads/writes</a:t>
            </a:r>
          </a:p>
          <a:p>
            <a:pPr lvl="1"/>
            <a:r>
              <a:rPr lang="en-US" dirty="0"/>
              <a:t>Configured by the OS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Faults: trap to OS to handle uncommon errors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E48B6-D4C2-9394-40C3-C634BEEAD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7A48-624A-1149-949E-B0FB5016CC45}"/>
              </a:ext>
            </a:extLst>
          </p:cNvPr>
          <p:cNvSpPr txBox="1"/>
          <p:nvPr/>
        </p:nvSpPr>
        <p:spPr>
          <a:xfrm>
            <a:off x="2599164" y="3336085"/>
            <a:ext cx="312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Virtual</a:t>
            </a:r>
            <a:br>
              <a:rPr lang="en-US" sz="2400" b="1" dirty="0"/>
            </a:br>
            <a:r>
              <a:rPr lang="en-US" sz="2400" b="1" dirty="0"/>
              <a:t>Addresses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F943F5-449F-C880-708F-226D3DB49803}"/>
              </a:ext>
            </a:extLst>
          </p:cNvPr>
          <p:cNvSpPr/>
          <p:nvPr/>
        </p:nvSpPr>
        <p:spPr>
          <a:xfrm>
            <a:off x="1638926" y="4142762"/>
            <a:ext cx="1877575" cy="8314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CPU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26F67-6BB6-5CCE-5A07-B421762E190B}"/>
              </a:ext>
            </a:extLst>
          </p:cNvPr>
          <p:cNvSpPr/>
          <p:nvPr/>
        </p:nvSpPr>
        <p:spPr>
          <a:xfrm>
            <a:off x="8317148" y="3306260"/>
            <a:ext cx="1402988" cy="25045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B13703-7873-7E65-7FE2-3E47C80E00BA}"/>
              </a:ext>
            </a:extLst>
          </p:cNvPr>
          <p:cNvSpPr txBox="1"/>
          <p:nvPr/>
        </p:nvSpPr>
        <p:spPr>
          <a:xfrm>
            <a:off x="5916824" y="3339109"/>
            <a:ext cx="31247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Physical</a:t>
            </a:r>
            <a:br>
              <a:rPr lang="en-US" sz="2400" b="1" dirty="0"/>
            </a:br>
            <a:r>
              <a:rPr lang="en-US" sz="2400" b="1" dirty="0"/>
              <a:t>Addresses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7F0EB5-58E5-0CBD-AE14-B0C03175CA7D}"/>
              </a:ext>
            </a:extLst>
          </p:cNvPr>
          <p:cNvSpPr/>
          <p:nvPr/>
        </p:nvSpPr>
        <p:spPr>
          <a:xfrm>
            <a:off x="4806587" y="4142764"/>
            <a:ext cx="2220475" cy="831497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Translation and Faults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E7C27C-304B-4B93-1BC3-D217825997CE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3516501" y="4558511"/>
            <a:ext cx="1290086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3A16B2-DF38-30CD-93C3-5504912894FE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7027062" y="4558511"/>
            <a:ext cx="1290086" cy="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9D4E8F-EA6F-2ED3-3B5A-EAB1D94E8455}"/>
              </a:ext>
            </a:extLst>
          </p:cNvPr>
          <p:cNvSpPr txBox="1"/>
          <p:nvPr/>
        </p:nvSpPr>
        <p:spPr>
          <a:xfrm>
            <a:off x="4641668" y="5290550"/>
            <a:ext cx="25503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</a:rPr>
              <a:t>Memory Management Unit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A92A28-9F80-302C-908C-B9FE97298483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5916824" y="4977060"/>
            <a:ext cx="0" cy="31349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23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474-DBCB-FD82-0142-8983186C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A1E7-4BAF-DC16-A077-74F20E37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bigger in practice: virtual memory or physical memory?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741E6-36D5-C0BA-A480-10B1E47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361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B474-DBCB-FD82-0142-8983186C7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A1E7-4BAF-DC16-A077-74F20E37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is bigger in practice: virtual memory or physical memory?</a:t>
            </a:r>
          </a:p>
          <a:p>
            <a:endParaRPr lang="en-US" dirty="0"/>
          </a:p>
          <a:p>
            <a:pPr lvl="1"/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 bytes worth of addresses in both</a:t>
            </a:r>
          </a:p>
          <a:p>
            <a:pPr lvl="1"/>
            <a:r>
              <a:rPr lang="en-US" dirty="0"/>
              <a:t>Both could hold up to 18 Exabytes (</a:t>
            </a:r>
            <a:r>
              <a:rPr lang="en-US" sz="2000" dirty="0"/>
              <a:t>~18000 Petabytes, ~18000000 Terabytes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Virtual memory: practically there isn’t a limit</a:t>
            </a:r>
          </a:p>
          <a:p>
            <a:pPr lvl="1"/>
            <a:r>
              <a:rPr lang="en-US" dirty="0"/>
              <a:t>Physical memory: practically limited to amount of RAM installed</a:t>
            </a:r>
          </a:p>
          <a:p>
            <a:pPr lvl="2"/>
            <a:r>
              <a:rPr lang="en-US" dirty="0"/>
              <a:t>So, likely measured in Gigabytes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Virtual Memory is </a:t>
            </a:r>
            <a:r>
              <a:rPr lang="en-US" b="1" dirty="0"/>
              <a:t>MUCH</a:t>
            </a:r>
            <a:r>
              <a:rPr lang="en-US" dirty="0"/>
              <a:t> larger (2</a:t>
            </a:r>
            <a:r>
              <a:rPr lang="en-US" baseline="30000" dirty="0"/>
              <a:t>18</a:t>
            </a:r>
            <a:r>
              <a:rPr lang="en-US" dirty="0"/>
              <a:t> vs 2</a:t>
            </a:r>
            <a:r>
              <a:rPr lang="en-US" baseline="30000" dirty="0"/>
              <a:t>9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741E6-36D5-C0BA-A480-10B1E47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52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b="1" dirty="0"/>
              <a:t>Methods of address translation</a:t>
            </a:r>
          </a:p>
          <a:p>
            <a:pPr lvl="1"/>
            <a:r>
              <a:rPr lang="en-US" sz="2800" b="1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24178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DCC-3693-4D38-A170-BBAFBE3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Share memory by splitting between whole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F6B8-485E-4110-A15A-C0B6ACF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oogle Shape;275;p2">
            <a:extLst>
              <a:ext uri="{FF2B5EF4-FFF2-40B4-BE49-F238E27FC236}">
                <a16:creationId xmlns:a16="http://schemas.microsoft.com/office/drawing/2014/main" id="{9FFE36AA-E65C-43EF-B3AA-5003AB0F7DE7}"/>
              </a:ext>
            </a:extLst>
          </p:cNvPr>
          <p:cNvGrpSpPr/>
          <p:nvPr/>
        </p:nvGrpSpPr>
        <p:grpSpPr>
          <a:xfrm>
            <a:off x="607595" y="1872492"/>
            <a:ext cx="4232828" cy="4299708"/>
            <a:chOff x="4071662" y="914400"/>
            <a:chExt cx="4368695" cy="4758420"/>
          </a:xfrm>
        </p:grpSpPr>
        <p:sp>
          <p:nvSpPr>
            <p:cNvPr id="6" name="Google Shape;276;p2" descr="Wide upward diagonal">
              <a:extLst>
                <a:ext uri="{FF2B5EF4-FFF2-40B4-BE49-F238E27FC236}">
                  <a16:creationId xmlns:a16="http://schemas.microsoft.com/office/drawing/2014/main" id="{86BAAA09-B726-4DDD-80FE-394AA6A0F1FF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7;p2">
              <a:extLst>
                <a:ext uri="{FF2B5EF4-FFF2-40B4-BE49-F238E27FC236}">
                  <a16:creationId xmlns:a16="http://schemas.microsoft.com/office/drawing/2014/main" id="{CBAD664A-6806-426E-B7DE-3B3FEC9850A8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8;p2">
              <a:extLst>
                <a:ext uri="{FF2B5EF4-FFF2-40B4-BE49-F238E27FC236}">
                  <a16:creationId xmlns:a16="http://schemas.microsoft.com/office/drawing/2014/main" id="{78E05043-4739-49F0-86E2-23137DCED64D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9;p2">
              <a:extLst>
                <a:ext uri="{FF2B5EF4-FFF2-40B4-BE49-F238E27FC236}">
                  <a16:creationId xmlns:a16="http://schemas.microsoft.com/office/drawing/2014/main" id="{A3C76EA4-677F-4D1E-9915-9785DE0E40A2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280;p2">
              <a:extLst>
                <a:ext uri="{FF2B5EF4-FFF2-40B4-BE49-F238E27FC236}">
                  <a16:creationId xmlns:a16="http://schemas.microsoft.com/office/drawing/2014/main" id="{0BDCCFB6-5C80-4CCB-BCA6-9E6C0C6F8DEE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281;p2">
              <a:extLst>
                <a:ext uri="{FF2B5EF4-FFF2-40B4-BE49-F238E27FC236}">
                  <a16:creationId xmlns:a16="http://schemas.microsoft.com/office/drawing/2014/main" id="{D3D3AE75-F746-4F5B-81E4-811ADF537DC4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2" name="Google Shape;282;p2">
              <a:extLst>
                <a:ext uri="{FF2B5EF4-FFF2-40B4-BE49-F238E27FC236}">
                  <a16:creationId xmlns:a16="http://schemas.microsoft.com/office/drawing/2014/main" id="{442B613A-2BF4-4D2D-8FEE-A442AA5D2DE4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3;p2">
              <a:extLst>
                <a:ext uri="{FF2B5EF4-FFF2-40B4-BE49-F238E27FC236}">
                  <a16:creationId xmlns:a16="http://schemas.microsoft.com/office/drawing/2014/main" id="{772B2098-2567-4762-9232-ACA3A5F72E56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4;p2">
              <a:extLst>
                <a:ext uri="{FF2B5EF4-FFF2-40B4-BE49-F238E27FC236}">
                  <a16:creationId xmlns:a16="http://schemas.microsoft.com/office/drawing/2014/main" id="{030EE780-E142-485A-9430-A26D7991798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5;p2">
              <a:extLst>
                <a:ext uri="{FF2B5EF4-FFF2-40B4-BE49-F238E27FC236}">
                  <a16:creationId xmlns:a16="http://schemas.microsoft.com/office/drawing/2014/main" id="{C608AD6F-53BA-4E94-BFA6-481D71219664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286;p2">
              <a:extLst>
                <a:ext uri="{FF2B5EF4-FFF2-40B4-BE49-F238E27FC236}">
                  <a16:creationId xmlns:a16="http://schemas.microsoft.com/office/drawing/2014/main" id="{C3713904-1902-4E84-83AC-6214C1751A19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87;p2">
              <a:extLst>
                <a:ext uri="{FF2B5EF4-FFF2-40B4-BE49-F238E27FC236}">
                  <a16:creationId xmlns:a16="http://schemas.microsoft.com/office/drawing/2014/main" id="{7DBF6BD9-663A-43F9-B727-C796D562EBD5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" name="Google Shape;288;p2">
              <a:extLst>
                <a:ext uri="{FF2B5EF4-FFF2-40B4-BE49-F238E27FC236}">
                  <a16:creationId xmlns:a16="http://schemas.microsoft.com/office/drawing/2014/main" id="{FBC2EF3D-A7CD-4C15-83CD-061ACEC67EF2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;p2">
              <a:extLst>
                <a:ext uri="{FF2B5EF4-FFF2-40B4-BE49-F238E27FC236}">
                  <a16:creationId xmlns:a16="http://schemas.microsoft.com/office/drawing/2014/main" id="{560D1748-CBAD-48F6-81C3-FBC690094B5D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BE4033-6FAC-4A8C-AD36-E612F6BBFFD2}"/>
              </a:ext>
            </a:extLst>
          </p:cNvPr>
          <p:cNvSpPr txBox="1"/>
          <p:nvPr/>
        </p:nvSpPr>
        <p:spPr>
          <a:xfrm>
            <a:off x="359228" y="1284004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Virtual Addresses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C97A0-8868-4DFD-A120-D646B9145A9E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grpSp>
        <p:nvGrpSpPr>
          <p:cNvPr id="23" name="Google Shape;275;p2">
            <a:extLst>
              <a:ext uri="{FF2B5EF4-FFF2-40B4-BE49-F238E27FC236}">
                <a16:creationId xmlns:a16="http://schemas.microsoft.com/office/drawing/2014/main" id="{1FAACB2C-31BD-4664-8E25-FFA57B2AE60F}"/>
              </a:ext>
            </a:extLst>
          </p:cNvPr>
          <p:cNvGrpSpPr/>
          <p:nvPr/>
        </p:nvGrpSpPr>
        <p:grpSpPr>
          <a:xfrm>
            <a:off x="7358901" y="1964288"/>
            <a:ext cx="4232828" cy="4299708"/>
            <a:chOff x="4071662" y="914400"/>
            <a:chExt cx="4368695" cy="4758420"/>
          </a:xfrm>
        </p:grpSpPr>
        <p:sp>
          <p:nvSpPr>
            <p:cNvPr id="24" name="Google Shape;276;p2" descr="Wide upward diagonal">
              <a:extLst>
                <a:ext uri="{FF2B5EF4-FFF2-40B4-BE49-F238E27FC236}">
                  <a16:creationId xmlns:a16="http://schemas.microsoft.com/office/drawing/2014/main" id="{24451AE0-91AE-458B-8743-9A34AE04174A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7;p2">
              <a:extLst>
                <a:ext uri="{FF2B5EF4-FFF2-40B4-BE49-F238E27FC236}">
                  <a16:creationId xmlns:a16="http://schemas.microsoft.com/office/drawing/2014/main" id="{D2F63CB9-9593-408B-A3A0-D157A3A2A4BE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8;p2">
              <a:extLst>
                <a:ext uri="{FF2B5EF4-FFF2-40B4-BE49-F238E27FC236}">
                  <a16:creationId xmlns:a16="http://schemas.microsoft.com/office/drawing/2014/main" id="{1F1CA50C-4DCC-4854-9249-AE6699D1516C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9;p2">
              <a:extLst>
                <a:ext uri="{FF2B5EF4-FFF2-40B4-BE49-F238E27FC236}">
                  <a16:creationId xmlns:a16="http://schemas.microsoft.com/office/drawing/2014/main" id="{3405C199-CE9D-4352-B390-230491E5B44D}"/>
                </a:ext>
              </a:extLst>
            </p:cNvPr>
            <p:cNvSpPr/>
            <p:nvPr/>
          </p:nvSpPr>
          <p:spPr>
            <a:xfrm>
              <a:off x="5994400" y="1778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82;p2">
              <a:extLst>
                <a:ext uri="{FF2B5EF4-FFF2-40B4-BE49-F238E27FC236}">
                  <a16:creationId xmlns:a16="http://schemas.microsoft.com/office/drawing/2014/main" id="{03B4B0B2-39F0-4FD0-8030-B3ED0A6BAC95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3;p2">
              <a:extLst>
                <a:ext uri="{FF2B5EF4-FFF2-40B4-BE49-F238E27FC236}">
                  <a16:creationId xmlns:a16="http://schemas.microsoft.com/office/drawing/2014/main" id="{9D7AC96D-BFCC-4C34-9BA0-4CC59F78D37B}"/>
                </a:ext>
              </a:extLst>
            </p:cNvPr>
            <p:cNvSpPr txBox="1"/>
            <p:nvPr/>
          </p:nvSpPr>
          <p:spPr>
            <a:xfrm>
              <a:off x="6187599" y="177811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dirty="0">
                  <a:solidFill>
                    <a:srgbClr val="000000"/>
                  </a:solidFill>
                  <a:latin typeface="Calibri"/>
                  <a:ea typeface="Arial"/>
                  <a:cs typeface="Calibri"/>
                  <a:sym typeface="Calibri"/>
                </a:rPr>
                <a:t>Process 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2">
              <a:extLst>
                <a:ext uri="{FF2B5EF4-FFF2-40B4-BE49-F238E27FC236}">
                  <a16:creationId xmlns:a16="http://schemas.microsoft.com/office/drawing/2014/main" id="{EF7A3B56-FB40-4C5A-949C-B8798DAAF41D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89;p2">
              <a:extLst>
                <a:ext uri="{FF2B5EF4-FFF2-40B4-BE49-F238E27FC236}">
                  <a16:creationId xmlns:a16="http://schemas.microsoft.com/office/drawing/2014/main" id="{C2DFE120-60D0-41B2-A683-8F5A987E7130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279;p2">
            <a:extLst>
              <a:ext uri="{FF2B5EF4-FFF2-40B4-BE49-F238E27FC236}">
                <a16:creationId xmlns:a16="http://schemas.microsoft.com/office/drawing/2014/main" id="{AB2C88EA-4419-45C6-95D9-07AACD5BA317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83;p2">
            <a:extLst>
              <a:ext uri="{FF2B5EF4-FFF2-40B4-BE49-F238E27FC236}">
                <a16:creationId xmlns:a16="http://schemas.microsoft.com/office/drawing/2014/main" id="{3C631BB0-3751-4902-ADD3-B07E3A932B09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Process 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6C8FC-C917-46E6-9DF3-110BD13996C6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0E835A-EE67-4739-83F3-5E6AC159F121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04D83B-D5C1-49E2-BCC5-E9129FF495DB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8085527" y="3054483"/>
            <a:ext cx="1042721" cy="56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D7EBF01-9800-43CC-A97A-5C8525DA0874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E14C20-3531-46D1-B367-BDE6E5209B34}"/>
              </a:ext>
            </a:extLst>
          </p:cNvPr>
          <p:cNvSpPr/>
          <p:nvPr/>
        </p:nvSpPr>
        <p:spPr>
          <a:xfrm>
            <a:off x="6096000" y="3149600"/>
            <a:ext cx="1989527" cy="94918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MMU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B8AE80E-2A60-46F2-A4F9-17051F0AC0A0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5539791" y="3624191"/>
            <a:ext cx="556209" cy="443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045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306FB-02EC-44BD-8092-90A2DE1C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base register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6C71C-ED09-463F-9559-0BD72067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Divide RAM into segments, each with a separate “</a:t>
            </a:r>
            <a:r>
              <a:rPr lang="en-US" b="1" dirty="0"/>
              <a:t>base</a:t>
            </a:r>
            <a:r>
              <a:rPr lang="en-US" dirty="0"/>
              <a:t>” address</a:t>
            </a:r>
          </a:p>
          <a:p>
            <a:pPr lvl="1"/>
            <a:r>
              <a:rPr lang="en-US" dirty="0"/>
              <a:t>Processes each get their own individual segment</a:t>
            </a:r>
          </a:p>
          <a:p>
            <a:pPr lvl="1"/>
            <a:r>
              <a:rPr lang="en-US" dirty="0"/>
              <a:t>Takes advantage of processes usually being smaller than RAM</a:t>
            </a:r>
          </a:p>
          <a:p>
            <a:pPr lvl="1"/>
            <a:endParaRPr lang="en-US" dirty="0"/>
          </a:p>
          <a:p>
            <a:r>
              <a:rPr lang="en-US" dirty="0"/>
              <a:t>To get a physical address from a virtual one, add to base value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5FED0-8F87-4E5C-83E9-8FF1B250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952EFF-BE0D-44EC-A4F9-5B3FAE55DE98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A701C06-4207-4267-9AD1-95157DDC1D2B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439B4-EAC6-4ACB-9AFE-5037403318F5}"/>
              </a:ext>
            </a:extLst>
          </p:cNvPr>
          <p:cNvCxnSpPr>
            <a:endCxn id="7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DC140-DDB9-4A02-8AA1-8CAB2A894D75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7D6C3-1EC1-4625-ADA2-D740DA039621}"/>
              </a:ext>
            </a:extLst>
          </p:cNvPr>
          <p:cNvSpPr/>
          <p:nvPr/>
        </p:nvSpPr>
        <p:spPr>
          <a:xfrm>
            <a:off x="5779510" y="4983175"/>
            <a:ext cx="936617" cy="9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base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8DE759-647E-4B77-9E05-1E3A61D8E4A9}"/>
              </a:ext>
            </a:extLst>
          </p:cNvPr>
          <p:cNvCxnSpPr>
            <a:stCxn id="7" idx="2"/>
            <a:endCxn id="13" idx="1"/>
          </p:cNvCxnSpPr>
          <p:nvPr/>
        </p:nvCxnSpPr>
        <p:spPr>
          <a:xfrm rot="16200000" flipH="1">
            <a:off x="4874125" y="4546099"/>
            <a:ext cx="219084" cy="1591685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2BACC-DEB3-403F-A0A5-01BD7ADA57D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6716127" y="4650581"/>
            <a:ext cx="782173" cy="80090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053386-043B-4590-B937-C57C3AF7C8D8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155DD-16DF-4440-B831-D98DAE5892EC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76D50-61AB-4B54-BD13-2E71959981B1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7D2598-EDFA-42DB-9895-2513D3F51785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BFDF70-53C4-46E5-B0AE-19032261C562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Management Unit</a:t>
            </a:r>
          </a:p>
        </p:txBody>
      </p:sp>
    </p:spTree>
    <p:extLst>
      <p:ext uri="{BB962C8B-B14F-4D97-AF65-F5344CB8AC3E}">
        <p14:creationId xmlns:p14="http://schemas.microsoft.com/office/powerpoint/2010/main" val="678668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306FB-02EC-44BD-8092-90A2DE1C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protection creates “Base and Bound” translation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56C71C-ED09-463F-9559-0BD72067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“bound” register with maximum value of the segment</a:t>
            </a:r>
          </a:p>
          <a:p>
            <a:pPr lvl="1"/>
            <a:r>
              <a:rPr lang="en-US" dirty="0"/>
              <a:t>Memory accesses greater than bound trigger a fault</a:t>
            </a:r>
          </a:p>
          <a:p>
            <a:pPr lvl="1"/>
            <a:r>
              <a:rPr lang="en-US" dirty="0"/>
              <a:t>No need to worry about lower bound, since minimum address is 0+base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45FED0-8F87-4E5C-83E9-8FF1B250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9952EFF-BE0D-44EC-A4F9-5B3FAE55DE98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1A701C06-4207-4267-9AD1-95157DDC1D2B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2439B4-EAC6-4ACB-9AFE-5037403318F5}"/>
              </a:ext>
            </a:extLst>
          </p:cNvPr>
          <p:cNvCxnSpPr>
            <a:endCxn id="7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DC140-DDB9-4A02-8AA1-8CAB2A894D75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7D6C3-1EC1-4625-ADA2-D740DA039621}"/>
              </a:ext>
            </a:extLst>
          </p:cNvPr>
          <p:cNvSpPr/>
          <p:nvPr/>
        </p:nvSpPr>
        <p:spPr>
          <a:xfrm>
            <a:off x="6592310" y="4983175"/>
            <a:ext cx="936617" cy="93661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+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base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738DE759-647E-4B77-9E05-1E3A61D8E4A9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4405444" y="5014780"/>
            <a:ext cx="219083" cy="65432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1092BACC-DEB3-403F-A0A5-01BD7ADA57D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7528927" y="4650581"/>
            <a:ext cx="782173" cy="800903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A053386-043B-4590-B937-C57C3AF7C8D8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Address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6155DD-16DF-4440-B831-D98DAE5892EC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276D50-61AB-4B54-BD13-2E71959981B1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7D2598-EDFA-42DB-9895-2513D3F51785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DBFDF70-53C4-46E5-B0AE-19032261C562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Management Unit</a:t>
            </a:r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57C4CF97-C85C-4268-AA98-7E9064CE3091}"/>
              </a:ext>
            </a:extLst>
          </p:cNvPr>
          <p:cNvSpPr/>
          <p:nvPr/>
        </p:nvSpPr>
        <p:spPr>
          <a:xfrm>
            <a:off x="4842146" y="4819658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012227-6F30-445C-808F-2D4F3634B86D}"/>
              </a:ext>
            </a:extLst>
          </p:cNvPr>
          <p:cNvSpPr txBox="1"/>
          <p:nvPr/>
        </p:nvSpPr>
        <p:spPr>
          <a:xfrm>
            <a:off x="5012803" y="5018567"/>
            <a:ext cx="1018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</a:t>
            </a:r>
            <a:br>
              <a:rPr lang="en-US" dirty="0"/>
            </a:br>
            <a:r>
              <a:rPr lang="en-US" dirty="0"/>
              <a:t>bound?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FA345B-0063-49AB-A6C2-E684D349047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105796" y="5451483"/>
            <a:ext cx="48651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1D3FC99-4E61-42A6-81C3-2DD328DEB596}"/>
              </a:ext>
            </a:extLst>
          </p:cNvPr>
          <p:cNvSpPr txBox="1"/>
          <p:nvPr/>
        </p:nvSpPr>
        <p:spPr>
          <a:xfrm>
            <a:off x="5962623" y="505408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4FC4690E-CEF7-4C03-AA35-8D3284B0AD7C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3532738" y="4230969"/>
            <a:ext cx="88894" cy="3793573"/>
          </a:xfrm>
          <a:prstGeom prst="bentConnector2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D7B470-6667-49E1-AB3F-D4DB04BD9B55}"/>
              </a:ext>
            </a:extLst>
          </p:cNvPr>
          <p:cNvSpPr txBox="1"/>
          <p:nvPr/>
        </p:nvSpPr>
        <p:spPr>
          <a:xfrm>
            <a:off x="4812569" y="576528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0E80F7-131E-4CD8-9277-A2937C110B99}"/>
              </a:ext>
            </a:extLst>
          </p:cNvPr>
          <p:cNvSpPr txBox="1"/>
          <p:nvPr/>
        </p:nvSpPr>
        <p:spPr>
          <a:xfrm>
            <a:off x="2146299" y="5714492"/>
            <a:ext cx="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</p:spTree>
    <p:extLst>
      <p:ext uri="{BB962C8B-B14F-4D97-AF65-F5344CB8AC3E}">
        <p14:creationId xmlns:p14="http://schemas.microsoft.com/office/powerpoint/2010/main" val="402646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19230-57A0-4ED0-810D-641F295C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and bounds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1AA49-AACB-4E9D-A4B4-A1759B31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Provides protection between address spaces</a:t>
            </a:r>
          </a:p>
          <a:p>
            <a:pPr lvl="1"/>
            <a:r>
              <a:rPr lang="en-US" dirty="0"/>
              <a:t>Supports dynamic relocation of processes (even at runtime)</a:t>
            </a:r>
          </a:p>
          <a:p>
            <a:pPr lvl="1"/>
            <a:r>
              <a:rPr lang="en-US" dirty="0"/>
              <a:t>Simple, inexpensive hardware implementation</a:t>
            </a:r>
          </a:p>
          <a:p>
            <a:pPr lvl="1"/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Process must be allocated contiguous physical memory</a:t>
            </a:r>
          </a:p>
          <a:p>
            <a:pPr lvl="2"/>
            <a:r>
              <a:rPr lang="en-US" dirty="0"/>
              <a:t>Including memory between sections that might never be used</a:t>
            </a:r>
          </a:p>
          <a:p>
            <a:pPr lvl="2"/>
            <a:r>
              <a:rPr lang="en-US" dirty="0"/>
              <a:t>Large allocations end up wasting a lot of space through fragmentation</a:t>
            </a:r>
          </a:p>
          <a:p>
            <a:pPr lvl="1"/>
            <a:r>
              <a:rPr lang="en-US" dirty="0"/>
              <a:t>No partial sharing of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A8D85-3575-4871-B4B6-C8765D91C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34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3A39-F380-4751-B832-3E3F03F4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0E87-7DAB-445D-9045-23BC16EF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results of the following memory reads? (16-bit)</a:t>
            </a:r>
          </a:p>
          <a:p>
            <a:pPr lvl="1"/>
            <a:r>
              <a:rPr lang="en-US" dirty="0"/>
              <a:t>Base: 0xC000	Bound: 0x1FFF</a:t>
            </a:r>
          </a:p>
          <a:p>
            <a:endParaRPr lang="en-US" dirty="0"/>
          </a:p>
          <a:p>
            <a:pPr lvl="1"/>
            <a:r>
              <a:rPr lang="en-US" dirty="0"/>
              <a:t>Read 0x0010</a:t>
            </a:r>
          </a:p>
          <a:p>
            <a:pPr lvl="1"/>
            <a:r>
              <a:rPr lang="en-US" dirty="0"/>
              <a:t>Read 0x1400</a:t>
            </a:r>
          </a:p>
          <a:p>
            <a:pPr lvl="1"/>
            <a:r>
              <a:rPr lang="en-US" dirty="0"/>
              <a:t>Read 0xD000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B6CE-49FA-4297-A060-29E7870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27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8EF8-C705-42FB-93E5-F93C7794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the OS manages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5842-E3E0-4C7F-A194-8A353FF2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Processor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endParaRPr lang="en-US" dirty="0"/>
          </a:p>
          <a:p>
            <a:r>
              <a:rPr lang="en-US" dirty="0"/>
              <a:t>Devices</a:t>
            </a:r>
          </a:p>
          <a:p>
            <a:pPr lvl="1"/>
            <a:r>
              <a:rPr lang="en-US" dirty="0"/>
              <a:t>Device Drivers</a:t>
            </a:r>
          </a:p>
          <a:p>
            <a:pPr lvl="1"/>
            <a:endParaRPr lang="en-US" dirty="0"/>
          </a:p>
          <a:p>
            <a:r>
              <a:rPr lang="en-US" b="1" dirty="0"/>
              <a:t>Memory</a:t>
            </a:r>
          </a:p>
          <a:p>
            <a:pPr lvl="1"/>
            <a:r>
              <a:rPr lang="en-US" b="1" dirty="0"/>
              <a:t>Virtual Memory</a:t>
            </a:r>
          </a:p>
          <a:p>
            <a:pPr lvl="1"/>
            <a:endParaRPr lang="en-US" dirty="0"/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B7D70-F118-4D1F-9814-4BF8883F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0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3A39-F380-4751-B832-3E3F03F49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base and bound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B0E87-7DAB-445D-9045-23BC16EF4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results of the following memory reads? (16-bit)</a:t>
            </a:r>
          </a:p>
          <a:p>
            <a:pPr lvl="1"/>
            <a:r>
              <a:rPr lang="en-US" dirty="0"/>
              <a:t>Base: 0xC000	Bound: 0x1FFF</a:t>
            </a:r>
          </a:p>
          <a:p>
            <a:endParaRPr lang="en-US" dirty="0"/>
          </a:p>
          <a:p>
            <a:pPr lvl="1"/>
            <a:r>
              <a:rPr lang="en-US" dirty="0"/>
              <a:t>Read 0x0010 -&gt; </a:t>
            </a:r>
            <a:r>
              <a:rPr lang="en-US" b="1" dirty="0"/>
              <a:t>0xC010</a:t>
            </a:r>
          </a:p>
          <a:p>
            <a:pPr lvl="1"/>
            <a:r>
              <a:rPr lang="en-US" dirty="0"/>
              <a:t>Read 0x1400 -&gt; </a:t>
            </a:r>
            <a:r>
              <a:rPr lang="en-US" b="1" dirty="0"/>
              <a:t>0xD400</a:t>
            </a:r>
          </a:p>
          <a:p>
            <a:pPr lvl="1"/>
            <a:r>
              <a:rPr lang="en-US" dirty="0"/>
              <a:t>Read 0xD000 -&gt; </a:t>
            </a:r>
            <a:r>
              <a:rPr lang="en-US" b="1" dirty="0"/>
              <a:t>Fault (translates to 0x19000)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9B6CE-49FA-4297-A060-29E78706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1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E826-471C-4D98-85E5-BEF136FA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if we split the code into multiple base/bound segments?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D9B64-9129-453A-8D54-7D247C1D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8" name="Google Shape;276;p2" descr="Wide upward diagonal">
            <a:extLst>
              <a:ext uri="{FF2B5EF4-FFF2-40B4-BE49-F238E27FC236}">
                <a16:creationId xmlns:a16="http://schemas.microsoft.com/office/drawing/2014/main" id="{1C4EEB6C-C2CF-430C-8A0B-E3979FC6215B}"/>
              </a:ext>
            </a:extLst>
          </p:cNvPr>
          <p:cNvSpPr/>
          <p:nvPr/>
        </p:nvSpPr>
        <p:spPr>
          <a:xfrm>
            <a:off x="2470536" y="2446278"/>
            <a:ext cx="2362565" cy="165250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77;p2">
            <a:extLst>
              <a:ext uri="{FF2B5EF4-FFF2-40B4-BE49-F238E27FC236}">
                <a16:creationId xmlns:a16="http://schemas.microsoft.com/office/drawing/2014/main" id="{B7DB5A57-7EBF-49D8-9790-68B889D9D132}"/>
              </a:ext>
            </a:extLst>
          </p:cNvPr>
          <p:cNvSpPr/>
          <p:nvPr/>
        </p:nvSpPr>
        <p:spPr>
          <a:xfrm>
            <a:off x="2470536" y="1964298"/>
            <a:ext cx="2362565" cy="4131259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78;p2">
            <a:extLst>
              <a:ext uri="{FF2B5EF4-FFF2-40B4-BE49-F238E27FC236}">
                <a16:creationId xmlns:a16="http://schemas.microsoft.com/office/drawing/2014/main" id="{E7A7E72D-3D85-4E2F-91D2-53B39298329F}"/>
              </a:ext>
            </a:extLst>
          </p:cNvPr>
          <p:cNvSpPr/>
          <p:nvPr/>
        </p:nvSpPr>
        <p:spPr>
          <a:xfrm>
            <a:off x="2470536" y="5344988"/>
            <a:ext cx="2369887" cy="7573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79;p2">
            <a:extLst>
              <a:ext uri="{FF2B5EF4-FFF2-40B4-BE49-F238E27FC236}">
                <a16:creationId xmlns:a16="http://schemas.microsoft.com/office/drawing/2014/main" id="{870A7664-0A5C-4916-AAF5-0E6945F4539D}"/>
              </a:ext>
            </a:extLst>
          </p:cNvPr>
          <p:cNvSpPr/>
          <p:nvPr/>
        </p:nvSpPr>
        <p:spPr>
          <a:xfrm>
            <a:off x="2470536" y="4718470"/>
            <a:ext cx="2362565" cy="6196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80;p2">
            <a:extLst>
              <a:ext uri="{FF2B5EF4-FFF2-40B4-BE49-F238E27FC236}">
                <a16:creationId xmlns:a16="http://schemas.microsoft.com/office/drawing/2014/main" id="{B9BE310B-1524-489C-99AA-1B7910CCAA10}"/>
              </a:ext>
            </a:extLst>
          </p:cNvPr>
          <p:cNvCxnSpPr/>
          <p:nvPr/>
        </p:nvCxnSpPr>
        <p:spPr>
          <a:xfrm>
            <a:off x="2470536" y="4098782"/>
            <a:ext cx="2362565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cxnSp>
        <p:nvCxnSpPr>
          <p:cNvPr id="13" name="Google Shape;281;p2">
            <a:extLst>
              <a:ext uri="{FF2B5EF4-FFF2-40B4-BE49-F238E27FC236}">
                <a16:creationId xmlns:a16="http://schemas.microsoft.com/office/drawing/2014/main" id="{7EEBBD3C-976C-4652-9DCB-36906D3AD198}"/>
              </a:ext>
            </a:extLst>
          </p:cNvPr>
          <p:cNvCxnSpPr/>
          <p:nvPr/>
        </p:nvCxnSpPr>
        <p:spPr>
          <a:xfrm>
            <a:off x="2470536" y="2446278"/>
            <a:ext cx="2362565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lgDash"/>
            <a:round/>
            <a:headEnd type="none" w="sm" len="sm"/>
            <a:tailEnd type="none" w="sm" len="sm"/>
          </a:ln>
        </p:spPr>
      </p:cxnSp>
      <p:sp>
        <p:nvSpPr>
          <p:cNvPr id="14" name="Google Shape;282;p2">
            <a:extLst>
              <a:ext uri="{FF2B5EF4-FFF2-40B4-BE49-F238E27FC236}">
                <a16:creationId xmlns:a16="http://schemas.microsoft.com/office/drawing/2014/main" id="{25673D6F-67BE-4D8D-8A14-5F90A36EB3AC}"/>
              </a:ext>
            </a:extLst>
          </p:cNvPr>
          <p:cNvSpPr txBox="1"/>
          <p:nvPr/>
        </p:nvSpPr>
        <p:spPr>
          <a:xfrm>
            <a:off x="3190373" y="5402138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283;p2">
            <a:extLst>
              <a:ext uri="{FF2B5EF4-FFF2-40B4-BE49-F238E27FC236}">
                <a16:creationId xmlns:a16="http://schemas.microsoft.com/office/drawing/2014/main" id="{E9E18AC0-C406-49E1-BD42-34D82A4BE6B7}"/>
              </a:ext>
            </a:extLst>
          </p:cNvPr>
          <p:cNvSpPr txBox="1"/>
          <p:nvPr/>
        </p:nvSpPr>
        <p:spPr>
          <a:xfrm>
            <a:off x="2750474" y="472993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static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286;p2">
            <a:extLst>
              <a:ext uri="{FF2B5EF4-FFF2-40B4-BE49-F238E27FC236}">
                <a16:creationId xmlns:a16="http://schemas.microsoft.com/office/drawing/2014/main" id="{4C52DD37-33BE-4DB7-BE2B-4CCF3C4A32EB}"/>
              </a:ext>
            </a:extLst>
          </p:cNvPr>
          <p:cNvCxnSpPr/>
          <p:nvPr/>
        </p:nvCxnSpPr>
        <p:spPr>
          <a:xfrm rot="10800000">
            <a:off x="3651818" y="3754510"/>
            <a:ext cx="0" cy="344272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" name="Google Shape;287;p2">
            <a:extLst>
              <a:ext uri="{FF2B5EF4-FFF2-40B4-BE49-F238E27FC236}">
                <a16:creationId xmlns:a16="http://schemas.microsoft.com/office/drawing/2014/main" id="{1F1F8BF1-D887-4BE5-93A6-C21172254611}"/>
              </a:ext>
            </a:extLst>
          </p:cNvPr>
          <p:cNvCxnSpPr/>
          <p:nvPr/>
        </p:nvCxnSpPr>
        <p:spPr>
          <a:xfrm>
            <a:off x="3651818" y="2446278"/>
            <a:ext cx="0" cy="344272"/>
          </a:xfrm>
          <a:prstGeom prst="straightConnector1">
            <a:avLst/>
          </a:prstGeom>
          <a:noFill/>
          <a:ln w="317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" name="Google Shape;289;p2">
            <a:extLst>
              <a:ext uri="{FF2B5EF4-FFF2-40B4-BE49-F238E27FC236}">
                <a16:creationId xmlns:a16="http://schemas.microsoft.com/office/drawing/2014/main" id="{B60C335D-9F3E-4942-9007-DD896306EABE}"/>
              </a:ext>
            </a:extLst>
          </p:cNvPr>
          <p:cNvSpPr txBox="1"/>
          <p:nvPr/>
        </p:nvSpPr>
        <p:spPr>
          <a:xfrm>
            <a:off x="1712546" y="5838501"/>
            <a:ext cx="708653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0</a:t>
            </a:r>
            <a:r>
              <a:rPr lang="en-US" sz="1800" b="1" i="1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79;p2">
            <a:extLst>
              <a:ext uri="{FF2B5EF4-FFF2-40B4-BE49-F238E27FC236}">
                <a16:creationId xmlns:a16="http://schemas.microsoft.com/office/drawing/2014/main" id="{34D373A7-36EB-4D44-953C-568334F5A199}"/>
              </a:ext>
            </a:extLst>
          </p:cNvPr>
          <p:cNvSpPr/>
          <p:nvPr/>
        </p:nvSpPr>
        <p:spPr>
          <a:xfrm>
            <a:off x="2484244" y="4122778"/>
            <a:ext cx="2348857" cy="5899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BB48D1-0CA1-47B4-9529-B38465E713F5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sp>
        <p:nvSpPr>
          <p:cNvPr id="24" name="Google Shape;276;p2" descr="Wide upward diagonal">
            <a:extLst>
              <a:ext uri="{FF2B5EF4-FFF2-40B4-BE49-F238E27FC236}">
                <a16:creationId xmlns:a16="http://schemas.microsoft.com/office/drawing/2014/main" id="{3BE3B607-3DFF-4D9B-B166-0866408219CD}"/>
              </a:ext>
            </a:extLst>
          </p:cNvPr>
          <p:cNvSpPr/>
          <p:nvPr/>
        </p:nvSpPr>
        <p:spPr>
          <a:xfrm>
            <a:off x="9221842" y="2538074"/>
            <a:ext cx="2362565" cy="1652504"/>
          </a:xfrm>
          <a:prstGeom prst="rect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77;p2">
            <a:extLst>
              <a:ext uri="{FF2B5EF4-FFF2-40B4-BE49-F238E27FC236}">
                <a16:creationId xmlns:a16="http://schemas.microsoft.com/office/drawing/2014/main" id="{DEDCF282-1FEB-41ED-BF7A-3B512C22BE41}"/>
              </a:ext>
            </a:extLst>
          </p:cNvPr>
          <p:cNvSpPr/>
          <p:nvPr/>
        </p:nvSpPr>
        <p:spPr>
          <a:xfrm>
            <a:off x="9221842" y="2056094"/>
            <a:ext cx="2362565" cy="413125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78;p2">
            <a:extLst>
              <a:ext uri="{FF2B5EF4-FFF2-40B4-BE49-F238E27FC236}">
                <a16:creationId xmlns:a16="http://schemas.microsoft.com/office/drawing/2014/main" id="{265497EC-88C5-4D93-858A-74DF10C66531}"/>
              </a:ext>
            </a:extLst>
          </p:cNvPr>
          <p:cNvSpPr/>
          <p:nvPr/>
        </p:nvSpPr>
        <p:spPr>
          <a:xfrm>
            <a:off x="9221842" y="5436784"/>
            <a:ext cx="2369887" cy="7573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9;p2">
            <a:extLst>
              <a:ext uri="{FF2B5EF4-FFF2-40B4-BE49-F238E27FC236}">
                <a16:creationId xmlns:a16="http://schemas.microsoft.com/office/drawing/2014/main" id="{8BB745A6-DE8A-4E55-916A-109F7C790C19}"/>
              </a:ext>
            </a:extLst>
          </p:cNvPr>
          <p:cNvSpPr/>
          <p:nvPr/>
        </p:nvSpPr>
        <p:spPr>
          <a:xfrm>
            <a:off x="9221842" y="2744637"/>
            <a:ext cx="2362565" cy="61968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2;p2">
            <a:extLst>
              <a:ext uri="{FF2B5EF4-FFF2-40B4-BE49-F238E27FC236}">
                <a16:creationId xmlns:a16="http://schemas.microsoft.com/office/drawing/2014/main" id="{9B05583E-DE6D-44FC-B867-5FBDDD414306}"/>
              </a:ext>
            </a:extLst>
          </p:cNvPr>
          <p:cNvSpPr txBox="1"/>
          <p:nvPr/>
        </p:nvSpPr>
        <p:spPr>
          <a:xfrm>
            <a:off x="9941679" y="5493934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83;p2">
            <a:extLst>
              <a:ext uri="{FF2B5EF4-FFF2-40B4-BE49-F238E27FC236}">
                <a16:creationId xmlns:a16="http://schemas.microsoft.com/office/drawing/2014/main" id="{C9B341DF-C578-497B-9890-9B52F78E6E13}"/>
              </a:ext>
            </a:extLst>
          </p:cNvPr>
          <p:cNvSpPr txBox="1"/>
          <p:nvPr/>
        </p:nvSpPr>
        <p:spPr>
          <a:xfrm>
            <a:off x="9409032" y="2744737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code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88;p2">
            <a:extLst>
              <a:ext uri="{FF2B5EF4-FFF2-40B4-BE49-F238E27FC236}">
                <a16:creationId xmlns:a16="http://schemas.microsoft.com/office/drawing/2014/main" id="{FE0AF4EE-731F-4592-A712-F1274956DABF}"/>
              </a:ext>
            </a:extLst>
          </p:cNvPr>
          <p:cNvSpPr txBox="1"/>
          <p:nvPr/>
        </p:nvSpPr>
        <p:spPr>
          <a:xfrm>
            <a:off x="7358901" y="1964288"/>
            <a:ext cx="1813779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FFFF </a:t>
            </a:r>
            <a:r>
              <a:rPr lang="en-US" sz="1800" b="1" i="1" u="none" strike="noStrike" cap="non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FFFF</a:t>
            </a:r>
            <a:r>
              <a:rPr lang="en-US" sz="1800" b="1" i="1" u="none" strike="noStrike" cap="none" baseline="-250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289;p2">
            <a:extLst>
              <a:ext uri="{FF2B5EF4-FFF2-40B4-BE49-F238E27FC236}">
                <a16:creationId xmlns:a16="http://schemas.microsoft.com/office/drawing/2014/main" id="{40293E74-E279-4C9D-9E66-B2E7DF834F0E}"/>
              </a:ext>
            </a:extLst>
          </p:cNvPr>
          <p:cNvSpPr txBox="1"/>
          <p:nvPr/>
        </p:nvSpPr>
        <p:spPr>
          <a:xfrm>
            <a:off x="8463852" y="5930297"/>
            <a:ext cx="708653" cy="333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~ 0</a:t>
            </a:r>
            <a:r>
              <a:rPr lang="en-US" sz="1800" b="1" i="1" u="none" strike="noStrike" cap="none" baseline="-2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hex</a:t>
            </a:r>
            <a:endParaRPr sz="1800" b="1" i="1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279;p2">
            <a:extLst>
              <a:ext uri="{FF2B5EF4-FFF2-40B4-BE49-F238E27FC236}">
                <a16:creationId xmlns:a16="http://schemas.microsoft.com/office/drawing/2014/main" id="{6C5DF4BC-D75B-455D-BC8C-36839A5393E8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283;p2">
            <a:extLst>
              <a:ext uri="{FF2B5EF4-FFF2-40B4-BE49-F238E27FC236}">
                <a16:creationId xmlns:a16="http://schemas.microsoft.com/office/drawing/2014/main" id="{5DB335BB-0A49-4467-AA80-F5AF9C9D3C6A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heap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BE20D5-5059-4A73-ACFC-1477638032BF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BD589E-F7EF-4F00-A953-53873D474A9B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E5A6FA-86AE-40EB-B7F8-DAF62621A0CA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8085527" y="3054483"/>
            <a:ext cx="1042721" cy="56970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Brace 36">
            <a:extLst>
              <a:ext uri="{FF2B5EF4-FFF2-40B4-BE49-F238E27FC236}">
                <a16:creationId xmlns:a16="http://schemas.microsoft.com/office/drawing/2014/main" id="{F7F6BA72-ED1D-498D-8B3B-83048A4E858A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74B42E9-C418-48F4-A927-0057FC64C666}"/>
              </a:ext>
            </a:extLst>
          </p:cNvPr>
          <p:cNvSpPr/>
          <p:nvPr/>
        </p:nvSpPr>
        <p:spPr>
          <a:xfrm>
            <a:off x="6096000" y="3149600"/>
            <a:ext cx="1989527" cy="949182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MMU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76F7291-B5AC-48F1-97F3-C4014B38BA2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539791" y="3624191"/>
            <a:ext cx="556209" cy="44341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Google Shape;284;p2">
            <a:extLst>
              <a:ext uri="{FF2B5EF4-FFF2-40B4-BE49-F238E27FC236}">
                <a16:creationId xmlns:a16="http://schemas.microsoft.com/office/drawing/2014/main" id="{E78B9EBF-BADF-4941-B2D9-6DDF428C69E2}"/>
              </a:ext>
            </a:extLst>
          </p:cNvPr>
          <p:cNvSpPr txBox="1"/>
          <p:nvPr/>
        </p:nvSpPr>
        <p:spPr>
          <a:xfrm>
            <a:off x="3089225" y="4085637"/>
            <a:ext cx="1125183" cy="64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279;p2">
            <a:extLst>
              <a:ext uri="{FF2B5EF4-FFF2-40B4-BE49-F238E27FC236}">
                <a16:creationId xmlns:a16="http://schemas.microsoft.com/office/drawing/2014/main" id="{249AB01E-E863-48FC-B033-A5C207A9E493}"/>
              </a:ext>
            </a:extLst>
          </p:cNvPr>
          <p:cNvSpPr/>
          <p:nvPr/>
        </p:nvSpPr>
        <p:spPr>
          <a:xfrm>
            <a:off x="2484244" y="1987727"/>
            <a:ext cx="2348858" cy="4345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>
            <a:noFill/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285;p2">
            <a:extLst>
              <a:ext uri="{FF2B5EF4-FFF2-40B4-BE49-F238E27FC236}">
                <a16:creationId xmlns:a16="http://schemas.microsoft.com/office/drawing/2014/main" id="{F8FBA80B-8D02-454E-BB8F-AD3E91DD87D4}"/>
              </a:ext>
            </a:extLst>
          </p:cNvPr>
          <p:cNvSpPr txBox="1"/>
          <p:nvPr/>
        </p:nvSpPr>
        <p:spPr>
          <a:xfrm>
            <a:off x="3171924" y="1964288"/>
            <a:ext cx="1125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279;p2">
            <a:extLst>
              <a:ext uri="{FF2B5EF4-FFF2-40B4-BE49-F238E27FC236}">
                <a16:creationId xmlns:a16="http://schemas.microsoft.com/office/drawing/2014/main" id="{0250467E-F0CB-4626-B538-CC2D827F6451}"/>
              </a:ext>
            </a:extLst>
          </p:cNvPr>
          <p:cNvSpPr/>
          <p:nvPr/>
        </p:nvSpPr>
        <p:spPr>
          <a:xfrm>
            <a:off x="9217829" y="4743676"/>
            <a:ext cx="2362565" cy="4583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283;p2">
            <a:extLst>
              <a:ext uri="{FF2B5EF4-FFF2-40B4-BE49-F238E27FC236}">
                <a16:creationId xmlns:a16="http://schemas.microsoft.com/office/drawing/2014/main" id="{89EC1275-C72F-44CE-B2F4-7F91D432A734}"/>
              </a:ext>
            </a:extLst>
          </p:cNvPr>
          <p:cNvSpPr txBox="1"/>
          <p:nvPr/>
        </p:nvSpPr>
        <p:spPr>
          <a:xfrm>
            <a:off x="9426495" y="4719844"/>
            <a:ext cx="1988183" cy="39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static data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279;p2">
            <a:extLst>
              <a:ext uri="{FF2B5EF4-FFF2-40B4-BE49-F238E27FC236}">
                <a16:creationId xmlns:a16="http://schemas.microsoft.com/office/drawing/2014/main" id="{4BBB6BB7-59FB-4B67-9C1C-DB4915016B67}"/>
              </a:ext>
            </a:extLst>
          </p:cNvPr>
          <p:cNvSpPr/>
          <p:nvPr/>
        </p:nvSpPr>
        <p:spPr>
          <a:xfrm>
            <a:off x="9221842" y="3356317"/>
            <a:ext cx="2362565" cy="45830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283;p2">
            <a:extLst>
              <a:ext uri="{FF2B5EF4-FFF2-40B4-BE49-F238E27FC236}">
                <a16:creationId xmlns:a16="http://schemas.microsoft.com/office/drawing/2014/main" id="{19ADD1CD-12B0-4C13-AEA3-706264A16C54}"/>
              </a:ext>
            </a:extLst>
          </p:cNvPr>
          <p:cNvSpPr txBox="1"/>
          <p:nvPr/>
        </p:nvSpPr>
        <p:spPr>
          <a:xfrm>
            <a:off x="9417187" y="3332485"/>
            <a:ext cx="1988183" cy="39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stack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31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AD83-8936-40C0-AD3C-C231276C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B794D-6EDF-495E-93D4-13DA484B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some number of “segments” that processes may have</a:t>
            </a:r>
          </a:p>
          <a:p>
            <a:pPr lvl="1"/>
            <a:r>
              <a:rPr lang="en-US" dirty="0"/>
              <a:t>Separate base and bound register for each one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Need to distinguish which accesses correspond to which segment</a:t>
            </a:r>
          </a:p>
          <a:p>
            <a:pPr lvl="1"/>
            <a:r>
              <a:rPr lang="en-US" dirty="0"/>
              <a:t>Solution: use top few bits of the virtual address</a:t>
            </a:r>
          </a:p>
          <a:p>
            <a:pPr lvl="2"/>
            <a:r>
              <a:rPr lang="en-US" dirty="0"/>
              <a:t>00 -&gt; segment 0</a:t>
            </a:r>
          </a:p>
          <a:p>
            <a:pPr lvl="2"/>
            <a:r>
              <a:rPr lang="en-US" dirty="0"/>
              <a:t>01 -&gt; segment 1</a:t>
            </a:r>
          </a:p>
          <a:p>
            <a:pPr lvl="2"/>
            <a:r>
              <a:rPr lang="en-US" dirty="0"/>
              <a:t>etc.</a:t>
            </a:r>
          </a:p>
          <a:p>
            <a:pPr lvl="1"/>
            <a:r>
              <a:rPr lang="en-US" dirty="0"/>
              <a:t>Only add remaining lower bits to the base 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EF6F8-C923-4F15-8A7B-53CDB4BB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96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B1F44-383F-4015-BC3B-CD9ADCA78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 Unit for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EB555-AC52-4C07-B173-E353ED1E3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comparison and addition hardware as before</a:t>
            </a:r>
          </a:p>
          <a:p>
            <a:r>
              <a:rPr lang="en-US" dirty="0"/>
              <a:t>New segment table to select correct base and bounds</a:t>
            </a:r>
          </a:p>
          <a:p>
            <a:pPr lvl="1"/>
            <a:r>
              <a:rPr lang="en-US" dirty="0"/>
              <a:t>Bits from virtual address decide on the correct segment</a:t>
            </a:r>
          </a:p>
          <a:p>
            <a:pPr lvl="1"/>
            <a:r>
              <a:rPr lang="en-US" dirty="0"/>
              <a:t>Segment decides the proper base and bound selection</a:t>
            </a:r>
          </a:p>
          <a:p>
            <a:pPr lvl="1"/>
            <a:r>
              <a:rPr lang="en-US" dirty="0"/>
              <a:t>Can also apply permissions to individual segments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C024E-61B6-4876-92CB-19970A5B0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47B6A044-2AFC-4536-ABE0-ED7531022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888292"/>
              </p:ext>
            </p:extLst>
          </p:nvPr>
        </p:nvGraphicFramePr>
        <p:xfrm>
          <a:off x="1917700" y="4038600"/>
          <a:ext cx="65024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0x0FFF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2FD697-692B-4B43-AF05-6BDD75C5E8EB}"/>
              </a:ext>
            </a:extLst>
          </p:cNvPr>
          <p:cNvSpPr txBox="1"/>
          <p:nvPr/>
        </p:nvSpPr>
        <p:spPr>
          <a:xfrm>
            <a:off x="9182098" y="4367768"/>
            <a:ext cx="166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023DE6-F963-4380-8AD3-4EA4342E9891}"/>
              </a:ext>
            </a:extLst>
          </p:cNvPr>
          <p:cNvSpPr txBox="1"/>
          <p:nvPr/>
        </p:nvSpPr>
        <p:spPr>
          <a:xfrm>
            <a:off x="9169399" y="4781034"/>
            <a:ext cx="1663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7CD92F-0BF6-4A43-8A14-4CC04C01D4DE}"/>
              </a:ext>
            </a:extLst>
          </p:cNvPr>
          <p:cNvSpPr txBox="1"/>
          <p:nvPr/>
        </p:nvSpPr>
        <p:spPr>
          <a:xfrm>
            <a:off x="9169400" y="5150366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F3C14B-F7E1-4735-88D2-FEFF6300005C}"/>
              </a:ext>
            </a:extLst>
          </p:cNvPr>
          <p:cNvCxnSpPr>
            <a:cxnSpLocks/>
          </p:cNvCxnSpPr>
          <p:nvPr/>
        </p:nvCxnSpPr>
        <p:spPr>
          <a:xfrm flipH="1">
            <a:off x="8648700" y="4567019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A80F0D7-9C5E-4981-A66A-F2992178BC88}"/>
              </a:ext>
            </a:extLst>
          </p:cNvPr>
          <p:cNvCxnSpPr>
            <a:cxnSpLocks/>
          </p:cNvCxnSpPr>
          <p:nvPr/>
        </p:nvCxnSpPr>
        <p:spPr>
          <a:xfrm flipH="1">
            <a:off x="8648699" y="4965700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F5224D-95D8-4BC8-AF83-0CFC719A9C7D}"/>
              </a:ext>
            </a:extLst>
          </p:cNvPr>
          <p:cNvCxnSpPr>
            <a:cxnSpLocks/>
          </p:cNvCxnSpPr>
          <p:nvPr/>
        </p:nvCxnSpPr>
        <p:spPr>
          <a:xfrm flipH="1">
            <a:off x="8661399" y="5335032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006092-D09D-473A-AB50-D3DB6A861D62}"/>
              </a:ext>
            </a:extLst>
          </p:cNvPr>
          <p:cNvSpPr txBox="1"/>
          <p:nvPr/>
        </p:nvSpPr>
        <p:spPr>
          <a:xfrm>
            <a:off x="9169400" y="5502195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Unused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F7CA228-714E-4E3C-BC5E-578CB6976FBA}"/>
              </a:ext>
            </a:extLst>
          </p:cNvPr>
          <p:cNvCxnSpPr>
            <a:cxnSpLocks/>
          </p:cNvCxnSpPr>
          <p:nvPr/>
        </p:nvCxnSpPr>
        <p:spPr>
          <a:xfrm flipH="1">
            <a:off x="8661399" y="5686861"/>
            <a:ext cx="5080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8C87995-8115-4BF8-8182-97B255B7314F}"/>
              </a:ext>
            </a:extLst>
          </p:cNvPr>
          <p:cNvSpPr txBox="1"/>
          <p:nvPr/>
        </p:nvSpPr>
        <p:spPr>
          <a:xfrm>
            <a:off x="9075153" y="3977163"/>
            <a:ext cx="1757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474059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EB0D1-480C-412B-B4CD-00519147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management of processes with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3E08-152B-465A-9870-EFFE8424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context switch</a:t>
            </a:r>
          </a:p>
          <a:p>
            <a:pPr lvl="1"/>
            <a:r>
              <a:rPr lang="en-US" dirty="0"/>
              <a:t>Hardware changes to kernel mode and deactivates the MMU</a:t>
            </a:r>
          </a:p>
          <a:p>
            <a:pPr lvl="1"/>
            <a:r>
              <a:rPr lang="en-US" dirty="0"/>
              <a:t>Save process’s segment table with the rest of the process data</a:t>
            </a:r>
          </a:p>
          <a:p>
            <a:pPr lvl="1"/>
            <a:r>
              <a:rPr lang="en-US" dirty="0"/>
              <a:t>Load new process’s segment table into the MMU</a:t>
            </a:r>
          </a:p>
          <a:p>
            <a:pPr lvl="1"/>
            <a:r>
              <a:rPr lang="en-US" dirty="0"/>
              <a:t>Change to user mode and jump to new process</a:t>
            </a:r>
          </a:p>
          <a:p>
            <a:pPr lvl="1"/>
            <a:endParaRPr lang="en-US" dirty="0"/>
          </a:p>
          <a:p>
            <a:r>
              <a:rPr lang="en-US" dirty="0"/>
              <a:t>x86 example</a:t>
            </a:r>
          </a:p>
          <a:p>
            <a:pPr lvl="1"/>
            <a:r>
              <a:rPr lang="en-US" dirty="0"/>
              <a:t>No table, but rather registers for each segment</a:t>
            </a:r>
          </a:p>
          <a:p>
            <a:pPr lvl="2"/>
            <a:r>
              <a:rPr lang="en-US" dirty="0"/>
              <a:t>Stack Segment, Code Segment, Data Segment</a:t>
            </a:r>
          </a:p>
          <a:p>
            <a:pPr lvl="2"/>
            <a:r>
              <a:rPr lang="en-US" dirty="0"/>
              <a:t>Extra Segment, F Segment, G Segment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53D931-1222-4CD2-9E38-ABDF57BE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DC95-95CD-4F38-8B7E-D9427390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2555-E45E-47B8-A894-0BF3FB8E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Sparse allocation of address space</a:t>
            </a:r>
          </a:p>
          <a:p>
            <a:pPr lvl="1"/>
            <a:r>
              <a:rPr lang="en-US" dirty="0"/>
              <a:t>Stack and heap segments can grow</a:t>
            </a:r>
          </a:p>
          <a:p>
            <a:pPr lvl="1"/>
            <a:r>
              <a:rPr lang="en-US" dirty="0"/>
              <a:t>Different protection for different segments</a:t>
            </a:r>
          </a:p>
          <a:p>
            <a:pPr lvl="2"/>
            <a:r>
              <a:rPr lang="en-US" dirty="0"/>
              <a:t>Only execute or write where it makes sense to</a:t>
            </a:r>
          </a:p>
          <a:p>
            <a:pPr lvl="1"/>
            <a:r>
              <a:rPr lang="en-US" dirty="0"/>
              <a:t>Still possible to do dynamic relocation and hardware still relatively simple</a:t>
            </a:r>
          </a:p>
          <a:p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Still results in fragmentation of memory</a:t>
            </a:r>
          </a:p>
          <a:p>
            <a:pPr lvl="2"/>
            <a:r>
              <a:rPr lang="en-US" dirty="0"/>
              <a:t>Entire section must fit</a:t>
            </a:r>
          </a:p>
          <a:p>
            <a:pPr lvl="2"/>
            <a:r>
              <a:rPr lang="en-US" dirty="0"/>
              <a:t>But sections are irregularly sized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4AF7-6EB2-417B-ACA9-811B499C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845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 – segmentation (16 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91405" cy="5029200"/>
          </a:xfrm>
        </p:spPr>
        <p:txBody>
          <a:bodyPr/>
          <a:lstStyle/>
          <a:p>
            <a:r>
              <a:rPr lang="en-US" dirty="0"/>
              <a:t>How many bits are used for the segment?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79637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253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 – segmentation (16 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91405" cy="5029200"/>
          </a:xfrm>
        </p:spPr>
        <p:txBody>
          <a:bodyPr/>
          <a:lstStyle/>
          <a:p>
            <a:r>
              <a:rPr lang="en-US" dirty="0"/>
              <a:t>How many bits are used for the segment?</a:t>
            </a:r>
          </a:p>
          <a:p>
            <a:endParaRPr lang="en-US" dirty="0"/>
          </a:p>
          <a:p>
            <a:r>
              <a:rPr lang="en-US" dirty="0"/>
              <a:t>Three bits (8 choices)</a:t>
            </a:r>
          </a:p>
          <a:p>
            <a:r>
              <a:rPr lang="en-US" dirty="0"/>
              <a:t>Placed as most significant bits</a:t>
            </a:r>
          </a:p>
          <a:p>
            <a:endParaRPr lang="en-US" dirty="0"/>
          </a:p>
          <a:p>
            <a:r>
              <a:rPr lang="en-US" dirty="0"/>
              <a:t>Lower 13 bits are added to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/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6130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 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91405" cy="5029200"/>
          </a:xfrm>
        </p:spPr>
        <p:txBody>
          <a:bodyPr/>
          <a:lstStyle/>
          <a:p>
            <a:r>
              <a:rPr lang="en-US" dirty="0"/>
              <a:t>Translate the following</a:t>
            </a:r>
          </a:p>
          <a:p>
            <a:endParaRPr lang="en-US" dirty="0"/>
          </a:p>
          <a:p>
            <a:r>
              <a:rPr lang="en-US" dirty="0"/>
              <a:t>Read 0x0200</a:t>
            </a:r>
          </a:p>
          <a:p>
            <a:r>
              <a:rPr lang="en-US" dirty="0"/>
              <a:t>Read 0x0500</a:t>
            </a:r>
          </a:p>
          <a:p>
            <a:r>
              <a:rPr lang="en-US" dirty="0"/>
              <a:t>Write 0x0410</a:t>
            </a:r>
          </a:p>
          <a:p>
            <a:endParaRPr lang="en-US" dirty="0"/>
          </a:p>
          <a:p>
            <a:r>
              <a:rPr lang="en-US" dirty="0"/>
              <a:t>Read 0x4004</a:t>
            </a:r>
          </a:p>
          <a:p>
            <a:r>
              <a:rPr lang="en-US" dirty="0"/>
              <a:t>Write 0x5004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1082545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E1CD7C-E728-8ADE-1AEE-FD63B5C15A3F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3603426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0A2E-810E-4A14-B023-BA92303FE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– segmentation (16 bit)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87077-655B-4D95-A408-721A9CC8F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549468" cy="5029200"/>
          </a:xfrm>
        </p:spPr>
        <p:txBody>
          <a:bodyPr>
            <a:noAutofit/>
          </a:bodyPr>
          <a:lstStyle/>
          <a:p>
            <a:r>
              <a:rPr lang="en-US" dirty="0"/>
              <a:t>Translate the following</a:t>
            </a:r>
          </a:p>
          <a:p>
            <a:endParaRPr lang="en-US" dirty="0"/>
          </a:p>
          <a:p>
            <a:r>
              <a:rPr lang="en-US" dirty="0"/>
              <a:t>Read 0x0200 -&gt; 0x0200</a:t>
            </a:r>
          </a:p>
          <a:p>
            <a:r>
              <a:rPr lang="en-US" dirty="0"/>
              <a:t>Read 0x0500 -&gt; 0x0500</a:t>
            </a:r>
          </a:p>
          <a:p>
            <a:r>
              <a:rPr lang="en-US" dirty="0"/>
              <a:t>Write 0x0410 -&gt; Fault</a:t>
            </a:r>
            <a:br>
              <a:rPr lang="en-US" dirty="0"/>
            </a:br>
            <a:r>
              <a:rPr lang="en-US" dirty="0"/>
              <a:t>                   (Permission)</a:t>
            </a:r>
          </a:p>
          <a:p>
            <a:endParaRPr lang="en-US" dirty="0"/>
          </a:p>
          <a:p>
            <a:r>
              <a:rPr lang="en-US" dirty="0"/>
              <a:t>Read 0x4004 -&gt; 0x3C04</a:t>
            </a:r>
          </a:p>
          <a:p>
            <a:r>
              <a:rPr lang="en-US" dirty="0"/>
              <a:t>Write 0x5004 -&gt; Fault (Bound) [0x1004 &gt; 0x01FF]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1CF3-B7BB-4A4C-B2F3-66A0A2A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FF12A9-0C83-4913-A69D-B956656A21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679399"/>
              </p:ext>
            </p:extLst>
          </p:nvPr>
        </p:nvGraphicFramePr>
        <p:xfrm>
          <a:off x="5077994" y="1143000"/>
          <a:ext cx="6502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54652119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3420838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5651215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469176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Segment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Permissions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645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0x06FF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11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0x0700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0x02FF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0400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0x3C00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Read/Write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760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0x1800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8047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0x4200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0x0400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Read/Execute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73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08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89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0x0000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44253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87154B-97DF-BB4D-43B0-20357A6D3721}"/>
              </a:ext>
            </a:extLst>
          </p:cNvPr>
          <p:cNvSpPr txBox="1"/>
          <p:nvPr/>
        </p:nvSpPr>
        <p:spPr>
          <a:xfrm>
            <a:off x="1802675" y="1802674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77CFD-EBCB-2EE5-EB20-D571F6B9DFD9}"/>
              </a:ext>
            </a:extLst>
          </p:cNvPr>
          <p:cNvSpPr txBox="1"/>
          <p:nvPr/>
        </p:nvSpPr>
        <p:spPr>
          <a:xfrm>
            <a:off x="1802674" y="4456220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Segment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26EF26-C7FF-7ED7-484B-D1D198F61A88}"/>
              </a:ext>
            </a:extLst>
          </p:cNvPr>
          <p:cNvSpPr txBox="1"/>
          <p:nvPr/>
        </p:nvSpPr>
        <p:spPr>
          <a:xfrm>
            <a:off x="6574588" y="4527786"/>
            <a:ext cx="500580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Upper 3 bits of address are the segment</a:t>
            </a:r>
          </a:p>
          <a:p>
            <a:r>
              <a:rPr lang="en-US" dirty="0"/>
              <a:t>Lower 13 bits of address are appended to Base</a:t>
            </a:r>
          </a:p>
        </p:txBody>
      </p:sp>
    </p:spTree>
    <p:extLst>
      <p:ext uri="{BB962C8B-B14F-4D97-AF65-F5344CB8AC3E}">
        <p14:creationId xmlns:p14="http://schemas.microsoft.com/office/powerpoint/2010/main" val="3190456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OS management of process memory with virtual memory</a:t>
            </a:r>
          </a:p>
          <a:p>
            <a:endParaRPr lang="en-US" dirty="0"/>
          </a:p>
          <a:p>
            <a:r>
              <a:rPr lang="en-US" dirty="0"/>
              <a:t>Understand two virtual memory mechanisms:</a:t>
            </a:r>
            <a:br>
              <a:rPr lang="en-US" dirty="0"/>
            </a:br>
            <a:r>
              <a:rPr lang="en-US" dirty="0"/>
              <a:t>segmentation and paging</a:t>
            </a:r>
          </a:p>
          <a:p>
            <a:endParaRPr lang="en-US" dirty="0"/>
          </a:p>
          <a:p>
            <a:r>
              <a:rPr lang="en-US" dirty="0"/>
              <a:t>Explore optimizations to memory paging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b="1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b="1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3167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upon segmentation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Segmentation had some good features</a:t>
            </a:r>
          </a:p>
          <a:p>
            <a:pPr lvl="1"/>
            <a:r>
              <a:rPr lang="en-US" dirty="0"/>
              <a:t>Address space does not need to be contiguous</a:t>
            </a:r>
          </a:p>
          <a:p>
            <a:pPr lvl="1"/>
            <a:r>
              <a:rPr lang="en-US" dirty="0"/>
              <a:t>Segments can grow when needed</a:t>
            </a:r>
          </a:p>
          <a:p>
            <a:pPr lvl="1"/>
            <a:endParaRPr lang="en-US" dirty="0"/>
          </a:p>
          <a:p>
            <a:r>
              <a:rPr lang="en-US" dirty="0"/>
              <a:t>But irregularly-sized segments lead to fragmentation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13A644-8D51-4FBB-9B7F-BB350D4ED8D8}"/>
              </a:ext>
            </a:extLst>
          </p:cNvPr>
          <p:cNvSpPr/>
          <p:nvPr/>
        </p:nvSpPr>
        <p:spPr>
          <a:xfrm>
            <a:off x="3771902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00E12-6C37-4E48-AA3A-89DFD8083629}"/>
              </a:ext>
            </a:extLst>
          </p:cNvPr>
          <p:cNvSpPr/>
          <p:nvPr/>
        </p:nvSpPr>
        <p:spPr>
          <a:xfrm>
            <a:off x="1155700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RAM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642438-4E3A-4E44-8FBB-ED1940529CA2}"/>
              </a:ext>
            </a:extLst>
          </p:cNvPr>
          <p:cNvSpPr/>
          <p:nvPr/>
        </p:nvSpPr>
        <p:spPr>
          <a:xfrm>
            <a:off x="3771902" y="6076950"/>
            <a:ext cx="1447800" cy="4445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E9596-66E8-4BC3-95B1-A8356B48C56D}"/>
              </a:ext>
            </a:extLst>
          </p:cNvPr>
          <p:cNvSpPr/>
          <p:nvPr/>
        </p:nvSpPr>
        <p:spPr>
          <a:xfrm>
            <a:off x="3771902" y="5353050"/>
            <a:ext cx="1447800" cy="7239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26A11F-DB1B-4E92-B57A-69FC803F3C2F}"/>
              </a:ext>
            </a:extLst>
          </p:cNvPr>
          <p:cNvSpPr/>
          <p:nvPr/>
        </p:nvSpPr>
        <p:spPr>
          <a:xfrm>
            <a:off x="3771902" y="5162550"/>
            <a:ext cx="1447800" cy="1905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B7B5D7-53B2-4A9D-9597-6A4EA670FDE2}"/>
              </a:ext>
            </a:extLst>
          </p:cNvPr>
          <p:cNvSpPr/>
          <p:nvPr/>
        </p:nvSpPr>
        <p:spPr>
          <a:xfrm>
            <a:off x="3771902" y="4127500"/>
            <a:ext cx="1447800" cy="730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DD6E5-8641-4D5D-AC45-F73EA27787D2}"/>
              </a:ext>
            </a:extLst>
          </p:cNvPr>
          <p:cNvSpPr/>
          <p:nvPr/>
        </p:nvSpPr>
        <p:spPr>
          <a:xfrm>
            <a:off x="3771902" y="3663950"/>
            <a:ext cx="1447800" cy="4635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815ED4-FE51-48D0-9A59-FDC71D14AA58}"/>
              </a:ext>
            </a:extLst>
          </p:cNvPr>
          <p:cNvSpPr/>
          <p:nvPr/>
        </p:nvSpPr>
        <p:spPr>
          <a:xfrm>
            <a:off x="3771902" y="4851400"/>
            <a:ext cx="1447800" cy="3111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7774B3-6D13-40D6-A743-EE1A41E074BD}"/>
              </a:ext>
            </a:extLst>
          </p:cNvPr>
          <p:cNvSpPr/>
          <p:nvPr/>
        </p:nvSpPr>
        <p:spPr>
          <a:xfrm>
            <a:off x="6388104" y="3663950"/>
            <a:ext cx="1447800" cy="2857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96598A-1860-4730-B349-236C4FE282AC}"/>
              </a:ext>
            </a:extLst>
          </p:cNvPr>
          <p:cNvSpPr/>
          <p:nvPr/>
        </p:nvSpPr>
        <p:spPr>
          <a:xfrm>
            <a:off x="6388104" y="5353050"/>
            <a:ext cx="1447800" cy="7239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E67967-5591-4444-8790-FB39932EFCE6}"/>
              </a:ext>
            </a:extLst>
          </p:cNvPr>
          <p:cNvSpPr/>
          <p:nvPr/>
        </p:nvSpPr>
        <p:spPr>
          <a:xfrm>
            <a:off x="6388104" y="4127500"/>
            <a:ext cx="1447800" cy="730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185F513-7EFC-4764-8CAB-61E763F0C537}"/>
              </a:ext>
            </a:extLst>
          </p:cNvPr>
          <p:cNvCxnSpPr/>
          <p:nvPr/>
        </p:nvCxnSpPr>
        <p:spPr>
          <a:xfrm>
            <a:off x="2895600" y="5022850"/>
            <a:ext cx="647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9767304-0E71-41E6-9463-BFEA4F017005}"/>
              </a:ext>
            </a:extLst>
          </p:cNvPr>
          <p:cNvCxnSpPr/>
          <p:nvPr/>
        </p:nvCxnSpPr>
        <p:spPr>
          <a:xfrm>
            <a:off x="5524500" y="5022850"/>
            <a:ext cx="6477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FE53D968-E3CC-4A7E-9470-B44A5F16B784}"/>
              </a:ext>
            </a:extLst>
          </p:cNvPr>
          <p:cNvSpPr/>
          <p:nvPr/>
        </p:nvSpPr>
        <p:spPr>
          <a:xfrm>
            <a:off x="8521702" y="4806950"/>
            <a:ext cx="1447800" cy="9080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8C5EB6-41A9-4C0B-9FC7-E06933E331F0}"/>
              </a:ext>
            </a:extLst>
          </p:cNvPr>
          <p:cNvSpPr txBox="1"/>
          <p:nvPr/>
        </p:nvSpPr>
        <p:spPr>
          <a:xfrm>
            <a:off x="8432134" y="3758505"/>
            <a:ext cx="28835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process doesn’t fit!</a:t>
            </a:r>
          </a:p>
          <a:p>
            <a:r>
              <a:rPr lang="en-US" dirty="0"/>
              <a:t>RAM is available, but only in fragments.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6D22CB-2B6C-492C-A010-B98557CA9573}"/>
              </a:ext>
            </a:extLst>
          </p:cNvPr>
          <p:cNvSpPr txBox="1"/>
          <p:nvPr/>
        </p:nvSpPr>
        <p:spPr>
          <a:xfrm>
            <a:off x="2603500" y="3696295"/>
            <a:ext cx="1308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Many processes created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6ED3A5-E8F5-42F6-BE74-8A750A27318C}"/>
              </a:ext>
            </a:extLst>
          </p:cNvPr>
          <p:cNvSpPr txBox="1"/>
          <p:nvPr/>
        </p:nvSpPr>
        <p:spPr>
          <a:xfrm>
            <a:off x="5222376" y="3758505"/>
            <a:ext cx="144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processes complete</a:t>
            </a:r>
          </a:p>
        </p:txBody>
      </p:sp>
    </p:spTree>
    <p:extLst>
      <p:ext uri="{BB962C8B-B14F-4D97-AF65-F5344CB8AC3E}">
        <p14:creationId xmlns:p14="http://schemas.microsoft.com/office/powerpoint/2010/main" val="3753472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D2F7BD7-97C3-4C76-BC73-A3A1ACF3F2E6}"/>
              </a:ext>
            </a:extLst>
          </p:cNvPr>
          <p:cNvGrpSpPr/>
          <p:nvPr/>
        </p:nvGrpSpPr>
        <p:grpSpPr>
          <a:xfrm>
            <a:off x="4811294" y="1766648"/>
            <a:ext cx="6769100" cy="4589702"/>
            <a:chOff x="5761940" y="2496897"/>
            <a:chExt cx="4906060" cy="34390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2E30582-6981-4E9B-B4A2-657714DC6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61940" y="2496897"/>
              <a:ext cx="4906060" cy="343900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64C56A-9CAE-4D66-A762-03F2BC05EC03}"/>
                </a:ext>
              </a:extLst>
            </p:cNvPr>
            <p:cNvSpPr/>
            <p:nvPr/>
          </p:nvSpPr>
          <p:spPr>
            <a:xfrm>
              <a:off x="5761940" y="2496897"/>
              <a:ext cx="2505760" cy="10210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D7603B1-700E-40EE-919F-EBF5770F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to fragmentation: pages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13C81-2F10-4852-ADEE-371F92065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340462" cy="5029200"/>
          </a:xfrm>
        </p:spPr>
        <p:txBody>
          <a:bodyPr/>
          <a:lstStyle/>
          <a:p>
            <a:r>
              <a:rPr lang="en-US" dirty="0"/>
              <a:t>Divide memory into small, </a:t>
            </a:r>
            <a:r>
              <a:rPr lang="en-US" b="1" dirty="0"/>
              <a:t>fixed-sized</a:t>
            </a:r>
            <a:r>
              <a:rPr lang="en-US" dirty="0"/>
              <a:t> pages</a:t>
            </a:r>
          </a:p>
          <a:p>
            <a:endParaRPr lang="en-US" dirty="0"/>
          </a:p>
          <a:p>
            <a:r>
              <a:rPr lang="en-US" dirty="0"/>
              <a:t>Pages of virtual memory map to pages</a:t>
            </a:r>
            <a:br>
              <a:rPr lang="en-US" dirty="0"/>
            </a:br>
            <a:r>
              <a:rPr lang="en-US" dirty="0"/>
              <a:t>of physical memory</a:t>
            </a:r>
          </a:p>
          <a:p>
            <a:pPr lvl="1"/>
            <a:r>
              <a:rPr lang="en-US" dirty="0"/>
              <a:t>Like segments were mapped,</a:t>
            </a:r>
            <a:br>
              <a:rPr lang="en-US" dirty="0"/>
            </a:br>
            <a:r>
              <a:rPr lang="en-US" dirty="0"/>
              <a:t>but </a:t>
            </a:r>
            <a:r>
              <a:rPr lang="en-US" b="1" i="1" dirty="0"/>
              <a:t>many</a:t>
            </a:r>
            <a:r>
              <a:rPr lang="en-US" b="1" dirty="0"/>
              <a:t> </a:t>
            </a:r>
            <a:r>
              <a:rPr lang="en-US" b="1" i="1" dirty="0"/>
              <a:t>more</a:t>
            </a:r>
            <a:r>
              <a:rPr lang="en-US" b="1" dirty="0"/>
              <a:t> </a:t>
            </a:r>
            <a:r>
              <a:rPr lang="en-US" dirty="0"/>
              <a:t>pages than segments</a:t>
            </a:r>
          </a:p>
          <a:p>
            <a:pPr lvl="1"/>
            <a:endParaRPr lang="en-US" dirty="0"/>
          </a:p>
          <a:p>
            <a:r>
              <a:rPr lang="en-US" dirty="0"/>
              <a:t>Processes and their sections</a:t>
            </a:r>
            <a:br>
              <a:rPr lang="en-US" dirty="0"/>
            </a:br>
            <a:r>
              <a:rPr lang="en-US" dirty="0"/>
              <a:t>can be mapped to any</a:t>
            </a:r>
            <a:br>
              <a:rPr lang="en-US" dirty="0"/>
            </a:br>
            <a:r>
              <a:rPr lang="en-US" dirty="0"/>
              <a:t>place in memory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5AFFB-9A35-435E-930C-E779E1F0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090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0A4DC-DA5F-4447-93DD-51D30A48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Page table translates virtual addresses to physical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224A-0157-426B-945F-A5D10F593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75189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topmost bits of virtual address to select page table entry</a:t>
            </a:r>
          </a:p>
          <a:p>
            <a:pPr lvl="1"/>
            <a:r>
              <a:rPr lang="en-US" dirty="0"/>
              <a:t>One page table entry per each virtual page</a:t>
            </a:r>
          </a:p>
          <a:p>
            <a:endParaRPr lang="en-US" dirty="0"/>
          </a:p>
          <a:p>
            <a:r>
              <a:rPr lang="en-US" dirty="0"/>
              <a:t>Combine address at page table entry with bottommost bits</a:t>
            </a:r>
          </a:p>
          <a:p>
            <a:pPr lvl="1"/>
            <a:r>
              <a:rPr lang="en-US" dirty="0"/>
              <a:t>Actually just concatenate the two</a:t>
            </a:r>
          </a:p>
          <a:p>
            <a:pPr lvl="1"/>
            <a:endParaRPr lang="en-US" dirty="0"/>
          </a:p>
          <a:p>
            <a:r>
              <a:rPr lang="en-US" dirty="0"/>
              <a:t>Just like segment tables, there will be a different page table for each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797C0-8D5C-474C-A717-95531D6D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5" name="Content Placeholder 8">
            <a:extLst>
              <a:ext uri="{FF2B5EF4-FFF2-40B4-BE49-F238E27FC236}">
                <a16:creationId xmlns:a16="http://schemas.microsoft.com/office/drawing/2014/main" id="{54013DCF-8DC2-43F8-A6FD-B726426C1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8498" y="1515952"/>
            <a:ext cx="5751896" cy="382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493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5C6EB-9C9C-42E1-AEAC-9EB1BAB7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versus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DB0BB-56B7-4C3C-A5F0-068AB72C4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page of virtual memory maps to a page of physical memory</a:t>
            </a:r>
          </a:p>
          <a:p>
            <a:pPr lvl="1"/>
            <a:r>
              <a:rPr lang="en-US" dirty="0"/>
              <a:t>No need for a bound anymore</a:t>
            </a:r>
          </a:p>
          <a:p>
            <a:pPr lvl="1"/>
            <a:r>
              <a:rPr lang="en-US" dirty="0"/>
              <a:t>Above a bound would just be the next page</a:t>
            </a:r>
          </a:p>
          <a:p>
            <a:pPr lvl="1"/>
            <a:endParaRPr lang="en-US" dirty="0"/>
          </a:p>
          <a:p>
            <a:r>
              <a:rPr lang="en-US" dirty="0"/>
              <a:t>We don’t pick the number of pages, we pick page size</a:t>
            </a:r>
          </a:p>
          <a:p>
            <a:pPr lvl="1"/>
            <a:r>
              <a:rPr lang="en-US" dirty="0"/>
              <a:t>Number of pages = Size of memory / Size of Page</a:t>
            </a:r>
          </a:p>
          <a:p>
            <a:pPr lvl="1"/>
            <a:endParaRPr lang="en-US" dirty="0"/>
          </a:p>
          <a:p>
            <a:r>
              <a:rPr lang="en-US" b="1" dirty="0"/>
              <a:t>Way</a:t>
            </a:r>
            <a:r>
              <a:rPr lang="en-US" dirty="0"/>
              <a:t> more pages than there were segments</a:t>
            </a:r>
          </a:p>
          <a:p>
            <a:pPr lvl="1"/>
            <a:r>
              <a:rPr lang="en-US" dirty="0"/>
              <a:t>4 kB pages with 4 GB of RAM -&gt; ~1 million pages</a:t>
            </a:r>
          </a:p>
          <a:p>
            <a:pPr lvl="1"/>
            <a:r>
              <a:rPr lang="en-US" dirty="0"/>
              <a:t>Need to keep page table in memory rather than hardware registers</a:t>
            </a:r>
          </a:p>
          <a:p>
            <a:pPr lvl="2"/>
            <a:r>
              <a:rPr lang="en-US" dirty="0"/>
              <a:t>Hardware register points at the base of the page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9F9D2-D38B-453F-93CD-3268B7A3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32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5e39d93ef4_0_401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29" name="Google Shape;1029;g5e39d93ef4_0_401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30" name="Google Shape;1030;g5e39d93ef4_0_401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31" name="Google Shape;1031;g5e39d93ef4_0_401"/>
          <p:cNvCxnSpPr>
            <a:stCxn id="1030" idx="3"/>
            <a:endCxn id="1028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43" name="Google Shape;1043;g5e39d93ef4_0_401"/>
          <p:cNvGraphicFramePr/>
          <p:nvPr/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1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6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DAC51F1-99D7-1E40-B817-8E23E827EAD4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21" name="Google Shape;1098;g5e39d93ef4_0_659">
            <a:extLst>
              <a:ext uri="{FF2B5EF4-FFF2-40B4-BE49-F238E27FC236}">
                <a16:creationId xmlns:a16="http://schemas.microsoft.com/office/drawing/2014/main" id="{E9B24C35-A33B-4791-B1C5-703EFE90DAB7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22" name="Google Shape;1067;g5e39d93ef4_0_628">
            <a:extLst>
              <a:ext uri="{FF2B5EF4-FFF2-40B4-BE49-F238E27FC236}">
                <a16:creationId xmlns:a16="http://schemas.microsoft.com/office/drawing/2014/main" id="{489C047F-1BDC-4320-BDDB-71FF3334F2D5}"/>
              </a:ext>
            </a:extLst>
          </p:cNvPr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68;g5e39d93ef4_0_628">
            <a:extLst>
              <a:ext uri="{FF2B5EF4-FFF2-40B4-BE49-F238E27FC236}">
                <a16:creationId xmlns:a16="http://schemas.microsoft.com/office/drawing/2014/main" id="{E46F8280-B5E4-4B28-8D64-17E36E28FCD2}"/>
              </a:ext>
            </a:extLst>
          </p:cNvPr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069;g5e39d93ef4_0_628">
            <a:extLst>
              <a:ext uri="{FF2B5EF4-FFF2-40B4-BE49-F238E27FC236}">
                <a16:creationId xmlns:a16="http://schemas.microsoft.com/office/drawing/2014/main" id="{0E5D9B6C-A119-4626-BCEB-A3510FCA97F7}"/>
              </a:ext>
            </a:extLst>
          </p:cNvPr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5" name="Google Shape;1070;g5e39d93ef4_0_628">
            <a:extLst>
              <a:ext uri="{FF2B5EF4-FFF2-40B4-BE49-F238E27FC236}">
                <a16:creationId xmlns:a16="http://schemas.microsoft.com/office/drawing/2014/main" id="{0E37FFC8-9DD3-4993-9C0C-A904F9069BAC}"/>
              </a:ext>
            </a:extLst>
          </p:cNvPr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6" name="Google Shape;1071;g5e39d93ef4_0_628">
            <a:extLst>
              <a:ext uri="{FF2B5EF4-FFF2-40B4-BE49-F238E27FC236}">
                <a16:creationId xmlns:a16="http://schemas.microsoft.com/office/drawing/2014/main" id="{475B7BC6-1F0F-48DB-A049-EF3BD4817AA8}"/>
              </a:ext>
            </a:extLst>
          </p:cNvPr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C2DDAB63-E478-4420-B4AA-FFCF0BB96B2A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5e39d93ef4_0_628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52" name="Google Shape;1052;g5e39d93ef4_0_628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53" name="Google Shape;1053;g5e39d93ef4_0_628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54" name="Google Shape;1054;g5e39d93ef4_0_628"/>
          <p:cNvCxnSpPr>
            <a:stCxn id="1053" idx="3"/>
            <a:endCxn id="1051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1098;g5e39d93ef4_0_659">
            <a:extLst>
              <a:ext uri="{FF2B5EF4-FFF2-40B4-BE49-F238E27FC236}">
                <a16:creationId xmlns:a16="http://schemas.microsoft.com/office/drawing/2014/main" id="{2DC59521-77D6-4F24-90BC-9E953BCC1AE0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067" name="Google Shape;1067;g5e39d93ef4_0_628"/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8" name="Google Shape;1068;g5e39d93ef4_0_628"/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9" name="Google Shape;1069;g5e39d93ef4_0_628"/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70" name="Google Shape;1070;g5e39d93ef4_0_628"/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71" name="Google Shape;1071;g5e39d93ef4_0_628"/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72" name="Google Shape;1072;g5e39d93ef4_0_628"/>
          <p:cNvCxnSpPr>
            <a:cxnSpLocks/>
            <a:stCxn id="1070" idx="3"/>
            <a:endCxn id="1057" idx="1"/>
          </p:cNvCxnSpPr>
          <p:nvPr/>
        </p:nvCxnSpPr>
        <p:spPr>
          <a:xfrm>
            <a:off x="7977995" y="3031746"/>
            <a:ext cx="1712970" cy="24171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3" name="Google Shape;1073;g5e39d93ef4_0_628"/>
          <p:cNvCxnSpPr>
            <a:cxnSpLocks/>
            <a:stCxn id="1071" idx="3"/>
            <a:endCxn id="1062" idx="1"/>
          </p:cNvCxnSpPr>
          <p:nvPr/>
        </p:nvCxnSpPr>
        <p:spPr>
          <a:xfrm flipV="1">
            <a:off x="7977995" y="4090506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4" name="Google Shape;1074;g5e39d93ef4_0_628"/>
          <p:cNvCxnSpPr>
            <a:cxnSpLocks/>
            <a:stCxn id="1069" idx="3"/>
            <a:endCxn id="1061" idx="1"/>
          </p:cNvCxnSpPr>
          <p:nvPr/>
        </p:nvCxnSpPr>
        <p:spPr>
          <a:xfrm>
            <a:off x="7977995" y="1020696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075" name="Google Shape;1075;g5e39d93ef4_0_628"/>
          <p:cNvGraphicFramePr/>
          <p:nvPr/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2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6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4</a:t>
                      </a:r>
                      <a:endParaRPr sz="14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055" name="Google Shape;1055;g5e39d93ef4_0_628"/>
          <p:cNvSpPr/>
          <p:nvPr/>
        </p:nvSpPr>
        <p:spPr>
          <a:xfrm>
            <a:off x="9690965" y="1132306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56" name="Google Shape;1056;g5e39d93ef4_0_628"/>
          <p:cNvSpPr/>
          <p:nvPr/>
        </p:nvSpPr>
        <p:spPr>
          <a:xfrm>
            <a:off x="9690965" y="11323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57" name="Google Shape;1057;g5e39d93ef4_0_628"/>
          <p:cNvSpPr/>
          <p:nvPr/>
        </p:nvSpPr>
        <p:spPr>
          <a:xfrm>
            <a:off x="9690965" y="51106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59" name="Google Shape;1059;g5e39d93ef4_0_628"/>
          <p:cNvSpPr/>
          <p:nvPr/>
        </p:nvSpPr>
        <p:spPr>
          <a:xfrm>
            <a:off x="9690965" y="443415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60" name="Google Shape;1060;g5e39d93ef4_0_628"/>
          <p:cNvSpPr/>
          <p:nvPr/>
        </p:nvSpPr>
        <p:spPr>
          <a:xfrm>
            <a:off x="9690965" y="18088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61" name="Google Shape;1061;g5e39d93ef4_0_628"/>
          <p:cNvSpPr/>
          <p:nvPr/>
        </p:nvSpPr>
        <p:spPr>
          <a:xfrm>
            <a:off x="9690965" y="2485931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62" name="Google Shape;1062;g5e39d93ef4_0_628"/>
          <p:cNvSpPr/>
          <p:nvPr/>
        </p:nvSpPr>
        <p:spPr>
          <a:xfrm>
            <a:off x="9690965" y="37522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063" name="Google Shape;1063;g5e39d93ef4_0_628"/>
          <p:cNvSpPr/>
          <p:nvPr/>
        </p:nvSpPr>
        <p:spPr>
          <a:xfrm>
            <a:off x="9690965" y="3119094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064" name="Google Shape;1064;g5e39d93ef4_0_628"/>
          <p:cNvSpPr txBox="1"/>
          <p:nvPr/>
        </p:nvSpPr>
        <p:spPr>
          <a:xfrm>
            <a:off x="11474767" y="1132306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042;g5e39d93ef4_0_401">
            <a:extLst>
              <a:ext uri="{FF2B5EF4-FFF2-40B4-BE49-F238E27FC236}">
                <a16:creationId xmlns:a16="http://schemas.microsoft.com/office/drawing/2014/main" id="{C5B178BB-A9F1-4E3E-B993-3F741BE47B18}"/>
              </a:ext>
            </a:extLst>
          </p:cNvPr>
          <p:cNvSpPr txBox="1"/>
          <p:nvPr/>
        </p:nvSpPr>
        <p:spPr>
          <a:xfrm>
            <a:off x="9300215" y="499144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63C263-E395-4094-8429-745929280DB4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ED19DDE-EEA8-4209-A48C-59E7B52221A9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5e39d93ef4_0_659"/>
          <p:cNvSpPr/>
          <p:nvPr/>
        </p:nvSpPr>
        <p:spPr>
          <a:xfrm>
            <a:off x="4420750" y="31650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1084" name="Google Shape;1084;g5e39d93ef4_0_659"/>
          <p:cNvSpPr/>
          <p:nvPr/>
        </p:nvSpPr>
        <p:spPr>
          <a:xfrm>
            <a:off x="1808675" y="5945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085" name="Google Shape;1085;g5e39d93ef4_0_659"/>
          <p:cNvSpPr/>
          <p:nvPr/>
        </p:nvSpPr>
        <p:spPr>
          <a:xfrm>
            <a:off x="1808675" y="13609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086" name="Google Shape;1086;g5e39d93ef4_0_659"/>
          <p:cNvCxnSpPr>
            <a:stCxn id="1085" idx="3"/>
            <a:endCxn id="1083" idx="0"/>
          </p:cNvCxnSpPr>
          <p:nvPr/>
        </p:nvCxnSpPr>
        <p:spPr>
          <a:xfrm>
            <a:off x="3723575" y="1668025"/>
            <a:ext cx="1206900" cy="14970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107" name="Google Shape;1107;g5e39d93ef4_0_659"/>
          <p:cNvGraphicFramePr/>
          <p:nvPr>
            <p:extLst>
              <p:ext uri="{D42A27DB-BD31-4B8C-83A1-F6EECF244321}">
                <p14:modId xmlns:p14="http://schemas.microsoft.com/office/powerpoint/2010/main" val="417360867"/>
              </p:ext>
            </p:extLst>
          </p:nvPr>
        </p:nvGraphicFramePr>
        <p:xfrm>
          <a:off x="1756650" y="2680075"/>
          <a:ext cx="2312250" cy="39390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0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PPN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Valid?</a:t>
                      </a:r>
                      <a:endParaRPr sz="12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5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6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7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8</a:t>
                      </a:r>
                      <a:endParaRPr sz="140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X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/>
                        <a:t>0</a:t>
                      </a:r>
                      <a:endParaRPr sz="1400" dirty="0"/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A024CE-7733-4D0E-B285-3B9B5D19E397}"/>
              </a:ext>
            </a:extLst>
          </p:cNvPr>
          <p:cNvSpPr txBox="1"/>
          <p:nvPr/>
        </p:nvSpPr>
        <p:spPr>
          <a:xfrm>
            <a:off x="1756650" y="2381747"/>
            <a:ext cx="231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B Page Table</a:t>
            </a:r>
          </a:p>
        </p:txBody>
      </p:sp>
      <p:sp>
        <p:nvSpPr>
          <p:cNvPr id="39" name="Google Shape;1098;g5e39d93ef4_0_659">
            <a:extLst>
              <a:ext uri="{FF2B5EF4-FFF2-40B4-BE49-F238E27FC236}">
                <a16:creationId xmlns:a16="http://schemas.microsoft.com/office/drawing/2014/main" id="{BBCA76F7-7AA4-4602-9E4D-06BDC367B974}"/>
              </a:ext>
            </a:extLst>
          </p:cNvPr>
          <p:cNvSpPr/>
          <p:nvPr/>
        </p:nvSpPr>
        <p:spPr>
          <a:xfrm>
            <a:off x="6252695" y="682446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40" name="Google Shape;1067;g5e39d93ef4_0_628">
            <a:extLst>
              <a:ext uri="{FF2B5EF4-FFF2-40B4-BE49-F238E27FC236}">
                <a16:creationId xmlns:a16="http://schemas.microsoft.com/office/drawing/2014/main" id="{8DB2EB97-806F-4B34-BC01-602F326C3F1E}"/>
              </a:ext>
            </a:extLst>
          </p:cNvPr>
          <p:cNvSpPr txBox="1"/>
          <p:nvPr/>
        </p:nvSpPr>
        <p:spPr>
          <a:xfrm>
            <a:off x="6014920" y="4301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1068;g5e39d93ef4_0_628">
            <a:extLst>
              <a:ext uri="{FF2B5EF4-FFF2-40B4-BE49-F238E27FC236}">
                <a16:creationId xmlns:a16="http://schemas.microsoft.com/office/drawing/2014/main" id="{EF291C48-AF87-453F-9F34-20311E88943D}"/>
              </a:ext>
            </a:extLst>
          </p:cNvPr>
          <p:cNvSpPr txBox="1"/>
          <p:nvPr/>
        </p:nvSpPr>
        <p:spPr>
          <a:xfrm>
            <a:off x="8028970" y="682446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069;g5e39d93ef4_0_628">
            <a:extLst>
              <a:ext uri="{FF2B5EF4-FFF2-40B4-BE49-F238E27FC236}">
                <a16:creationId xmlns:a16="http://schemas.microsoft.com/office/drawing/2014/main" id="{F5224327-159A-4B8F-8CBE-6EA3D2C33891}"/>
              </a:ext>
            </a:extLst>
          </p:cNvPr>
          <p:cNvSpPr/>
          <p:nvPr/>
        </p:nvSpPr>
        <p:spPr>
          <a:xfrm>
            <a:off x="6252695" y="68244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3" name="Google Shape;1070;g5e39d93ef4_0_628">
            <a:extLst>
              <a:ext uri="{FF2B5EF4-FFF2-40B4-BE49-F238E27FC236}">
                <a16:creationId xmlns:a16="http://schemas.microsoft.com/office/drawing/2014/main" id="{9871D1FE-9870-4349-AC25-AD86DDEF8571}"/>
              </a:ext>
            </a:extLst>
          </p:cNvPr>
          <p:cNvSpPr/>
          <p:nvPr/>
        </p:nvSpPr>
        <p:spPr>
          <a:xfrm>
            <a:off x="6252695" y="26934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44" name="Google Shape;1071;g5e39d93ef4_0_628">
            <a:extLst>
              <a:ext uri="{FF2B5EF4-FFF2-40B4-BE49-F238E27FC236}">
                <a16:creationId xmlns:a16="http://schemas.microsoft.com/office/drawing/2014/main" id="{68CC4D92-BF28-4D89-A2B9-7B1630632621}"/>
              </a:ext>
            </a:extLst>
          </p:cNvPr>
          <p:cNvSpPr/>
          <p:nvPr/>
        </p:nvSpPr>
        <p:spPr>
          <a:xfrm>
            <a:off x="6252695" y="527479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45" name="Google Shape;1072;g5e39d93ef4_0_628">
            <a:extLst>
              <a:ext uri="{FF2B5EF4-FFF2-40B4-BE49-F238E27FC236}">
                <a16:creationId xmlns:a16="http://schemas.microsoft.com/office/drawing/2014/main" id="{0F6B85BF-6E65-4483-BBED-2689A6CD18F6}"/>
              </a:ext>
            </a:extLst>
          </p:cNvPr>
          <p:cNvCxnSpPr>
            <a:cxnSpLocks/>
            <a:stCxn id="43" idx="3"/>
            <a:endCxn id="50" idx="1"/>
          </p:cNvCxnSpPr>
          <p:nvPr/>
        </p:nvCxnSpPr>
        <p:spPr>
          <a:xfrm>
            <a:off x="7977995" y="3031746"/>
            <a:ext cx="1712970" cy="241716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1073;g5e39d93ef4_0_628">
            <a:extLst>
              <a:ext uri="{FF2B5EF4-FFF2-40B4-BE49-F238E27FC236}">
                <a16:creationId xmlns:a16="http://schemas.microsoft.com/office/drawing/2014/main" id="{5FDECD51-5010-47BE-A50B-0548F351C21A}"/>
              </a:ext>
            </a:extLst>
          </p:cNvPr>
          <p:cNvCxnSpPr>
            <a:cxnSpLocks/>
            <a:stCxn id="44" idx="3"/>
            <a:endCxn id="54" idx="1"/>
          </p:cNvCxnSpPr>
          <p:nvPr/>
        </p:nvCxnSpPr>
        <p:spPr>
          <a:xfrm flipV="1">
            <a:off x="7977995" y="4090506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" name="Google Shape;1074;g5e39d93ef4_0_628">
            <a:extLst>
              <a:ext uri="{FF2B5EF4-FFF2-40B4-BE49-F238E27FC236}">
                <a16:creationId xmlns:a16="http://schemas.microsoft.com/office/drawing/2014/main" id="{7A8B871F-93D1-45B7-8308-8B454C80A8E6}"/>
              </a:ext>
            </a:extLst>
          </p:cNvPr>
          <p:cNvCxnSpPr>
            <a:cxnSpLocks/>
            <a:stCxn id="42" idx="3"/>
            <a:endCxn id="53" idx="1"/>
          </p:cNvCxnSpPr>
          <p:nvPr/>
        </p:nvCxnSpPr>
        <p:spPr>
          <a:xfrm>
            <a:off x="7977995" y="1020696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" name="Google Shape;1055;g5e39d93ef4_0_628">
            <a:extLst>
              <a:ext uri="{FF2B5EF4-FFF2-40B4-BE49-F238E27FC236}">
                <a16:creationId xmlns:a16="http://schemas.microsoft.com/office/drawing/2014/main" id="{D47DE406-9BB2-4775-ACEA-4B5AB8197505}"/>
              </a:ext>
            </a:extLst>
          </p:cNvPr>
          <p:cNvSpPr/>
          <p:nvPr/>
        </p:nvSpPr>
        <p:spPr>
          <a:xfrm>
            <a:off x="9690965" y="1132306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9" name="Google Shape;1056;g5e39d93ef4_0_628">
            <a:extLst>
              <a:ext uri="{FF2B5EF4-FFF2-40B4-BE49-F238E27FC236}">
                <a16:creationId xmlns:a16="http://schemas.microsoft.com/office/drawing/2014/main" id="{44E630A4-5A45-41DC-B637-34498B993A07}"/>
              </a:ext>
            </a:extLst>
          </p:cNvPr>
          <p:cNvSpPr/>
          <p:nvPr/>
        </p:nvSpPr>
        <p:spPr>
          <a:xfrm>
            <a:off x="9690965" y="11323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0" name="Google Shape;1057;g5e39d93ef4_0_628">
            <a:extLst>
              <a:ext uri="{FF2B5EF4-FFF2-40B4-BE49-F238E27FC236}">
                <a16:creationId xmlns:a16="http://schemas.microsoft.com/office/drawing/2014/main" id="{7F9E0884-9B6F-4F3D-BCE9-429F99E41F9C}"/>
              </a:ext>
            </a:extLst>
          </p:cNvPr>
          <p:cNvSpPr/>
          <p:nvPr/>
        </p:nvSpPr>
        <p:spPr>
          <a:xfrm>
            <a:off x="9690965" y="51106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1" name="Google Shape;1059;g5e39d93ef4_0_628">
            <a:extLst>
              <a:ext uri="{FF2B5EF4-FFF2-40B4-BE49-F238E27FC236}">
                <a16:creationId xmlns:a16="http://schemas.microsoft.com/office/drawing/2014/main" id="{7ABAB650-409B-47A5-8290-AC54EC0EF7C4}"/>
              </a:ext>
            </a:extLst>
          </p:cNvPr>
          <p:cNvSpPr/>
          <p:nvPr/>
        </p:nvSpPr>
        <p:spPr>
          <a:xfrm>
            <a:off x="9690965" y="443415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" name="Google Shape;1060;g5e39d93ef4_0_628">
            <a:extLst>
              <a:ext uri="{FF2B5EF4-FFF2-40B4-BE49-F238E27FC236}">
                <a16:creationId xmlns:a16="http://schemas.microsoft.com/office/drawing/2014/main" id="{0DD367F5-D174-45AE-BB07-F6E8F25BFE85}"/>
              </a:ext>
            </a:extLst>
          </p:cNvPr>
          <p:cNvSpPr/>
          <p:nvPr/>
        </p:nvSpPr>
        <p:spPr>
          <a:xfrm>
            <a:off x="9690965" y="1808806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" name="Google Shape;1061;g5e39d93ef4_0_628">
            <a:extLst>
              <a:ext uri="{FF2B5EF4-FFF2-40B4-BE49-F238E27FC236}">
                <a16:creationId xmlns:a16="http://schemas.microsoft.com/office/drawing/2014/main" id="{AC56337C-725F-453F-980C-E828B7EF067E}"/>
              </a:ext>
            </a:extLst>
          </p:cNvPr>
          <p:cNvSpPr/>
          <p:nvPr/>
        </p:nvSpPr>
        <p:spPr>
          <a:xfrm>
            <a:off x="9690965" y="2485931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4" name="Google Shape;1062;g5e39d93ef4_0_628">
            <a:extLst>
              <a:ext uri="{FF2B5EF4-FFF2-40B4-BE49-F238E27FC236}">
                <a16:creationId xmlns:a16="http://schemas.microsoft.com/office/drawing/2014/main" id="{B34943EA-E4FA-41C0-BDA4-9CD4361D925B}"/>
              </a:ext>
            </a:extLst>
          </p:cNvPr>
          <p:cNvSpPr/>
          <p:nvPr/>
        </p:nvSpPr>
        <p:spPr>
          <a:xfrm>
            <a:off x="9690965" y="3752256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5" name="Google Shape;1063;g5e39d93ef4_0_628">
            <a:extLst>
              <a:ext uri="{FF2B5EF4-FFF2-40B4-BE49-F238E27FC236}">
                <a16:creationId xmlns:a16="http://schemas.microsoft.com/office/drawing/2014/main" id="{4D045001-0879-4002-ABDA-C5D2D3399469}"/>
              </a:ext>
            </a:extLst>
          </p:cNvPr>
          <p:cNvSpPr/>
          <p:nvPr/>
        </p:nvSpPr>
        <p:spPr>
          <a:xfrm>
            <a:off x="9690965" y="3119094"/>
            <a:ext cx="1725300" cy="6765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56" name="Google Shape;1064;g5e39d93ef4_0_628">
            <a:extLst>
              <a:ext uri="{FF2B5EF4-FFF2-40B4-BE49-F238E27FC236}">
                <a16:creationId xmlns:a16="http://schemas.microsoft.com/office/drawing/2014/main" id="{0778823B-7925-41D7-9256-914026322EF4}"/>
              </a:ext>
            </a:extLst>
          </p:cNvPr>
          <p:cNvSpPr txBox="1"/>
          <p:nvPr/>
        </p:nvSpPr>
        <p:spPr>
          <a:xfrm>
            <a:off x="11474767" y="1132306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1042;g5e39d93ef4_0_401">
            <a:extLst>
              <a:ext uri="{FF2B5EF4-FFF2-40B4-BE49-F238E27FC236}">
                <a16:creationId xmlns:a16="http://schemas.microsoft.com/office/drawing/2014/main" id="{E7B19403-C99A-44CD-B74C-A1C6C88A3FE9}"/>
              </a:ext>
            </a:extLst>
          </p:cNvPr>
          <p:cNvSpPr txBox="1"/>
          <p:nvPr/>
        </p:nvSpPr>
        <p:spPr>
          <a:xfrm>
            <a:off x="9300215" y="499144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A722958B-F5D5-40B8-B9CB-F154340F079B}"/>
              </a:ext>
            </a:extLst>
          </p:cNvPr>
          <p:cNvSpPr/>
          <p:nvPr/>
        </p:nvSpPr>
        <p:spPr>
          <a:xfrm>
            <a:off x="5742720" y="681706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8F9F-ED08-4252-9EA0-7439554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virtual address translation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2B667-EB5E-4A18-B0A3-EF347F42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4" name="Google Shape;596;g5e39b67067_0_158">
            <a:extLst>
              <a:ext uri="{FF2B5EF4-FFF2-40B4-BE49-F238E27FC236}">
                <a16:creationId xmlns:a16="http://schemas.microsoft.com/office/drawing/2014/main" id="{C43EF678-4C8E-467A-A586-CA5D33FC67F2}"/>
              </a:ext>
            </a:extLst>
          </p:cNvPr>
          <p:cNvSpPr/>
          <p:nvPr/>
        </p:nvSpPr>
        <p:spPr>
          <a:xfrm>
            <a:off x="5102746" y="3060675"/>
            <a:ext cx="2133594" cy="1194156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?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599;g5e39b67067_0_158">
            <a:extLst>
              <a:ext uri="{FF2B5EF4-FFF2-40B4-BE49-F238E27FC236}">
                <a16:creationId xmlns:a16="http://schemas.microsoft.com/office/drawing/2014/main" id="{049B7E95-B1C1-4BAB-8023-D8B131CCBF10}"/>
              </a:ext>
            </a:extLst>
          </p:cNvPr>
          <p:cNvSpPr/>
          <p:nvPr/>
        </p:nvSpPr>
        <p:spPr>
          <a:xfrm>
            <a:off x="997463" y="951475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600;g5e39b67067_0_158">
            <a:extLst>
              <a:ext uri="{FF2B5EF4-FFF2-40B4-BE49-F238E27FC236}">
                <a16:creationId xmlns:a16="http://schemas.microsoft.com/office/drawing/2014/main" id="{C46AF2CE-D42C-4A00-8846-E90CDCCF3B71}"/>
              </a:ext>
            </a:extLst>
          </p:cNvPr>
          <p:cNvSpPr/>
          <p:nvPr/>
        </p:nvSpPr>
        <p:spPr>
          <a:xfrm>
            <a:off x="974938" y="1759500"/>
            <a:ext cx="3717000" cy="73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01;g5e39b67067_0_158">
            <a:extLst>
              <a:ext uri="{FF2B5EF4-FFF2-40B4-BE49-F238E27FC236}">
                <a16:creationId xmlns:a16="http://schemas.microsoft.com/office/drawing/2014/main" id="{6CAE9FA0-00F1-45D4-BC85-4509C8562128}"/>
              </a:ext>
            </a:extLst>
          </p:cNvPr>
          <p:cNvSpPr/>
          <p:nvPr/>
        </p:nvSpPr>
        <p:spPr>
          <a:xfrm>
            <a:off x="4754288" y="1759500"/>
            <a:ext cx="28305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" name="Google Shape;602;g5e39b67067_0_158">
            <a:extLst>
              <a:ext uri="{FF2B5EF4-FFF2-40B4-BE49-F238E27FC236}">
                <a16:creationId xmlns:a16="http://schemas.microsoft.com/office/drawing/2014/main" id="{933B5291-BA4A-456A-B70B-2CCB8F855495}"/>
              </a:ext>
            </a:extLst>
          </p:cNvPr>
          <p:cNvCxnSpPr>
            <a:stCxn id="7" idx="2"/>
          </p:cNvCxnSpPr>
          <p:nvPr/>
        </p:nvCxnSpPr>
        <p:spPr>
          <a:xfrm>
            <a:off x="6169538" y="2498400"/>
            <a:ext cx="0" cy="968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603;g5e39b67067_0_158">
            <a:extLst>
              <a:ext uri="{FF2B5EF4-FFF2-40B4-BE49-F238E27FC236}">
                <a16:creationId xmlns:a16="http://schemas.microsoft.com/office/drawing/2014/main" id="{027BED22-B556-4A7A-B2D6-22379BA123D5}"/>
              </a:ext>
            </a:extLst>
          </p:cNvPr>
          <p:cNvSpPr/>
          <p:nvPr/>
        </p:nvSpPr>
        <p:spPr>
          <a:xfrm>
            <a:off x="997463" y="4817100"/>
            <a:ext cx="3717000" cy="738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604;g5e39b67067_0_158">
            <a:extLst>
              <a:ext uri="{FF2B5EF4-FFF2-40B4-BE49-F238E27FC236}">
                <a16:creationId xmlns:a16="http://schemas.microsoft.com/office/drawing/2014/main" id="{57EB0636-647D-4430-8AE5-C62747AB3E97}"/>
              </a:ext>
            </a:extLst>
          </p:cNvPr>
          <p:cNvSpPr/>
          <p:nvPr/>
        </p:nvSpPr>
        <p:spPr>
          <a:xfrm>
            <a:off x="4776813" y="4817100"/>
            <a:ext cx="2830500" cy="738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605;g5e39b67067_0_158">
            <a:extLst>
              <a:ext uri="{FF2B5EF4-FFF2-40B4-BE49-F238E27FC236}">
                <a16:creationId xmlns:a16="http://schemas.microsoft.com/office/drawing/2014/main" id="{E1000713-9489-4CFD-8408-1A8A0C3825AA}"/>
              </a:ext>
            </a:extLst>
          </p:cNvPr>
          <p:cNvSpPr/>
          <p:nvPr/>
        </p:nvSpPr>
        <p:spPr>
          <a:xfrm>
            <a:off x="997475" y="2559850"/>
            <a:ext cx="3923316" cy="2195802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Page table lookup!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" name="Google Shape;606;g5e39b67067_0_158">
            <a:extLst>
              <a:ext uri="{FF2B5EF4-FFF2-40B4-BE49-F238E27FC236}">
                <a16:creationId xmlns:a16="http://schemas.microsoft.com/office/drawing/2014/main" id="{DACBA3A3-CC98-4607-8E5B-7BD72F3BF7DA}"/>
              </a:ext>
            </a:extLst>
          </p:cNvPr>
          <p:cNvCxnSpPr>
            <a:stCxn id="6" idx="2"/>
          </p:cNvCxnSpPr>
          <p:nvPr/>
        </p:nvCxnSpPr>
        <p:spPr>
          <a:xfrm>
            <a:off x="2833438" y="24984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07;g5e39b67067_0_158">
            <a:extLst>
              <a:ext uri="{FF2B5EF4-FFF2-40B4-BE49-F238E27FC236}">
                <a16:creationId xmlns:a16="http://schemas.microsoft.com/office/drawing/2014/main" id="{3FE4865C-2E71-456B-BDF7-641542E54A2C}"/>
              </a:ext>
            </a:extLst>
          </p:cNvPr>
          <p:cNvCxnSpPr/>
          <p:nvPr/>
        </p:nvCxnSpPr>
        <p:spPr>
          <a:xfrm>
            <a:off x="2833438" y="42570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608;g5e39b67067_0_158">
            <a:extLst>
              <a:ext uri="{FF2B5EF4-FFF2-40B4-BE49-F238E27FC236}">
                <a16:creationId xmlns:a16="http://schemas.microsoft.com/office/drawing/2014/main" id="{4BD806F1-539F-424C-9B96-3373540BB74A}"/>
              </a:ext>
            </a:extLst>
          </p:cNvPr>
          <p:cNvSpPr/>
          <p:nvPr/>
        </p:nvSpPr>
        <p:spPr>
          <a:xfrm>
            <a:off x="997463" y="5617450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" name="Google Shape;609;g5e39b67067_0_158">
            <a:extLst>
              <a:ext uri="{FF2B5EF4-FFF2-40B4-BE49-F238E27FC236}">
                <a16:creationId xmlns:a16="http://schemas.microsoft.com/office/drawing/2014/main" id="{4B489943-E5E2-4A2D-A478-73B7C25C4C51}"/>
              </a:ext>
            </a:extLst>
          </p:cNvPr>
          <p:cNvCxnSpPr/>
          <p:nvPr/>
        </p:nvCxnSpPr>
        <p:spPr>
          <a:xfrm>
            <a:off x="6169538" y="3849000"/>
            <a:ext cx="0" cy="968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B97F89-0BB2-44A4-9136-429E04D99A55}"/>
              </a:ext>
            </a:extLst>
          </p:cNvPr>
          <p:cNvSpPr txBox="1"/>
          <p:nvPr/>
        </p:nvSpPr>
        <p:spPr>
          <a:xfrm>
            <a:off x="7999997" y="1166568"/>
            <a:ext cx="312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we need to translate the lower bits of a virtual address?</a:t>
            </a:r>
          </a:p>
        </p:txBody>
      </p:sp>
    </p:spTree>
    <p:extLst>
      <p:ext uri="{BB962C8B-B14F-4D97-AF65-F5344CB8AC3E}">
        <p14:creationId xmlns:p14="http://schemas.microsoft.com/office/powerpoint/2010/main" val="33252753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8F9F-ED08-4252-9EA0-743955471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virtual address translation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E2B667-EB5E-4A18-B0A3-EF347F42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Google Shape;599;g5e39b67067_0_158">
            <a:extLst>
              <a:ext uri="{FF2B5EF4-FFF2-40B4-BE49-F238E27FC236}">
                <a16:creationId xmlns:a16="http://schemas.microsoft.com/office/drawing/2014/main" id="{049B7E95-B1C1-4BAB-8023-D8B131CCBF10}"/>
              </a:ext>
            </a:extLst>
          </p:cNvPr>
          <p:cNvSpPr/>
          <p:nvPr/>
        </p:nvSpPr>
        <p:spPr>
          <a:xfrm>
            <a:off x="997463" y="951475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600;g5e39b67067_0_158">
            <a:extLst>
              <a:ext uri="{FF2B5EF4-FFF2-40B4-BE49-F238E27FC236}">
                <a16:creationId xmlns:a16="http://schemas.microsoft.com/office/drawing/2014/main" id="{C46AF2CE-D42C-4A00-8846-E90CDCCF3B71}"/>
              </a:ext>
            </a:extLst>
          </p:cNvPr>
          <p:cNvSpPr/>
          <p:nvPr/>
        </p:nvSpPr>
        <p:spPr>
          <a:xfrm>
            <a:off x="974938" y="1759500"/>
            <a:ext cx="3717000" cy="738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Virtual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01;g5e39b67067_0_158">
            <a:extLst>
              <a:ext uri="{FF2B5EF4-FFF2-40B4-BE49-F238E27FC236}">
                <a16:creationId xmlns:a16="http://schemas.microsoft.com/office/drawing/2014/main" id="{6CAE9FA0-00F1-45D4-BC85-4509C8562128}"/>
              </a:ext>
            </a:extLst>
          </p:cNvPr>
          <p:cNvSpPr/>
          <p:nvPr/>
        </p:nvSpPr>
        <p:spPr>
          <a:xfrm>
            <a:off x="4754288" y="1759500"/>
            <a:ext cx="2830500" cy="7389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" name="Google Shape;602;g5e39b67067_0_158">
            <a:extLst>
              <a:ext uri="{FF2B5EF4-FFF2-40B4-BE49-F238E27FC236}">
                <a16:creationId xmlns:a16="http://schemas.microsoft.com/office/drawing/2014/main" id="{933B5291-BA4A-456A-B70B-2CCB8F855495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169538" y="2498400"/>
            <a:ext cx="22525" cy="23187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603;g5e39b67067_0_158">
            <a:extLst>
              <a:ext uri="{FF2B5EF4-FFF2-40B4-BE49-F238E27FC236}">
                <a16:creationId xmlns:a16="http://schemas.microsoft.com/office/drawing/2014/main" id="{027BED22-B556-4A7A-B2D6-22379BA123D5}"/>
              </a:ext>
            </a:extLst>
          </p:cNvPr>
          <p:cNvSpPr/>
          <p:nvPr/>
        </p:nvSpPr>
        <p:spPr>
          <a:xfrm>
            <a:off x="997463" y="4817100"/>
            <a:ext cx="3717000" cy="7389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Page Number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604;g5e39b67067_0_158">
            <a:extLst>
              <a:ext uri="{FF2B5EF4-FFF2-40B4-BE49-F238E27FC236}">
                <a16:creationId xmlns:a16="http://schemas.microsoft.com/office/drawing/2014/main" id="{57EB0636-647D-4430-8AE5-C62747AB3E97}"/>
              </a:ext>
            </a:extLst>
          </p:cNvPr>
          <p:cNvSpPr/>
          <p:nvPr/>
        </p:nvSpPr>
        <p:spPr>
          <a:xfrm>
            <a:off x="4776813" y="4817100"/>
            <a:ext cx="2830500" cy="7389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Offset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605;g5e39b67067_0_158">
            <a:extLst>
              <a:ext uri="{FF2B5EF4-FFF2-40B4-BE49-F238E27FC236}">
                <a16:creationId xmlns:a16="http://schemas.microsoft.com/office/drawing/2014/main" id="{E1000713-9489-4CFD-8408-1A8A0C3825AA}"/>
              </a:ext>
            </a:extLst>
          </p:cNvPr>
          <p:cNvSpPr/>
          <p:nvPr/>
        </p:nvSpPr>
        <p:spPr>
          <a:xfrm>
            <a:off x="997475" y="2559850"/>
            <a:ext cx="3923316" cy="2195802"/>
          </a:xfrm>
          <a:prstGeom prst="irregularSeal2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Page table lookup!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" name="Google Shape;606;g5e39b67067_0_158">
            <a:extLst>
              <a:ext uri="{FF2B5EF4-FFF2-40B4-BE49-F238E27FC236}">
                <a16:creationId xmlns:a16="http://schemas.microsoft.com/office/drawing/2014/main" id="{DACBA3A3-CC98-4607-8E5B-7BD72F3BF7DA}"/>
              </a:ext>
            </a:extLst>
          </p:cNvPr>
          <p:cNvCxnSpPr>
            <a:stCxn id="6" idx="2"/>
          </p:cNvCxnSpPr>
          <p:nvPr/>
        </p:nvCxnSpPr>
        <p:spPr>
          <a:xfrm>
            <a:off x="2833438" y="24984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607;g5e39b67067_0_158">
            <a:extLst>
              <a:ext uri="{FF2B5EF4-FFF2-40B4-BE49-F238E27FC236}">
                <a16:creationId xmlns:a16="http://schemas.microsoft.com/office/drawing/2014/main" id="{3FE4865C-2E71-456B-BDF7-641542E54A2C}"/>
              </a:ext>
            </a:extLst>
          </p:cNvPr>
          <p:cNvCxnSpPr/>
          <p:nvPr/>
        </p:nvCxnSpPr>
        <p:spPr>
          <a:xfrm>
            <a:off x="2833438" y="4257000"/>
            <a:ext cx="0" cy="56010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608;g5e39b67067_0_158">
            <a:extLst>
              <a:ext uri="{FF2B5EF4-FFF2-40B4-BE49-F238E27FC236}">
                <a16:creationId xmlns:a16="http://schemas.microsoft.com/office/drawing/2014/main" id="{4BD806F1-539F-424C-9B96-3373540BB74A}"/>
              </a:ext>
            </a:extLst>
          </p:cNvPr>
          <p:cNvSpPr/>
          <p:nvPr/>
        </p:nvSpPr>
        <p:spPr>
          <a:xfrm>
            <a:off x="997463" y="5617450"/>
            <a:ext cx="6587400" cy="7389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Consolas"/>
                <a:cs typeface="Consolas"/>
                <a:sym typeface="Consolas"/>
              </a:rPr>
              <a:t>Physical Address</a:t>
            </a:r>
            <a:endParaRPr kumimoji="0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B97F89-0BB2-44A4-9136-429E04D99A55}"/>
              </a:ext>
            </a:extLst>
          </p:cNvPr>
          <p:cNvSpPr txBox="1"/>
          <p:nvPr/>
        </p:nvSpPr>
        <p:spPr>
          <a:xfrm>
            <a:off x="7999997" y="1166568"/>
            <a:ext cx="3124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we need to translate the lower bits of a virtual address?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No. Those are used to determine word/byte within the page.</a:t>
            </a:r>
          </a:p>
        </p:txBody>
      </p:sp>
    </p:spTree>
    <p:extLst>
      <p:ext uri="{BB962C8B-B14F-4D97-AF65-F5344CB8AC3E}">
        <p14:creationId xmlns:p14="http://schemas.microsoft.com/office/powerpoint/2010/main" val="23731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13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  <a:defRPr/>
            </a:pPr>
            <a:fld id="{00000000-1234-1234-1234-123412341234}" type="slidenum">
              <a:rPr lang="en-US" kern="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888888"/>
                </a:buClr>
                <a:buSzPts val="1200"/>
                <a:defRPr/>
              </a:pPr>
              <a:t>40</a:t>
            </a:fld>
            <a:endParaRPr kern="0">
              <a:solidFill>
                <a:srgbClr val="888888"/>
              </a:solidFill>
              <a:latin typeface="Calibri"/>
              <a:cs typeface="Calibri"/>
              <a:sym typeface="Calibri"/>
            </a:endParaRPr>
          </a:p>
        </p:txBody>
      </p:sp>
      <p:graphicFrame>
        <p:nvGraphicFramePr>
          <p:cNvPr id="635" name="Google Shape;635;p13"/>
          <p:cNvGraphicFramePr/>
          <p:nvPr>
            <p:extLst>
              <p:ext uri="{D42A27DB-BD31-4B8C-83A1-F6EECF244321}">
                <p14:modId xmlns:p14="http://schemas.microsoft.com/office/powerpoint/2010/main" val="3034266894"/>
              </p:ext>
            </p:extLst>
          </p:nvPr>
        </p:nvGraphicFramePr>
        <p:xfrm>
          <a:off x="3964941" y="2834640"/>
          <a:ext cx="3474725" cy="30175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4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4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V</a:t>
                      </a:r>
                      <a:endParaRPr sz="1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AR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4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>
                          <a:solidFill>
                            <a:schemeClr val="accent4"/>
                          </a:solidFill>
                        </a:rPr>
                        <a:t>PPN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X</a:t>
                      </a:r>
                      <a:endParaRPr sz="1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/>
                        <a:t>XX</a:t>
                      </a:r>
                      <a:endParaRPr sz="1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endParaRPr sz="2400" u="none" strike="noStrike" cap="none"/>
                    </a:p>
                  </a:txBody>
                  <a:tcPr marL="0" marR="0" marT="0" marB="0">
                    <a:lnL w="19050" cap="flat" cmpd="sng">
                      <a:solidFill>
                        <a:schemeClr val="dk1"/>
                      </a:solidFill>
                      <a:prstDash val="lgDash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b="1" u="none" strike="noStrike" cap="none"/>
                        <a:t>. . .</a:t>
                      </a:r>
                      <a:endParaRPr sz="1400" u="none" strike="noStrike" cap="none"/>
                    </a:p>
                  </a:txBody>
                  <a:tcPr marL="0" marR="0" marT="0" marB="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36" name="Google Shape;636;p13"/>
          <p:cNvGrpSpPr/>
          <p:nvPr/>
        </p:nvGrpSpPr>
        <p:grpSpPr>
          <a:xfrm>
            <a:off x="1312863" y="1591056"/>
            <a:ext cx="5026023" cy="420687"/>
            <a:chOff x="-153" y="751"/>
            <a:chExt cx="3165" cy="265"/>
          </a:xfrm>
        </p:grpSpPr>
        <p:sp>
          <p:nvSpPr>
            <p:cNvPr id="637" name="Google Shape;637;p13"/>
            <p:cNvSpPr/>
            <p:nvPr/>
          </p:nvSpPr>
          <p:spPr>
            <a:xfrm>
              <a:off x="-153" y="751"/>
              <a:ext cx="1540" cy="2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>
                <a:lnSpc>
                  <a:spcPct val="85000"/>
                </a:lnSpc>
                <a:buClr>
                  <a:srgbClr val="F79646"/>
                </a:buClr>
                <a:buSzPts val="2800"/>
                <a:defRPr/>
              </a:pPr>
              <a:r>
                <a:rPr lang="en-US" sz="2800" kern="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Virtual Address: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13"/>
            <p:cNvSpPr/>
            <p:nvPr/>
          </p:nvSpPr>
          <p:spPr>
            <a:xfrm>
              <a:off x="1400" y="751"/>
              <a:ext cx="979" cy="263"/>
            </a:xfrm>
            <a:prstGeom prst="rect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3500" tIns="91425" rIns="63500" bIns="0" anchor="t" anchorCtr="0">
              <a:noAutofit/>
            </a:bodyPr>
            <a:lstStyle/>
            <a:p>
              <a:pPr algn="ctr">
                <a:lnSpc>
                  <a:spcPct val="75000"/>
                </a:lnSpc>
                <a:buClr>
                  <a:srgbClr val="F79646"/>
                </a:buClr>
                <a:buSzPts val="2800"/>
                <a:defRPr/>
              </a:pPr>
              <a:r>
                <a:rPr lang="en-US" sz="2800" kern="0">
                  <a:solidFill>
                    <a:srgbClr val="F79646"/>
                  </a:solidFill>
                  <a:latin typeface="Calibri"/>
                  <a:ea typeface="Calibri"/>
                  <a:cs typeface="Calibri"/>
                  <a:sym typeface="Calibri"/>
                </a:rPr>
                <a:t>VPN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13"/>
            <p:cNvSpPr/>
            <p:nvPr/>
          </p:nvSpPr>
          <p:spPr>
            <a:xfrm>
              <a:off x="2379" y="751"/>
              <a:ext cx="633" cy="265"/>
            </a:xfrm>
            <a:prstGeom prst="rect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63500" tIns="91425" rIns="63500" bIns="0" anchor="t" anchorCtr="0">
              <a:noAutofit/>
            </a:bodyPr>
            <a:lstStyle/>
            <a:p>
              <a:pPr algn="ctr">
                <a:lnSpc>
                  <a:spcPct val="75000"/>
                </a:lnSpc>
                <a:buClr>
                  <a:srgbClr val="4F81BD"/>
                </a:buClr>
                <a:buSzPts val="2800"/>
                <a:defRPr/>
              </a:pPr>
              <a:r>
                <a:rPr lang="en-US" sz="2800" kern="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offset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0" name="Google Shape;640;p13"/>
          <p:cNvSpPr/>
          <p:nvPr/>
        </p:nvSpPr>
        <p:spPr>
          <a:xfrm>
            <a:off x="3964941" y="2423158"/>
            <a:ext cx="3474719" cy="42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25400" rIns="63500" bIns="25400" anchor="t" anchorCtr="0">
            <a:noAutofit/>
          </a:bodyPr>
          <a:lstStyle/>
          <a:p>
            <a:pPr algn="ctr">
              <a:lnSpc>
                <a:spcPct val="85000"/>
              </a:lnSpc>
              <a:buClr>
                <a:srgbClr val="000000"/>
              </a:buClr>
              <a:buSzPts val="2800"/>
              <a:defRPr/>
            </a:pPr>
            <a:r>
              <a:rPr lang="en-US" sz="28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Page Table</a:t>
            </a:r>
            <a:endParaRPr sz="1400"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1" name="Google Shape;641;p13"/>
          <p:cNvGrpSpPr/>
          <p:nvPr/>
        </p:nvGrpSpPr>
        <p:grpSpPr>
          <a:xfrm>
            <a:off x="2410458" y="2008568"/>
            <a:ext cx="2148048" cy="3092337"/>
            <a:chOff x="1280158" y="2099372"/>
            <a:chExt cx="2148048" cy="3092337"/>
          </a:xfrm>
        </p:grpSpPr>
        <p:cxnSp>
          <p:nvCxnSpPr>
            <p:cNvPr id="642" name="Google Shape;642;p13"/>
            <p:cNvCxnSpPr/>
            <p:nvPr/>
          </p:nvCxnSpPr>
          <p:spPr>
            <a:xfrm>
              <a:off x="2286000" y="4206239"/>
              <a:ext cx="548639" cy="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stealth" w="med" len="med"/>
            </a:ln>
          </p:spPr>
        </p:cxnSp>
        <p:cxnSp>
          <p:nvCxnSpPr>
            <p:cNvPr id="643" name="Google Shape;643;p13"/>
            <p:cNvCxnSpPr/>
            <p:nvPr/>
          </p:nvCxnSpPr>
          <p:spPr>
            <a:xfrm rot="10800000">
              <a:off x="2286000" y="2285998"/>
              <a:ext cx="0" cy="1920239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4" name="Google Shape;644;p13"/>
            <p:cNvCxnSpPr/>
            <p:nvPr/>
          </p:nvCxnSpPr>
          <p:spPr>
            <a:xfrm>
              <a:off x="2286000" y="2285999"/>
              <a:ext cx="1142206" cy="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5" name="Google Shape;645;p13"/>
            <p:cNvCxnSpPr>
              <a:endCxn id="638" idx="2"/>
            </p:cNvCxnSpPr>
            <p:nvPr/>
          </p:nvCxnSpPr>
          <p:spPr>
            <a:xfrm rot="10800000">
              <a:off x="3032354" y="2099372"/>
              <a:ext cx="0" cy="186600"/>
            </a:xfrm>
            <a:prstGeom prst="straightConnector1">
              <a:avLst/>
            </a:prstGeom>
            <a:noFill/>
            <a:ln w="381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46" name="Google Shape;646;p13"/>
            <p:cNvSpPr txBox="1"/>
            <p:nvPr/>
          </p:nvSpPr>
          <p:spPr>
            <a:xfrm>
              <a:off x="1280158" y="4205605"/>
              <a:ext cx="1469569" cy="986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ts val="2400"/>
                <a:defRPr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1) Index into PT using VPN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7" name="Google Shape;647;p13"/>
          <p:cNvGrpSpPr/>
          <p:nvPr/>
        </p:nvGrpSpPr>
        <p:grpSpPr>
          <a:xfrm>
            <a:off x="4056380" y="3931920"/>
            <a:ext cx="2971796" cy="1372115"/>
            <a:chOff x="2926080" y="3931919"/>
            <a:chExt cx="2971796" cy="1372115"/>
          </a:xfrm>
        </p:grpSpPr>
        <p:sp>
          <p:nvSpPr>
            <p:cNvPr id="648" name="Google Shape;648;p13"/>
            <p:cNvSpPr txBox="1"/>
            <p:nvPr/>
          </p:nvSpPr>
          <p:spPr>
            <a:xfrm>
              <a:off x="4428307" y="4114800"/>
              <a:ext cx="1469569" cy="118923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algn="ctr">
                <a:lnSpc>
                  <a:spcPct val="80000"/>
                </a:lnSpc>
                <a:buClr>
                  <a:srgbClr val="000000"/>
                </a:buClr>
                <a:buSzPts val="2400"/>
                <a:defRPr/>
              </a:pPr>
              <a:r>
                <a:rPr lang="en-US" sz="2400" kern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2) Check Valid and Access Rights bits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13"/>
            <p:cNvSpPr/>
            <p:nvPr/>
          </p:nvSpPr>
          <p:spPr>
            <a:xfrm>
              <a:off x="2926080" y="3931919"/>
              <a:ext cx="1097279" cy="365759"/>
            </a:xfrm>
            <a:prstGeom prst="ellipse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800"/>
                <a:defRPr/>
              </a:pPr>
              <a:endParaRPr ker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13"/>
          <p:cNvGrpSpPr/>
          <p:nvPr/>
        </p:nvGrpSpPr>
        <p:grpSpPr>
          <a:xfrm>
            <a:off x="5839458" y="2011679"/>
            <a:ext cx="4007033" cy="3439160"/>
            <a:chOff x="4709157" y="2011679"/>
            <a:chExt cx="4007033" cy="3439160"/>
          </a:xfrm>
        </p:grpSpPr>
        <p:grpSp>
          <p:nvGrpSpPr>
            <p:cNvPr id="651" name="Google Shape;651;p13"/>
            <p:cNvGrpSpPr/>
            <p:nvPr/>
          </p:nvGrpSpPr>
          <p:grpSpPr>
            <a:xfrm>
              <a:off x="4709157" y="2011679"/>
              <a:ext cx="4007033" cy="2697480"/>
              <a:chOff x="4709157" y="2011679"/>
              <a:chExt cx="4007033" cy="2697480"/>
            </a:xfrm>
          </p:grpSpPr>
          <p:sp>
            <p:nvSpPr>
              <p:cNvPr id="652" name="Google Shape;652;p13"/>
              <p:cNvSpPr/>
              <p:nvPr/>
            </p:nvSpPr>
            <p:spPr>
              <a:xfrm>
                <a:off x="6858000" y="3886200"/>
                <a:ext cx="457200" cy="457200"/>
              </a:xfrm>
              <a:prstGeom prst="rect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3200"/>
                  <a:defRPr/>
                </a:pPr>
                <a:r>
                  <a:rPr lang="en-US" sz="32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653" name="Google Shape;653;p13"/>
              <p:cNvCxnSpPr/>
              <p:nvPr/>
            </p:nvCxnSpPr>
            <p:spPr>
              <a:xfrm>
                <a:off x="6309360" y="4114800"/>
                <a:ext cx="54863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654" name="Google Shape;654;p13"/>
              <p:cNvCxnSpPr/>
              <p:nvPr/>
            </p:nvCxnSpPr>
            <p:spPr>
              <a:xfrm>
                <a:off x="7090678" y="4343400"/>
                <a:ext cx="0" cy="365759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lg" len="lg"/>
              </a:ln>
            </p:spPr>
          </p:cxnSp>
          <p:cxnSp>
            <p:nvCxnSpPr>
              <p:cNvPr id="655" name="Google Shape;655;p13"/>
              <p:cNvCxnSpPr/>
              <p:nvPr/>
            </p:nvCxnSpPr>
            <p:spPr>
              <a:xfrm rot="10800000">
                <a:off x="7086600" y="2194558"/>
                <a:ext cx="0" cy="169164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stealth" w="med" len="med"/>
                <a:tailEnd type="none" w="sm" len="sm"/>
              </a:ln>
            </p:spPr>
          </p:cxnSp>
          <p:cxnSp>
            <p:nvCxnSpPr>
              <p:cNvPr id="656" name="Google Shape;656;p13"/>
              <p:cNvCxnSpPr/>
              <p:nvPr/>
            </p:nvCxnSpPr>
            <p:spPr>
              <a:xfrm>
                <a:off x="4709157" y="2195192"/>
                <a:ext cx="2377439" cy="0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7" name="Google Shape;657;p13"/>
              <p:cNvCxnSpPr/>
              <p:nvPr/>
            </p:nvCxnSpPr>
            <p:spPr>
              <a:xfrm rot="10800000">
                <a:off x="4709160" y="2011679"/>
                <a:ext cx="0" cy="186624"/>
              </a:xfrm>
              <a:prstGeom prst="straightConnector1">
                <a:avLst/>
              </a:pr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658" name="Google Shape;658;p13"/>
              <p:cNvSpPr txBox="1"/>
              <p:nvPr/>
            </p:nvSpPr>
            <p:spPr>
              <a:xfrm>
                <a:off x="7094220" y="2633538"/>
                <a:ext cx="1621970" cy="9861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algn="ctr">
                  <a:lnSpc>
                    <a:spcPct val="80000"/>
                  </a:lnSpc>
                  <a:buClr>
                    <a:srgbClr val="000000"/>
                  </a:buClr>
                  <a:buSzPts val="2400"/>
                  <a:defRPr/>
                </a:pPr>
                <a:r>
                  <a:rPr lang="en-US" sz="2400" kern="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3) Combine PPN and offset</a:t>
                </a:r>
                <a:endParaRPr sz="1400" kern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9" name="Google Shape;659;p13"/>
            <p:cNvSpPr/>
            <p:nvPr/>
          </p:nvSpPr>
          <p:spPr>
            <a:xfrm>
              <a:off x="6446519" y="4663439"/>
              <a:ext cx="1295400" cy="78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3500" tIns="25400" rIns="63500" bIns="25400" anchor="t" anchorCtr="0">
              <a:noAutofit/>
            </a:bodyPr>
            <a:lstStyle/>
            <a:p>
              <a:pPr algn="ctr">
                <a:lnSpc>
                  <a:spcPct val="85000"/>
                </a:lnSpc>
                <a:buClr>
                  <a:srgbClr val="8064A2"/>
                </a:buClr>
                <a:buSzPts val="2800"/>
                <a:defRPr/>
              </a:pPr>
              <a:r>
                <a:rPr lang="en-US" sz="2800" kern="0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Physical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algn="ctr">
                <a:lnSpc>
                  <a:spcPct val="85000"/>
                </a:lnSpc>
                <a:buClr>
                  <a:srgbClr val="8064A2"/>
                </a:buClr>
                <a:buSzPts val="2800"/>
                <a:defRPr/>
              </a:pPr>
              <a:r>
                <a:rPr lang="en-US" sz="2800" kern="0">
                  <a:solidFill>
                    <a:srgbClr val="8064A2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 sz="1400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0" name="Google Shape;660;p13"/>
          <p:cNvSpPr txBox="1"/>
          <p:nvPr/>
        </p:nvSpPr>
        <p:spPr>
          <a:xfrm>
            <a:off x="8658860" y="5304036"/>
            <a:ext cx="2288540" cy="978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000000"/>
              </a:buClr>
              <a:buSzPts val="2400"/>
              <a:defRPr/>
            </a:pPr>
            <a:r>
              <a:rPr lang="en-US" sz="24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4) Use PA to access memory</a:t>
            </a:r>
            <a:endParaRPr sz="1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E38451-710D-41C0-9D06-933AE4C7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to translating virtual addresses with paging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E5FAA-9631-41ED-95EF-1AAB391BD6E6}"/>
              </a:ext>
            </a:extLst>
          </p:cNvPr>
          <p:cNvSpPr txBox="1"/>
          <p:nvPr/>
        </p:nvSpPr>
        <p:spPr>
          <a:xfrm>
            <a:off x="533126" y="5707916"/>
            <a:ext cx="8780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Important:</a:t>
            </a:r>
            <a:br>
              <a:rPr lang="en-US" sz="2400" dirty="0"/>
            </a:br>
            <a:r>
              <a:rPr lang="en-US" sz="2400" dirty="0"/>
              <a:t>This is all done in hardware!! OS is not involved unless it faults</a:t>
            </a:r>
          </a:p>
        </p:txBody>
      </p:sp>
    </p:spTree>
    <p:extLst>
      <p:ext uri="{BB962C8B-B14F-4D97-AF65-F5344CB8AC3E}">
        <p14:creationId xmlns:p14="http://schemas.microsoft.com/office/powerpoint/2010/main" val="318065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7BCE-B03B-4B4B-8ABB-8A523C2B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OS deals with memory in a paging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C9D60-4F91-4BC9-936D-8CC704AE0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the OS and program agree on addresses?</a:t>
            </a:r>
          </a:p>
          <a:p>
            <a:pPr lvl="1"/>
            <a:r>
              <a:rPr lang="en-US" dirty="0"/>
              <a:t>Each program can use any virtual addresses it wants</a:t>
            </a:r>
          </a:p>
          <a:p>
            <a:pPr lvl="1"/>
            <a:r>
              <a:rPr lang="en-US" dirty="0"/>
              <a:t>OS controls physical memory layout in RAM and maps the two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OS move memory around without messing up programs?</a:t>
            </a:r>
          </a:p>
          <a:p>
            <a:pPr lvl="1"/>
            <a:r>
              <a:rPr lang="en-US" dirty="0"/>
              <a:t>Just update the record in the page table</a:t>
            </a:r>
          </a:p>
          <a:p>
            <a:pPr lvl="1"/>
            <a:r>
              <a:rPr lang="en-US" dirty="0"/>
              <a:t>Process doesn’t know the difference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protect OS and process memory from other processes?</a:t>
            </a:r>
          </a:p>
          <a:p>
            <a:pPr lvl="1"/>
            <a:r>
              <a:rPr lang="en-US" dirty="0"/>
              <a:t>Ensure that virtual pages from a process never map to physical pages for another</a:t>
            </a:r>
          </a:p>
          <a:p>
            <a:pPr lvl="1"/>
            <a:r>
              <a:rPr lang="en-US" dirty="0"/>
              <a:t>But we can share physical pages for threads or shared libraries if we want!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C470B-A7F2-42A7-94CE-DAA3782C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C480-C884-496F-B1FC-16A08D13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processes bigger than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E1A1-33A8-4642-83B7-D881A3E24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Paging allows the OS to support processes larger than RAM</a:t>
            </a:r>
          </a:p>
          <a:p>
            <a:pPr lvl="1"/>
            <a:r>
              <a:rPr lang="en-US" dirty="0"/>
              <a:t>Just leave the virtual pages unmapped</a:t>
            </a:r>
          </a:p>
          <a:p>
            <a:pPr lvl="1"/>
            <a:r>
              <a:rPr lang="en-US" dirty="0"/>
              <a:t>When a load occurs to the unmapped page, a fault triggers the OS</a:t>
            </a:r>
          </a:p>
          <a:p>
            <a:pPr lvl="1"/>
            <a:r>
              <a:rPr lang="en-US" dirty="0"/>
              <a:t>Which can then load the needed page into RAM from disk</a:t>
            </a:r>
          </a:p>
          <a:p>
            <a:pPr lvl="2"/>
            <a:r>
              <a:rPr lang="en-US" dirty="0"/>
              <a:t>(and push some other page onto disk)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3AFBA-06BC-4DBB-88D4-CF75EA66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67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B87B0-CA29-4720-BEA4-AFBCEE6A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Google Shape;1083;g5e39d93ef4_0_659">
            <a:extLst>
              <a:ext uri="{FF2B5EF4-FFF2-40B4-BE49-F238E27FC236}">
                <a16:creationId xmlns:a16="http://schemas.microsoft.com/office/drawing/2014/main" id="{427EC6A7-B29A-47AA-91AD-CD1864F49FE0}"/>
              </a:ext>
            </a:extLst>
          </p:cNvPr>
          <p:cNvSpPr/>
          <p:nvPr/>
        </p:nvSpPr>
        <p:spPr>
          <a:xfrm>
            <a:off x="2173530" y="3308819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" name="Google Shape;1084;g5e39d93ef4_0_659">
            <a:extLst>
              <a:ext uri="{FF2B5EF4-FFF2-40B4-BE49-F238E27FC236}">
                <a16:creationId xmlns:a16="http://schemas.microsoft.com/office/drawing/2014/main" id="{EE51B765-4897-44CE-AF42-093C013D3428}"/>
              </a:ext>
            </a:extLst>
          </p:cNvPr>
          <p:cNvSpPr/>
          <p:nvPr/>
        </p:nvSpPr>
        <p:spPr>
          <a:xfrm>
            <a:off x="597218" y="1247013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7" name="Google Shape;1085;g5e39d93ef4_0_659">
            <a:extLst>
              <a:ext uri="{FF2B5EF4-FFF2-40B4-BE49-F238E27FC236}">
                <a16:creationId xmlns:a16="http://schemas.microsoft.com/office/drawing/2014/main" id="{FD77CF01-FB1F-4550-9C75-550372772D70}"/>
              </a:ext>
            </a:extLst>
          </p:cNvPr>
          <p:cNvSpPr/>
          <p:nvPr/>
        </p:nvSpPr>
        <p:spPr>
          <a:xfrm>
            <a:off x="615503" y="2121181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cxnSp>
        <p:nvCxnSpPr>
          <p:cNvPr id="8" name="Google Shape;1086;g5e39d93ef4_0_659">
            <a:extLst>
              <a:ext uri="{FF2B5EF4-FFF2-40B4-BE49-F238E27FC236}">
                <a16:creationId xmlns:a16="http://schemas.microsoft.com/office/drawing/2014/main" id="{B30571BB-7D17-4F5F-89B3-4F79FBBFF4C6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2530403" y="2428231"/>
            <a:ext cx="152977" cy="880588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1098;g5e39d93ef4_0_659">
            <a:extLst>
              <a:ext uri="{FF2B5EF4-FFF2-40B4-BE49-F238E27FC236}">
                <a16:creationId xmlns:a16="http://schemas.microsoft.com/office/drawing/2014/main" id="{D1D48B24-7316-41BF-98E5-AAE643E81DFF}"/>
              </a:ext>
            </a:extLst>
          </p:cNvPr>
          <p:cNvSpPr/>
          <p:nvPr/>
        </p:nvSpPr>
        <p:spPr>
          <a:xfrm>
            <a:off x="4005475" y="826240"/>
            <a:ext cx="1725300" cy="580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2" name="Google Shape;1067;g5e39d93ef4_0_628">
            <a:extLst>
              <a:ext uri="{FF2B5EF4-FFF2-40B4-BE49-F238E27FC236}">
                <a16:creationId xmlns:a16="http://schemas.microsoft.com/office/drawing/2014/main" id="{AE8E894D-EDBB-49C9-8600-9AC7B2F6C953}"/>
              </a:ext>
            </a:extLst>
          </p:cNvPr>
          <p:cNvSpPr txBox="1"/>
          <p:nvPr/>
        </p:nvSpPr>
        <p:spPr>
          <a:xfrm>
            <a:off x="3767700" y="148095"/>
            <a:ext cx="2129100" cy="18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Virtual Memory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(Process B Only!)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068;g5e39d93ef4_0_628">
            <a:extLst>
              <a:ext uri="{FF2B5EF4-FFF2-40B4-BE49-F238E27FC236}">
                <a16:creationId xmlns:a16="http://schemas.microsoft.com/office/drawing/2014/main" id="{E39241DB-6AC8-4FF0-BF5C-F32176D71379}"/>
              </a:ext>
            </a:extLst>
          </p:cNvPr>
          <p:cNvSpPr txBox="1"/>
          <p:nvPr/>
        </p:nvSpPr>
        <p:spPr>
          <a:xfrm>
            <a:off x="5781750" y="826240"/>
            <a:ext cx="131100" cy="5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 dirty="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endParaRPr sz="22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 dirty="0">
                <a:latin typeface="Calibri"/>
                <a:ea typeface="Calibri"/>
                <a:cs typeface="Calibri"/>
                <a:sym typeface="Calibri"/>
              </a:rPr>
              <a:t>8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069;g5e39d93ef4_0_628">
            <a:extLst>
              <a:ext uri="{FF2B5EF4-FFF2-40B4-BE49-F238E27FC236}">
                <a16:creationId xmlns:a16="http://schemas.microsoft.com/office/drawing/2014/main" id="{9C2EE9EB-ECF6-4683-BD8E-2BE9993599E2}"/>
              </a:ext>
            </a:extLst>
          </p:cNvPr>
          <p:cNvSpPr/>
          <p:nvPr/>
        </p:nvSpPr>
        <p:spPr>
          <a:xfrm>
            <a:off x="4005475" y="82624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5" name="Google Shape;1070;g5e39d93ef4_0_628">
            <a:extLst>
              <a:ext uri="{FF2B5EF4-FFF2-40B4-BE49-F238E27FC236}">
                <a16:creationId xmlns:a16="http://schemas.microsoft.com/office/drawing/2014/main" id="{D2E394CE-19C3-494B-90D6-5A90D4D9FD73}"/>
              </a:ext>
            </a:extLst>
          </p:cNvPr>
          <p:cNvSpPr/>
          <p:nvPr/>
        </p:nvSpPr>
        <p:spPr>
          <a:xfrm>
            <a:off x="4004926" y="287159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16" name="Google Shape;1071;g5e39d93ef4_0_628">
            <a:extLst>
              <a:ext uri="{FF2B5EF4-FFF2-40B4-BE49-F238E27FC236}">
                <a16:creationId xmlns:a16="http://schemas.microsoft.com/office/drawing/2014/main" id="{98B84070-A3E6-4177-A49A-2BEAF0FA5391}"/>
              </a:ext>
            </a:extLst>
          </p:cNvPr>
          <p:cNvSpPr/>
          <p:nvPr/>
        </p:nvSpPr>
        <p:spPr>
          <a:xfrm>
            <a:off x="4005475" y="541859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7" name="Google Shape;1072;g5e39d93ef4_0_628">
            <a:extLst>
              <a:ext uri="{FF2B5EF4-FFF2-40B4-BE49-F238E27FC236}">
                <a16:creationId xmlns:a16="http://schemas.microsoft.com/office/drawing/2014/main" id="{3BA8BD93-9B8A-48B2-9927-B9A64DD902DE}"/>
              </a:ext>
            </a:extLst>
          </p:cNvPr>
          <p:cNvCxnSpPr>
            <a:cxnSpLocks/>
            <a:stCxn id="15" idx="3"/>
            <a:endCxn id="24" idx="1"/>
          </p:cNvCxnSpPr>
          <p:nvPr/>
        </p:nvCxnSpPr>
        <p:spPr>
          <a:xfrm flipV="1">
            <a:off x="5730226" y="2290850"/>
            <a:ext cx="1713519" cy="91899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073;g5e39d93ef4_0_628">
            <a:extLst>
              <a:ext uri="{FF2B5EF4-FFF2-40B4-BE49-F238E27FC236}">
                <a16:creationId xmlns:a16="http://schemas.microsoft.com/office/drawing/2014/main" id="{9180A188-C7BE-45B1-9C79-96E29EF0A7B2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 flipV="1">
            <a:off x="5730775" y="4234300"/>
            <a:ext cx="1712970" cy="152254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074;g5e39d93ef4_0_628">
            <a:extLst>
              <a:ext uri="{FF2B5EF4-FFF2-40B4-BE49-F238E27FC236}">
                <a16:creationId xmlns:a16="http://schemas.microsoft.com/office/drawing/2014/main" id="{1B085876-7007-4A2C-B63C-FF6F3A9889DA}"/>
              </a:ext>
            </a:extLst>
          </p:cNvPr>
          <p:cNvCxnSpPr>
            <a:cxnSpLocks/>
            <a:stCxn id="14" idx="3"/>
            <a:endCxn id="25" idx="1"/>
          </p:cNvCxnSpPr>
          <p:nvPr/>
        </p:nvCxnSpPr>
        <p:spPr>
          <a:xfrm>
            <a:off x="5730775" y="1164490"/>
            <a:ext cx="1712970" cy="180348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1055;g5e39d93ef4_0_628">
            <a:extLst>
              <a:ext uri="{FF2B5EF4-FFF2-40B4-BE49-F238E27FC236}">
                <a16:creationId xmlns:a16="http://schemas.microsoft.com/office/drawing/2014/main" id="{1E15B37D-4C09-4D79-B272-C44F8A4503FF}"/>
              </a:ext>
            </a:extLst>
          </p:cNvPr>
          <p:cNvSpPr/>
          <p:nvPr/>
        </p:nvSpPr>
        <p:spPr>
          <a:xfrm>
            <a:off x="7443745" y="1276100"/>
            <a:ext cx="1725300" cy="4654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1" name="Google Shape;1056;g5e39d93ef4_0_628">
            <a:extLst>
              <a:ext uri="{FF2B5EF4-FFF2-40B4-BE49-F238E27FC236}">
                <a16:creationId xmlns:a16="http://schemas.microsoft.com/office/drawing/2014/main" id="{C343129D-8266-4457-B1E0-F4D34D425DA6}"/>
              </a:ext>
            </a:extLst>
          </p:cNvPr>
          <p:cNvSpPr/>
          <p:nvPr/>
        </p:nvSpPr>
        <p:spPr>
          <a:xfrm>
            <a:off x="7443745" y="127610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2" name="Google Shape;1057;g5e39d93ef4_0_628">
            <a:extLst>
              <a:ext uri="{FF2B5EF4-FFF2-40B4-BE49-F238E27FC236}">
                <a16:creationId xmlns:a16="http://schemas.microsoft.com/office/drawing/2014/main" id="{613081FB-1041-4530-B48F-745572F35EBE}"/>
              </a:ext>
            </a:extLst>
          </p:cNvPr>
          <p:cNvSpPr/>
          <p:nvPr/>
        </p:nvSpPr>
        <p:spPr>
          <a:xfrm>
            <a:off x="7443745" y="52544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3" name="Google Shape;1059;g5e39d93ef4_0_628">
            <a:extLst>
              <a:ext uri="{FF2B5EF4-FFF2-40B4-BE49-F238E27FC236}">
                <a16:creationId xmlns:a16="http://schemas.microsoft.com/office/drawing/2014/main" id="{123E0CA1-AE4B-43E4-8A2F-35FDC4E70A3C}"/>
              </a:ext>
            </a:extLst>
          </p:cNvPr>
          <p:cNvSpPr/>
          <p:nvPr/>
        </p:nvSpPr>
        <p:spPr>
          <a:xfrm>
            <a:off x="7443745" y="45779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4" name="Google Shape;1060;g5e39d93ef4_0_628">
            <a:extLst>
              <a:ext uri="{FF2B5EF4-FFF2-40B4-BE49-F238E27FC236}">
                <a16:creationId xmlns:a16="http://schemas.microsoft.com/office/drawing/2014/main" id="{3B13535C-3E85-48BB-9B08-A639A483C37E}"/>
              </a:ext>
            </a:extLst>
          </p:cNvPr>
          <p:cNvSpPr/>
          <p:nvPr/>
        </p:nvSpPr>
        <p:spPr>
          <a:xfrm>
            <a:off x="7443745" y="195260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5" name="Google Shape;1061;g5e39d93ef4_0_628">
            <a:extLst>
              <a:ext uri="{FF2B5EF4-FFF2-40B4-BE49-F238E27FC236}">
                <a16:creationId xmlns:a16="http://schemas.microsoft.com/office/drawing/2014/main" id="{82C6680E-7636-4102-BDDC-09AD120427A6}"/>
              </a:ext>
            </a:extLst>
          </p:cNvPr>
          <p:cNvSpPr/>
          <p:nvPr/>
        </p:nvSpPr>
        <p:spPr>
          <a:xfrm>
            <a:off x="7443745" y="262972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6" name="Google Shape;1062;g5e39d93ef4_0_628">
            <a:extLst>
              <a:ext uri="{FF2B5EF4-FFF2-40B4-BE49-F238E27FC236}">
                <a16:creationId xmlns:a16="http://schemas.microsoft.com/office/drawing/2014/main" id="{9F6ACE8A-6DAF-4233-8A75-5FF4B5D87A40}"/>
              </a:ext>
            </a:extLst>
          </p:cNvPr>
          <p:cNvSpPr/>
          <p:nvPr/>
        </p:nvSpPr>
        <p:spPr>
          <a:xfrm>
            <a:off x="7443745" y="389605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27" name="Google Shape;1063;g5e39d93ef4_0_628">
            <a:extLst>
              <a:ext uri="{FF2B5EF4-FFF2-40B4-BE49-F238E27FC236}">
                <a16:creationId xmlns:a16="http://schemas.microsoft.com/office/drawing/2014/main" id="{985E9F60-56B9-4EFB-A177-D38389056DE5}"/>
              </a:ext>
            </a:extLst>
          </p:cNvPr>
          <p:cNvSpPr/>
          <p:nvPr/>
        </p:nvSpPr>
        <p:spPr>
          <a:xfrm>
            <a:off x="7443745" y="3262888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28" name="Google Shape;1064;g5e39d93ef4_0_628">
            <a:extLst>
              <a:ext uri="{FF2B5EF4-FFF2-40B4-BE49-F238E27FC236}">
                <a16:creationId xmlns:a16="http://schemas.microsoft.com/office/drawing/2014/main" id="{032C7D5B-D8D1-4D72-A020-94BF29A2EDCC}"/>
              </a:ext>
            </a:extLst>
          </p:cNvPr>
          <p:cNvSpPr txBox="1"/>
          <p:nvPr/>
        </p:nvSpPr>
        <p:spPr>
          <a:xfrm>
            <a:off x="9227547" y="1276100"/>
            <a:ext cx="131100" cy="46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0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br>
              <a:rPr lang="en-US" sz="22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2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3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4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6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042;g5e39d93ef4_0_401">
            <a:extLst>
              <a:ext uri="{FF2B5EF4-FFF2-40B4-BE49-F238E27FC236}">
                <a16:creationId xmlns:a16="http://schemas.microsoft.com/office/drawing/2014/main" id="{80FD3E52-D4C5-45E5-AAEC-AE0433388330}"/>
              </a:ext>
            </a:extLst>
          </p:cNvPr>
          <p:cNvSpPr txBox="1"/>
          <p:nvPr/>
        </p:nvSpPr>
        <p:spPr>
          <a:xfrm>
            <a:off x="7052995" y="642938"/>
            <a:ext cx="2659050" cy="36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Physical Memory (RAM)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algn="ctr"/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Shared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E61E800E-5FBD-43E6-BFE9-AD5A31D9BDDC}"/>
              </a:ext>
            </a:extLst>
          </p:cNvPr>
          <p:cNvSpPr/>
          <p:nvPr/>
        </p:nvSpPr>
        <p:spPr>
          <a:xfrm>
            <a:off x="3495500" y="825500"/>
            <a:ext cx="438282" cy="58023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Google Shape;1070;g5e39d93ef4_0_628">
            <a:extLst>
              <a:ext uri="{FF2B5EF4-FFF2-40B4-BE49-F238E27FC236}">
                <a16:creationId xmlns:a16="http://schemas.microsoft.com/office/drawing/2014/main" id="{DE4874F4-816F-4001-B917-419153C8A7FF}"/>
              </a:ext>
            </a:extLst>
          </p:cNvPr>
          <p:cNvSpPr/>
          <p:nvPr/>
        </p:nvSpPr>
        <p:spPr>
          <a:xfrm>
            <a:off x="4005475" y="1502740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39" name="Google Shape;1070;g5e39d93ef4_0_628">
            <a:extLst>
              <a:ext uri="{FF2B5EF4-FFF2-40B4-BE49-F238E27FC236}">
                <a16:creationId xmlns:a16="http://schemas.microsoft.com/office/drawing/2014/main" id="{1FEF93C2-0190-481D-817F-A8E95607E13F}"/>
              </a:ext>
            </a:extLst>
          </p:cNvPr>
          <p:cNvSpPr/>
          <p:nvPr/>
        </p:nvSpPr>
        <p:spPr>
          <a:xfrm>
            <a:off x="4005475" y="219202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43" name="Google Shape;1070;g5e39d93ef4_0_628">
            <a:extLst>
              <a:ext uri="{FF2B5EF4-FFF2-40B4-BE49-F238E27FC236}">
                <a16:creationId xmlns:a16="http://schemas.microsoft.com/office/drawing/2014/main" id="{DB5B4DFD-1085-49EC-9A0E-9ACF043DD5AB}"/>
              </a:ext>
            </a:extLst>
          </p:cNvPr>
          <p:cNvSpPr/>
          <p:nvPr/>
        </p:nvSpPr>
        <p:spPr>
          <a:xfrm>
            <a:off x="4004926" y="3535395"/>
            <a:ext cx="1725300" cy="676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sp>
        <p:nvSpPr>
          <p:cNvPr id="45" name="Google Shape;1070;g5e39d93ef4_0_628">
            <a:extLst>
              <a:ext uri="{FF2B5EF4-FFF2-40B4-BE49-F238E27FC236}">
                <a16:creationId xmlns:a16="http://schemas.microsoft.com/office/drawing/2014/main" id="{9B3927CE-C78E-4C4F-8408-79E23BCFEC31}"/>
              </a:ext>
            </a:extLst>
          </p:cNvPr>
          <p:cNvSpPr/>
          <p:nvPr/>
        </p:nvSpPr>
        <p:spPr>
          <a:xfrm>
            <a:off x="4004926" y="6051752"/>
            <a:ext cx="1725300" cy="589572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B</a:t>
            </a:r>
            <a:endParaRPr sz="2400" dirty="0"/>
          </a:p>
        </p:txBody>
      </p:sp>
      <p:cxnSp>
        <p:nvCxnSpPr>
          <p:cNvPr id="46" name="Google Shape;1073;g5e39d93ef4_0_628">
            <a:extLst>
              <a:ext uri="{FF2B5EF4-FFF2-40B4-BE49-F238E27FC236}">
                <a16:creationId xmlns:a16="http://schemas.microsoft.com/office/drawing/2014/main" id="{ECFD2E4C-D678-4826-A9D0-3D4584C99676}"/>
              </a:ext>
            </a:extLst>
          </p:cNvPr>
          <p:cNvCxnSpPr>
            <a:cxnSpLocks/>
            <a:stCxn id="45" idx="3"/>
            <a:endCxn id="23" idx="1"/>
          </p:cNvCxnSpPr>
          <p:nvPr/>
        </p:nvCxnSpPr>
        <p:spPr>
          <a:xfrm flipV="1">
            <a:off x="5730226" y="4916200"/>
            <a:ext cx="1713519" cy="1430338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1073;g5e39d93ef4_0_628">
            <a:extLst>
              <a:ext uri="{FF2B5EF4-FFF2-40B4-BE49-F238E27FC236}">
                <a16:creationId xmlns:a16="http://schemas.microsoft.com/office/drawing/2014/main" id="{D227AE51-9B4D-4AE1-8413-D157B898CE89}"/>
              </a:ext>
            </a:extLst>
          </p:cNvPr>
          <p:cNvCxnSpPr>
            <a:cxnSpLocks/>
            <a:stCxn id="43" idx="3"/>
            <a:endCxn id="27" idx="1"/>
          </p:cNvCxnSpPr>
          <p:nvPr/>
        </p:nvCxnSpPr>
        <p:spPr>
          <a:xfrm flipV="1">
            <a:off x="5730226" y="3601138"/>
            <a:ext cx="1713519" cy="272507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073;g5e39d93ef4_0_628">
            <a:extLst>
              <a:ext uri="{FF2B5EF4-FFF2-40B4-BE49-F238E27FC236}">
                <a16:creationId xmlns:a16="http://schemas.microsoft.com/office/drawing/2014/main" id="{7E07AC7B-9D16-4597-8EB2-7550F678EEF1}"/>
              </a:ext>
            </a:extLst>
          </p:cNvPr>
          <p:cNvCxnSpPr>
            <a:cxnSpLocks/>
            <a:stCxn id="39" idx="3"/>
            <a:endCxn id="21" idx="1"/>
          </p:cNvCxnSpPr>
          <p:nvPr/>
        </p:nvCxnSpPr>
        <p:spPr>
          <a:xfrm flipV="1">
            <a:off x="5730775" y="1614350"/>
            <a:ext cx="1712970" cy="915925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073;g5e39d93ef4_0_628">
            <a:extLst>
              <a:ext uri="{FF2B5EF4-FFF2-40B4-BE49-F238E27FC236}">
                <a16:creationId xmlns:a16="http://schemas.microsoft.com/office/drawing/2014/main" id="{E5E44C96-74DA-43EC-A936-B955E8239814}"/>
              </a:ext>
            </a:extLst>
          </p:cNvPr>
          <p:cNvCxnSpPr>
            <a:cxnSpLocks/>
            <a:stCxn id="37" idx="3"/>
            <a:endCxn id="22" idx="1"/>
          </p:cNvCxnSpPr>
          <p:nvPr/>
        </p:nvCxnSpPr>
        <p:spPr>
          <a:xfrm>
            <a:off x="5730775" y="1840990"/>
            <a:ext cx="1712970" cy="3751710"/>
          </a:xfrm>
          <a:prstGeom prst="straightConnector1">
            <a:avLst/>
          </a:prstGeom>
          <a:noFill/>
          <a:ln w="571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" name="Google Shape;660;g5e39d93ef4_0_508">
            <a:extLst>
              <a:ext uri="{FF2B5EF4-FFF2-40B4-BE49-F238E27FC236}">
                <a16:creationId xmlns:a16="http://schemas.microsoft.com/office/drawing/2014/main" id="{2EE1DA41-FECE-41BE-8BBA-38217828217B}"/>
              </a:ext>
            </a:extLst>
          </p:cNvPr>
          <p:cNvSpPr/>
          <p:nvPr/>
        </p:nvSpPr>
        <p:spPr>
          <a:xfrm>
            <a:off x="10161897" y="3116538"/>
            <a:ext cx="1581900" cy="2747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DISK</a:t>
            </a:r>
            <a:endParaRPr sz="1800"/>
          </a:p>
        </p:txBody>
      </p:sp>
      <p:sp>
        <p:nvSpPr>
          <p:cNvPr id="68" name="Google Shape;663;g5e39d93ef4_0_508">
            <a:extLst>
              <a:ext uri="{FF2B5EF4-FFF2-40B4-BE49-F238E27FC236}">
                <a16:creationId xmlns:a16="http://schemas.microsoft.com/office/drawing/2014/main" id="{121C5DE7-8979-4CF3-9D91-93267D7951EF}"/>
              </a:ext>
            </a:extLst>
          </p:cNvPr>
          <p:cNvSpPr/>
          <p:nvPr/>
        </p:nvSpPr>
        <p:spPr>
          <a:xfrm rot="-5400000">
            <a:off x="10770684" y="4127601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3093F28-5A93-4746-94DA-9D8BD50BDD1C}"/>
              </a:ext>
            </a:extLst>
          </p:cNvPr>
          <p:cNvSpPr/>
          <p:nvPr/>
        </p:nvSpPr>
        <p:spPr>
          <a:xfrm>
            <a:off x="4800600" y="4550132"/>
            <a:ext cx="5232400" cy="1991215"/>
          </a:xfrm>
          <a:custGeom>
            <a:avLst/>
            <a:gdLst>
              <a:gd name="connsiteX0" fmla="*/ 0 w 5232400"/>
              <a:gd name="connsiteY0" fmla="*/ 136168 h 1991215"/>
              <a:gd name="connsiteX1" fmla="*/ 1346200 w 5232400"/>
              <a:gd name="connsiteY1" fmla="*/ 174268 h 1991215"/>
              <a:gd name="connsiteX2" fmla="*/ 2476500 w 5232400"/>
              <a:gd name="connsiteY2" fmla="*/ 1850668 h 1991215"/>
              <a:gd name="connsiteX3" fmla="*/ 4648200 w 5232400"/>
              <a:gd name="connsiteY3" fmla="*/ 1774468 h 1991215"/>
              <a:gd name="connsiteX4" fmla="*/ 4889500 w 5232400"/>
              <a:gd name="connsiteY4" fmla="*/ 771168 h 1991215"/>
              <a:gd name="connsiteX5" fmla="*/ 5232400 w 5232400"/>
              <a:gd name="connsiteY5" fmla="*/ 377468 h 1991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2400" h="1991215">
                <a:moveTo>
                  <a:pt x="0" y="136168"/>
                </a:moveTo>
                <a:cubicBezTo>
                  <a:pt x="466725" y="12343"/>
                  <a:pt x="933450" y="-111482"/>
                  <a:pt x="1346200" y="174268"/>
                </a:cubicBezTo>
                <a:cubicBezTo>
                  <a:pt x="1758950" y="460018"/>
                  <a:pt x="1926167" y="1583968"/>
                  <a:pt x="2476500" y="1850668"/>
                </a:cubicBezTo>
                <a:cubicBezTo>
                  <a:pt x="3026833" y="2117368"/>
                  <a:pt x="4246033" y="1954385"/>
                  <a:pt x="4648200" y="1774468"/>
                </a:cubicBezTo>
                <a:cubicBezTo>
                  <a:pt x="5050367" y="1594551"/>
                  <a:pt x="4792133" y="1004001"/>
                  <a:pt x="4889500" y="771168"/>
                </a:cubicBezTo>
                <a:cubicBezTo>
                  <a:pt x="4986867" y="538335"/>
                  <a:pt x="5168900" y="436735"/>
                  <a:pt x="5232400" y="377468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37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D243-14E2-405F-84A1-85B0614A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management of processes with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3CD45-915E-4514-860F-E4BD7D75A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loading a process</a:t>
            </a:r>
          </a:p>
          <a:p>
            <a:pPr lvl="1"/>
            <a:r>
              <a:rPr lang="en-US" dirty="0"/>
              <a:t>OS places actual memory into physical pages in RAM</a:t>
            </a:r>
          </a:p>
          <a:p>
            <a:pPr lvl="1"/>
            <a:r>
              <a:rPr lang="en-US" dirty="0"/>
              <a:t>OS creates page table for the process</a:t>
            </a:r>
          </a:p>
          <a:p>
            <a:pPr lvl="2"/>
            <a:r>
              <a:rPr lang="en-US" dirty="0"/>
              <a:t>OS decides access permissions to different pages</a:t>
            </a:r>
          </a:p>
          <a:p>
            <a:pPr lvl="2"/>
            <a:r>
              <a:rPr lang="en-US" dirty="0"/>
              <a:t>OS connects to shared libraries already in RAM</a:t>
            </a:r>
          </a:p>
          <a:p>
            <a:pPr lvl="1"/>
            <a:endParaRPr lang="en-US" dirty="0"/>
          </a:p>
          <a:p>
            <a:r>
              <a:rPr lang="en-US" dirty="0"/>
              <a:t>When a context switch occurs</a:t>
            </a:r>
          </a:p>
          <a:p>
            <a:pPr lvl="1"/>
            <a:r>
              <a:rPr lang="en-US" dirty="0"/>
              <a:t>OS changes which page table is in use (%CR3 register in x86)</a:t>
            </a:r>
          </a:p>
          <a:p>
            <a:pPr lvl="1"/>
            <a:endParaRPr lang="en-US" dirty="0"/>
          </a:p>
          <a:p>
            <a:r>
              <a:rPr lang="en-US" dirty="0"/>
              <a:t>When a fault occurs</a:t>
            </a:r>
          </a:p>
          <a:p>
            <a:pPr lvl="1"/>
            <a:r>
              <a:rPr lang="en-US" dirty="0"/>
              <a:t>OS decides how to handle it. (Invalid access or missing page?)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0892A-A51E-443E-847B-3FC8E496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64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DC95-95CD-4F38-8B7E-D9427390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92555-E45E-47B8-A894-0BF3FB8E9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Still sparse allocation of address space and growing segments as needed</a:t>
            </a:r>
          </a:p>
          <a:p>
            <a:pPr lvl="1"/>
            <a:r>
              <a:rPr lang="en-US" dirty="0"/>
              <a:t>Still different protection for different segments</a:t>
            </a:r>
          </a:p>
          <a:p>
            <a:pPr lvl="2"/>
            <a:r>
              <a:rPr lang="en-US" dirty="0"/>
              <a:t>Only execute or write where it makes sense to</a:t>
            </a:r>
          </a:p>
          <a:p>
            <a:pPr lvl="1"/>
            <a:r>
              <a:rPr lang="en-US" dirty="0"/>
              <a:t>Still possible to do dynamic relocation and hardware still relatively simple</a:t>
            </a:r>
          </a:p>
          <a:p>
            <a:pPr lvl="1"/>
            <a:r>
              <a:rPr lang="en-US" dirty="0"/>
              <a:t>No fragmentation of main memory</a:t>
            </a:r>
          </a:p>
          <a:p>
            <a:pPr lvl="2"/>
            <a:r>
              <a:rPr lang="en-US" dirty="0"/>
              <a:t>Pages can fit anywhere they need to</a:t>
            </a:r>
          </a:p>
          <a:p>
            <a:pPr lvl="1"/>
            <a:r>
              <a:rPr lang="en-US" dirty="0"/>
              <a:t>Can load processes bigger than main memory!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14AF7-6EB2-417B-ACA9-811B499C4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85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BFC-3E20-46CB-A520-84175B1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evaluation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14B0-4111-4589-84E1-3820EA8D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More work on the part of the OS to set up a process</a:t>
            </a:r>
          </a:p>
          <a:p>
            <a:pPr lvl="2"/>
            <a:r>
              <a:rPr lang="en-US" dirty="0"/>
              <a:t>Only a problem if we create processes frequently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Page tables are slow to access</a:t>
            </a:r>
          </a:p>
          <a:p>
            <a:pPr lvl="2"/>
            <a:r>
              <a:rPr lang="en-US" dirty="0"/>
              <a:t>Page tables need to be stored in memory due to size</a:t>
            </a:r>
          </a:p>
          <a:p>
            <a:pPr lvl="2"/>
            <a:r>
              <a:rPr lang="en-US" dirty="0"/>
              <a:t>MMU only holds the base address of the page table and reads from it</a:t>
            </a:r>
          </a:p>
          <a:p>
            <a:pPr lvl="2"/>
            <a:r>
              <a:rPr lang="en-US" dirty="0"/>
              <a:t>Two memory loads per load!!!</a:t>
            </a:r>
          </a:p>
          <a:p>
            <a:pPr lvl="2"/>
            <a:r>
              <a:rPr lang="en-US" dirty="0"/>
              <a:t>Going to have to fix this…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Page tables require a lot of storage space</a:t>
            </a:r>
          </a:p>
          <a:p>
            <a:pPr lvl="2"/>
            <a:r>
              <a:rPr lang="en-US" dirty="0"/>
              <a:t>Mapping must exist for each virtual page, even if unused</a:t>
            </a:r>
          </a:p>
          <a:p>
            <a:pPr lvl="2"/>
            <a:r>
              <a:rPr lang="en-US" dirty="0"/>
              <a:t>Becomes a serious issue on 64-bit systems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9317-A1C9-4CE3-9060-E8787CA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9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773-C4B8-4F99-B6EE-669D2E2C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Virtual Memory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42FE-346E-4C3E-BC3A-334A92F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1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Assume `a` starts at 0x3000 (virtual)</a:t>
            </a:r>
          </a:p>
          <a:p>
            <a:pPr marL="0" indent="0">
              <a:buNone/>
            </a:pPr>
            <a:r>
              <a:rPr lang="en-US" sz="2400" dirty="0"/>
              <a:t>Ignore instruction fetches and</a:t>
            </a:r>
            <a:br>
              <a:rPr lang="en-US" sz="2400" dirty="0"/>
            </a:br>
            <a:r>
              <a:rPr lang="en-US" sz="2400" dirty="0"/>
              <a:t>access to `</a:t>
            </a:r>
            <a:r>
              <a:rPr lang="en-US" sz="2400" dirty="0" err="1"/>
              <a:t>i</a:t>
            </a:r>
            <a:r>
              <a:rPr lang="en-US" sz="2400" dirty="0"/>
              <a:t>` and `sum` (they’re in registers)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2018-337D-44DB-99D8-D6172BA6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F9546-7091-41E8-8072-947B6F7D9C9C}"/>
              </a:ext>
            </a:extLst>
          </p:cNvPr>
          <p:cNvSpPr txBox="1"/>
          <p:nvPr/>
        </p:nvSpPr>
        <p:spPr>
          <a:xfrm>
            <a:off x="1322969" y="2215020"/>
            <a:ext cx="419300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Code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&lt;N;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sum += a[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9891E-AD6B-4AFC-9E17-F780DAD294BE}"/>
              </a:ext>
            </a:extLst>
          </p:cNvPr>
          <p:cNvSpPr txBox="1"/>
          <p:nvPr/>
        </p:nvSpPr>
        <p:spPr>
          <a:xfrm>
            <a:off x="6676027" y="1276310"/>
            <a:ext cx="2218145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Virtual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0x3000</a:t>
            </a:r>
          </a:p>
          <a:p>
            <a:r>
              <a:rPr lang="en-US" sz="2400" dirty="0"/>
              <a:t>load 0x3004</a:t>
            </a:r>
          </a:p>
          <a:p>
            <a:r>
              <a:rPr lang="en-US" sz="2400" dirty="0"/>
              <a:t>load 0x3008</a:t>
            </a:r>
          </a:p>
          <a:p>
            <a:r>
              <a:rPr lang="en-US" sz="2400" dirty="0"/>
              <a:t>load 0x300C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74340-9B7D-4103-B954-09E901654200}"/>
              </a:ext>
            </a:extLst>
          </p:cNvPr>
          <p:cNvSpPr txBox="1"/>
          <p:nvPr/>
        </p:nvSpPr>
        <p:spPr>
          <a:xfrm>
            <a:off x="9176925" y="1276310"/>
            <a:ext cx="255352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Physical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0x7000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0x7004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0x7008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0x700C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BED13-2FC5-45C7-9B69-A3E1E383F83B}"/>
              </a:ext>
            </a:extLst>
          </p:cNvPr>
          <p:cNvSpPr txBox="1"/>
          <p:nvPr/>
        </p:nvSpPr>
        <p:spPr>
          <a:xfrm>
            <a:off x="607595" y="4723389"/>
            <a:ext cx="717750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physical address is the</a:t>
            </a:r>
            <a:br>
              <a:rPr lang="en-US" sz="2400" dirty="0"/>
            </a:br>
            <a:r>
              <a:rPr lang="en-US" sz="2400" dirty="0"/>
              <a:t>page table for this process at?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what physical address does `a` start?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77489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87773-C4B8-4F99-B6EE-669D2E2C7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Virtual Memory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642FE-346E-4C3E-BC3A-334A92FBE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99161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Assume `a` starts at 0x3000 (virtual)</a:t>
            </a:r>
          </a:p>
          <a:p>
            <a:pPr marL="0" indent="0">
              <a:buNone/>
            </a:pPr>
            <a:r>
              <a:rPr lang="en-US" sz="2400" dirty="0"/>
              <a:t>Ignore instruction fetches and</a:t>
            </a:r>
            <a:br>
              <a:rPr lang="en-US" sz="2400" dirty="0"/>
            </a:br>
            <a:r>
              <a:rPr lang="en-US" sz="2400" dirty="0"/>
              <a:t>access to `</a:t>
            </a:r>
            <a:r>
              <a:rPr lang="en-US" sz="2400" dirty="0" err="1"/>
              <a:t>i</a:t>
            </a:r>
            <a:r>
              <a:rPr lang="en-US" sz="2400" dirty="0"/>
              <a:t>` and `sum` (they’re in registers)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22018-337D-44DB-99D8-D6172BA6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F9546-7091-41E8-8072-947B6F7D9C9C}"/>
              </a:ext>
            </a:extLst>
          </p:cNvPr>
          <p:cNvSpPr txBox="1"/>
          <p:nvPr/>
        </p:nvSpPr>
        <p:spPr>
          <a:xfrm>
            <a:off x="1322969" y="2215020"/>
            <a:ext cx="4193005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Code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int sum = 0;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for(int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=0;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&lt;N;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sum += a[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];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9891E-AD6B-4AFC-9E17-F780DAD294BE}"/>
              </a:ext>
            </a:extLst>
          </p:cNvPr>
          <p:cNvSpPr txBox="1"/>
          <p:nvPr/>
        </p:nvSpPr>
        <p:spPr>
          <a:xfrm>
            <a:off x="6676027" y="1276310"/>
            <a:ext cx="2218145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Virtual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0x3000</a:t>
            </a:r>
          </a:p>
          <a:p>
            <a:r>
              <a:rPr lang="en-US" sz="2400" dirty="0"/>
              <a:t>load 0x3004</a:t>
            </a:r>
          </a:p>
          <a:p>
            <a:r>
              <a:rPr lang="en-US" sz="2400" dirty="0"/>
              <a:t>load 0x3008</a:t>
            </a:r>
          </a:p>
          <a:p>
            <a:r>
              <a:rPr lang="en-US" sz="2400" dirty="0"/>
              <a:t>load 0x300C</a:t>
            </a:r>
          </a:p>
          <a:p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374340-9B7D-4103-B954-09E901654200}"/>
              </a:ext>
            </a:extLst>
          </p:cNvPr>
          <p:cNvSpPr txBox="1"/>
          <p:nvPr/>
        </p:nvSpPr>
        <p:spPr>
          <a:xfrm>
            <a:off x="9176925" y="1276310"/>
            <a:ext cx="2553522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Physical Address</a:t>
            </a:r>
            <a:br>
              <a:rPr lang="en-US" sz="2000" b="1" dirty="0"/>
            </a:br>
            <a:r>
              <a:rPr lang="en-US" sz="2000" b="1" dirty="0"/>
              <a:t>Accesses</a:t>
            </a:r>
          </a:p>
          <a:p>
            <a:endParaRPr lang="en-US" sz="2400" dirty="0"/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0x7000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0x7004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0x7008</a:t>
            </a:r>
          </a:p>
          <a:p>
            <a:r>
              <a:rPr lang="en-US" sz="2400" dirty="0"/>
              <a:t>load 0x100C</a:t>
            </a:r>
          </a:p>
          <a:p>
            <a:r>
              <a:rPr lang="en-US" sz="2400" dirty="0"/>
              <a:t>load 0x700C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BED13-2FC5-45C7-9B69-A3E1E383F83B}"/>
              </a:ext>
            </a:extLst>
          </p:cNvPr>
          <p:cNvSpPr txBox="1"/>
          <p:nvPr/>
        </p:nvSpPr>
        <p:spPr>
          <a:xfrm>
            <a:off x="607595" y="4723389"/>
            <a:ext cx="77787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physical address is the</a:t>
            </a:r>
            <a:br>
              <a:rPr lang="en-US" sz="2400" dirty="0"/>
            </a:br>
            <a:r>
              <a:rPr lang="en-US" sz="2400" dirty="0"/>
              <a:t>page table for this process at? </a:t>
            </a:r>
            <a:r>
              <a:rPr lang="en-US" sz="2400" b="1" dirty="0"/>
              <a:t>0x100C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At what physical address does `a` start? </a:t>
            </a:r>
            <a:r>
              <a:rPr lang="en-US" sz="2400" b="1" dirty="0"/>
              <a:t>0x7000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40048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Paging improvements</a:t>
            </a:r>
          </a:p>
          <a:p>
            <a:pPr lvl="1"/>
            <a:r>
              <a:rPr lang="en-US" sz="2800" b="1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4137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81D5C6B1-8DA4-45E0-A6EF-4E90A336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reality of memory in a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5" name="Google Shape;650;g5e39d93ef4_0_508">
            <a:extLst>
              <a:ext uri="{FF2B5EF4-FFF2-40B4-BE49-F238E27FC236}">
                <a16:creationId xmlns:a16="http://schemas.microsoft.com/office/drawing/2014/main" id="{67435347-6387-48CE-B32B-D1A1C8A84138}"/>
              </a:ext>
            </a:extLst>
          </p:cNvPr>
          <p:cNvSpPr/>
          <p:nvPr/>
        </p:nvSpPr>
        <p:spPr>
          <a:xfrm>
            <a:off x="4216200" y="4029000"/>
            <a:ext cx="1019700" cy="9573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CPU</a:t>
            </a:r>
            <a:endParaRPr sz="2400" dirty="0"/>
          </a:p>
        </p:txBody>
      </p:sp>
      <p:sp>
        <p:nvSpPr>
          <p:cNvPr id="6" name="Google Shape;651;g5e39d93ef4_0_508">
            <a:extLst>
              <a:ext uri="{FF2B5EF4-FFF2-40B4-BE49-F238E27FC236}">
                <a16:creationId xmlns:a16="http://schemas.microsoft.com/office/drawing/2014/main" id="{3DE6AD80-8AD4-40DB-A4B0-FA674CE83A74}"/>
              </a:ext>
            </a:extLst>
          </p:cNvPr>
          <p:cNvSpPr/>
          <p:nvPr/>
        </p:nvSpPr>
        <p:spPr>
          <a:xfrm>
            <a:off x="6096100" y="2610000"/>
            <a:ext cx="2251500" cy="30735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RAM</a:t>
            </a:r>
            <a:endParaRPr sz="2400"/>
          </a:p>
        </p:txBody>
      </p:sp>
      <p:sp>
        <p:nvSpPr>
          <p:cNvPr id="7" name="Google Shape;652;g5e39d93ef4_0_508">
            <a:extLst>
              <a:ext uri="{FF2B5EF4-FFF2-40B4-BE49-F238E27FC236}">
                <a16:creationId xmlns:a16="http://schemas.microsoft.com/office/drawing/2014/main" id="{321D6771-FA29-4AFA-8E98-78AA12C815AB}"/>
              </a:ext>
            </a:extLst>
          </p:cNvPr>
          <p:cNvSpPr/>
          <p:nvPr/>
        </p:nvSpPr>
        <p:spPr>
          <a:xfrm>
            <a:off x="1604125" y="1458550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A</a:t>
            </a:r>
            <a:endParaRPr sz="2400"/>
          </a:p>
        </p:txBody>
      </p:sp>
      <p:sp>
        <p:nvSpPr>
          <p:cNvPr id="8" name="Google Shape;653;g5e39d93ef4_0_508">
            <a:extLst>
              <a:ext uri="{FF2B5EF4-FFF2-40B4-BE49-F238E27FC236}">
                <a16:creationId xmlns:a16="http://schemas.microsoft.com/office/drawing/2014/main" id="{43694994-4D7D-46C2-B8F0-EC66C77D3B08}"/>
              </a:ext>
            </a:extLst>
          </p:cNvPr>
          <p:cNvSpPr/>
          <p:nvPr/>
        </p:nvSpPr>
        <p:spPr>
          <a:xfrm>
            <a:off x="1604125" y="2224950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B</a:t>
            </a:r>
            <a:endParaRPr sz="2400"/>
          </a:p>
        </p:txBody>
      </p:sp>
      <p:cxnSp>
        <p:nvCxnSpPr>
          <p:cNvPr id="9" name="Google Shape;654;g5e39d93ef4_0_508">
            <a:extLst>
              <a:ext uri="{FF2B5EF4-FFF2-40B4-BE49-F238E27FC236}">
                <a16:creationId xmlns:a16="http://schemas.microsoft.com/office/drawing/2014/main" id="{19C6F751-788F-4572-ADC7-2B7E35F7B7A0}"/>
              </a:ext>
            </a:extLst>
          </p:cNvPr>
          <p:cNvCxnSpPr>
            <a:stCxn id="7" idx="3"/>
            <a:endCxn id="5" idx="0"/>
          </p:cNvCxnSpPr>
          <p:nvPr/>
        </p:nvCxnSpPr>
        <p:spPr>
          <a:xfrm>
            <a:off x="3519025" y="1765600"/>
            <a:ext cx="1206900" cy="226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655;g5e39d93ef4_0_508">
            <a:extLst>
              <a:ext uri="{FF2B5EF4-FFF2-40B4-BE49-F238E27FC236}">
                <a16:creationId xmlns:a16="http://schemas.microsoft.com/office/drawing/2014/main" id="{693D1DF3-C900-4744-A057-06AD6F6152A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rot="10800000" flipH="1">
            <a:off x="5235900" y="3111450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656;g5e39d93ef4_0_508">
            <a:extLst>
              <a:ext uri="{FF2B5EF4-FFF2-40B4-BE49-F238E27FC236}">
                <a16:creationId xmlns:a16="http://schemas.microsoft.com/office/drawing/2014/main" id="{CED83CA0-746B-4327-955A-A9D6D737E902}"/>
              </a:ext>
            </a:extLst>
          </p:cNvPr>
          <p:cNvSpPr/>
          <p:nvPr/>
        </p:nvSpPr>
        <p:spPr>
          <a:xfrm>
            <a:off x="6096000" y="2610000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A</a:t>
            </a:r>
            <a:endParaRPr sz="2400"/>
          </a:p>
        </p:txBody>
      </p:sp>
      <p:sp>
        <p:nvSpPr>
          <p:cNvPr id="12" name="Google Shape;657;g5e39d93ef4_0_508">
            <a:extLst>
              <a:ext uri="{FF2B5EF4-FFF2-40B4-BE49-F238E27FC236}">
                <a16:creationId xmlns:a16="http://schemas.microsoft.com/office/drawing/2014/main" id="{CB636D92-DA3D-405F-BA25-057ABEF14DEC}"/>
              </a:ext>
            </a:extLst>
          </p:cNvPr>
          <p:cNvSpPr/>
          <p:nvPr/>
        </p:nvSpPr>
        <p:spPr>
          <a:xfrm>
            <a:off x="6096000" y="4407450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B</a:t>
            </a:r>
            <a:endParaRPr sz="2400"/>
          </a:p>
        </p:txBody>
      </p:sp>
      <p:sp>
        <p:nvSpPr>
          <p:cNvPr id="13" name="Google Shape;658;g5e39d93ef4_0_508">
            <a:extLst>
              <a:ext uri="{FF2B5EF4-FFF2-40B4-BE49-F238E27FC236}">
                <a16:creationId xmlns:a16="http://schemas.microsoft.com/office/drawing/2014/main" id="{03C1C244-F7A1-4493-A58E-5CBA84488724}"/>
              </a:ext>
            </a:extLst>
          </p:cNvPr>
          <p:cNvSpPr/>
          <p:nvPr/>
        </p:nvSpPr>
        <p:spPr>
          <a:xfrm>
            <a:off x="1604125" y="2991350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C</a:t>
            </a:r>
            <a:endParaRPr sz="2400"/>
          </a:p>
        </p:txBody>
      </p:sp>
      <p:sp>
        <p:nvSpPr>
          <p:cNvPr id="14" name="Google Shape;659;g5e39d93ef4_0_508">
            <a:extLst>
              <a:ext uri="{FF2B5EF4-FFF2-40B4-BE49-F238E27FC236}">
                <a16:creationId xmlns:a16="http://schemas.microsoft.com/office/drawing/2014/main" id="{17A6AA80-7B44-4FA2-8F12-0F76492E31F1}"/>
              </a:ext>
            </a:extLst>
          </p:cNvPr>
          <p:cNvSpPr/>
          <p:nvPr/>
        </p:nvSpPr>
        <p:spPr>
          <a:xfrm>
            <a:off x="6096000" y="5550950"/>
            <a:ext cx="22515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Process C</a:t>
            </a:r>
            <a:endParaRPr sz="2400"/>
          </a:p>
        </p:txBody>
      </p:sp>
      <p:sp>
        <p:nvSpPr>
          <p:cNvPr id="15" name="Google Shape;660;g5e39d93ef4_0_508">
            <a:extLst>
              <a:ext uri="{FF2B5EF4-FFF2-40B4-BE49-F238E27FC236}">
                <a16:creationId xmlns:a16="http://schemas.microsoft.com/office/drawing/2014/main" id="{C0553B0E-3183-4C87-900F-CF35015EC886}"/>
              </a:ext>
            </a:extLst>
          </p:cNvPr>
          <p:cNvSpPr/>
          <p:nvPr/>
        </p:nvSpPr>
        <p:spPr>
          <a:xfrm>
            <a:off x="8597425" y="1219200"/>
            <a:ext cx="1581900" cy="2747400"/>
          </a:xfrm>
          <a:prstGeom prst="can">
            <a:avLst>
              <a:gd name="adj" fmla="val 25000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DISK</a:t>
            </a:r>
            <a:endParaRPr sz="1800"/>
          </a:p>
        </p:txBody>
      </p:sp>
      <p:sp>
        <p:nvSpPr>
          <p:cNvPr id="16" name="Google Shape;661;g5e39d93ef4_0_508">
            <a:extLst>
              <a:ext uri="{FF2B5EF4-FFF2-40B4-BE49-F238E27FC236}">
                <a16:creationId xmlns:a16="http://schemas.microsoft.com/office/drawing/2014/main" id="{F4D18A37-69D2-4678-B459-20CAD157C52B}"/>
              </a:ext>
            </a:extLst>
          </p:cNvPr>
          <p:cNvSpPr/>
          <p:nvPr/>
        </p:nvSpPr>
        <p:spPr>
          <a:xfrm rot="-5400000">
            <a:off x="9206212" y="1422063"/>
            <a:ext cx="374650" cy="1592225"/>
          </a:xfrm>
          <a:prstGeom prst="flowChartOnlineStorag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662;g5e39d93ef4_0_508">
            <a:extLst>
              <a:ext uri="{FF2B5EF4-FFF2-40B4-BE49-F238E27FC236}">
                <a16:creationId xmlns:a16="http://schemas.microsoft.com/office/drawing/2014/main" id="{3229594B-78DC-4D32-83BC-FC5A94C8968D}"/>
              </a:ext>
            </a:extLst>
          </p:cNvPr>
          <p:cNvSpPr/>
          <p:nvPr/>
        </p:nvSpPr>
        <p:spPr>
          <a:xfrm rot="-5400000">
            <a:off x="9195900" y="2689613"/>
            <a:ext cx="374650" cy="1592225"/>
          </a:xfrm>
          <a:prstGeom prst="flowChartOnlineStorag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663;g5e39d93ef4_0_508">
            <a:extLst>
              <a:ext uri="{FF2B5EF4-FFF2-40B4-BE49-F238E27FC236}">
                <a16:creationId xmlns:a16="http://schemas.microsoft.com/office/drawing/2014/main" id="{4A209C29-C6B0-4EEB-8667-880C4FE731F3}"/>
              </a:ext>
            </a:extLst>
          </p:cNvPr>
          <p:cNvSpPr/>
          <p:nvPr/>
        </p:nvSpPr>
        <p:spPr>
          <a:xfrm rot="-5400000">
            <a:off x="9206212" y="2230263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" name="Google Shape;664;g5e39d93ef4_0_508">
            <a:extLst>
              <a:ext uri="{FF2B5EF4-FFF2-40B4-BE49-F238E27FC236}">
                <a16:creationId xmlns:a16="http://schemas.microsoft.com/office/drawing/2014/main" id="{E55A4869-8FFB-4BC5-82FD-015814E36D43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rot="10800000" flipH="1">
            <a:off x="8347500" y="2405400"/>
            <a:ext cx="1046100" cy="70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can speed up page table access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page table access faster?</a:t>
            </a:r>
          </a:p>
          <a:p>
            <a:pPr lvl="1"/>
            <a:r>
              <a:rPr lang="en-US" dirty="0"/>
              <a:t>How do we make memory access faster?</a:t>
            </a:r>
          </a:p>
          <a:p>
            <a:pPr lvl="1"/>
            <a:r>
              <a:rPr lang="en-US" dirty="0"/>
              <a:t>Cache it!</a:t>
            </a:r>
          </a:p>
          <a:p>
            <a:r>
              <a:rPr lang="en-US" dirty="0"/>
              <a:t>Code and Stack have very high spatial locality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3EFF0-6B0B-449C-9300-3CE80CDB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398" y="3259411"/>
            <a:ext cx="7143191" cy="309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4763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0F6E2-2D16-4B71-9548-52F0F20E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caches page table entries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7F1D-3204-4374-AB8A-D4F354856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Translation Lookaside Buffer</a:t>
            </a:r>
          </a:p>
          <a:p>
            <a:pPr lvl="1"/>
            <a:r>
              <a:rPr lang="en-US" dirty="0"/>
              <a:t>Fully-associative cache (only compulsory misses)</a:t>
            </a:r>
          </a:p>
          <a:p>
            <a:pPr lvl="1"/>
            <a:r>
              <a:rPr lang="en-US" dirty="0"/>
              <a:t>Holds a subset of the page table (VPN-&gt;PPN mapping and permissions)</a:t>
            </a:r>
          </a:p>
          <a:p>
            <a:pPr lvl="1"/>
            <a:endParaRPr lang="en-US" dirty="0"/>
          </a:p>
          <a:p>
            <a:r>
              <a:rPr lang="en-US" dirty="0"/>
              <a:t>On a TLB miss, go check the real page table (done in hardware)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E8D5B-6D68-4974-91E6-A06AC607C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F88CB-08B7-4AE0-ABA4-25D80CBF21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82"/>
          <a:stretch/>
        </p:blipFill>
        <p:spPr>
          <a:xfrm>
            <a:off x="2260755" y="3554412"/>
            <a:ext cx="7666478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4650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EAC1E-E1E0-4A92-B37A-991FBBD52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TLB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2143F-31BB-40B5-BBFD-A88CF40F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oogle Shape;1561;p48">
            <a:extLst>
              <a:ext uri="{FF2B5EF4-FFF2-40B4-BE49-F238E27FC236}">
                <a16:creationId xmlns:a16="http://schemas.microsoft.com/office/drawing/2014/main" id="{094E2CA0-A4B3-4577-9CC0-E82A98D3E6F6}"/>
              </a:ext>
            </a:extLst>
          </p:cNvPr>
          <p:cNvGrpSpPr/>
          <p:nvPr/>
        </p:nvGrpSpPr>
        <p:grpSpPr>
          <a:xfrm>
            <a:off x="2130029" y="1371918"/>
            <a:ext cx="2788624" cy="1013096"/>
            <a:chOff x="5669280" y="1536700"/>
            <a:chExt cx="2788624" cy="1013096"/>
          </a:xfrm>
        </p:grpSpPr>
        <p:sp>
          <p:nvSpPr>
            <p:cNvPr id="7" name="Google Shape;1562;p48">
              <a:extLst>
                <a:ext uri="{FF2B5EF4-FFF2-40B4-BE49-F238E27FC236}">
                  <a16:creationId xmlns:a16="http://schemas.microsoft.com/office/drawing/2014/main" id="{D0CF1EF0-78DE-4AA5-AAB1-A19961F7C887}"/>
                </a:ext>
              </a:extLst>
            </p:cNvPr>
            <p:cNvSpPr/>
            <p:nvPr/>
          </p:nvSpPr>
          <p:spPr>
            <a:xfrm>
              <a:off x="5669280" y="1644650"/>
              <a:ext cx="330200" cy="1905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1563;p48" descr="90%">
              <a:extLst>
                <a:ext uri="{FF2B5EF4-FFF2-40B4-BE49-F238E27FC236}">
                  <a16:creationId xmlns:a16="http://schemas.microsoft.com/office/drawing/2014/main" id="{36D60A9B-D8F6-408C-AFAB-578F4FB47226}"/>
                </a:ext>
              </a:extLst>
            </p:cNvPr>
            <p:cNvSpPr/>
            <p:nvPr/>
          </p:nvSpPr>
          <p:spPr>
            <a:xfrm>
              <a:off x="5669280" y="1947672"/>
              <a:ext cx="330200" cy="1905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564;p48">
              <a:extLst>
                <a:ext uri="{FF2B5EF4-FFF2-40B4-BE49-F238E27FC236}">
                  <a16:creationId xmlns:a16="http://schemas.microsoft.com/office/drawing/2014/main" id="{CC10E8A3-F7A4-476B-8E77-760902523D46}"/>
                </a:ext>
              </a:extLst>
            </p:cNvPr>
            <p:cNvSpPr/>
            <p:nvPr/>
          </p:nvSpPr>
          <p:spPr>
            <a:xfrm>
              <a:off x="5669280" y="2249424"/>
              <a:ext cx="330200" cy="190500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565;p48">
              <a:extLst>
                <a:ext uri="{FF2B5EF4-FFF2-40B4-BE49-F238E27FC236}">
                  <a16:creationId xmlns:a16="http://schemas.microsoft.com/office/drawing/2014/main" id="{825B9204-1DD7-4840-911F-1C86D6317A41}"/>
                </a:ext>
              </a:extLst>
            </p:cNvPr>
            <p:cNvSpPr/>
            <p:nvPr/>
          </p:nvSpPr>
          <p:spPr>
            <a:xfrm>
              <a:off x="6019800" y="1536700"/>
              <a:ext cx="2438104" cy="10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or software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lang="en-US" sz="20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software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566;p48">
            <a:extLst>
              <a:ext uri="{FF2B5EF4-FFF2-40B4-BE49-F238E27FC236}">
                <a16:creationId xmlns:a16="http://schemas.microsoft.com/office/drawing/2014/main" id="{F2EB58A5-57C8-46E1-8A4A-4BAEFAABFBA2}"/>
              </a:ext>
            </a:extLst>
          </p:cNvPr>
          <p:cNvSpPr/>
          <p:nvPr/>
        </p:nvSpPr>
        <p:spPr>
          <a:xfrm>
            <a:off x="5230531" y="1143318"/>
            <a:ext cx="24045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0" rIns="90475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sz="14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567;p48">
            <a:extLst>
              <a:ext uri="{FF2B5EF4-FFF2-40B4-BE49-F238E27FC236}">
                <a16:creationId xmlns:a16="http://schemas.microsoft.com/office/drawing/2014/main" id="{8B83ECA6-56A3-4DB0-8D97-728B1D42D67B}"/>
              </a:ext>
            </a:extLst>
          </p:cNvPr>
          <p:cNvSpPr/>
          <p:nvPr/>
        </p:nvSpPr>
        <p:spPr>
          <a:xfrm>
            <a:off x="5513310" y="1840427"/>
            <a:ext cx="1828800" cy="7877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568;p48" descr="90%">
            <a:extLst>
              <a:ext uri="{FF2B5EF4-FFF2-40B4-BE49-F238E27FC236}">
                <a16:creationId xmlns:a16="http://schemas.microsoft.com/office/drawing/2014/main" id="{DA34E0CD-BF94-4442-8545-8220EF0752F7}"/>
              </a:ext>
            </a:extLst>
          </p:cNvPr>
          <p:cNvSpPr/>
          <p:nvPr/>
        </p:nvSpPr>
        <p:spPr>
          <a:xfrm>
            <a:off x="3501628" y="3182430"/>
            <a:ext cx="1828800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“Walk”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569;p48" descr="90%">
            <a:extLst>
              <a:ext uri="{FF2B5EF4-FFF2-40B4-BE49-F238E27FC236}">
                <a16:creationId xmlns:a16="http://schemas.microsoft.com/office/drawing/2014/main" id="{E037FC0F-CFB3-4CBF-AF7F-80D20D97EE24}"/>
              </a:ext>
            </a:extLst>
          </p:cNvPr>
          <p:cNvSpPr/>
          <p:nvPr/>
        </p:nvSpPr>
        <p:spPr>
          <a:xfrm>
            <a:off x="4690350" y="4517453"/>
            <a:ext cx="1463038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70;p48">
            <a:extLst>
              <a:ext uri="{FF2B5EF4-FFF2-40B4-BE49-F238E27FC236}">
                <a16:creationId xmlns:a16="http://schemas.microsoft.com/office/drawing/2014/main" id="{14C9FFF3-468C-436B-B152-8E47C895777B}"/>
              </a:ext>
            </a:extLst>
          </p:cNvPr>
          <p:cNvSpPr/>
          <p:nvPr/>
        </p:nvSpPr>
        <p:spPr>
          <a:xfrm>
            <a:off x="2587230" y="4517453"/>
            <a:ext cx="1828800" cy="786383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(OS loads page)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571;p48">
            <a:extLst>
              <a:ext uri="{FF2B5EF4-FFF2-40B4-BE49-F238E27FC236}">
                <a16:creationId xmlns:a16="http://schemas.microsoft.com/office/drawing/2014/main" id="{EC26BD89-321C-4B31-861C-71EAA9743FB1}"/>
              </a:ext>
            </a:extLst>
          </p:cNvPr>
          <p:cNvSpPr/>
          <p:nvPr/>
        </p:nvSpPr>
        <p:spPr>
          <a:xfrm>
            <a:off x="7524990" y="3182430"/>
            <a:ext cx="1828800" cy="786383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572;p48">
            <a:extLst>
              <a:ext uri="{FF2B5EF4-FFF2-40B4-BE49-F238E27FC236}">
                <a16:creationId xmlns:a16="http://schemas.microsoft.com/office/drawing/2014/main" id="{6669873B-38A9-46B5-8D2E-8541DBED3306}"/>
              </a:ext>
            </a:extLst>
          </p:cNvPr>
          <p:cNvSpPr/>
          <p:nvPr/>
        </p:nvSpPr>
        <p:spPr>
          <a:xfrm>
            <a:off x="8713710" y="4517453"/>
            <a:ext cx="1463038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" name="Google Shape;1573;p48">
            <a:extLst>
              <a:ext uri="{FF2B5EF4-FFF2-40B4-BE49-F238E27FC236}">
                <a16:creationId xmlns:a16="http://schemas.microsoft.com/office/drawing/2014/main" id="{99AEE985-BC3A-4F96-B96C-F55DBC1D6D2B}"/>
              </a:ext>
            </a:extLst>
          </p:cNvPr>
          <p:cNvCxnSpPr/>
          <p:nvPr/>
        </p:nvCxnSpPr>
        <p:spPr>
          <a:xfrm>
            <a:off x="6427710" y="1522927"/>
            <a:ext cx="0" cy="317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9" name="Google Shape;1574;p48">
            <a:extLst>
              <a:ext uri="{FF2B5EF4-FFF2-40B4-BE49-F238E27FC236}">
                <a16:creationId xmlns:a16="http://schemas.microsoft.com/office/drawing/2014/main" id="{C312B32C-1141-47E2-A45D-B40C6D4BFC22}"/>
              </a:ext>
            </a:extLst>
          </p:cNvPr>
          <p:cNvSpPr/>
          <p:nvPr/>
        </p:nvSpPr>
        <p:spPr>
          <a:xfrm>
            <a:off x="4305826" y="2560636"/>
            <a:ext cx="1093248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575;p48">
            <a:extLst>
              <a:ext uri="{FF2B5EF4-FFF2-40B4-BE49-F238E27FC236}">
                <a16:creationId xmlns:a16="http://schemas.microsoft.com/office/drawing/2014/main" id="{61678EA4-3156-49A9-8516-11AE2E4F19FF}"/>
              </a:ext>
            </a:extLst>
          </p:cNvPr>
          <p:cNvSpPr/>
          <p:nvPr/>
        </p:nvSpPr>
        <p:spPr>
          <a:xfrm>
            <a:off x="7635101" y="2560636"/>
            <a:ext cx="918522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576;p48">
            <a:extLst>
              <a:ext uri="{FF2B5EF4-FFF2-40B4-BE49-F238E27FC236}">
                <a16:creationId xmlns:a16="http://schemas.microsoft.com/office/drawing/2014/main" id="{26C9E6DA-8B41-4C18-AC3D-3A23E46BCA35}"/>
              </a:ext>
            </a:extLst>
          </p:cNvPr>
          <p:cNvSpPr/>
          <p:nvPr/>
        </p:nvSpPr>
        <p:spPr>
          <a:xfrm>
            <a:off x="2413509" y="3913950"/>
            <a:ext cx="1093632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not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577;p48">
            <a:extLst>
              <a:ext uri="{FF2B5EF4-FFF2-40B4-BE49-F238E27FC236}">
                <a16:creationId xmlns:a16="http://schemas.microsoft.com/office/drawing/2014/main" id="{42286011-E724-4221-A0F5-658CECD38D4B}"/>
              </a:ext>
            </a:extLst>
          </p:cNvPr>
          <p:cNvSpPr/>
          <p:nvPr/>
        </p:nvSpPr>
        <p:spPr>
          <a:xfrm>
            <a:off x="6586727" y="3913950"/>
            <a:ext cx="937758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Denied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1578;p48">
            <a:extLst>
              <a:ext uri="{FF2B5EF4-FFF2-40B4-BE49-F238E27FC236}">
                <a16:creationId xmlns:a16="http://schemas.microsoft.com/office/drawing/2014/main" id="{CBD791F9-0E86-4522-975F-4922472D6589}"/>
              </a:ext>
            </a:extLst>
          </p:cNvPr>
          <p:cNvSpPr/>
          <p:nvPr/>
        </p:nvSpPr>
        <p:spPr>
          <a:xfrm>
            <a:off x="9445230" y="3913950"/>
            <a:ext cx="1222770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Permitted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579;p48">
            <a:extLst>
              <a:ext uri="{FF2B5EF4-FFF2-40B4-BE49-F238E27FC236}">
                <a16:creationId xmlns:a16="http://schemas.microsoft.com/office/drawing/2014/main" id="{0F4A2C5B-0FD1-4CDE-A454-6C67EC1C828C}"/>
              </a:ext>
            </a:extLst>
          </p:cNvPr>
          <p:cNvSpPr/>
          <p:nvPr/>
        </p:nvSpPr>
        <p:spPr>
          <a:xfrm>
            <a:off x="6610590" y="4517453"/>
            <a:ext cx="1828800" cy="787779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" name="Google Shape;1580;p48">
            <a:extLst>
              <a:ext uri="{FF2B5EF4-FFF2-40B4-BE49-F238E27FC236}">
                <a16:creationId xmlns:a16="http://schemas.microsoft.com/office/drawing/2014/main" id="{80440F18-607B-444E-8837-12D7CC09B522}"/>
              </a:ext>
            </a:extLst>
          </p:cNvPr>
          <p:cNvCxnSpPr/>
          <p:nvPr/>
        </p:nvCxnSpPr>
        <p:spPr>
          <a:xfrm>
            <a:off x="752499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26" name="Google Shape;1581;p48">
            <a:extLst>
              <a:ext uri="{FF2B5EF4-FFF2-40B4-BE49-F238E27FC236}">
                <a16:creationId xmlns:a16="http://schemas.microsoft.com/office/drawing/2014/main" id="{3EB0689D-903F-4CB4-8137-4E0EEB628586}"/>
              </a:ext>
            </a:extLst>
          </p:cNvPr>
          <p:cNvSpPr txBox="1"/>
          <p:nvPr/>
        </p:nvSpPr>
        <p:spPr>
          <a:xfrm>
            <a:off x="6610590" y="5486718"/>
            <a:ext cx="18288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SEGFAULT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1582;p48">
            <a:extLst>
              <a:ext uri="{FF2B5EF4-FFF2-40B4-BE49-F238E27FC236}">
                <a16:creationId xmlns:a16="http://schemas.microsoft.com/office/drawing/2014/main" id="{DDAC63DC-8239-44E8-8883-F724670200FB}"/>
              </a:ext>
            </a:extLst>
          </p:cNvPr>
          <p:cNvGrpSpPr/>
          <p:nvPr/>
        </p:nvGrpSpPr>
        <p:grpSpPr>
          <a:xfrm>
            <a:off x="4416028" y="2628209"/>
            <a:ext cx="4023362" cy="545073"/>
            <a:chOff x="2560318" y="2632455"/>
            <a:chExt cx="4023362" cy="545073"/>
          </a:xfrm>
        </p:grpSpPr>
        <p:cxnSp>
          <p:nvCxnSpPr>
            <p:cNvPr id="28" name="Google Shape;1583;p48">
              <a:extLst>
                <a:ext uri="{FF2B5EF4-FFF2-40B4-BE49-F238E27FC236}">
                  <a16:creationId xmlns:a16="http://schemas.microsoft.com/office/drawing/2014/main" id="{A58597F6-61CD-4989-B8A6-837FB9D6A36D}"/>
                </a:ext>
              </a:extLst>
            </p:cNvPr>
            <p:cNvCxnSpPr/>
            <p:nvPr/>
          </p:nvCxnSpPr>
          <p:spPr>
            <a:xfrm>
              <a:off x="4572000" y="2632455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1584;p48">
              <a:extLst>
                <a:ext uri="{FF2B5EF4-FFF2-40B4-BE49-F238E27FC236}">
                  <a16:creationId xmlns:a16="http://schemas.microsoft.com/office/drawing/2014/main" id="{B1A9D029-28CE-46EE-AFAB-1DD23A7910A4}"/>
                </a:ext>
              </a:extLst>
            </p:cNvPr>
            <p:cNvCxnSpPr/>
            <p:nvPr/>
          </p:nvCxnSpPr>
          <p:spPr>
            <a:xfrm>
              <a:off x="4572000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0" name="Google Shape;1585;p48">
              <a:extLst>
                <a:ext uri="{FF2B5EF4-FFF2-40B4-BE49-F238E27FC236}">
                  <a16:creationId xmlns:a16="http://schemas.microsoft.com/office/drawing/2014/main" id="{70C9376D-5B24-499E-AFE2-6539E2CF0C8E}"/>
                </a:ext>
              </a:extLst>
            </p:cNvPr>
            <p:cNvCxnSpPr/>
            <p:nvPr/>
          </p:nvCxnSpPr>
          <p:spPr>
            <a:xfrm flipH="1">
              <a:off x="2560318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31" name="Google Shape;1586;p48">
            <a:extLst>
              <a:ext uri="{FF2B5EF4-FFF2-40B4-BE49-F238E27FC236}">
                <a16:creationId xmlns:a16="http://schemas.microsoft.com/office/drawing/2014/main" id="{433757BB-04F1-464B-AE24-467E90836761}"/>
              </a:ext>
            </a:extLst>
          </p:cNvPr>
          <p:cNvSpPr/>
          <p:nvPr/>
        </p:nvSpPr>
        <p:spPr>
          <a:xfrm>
            <a:off x="5420860" y="3913950"/>
            <a:ext cx="987449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oogle Shape;1587;p48">
            <a:extLst>
              <a:ext uri="{FF2B5EF4-FFF2-40B4-BE49-F238E27FC236}">
                <a16:creationId xmlns:a16="http://schemas.microsoft.com/office/drawing/2014/main" id="{2A3F873E-C1FF-44BD-8948-5840453AA98D}"/>
              </a:ext>
            </a:extLst>
          </p:cNvPr>
          <p:cNvGrpSpPr/>
          <p:nvPr/>
        </p:nvGrpSpPr>
        <p:grpSpPr>
          <a:xfrm>
            <a:off x="3501628" y="3968814"/>
            <a:ext cx="1920240" cy="548638"/>
            <a:chOff x="1645918" y="3973060"/>
            <a:chExt cx="1920240" cy="548638"/>
          </a:xfrm>
        </p:grpSpPr>
        <p:cxnSp>
          <p:nvCxnSpPr>
            <p:cNvPr id="33" name="Google Shape;1588;p48">
              <a:extLst>
                <a:ext uri="{FF2B5EF4-FFF2-40B4-BE49-F238E27FC236}">
                  <a16:creationId xmlns:a16="http://schemas.microsoft.com/office/drawing/2014/main" id="{6D5DBD6F-1ED0-4441-AD45-8213EFD08A6B}"/>
                </a:ext>
              </a:extLst>
            </p:cNvPr>
            <p:cNvCxnSpPr/>
            <p:nvPr/>
          </p:nvCxnSpPr>
          <p:spPr>
            <a:xfrm>
              <a:off x="2560318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" name="Google Shape;1589;p48">
              <a:extLst>
                <a:ext uri="{FF2B5EF4-FFF2-40B4-BE49-F238E27FC236}">
                  <a16:creationId xmlns:a16="http://schemas.microsoft.com/office/drawing/2014/main" id="{DCAB704F-1486-4D60-A3D3-6BD8F62D8336}"/>
                </a:ext>
              </a:extLst>
            </p:cNvPr>
            <p:cNvCxnSpPr/>
            <p:nvPr/>
          </p:nvCxnSpPr>
          <p:spPr>
            <a:xfrm flipH="1">
              <a:off x="164591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5" name="Google Shape;1590;p48">
              <a:extLst>
                <a:ext uri="{FF2B5EF4-FFF2-40B4-BE49-F238E27FC236}">
                  <a16:creationId xmlns:a16="http://schemas.microsoft.com/office/drawing/2014/main" id="{63B479FD-0D87-4850-A78C-8E9A23B8C272}"/>
                </a:ext>
              </a:extLst>
            </p:cNvPr>
            <p:cNvCxnSpPr/>
            <p:nvPr/>
          </p:nvCxnSpPr>
          <p:spPr>
            <a:xfrm>
              <a:off x="256031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36" name="Google Shape;1591;p48">
            <a:extLst>
              <a:ext uri="{FF2B5EF4-FFF2-40B4-BE49-F238E27FC236}">
                <a16:creationId xmlns:a16="http://schemas.microsoft.com/office/drawing/2014/main" id="{DC0B0A32-DB50-4874-83B5-D873448071B0}"/>
              </a:ext>
            </a:extLst>
          </p:cNvPr>
          <p:cNvGrpSpPr/>
          <p:nvPr/>
        </p:nvGrpSpPr>
        <p:grpSpPr>
          <a:xfrm>
            <a:off x="7524988" y="3968814"/>
            <a:ext cx="1920240" cy="548638"/>
            <a:chOff x="5669278" y="3973060"/>
            <a:chExt cx="1920240" cy="548638"/>
          </a:xfrm>
        </p:grpSpPr>
        <p:cxnSp>
          <p:nvCxnSpPr>
            <p:cNvPr id="37" name="Google Shape;1592;p48">
              <a:extLst>
                <a:ext uri="{FF2B5EF4-FFF2-40B4-BE49-F238E27FC236}">
                  <a16:creationId xmlns:a16="http://schemas.microsoft.com/office/drawing/2014/main" id="{9A87A662-5F1C-4A13-996C-145034E5C48D}"/>
                </a:ext>
              </a:extLst>
            </p:cNvPr>
            <p:cNvCxnSpPr/>
            <p:nvPr/>
          </p:nvCxnSpPr>
          <p:spPr>
            <a:xfrm>
              <a:off x="6584689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" name="Google Shape;1593;p48">
              <a:extLst>
                <a:ext uri="{FF2B5EF4-FFF2-40B4-BE49-F238E27FC236}">
                  <a16:creationId xmlns:a16="http://schemas.microsoft.com/office/drawing/2014/main" id="{351C7A75-E0F6-4921-BC3A-8BD402811A24}"/>
                </a:ext>
              </a:extLst>
            </p:cNvPr>
            <p:cNvCxnSpPr/>
            <p:nvPr/>
          </p:nvCxnSpPr>
          <p:spPr>
            <a:xfrm flipH="1">
              <a:off x="566927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39" name="Google Shape;1594;p48">
              <a:extLst>
                <a:ext uri="{FF2B5EF4-FFF2-40B4-BE49-F238E27FC236}">
                  <a16:creationId xmlns:a16="http://schemas.microsoft.com/office/drawing/2014/main" id="{0C99845F-934A-40B4-8253-F0F0F1538F84}"/>
                </a:ext>
              </a:extLst>
            </p:cNvPr>
            <p:cNvCxnSpPr/>
            <p:nvPr/>
          </p:nvCxnSpPr>
          <p:spPr>
            <a:xfrm>
              <a:off x="658367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40" name="Google Shape;1595;p48">
            <a:extLst>
              <a:ext uri="{FF2B5EF4-FFF2-40B4-BE49-F238E27FC236}">
                <a16:creationId xmlns:a16="http://schemas.microsoft.com/office/drawing/2014/main" id="{49EC0458-4ED5-4B33-9C25-315AA5158237}"/>
              </a:ext>
            </a:extLst>
          </p:cNvPr>
          <p:cNvSpPr txBox="1"/>
          <p:nvPr/>
        </p:nvSpPr>
        <p:spPr>
          <a:xfrm>
            <a:off x="8530830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cache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1596;p48">
            <a:extLst>
              <a:ext uri="{FF2B5EF4-FFF2-40B4-BE49-F238E27FC236}">
                <a16:creationId xmlns:a16="http://schemas.microsoft.com/office/drawing/2014/main" id="{3B9F40EB-E761-4E95-90E8-E515BD1CC49A}"/>
              </a:ext>
            </a:extLst>
          </p:cNvPr>
          <p:cNvCxnSpPr/>
          <p:nvPr/>
        </p:nvCxnSpPr>
        <p:spPr>
          <a:xfrm>
            <a:off x="944523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2" name="Google Shape;1597;p48">
            <a:extLst>
              <a:ext uri="{FF2B5EF4-FFF2-40B4-BE49-F238E27FC236}">
                <a16:creationId xmlns:a16="http://schemas.microsoft.com/office/drawing/2014/main" id="{5D368B38-944E-434B-83BF-D9BD683B2A92}"/>
              </a:ext>
            </a:extLst>
          </p:cNvPr>
          <p:cNvCxnSpPr/>
          <p:nvPr/>
        </p:nvCxnSpPr>
        <p:spPr>
          <a:xfrm>
            <a:off x="3501628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43" name="Google Shape;1598;p48">
            <a:extLst>
              <a:ext uri="{FF2B5EF4-FFF2-40B4-BE49-F238E27FC236}">
                <a16:creationId xmlns:a16="http://schemas.microsoft.com/office/drawing/2014/main" id="{7C3B5C90-21C5-475D-A8AE-72773B328998}"/>
              </a:ext>
            </a:extLst>
          </p:cNvPr>
          <p:cNvCxnSpPr/>
          <p:nvPr/>
        </p:nvCxnSpPr>
        <p:spPr>
          <a:xfrm>
            <a:off x="5421870" y="5303837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4" name="Google Shape;1599;p48">
            <a:extLst>
              <a:ext uri="{FF2B5EF4-FFF2-40B4-BE49-F238E27FC236}">
                <a16:creationId xmlns:a16="http://schemas.microsoft.com/office/drawing/2014/main" id="{0C847CB3-AE27-4D78-827B-BC62A9147D91}"/>
              </a:ext>
            </a:extLst>
          </p:cNvPr>
          <p:cNvSpPr txBox="1"/>
          <p:nvPr/>
        </p:nvSpPr>
        <p:spPr>
          <a:xfrm>
            <a:off x="2587230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Disk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600;p48">
            <a:extLst>
              <a:ext uri="{FF2B5EF4-FFF2-40B4-BE49-F238E27FC236}">
                <a16:creationId xmlns:a16="http://schemas.microsoft.com/office/drawing/2014/main" id="{F3B417CB-EB12-4819-ACF3-2481C400DE4F}"/>
              </a:ext>
            </a:extLst>
          </p:cNvPr>
          <p:cNvSpPr txBox="1"/>
          <p:nvPr/>
        </p:nvSpPr>
        <p:spPr>
          <a:xfrm>
            <a:off x="4502952" y="5486718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Mem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1603;p48">
            <a:extLst>
              <a:ext uri="{FF2B5EF4-FFF2-40B4-BE49-F238E27FC236}">
                <a16:creationId xmlns:a16="http://schemas.microsoft.com/office/drawing/2014/main" id="{73E75F14-5692-407E-884D-04984DE0B973}"/>
              </a:ext>
            </a:extLst>
          </p:cNvPr>
          <p:cNvGrpSpPr/>
          <p:nvPr/>
        </p:nvGrpSpPr>
        <p:grpSpPr>
          <a:xfrm>
            <a:off x="3501628" y="3576257"/>
            <a:ext cx="4022857" cy="2551175"/>
            <a:chOff x="1645918" y="3804539"/>
            <a:chExt cx="4022857" cy="2551175"/>
          </a:xfrm>
        </p:grpSpPr>
        <p:cxnSp>
          <p:nvCxnSpPr>
            <p:cNvPr id="47" name="Google Shape;1604;p48">
              <a:extLst>
                <a:ext uri="{FF2B5EF4-FFF2-40B4-BE49-F238E27FC236}">
                  <a16:creationId xmlns:a16="http://schemas.microsoft.com/office/drawing/2014/main" id="{306F20C3-CEEB-4CE2-A9E2-92A4D160FC1C}"/>
                </a:ext>
              </a:extLst>
            </p:cNvPr>
            <p:cNvCxnSpPr/>
            <p:nvPr/>
          </p:nvCxnSpPr>
          <p:spPr>
            <a:xfrm>
              <a:off x="1645918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8" name="Google Shape;1605;p48">
              <a:extLst>
                <a:ext uri="{FF2B5EF4-FFF2-40B4-BE49-F238E27FC236}">
                  <a16:creationId xmlns:a16="http://schemas.microsoft.com/office/drawing/2014/main" id="{7B968AB8-14CF-47BE-BCDA-B7F5A897577C}"/>
                </a:ext>
              </a:extLst>
            </p:cNvPr>
            <p:cNvCxnSpPr/>
            <p:nvPr/>
          </p:nvCxnSpPr>
          <p:spPr>
            <a:xfrm>
              <a:off x="3566160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9" name="Google Shape;1606;p48">
              <a:extLst>
                <a:ext uri="{FF2B5EF4-FFF2-40B4-BE49-F238E27FC236}">
                  <a16:creationId xmlns:a16="http://schemas.microsoft.com/office/drawing/2014/main" id="{CF58510D-D832-4BBB-9135-279391823068}"/>
                </a:ext>
              </a:extLst>
            </p:cNvPr>
            <p:cNvCxnSpPr/>
            <p:nvPr/>
          </p:nvCxnSpPr>
          <p:spPr>
            <a:xfrm rot="-5400000">
              <a:off x="3844548" y="4531487"/>
              <a:ext cx="2551175" cy="1097279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50" name="Google Shape;1607;p48">
              <a:extLst>
                <a:ext uri="{FF2B5EF4-FFF2-40B4-BE49-F238E27FC236}">
                  <a16:creationId xmlns:a16="http://schemas.microsoft.com/office/drawing/2014/main" id="{1A083981-84F7-4192-B650-B5901986D235}"/>
                </a:ext>
              </a:extLst>
            </p:cNvPr>
            <p:cNvCxnSpPr/>
            <p:nvPr/>
          </p:nvCxnSpPr>
          <p:spPr>
            <a:xfrm>
              <a:off x="1645918" y="6355080"/>
              <a:ext cx="292608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  <p:extLst>
      <p:ext uri="{BB962C8B-B14F-4D97-AF65-F5344CB8AC3E}">
        <p14:creationId xmlns:p14="http://schemas.microsoft.com/office/powerpoint/2010/main" val="32424617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6931-8D92-4CCF-9107-A68525BA4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switches with a 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8BCFF-10C2-4239-825D-EA198309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process must only access its own page table entries in the TLB!</a:t>
            </a:r>
          </a:p>
          <a:p>
            <a:pPr lvl="1"/>
            <a:r>
              <a:rPr lang="en-US" dirty="0"/>
              <a:t>Otherwise, the mapping is wrong, and it accesses another process…</a:t>
            </a:r>
          </a:p>
          <a:p>
            <a:pPr lvl="1"/>
            <a:r>
              <a:rPr lang="en-US" dirty="0"/>
              <a:t>OS needs to manage the TLB</a:t>
            </a:r>
          </a:p>
          <a:p>
            <a:endParaRPr lang="en-US" dirty="0"/>
          </a:p>
          <a:p>
            <a:r>
              <a:rPr lang="en-US" dirty="0"/>
              <a:t>Option 1: Flush TLB on each context switch</a:t>
            </a:r>
          </a:p>
          <a:p>
            <a:pPr lvl="1"/>
            <a:r>
              <a:rPr lang="en-US" dirty="0"/>
              <a:t>Costly to lose recently cached translations</a:t>
            </a:r>
          </a:p>
          <a:p>
            <a:pPr lvl="1"/>
            <a:endParaRPr lang="en-US" dirty="0"/>
          </a:p>
          <a:p>
            <a:r>
              <a:rPr lang="en-US" dirty="0"/>
              <a:t>Option 2: Track with process each entry corresponds to</a:t>
            </a:r>
          </a:p>
          <a:p>
            <a:pPr lvl="1"/>
            <a:r>
              <a:rPr lang="en-US" dirty="0"/>
              <a:t>x86-64 Process Context Identifiers (12-bit -&gt; 4096 different processes)</a:t>
            </a:r>
          </a:p>
          <a:p>
            <a:pPr lvl="2"/>
            <a:r>
              <a:rPr lang="en-US" dirty="0"/>
              <a:t>Extra state for the OS to manage if it has more processes than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2C8CA-7499-42EB-8341-C34CE223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180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DB8C6-49F5-4A33-8F53-1AA585403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controlled TLBs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04DA-C7F1-4EE7-B391-97DF75812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 RISC CPUs have a software-managed TLB</a:t>
            </a:r>
          </a:p>
          <a:p>
            <a:pPr lvl="1"/>
            <a:r>
              <a:rPr lang="en-US" dirty="0"/>
              <a:t>TLB still used for translation, but a miss causes a fault for OS to handle</a:t>
            </a:r>
          </a:p>
          <a:p>
            <a:pPr lvl="2"/>
            <a:r>
              <a:rPr lang="en-US" dirty="0"/>
              <a:t>OS looks in page table for proper entry</a:t>
            </a:r>
          </a:p>
          <a:p>
            <a:pPr lvl="2"/>
            <a:r>
              <a:rPr lang="en-US" dirty="0"/>
              <a:t>OS evicts an existing entry from TLB</a:t>
            </a:r>
          </a:p>
          <a:p>
            <a:pPr lvl="2"/>
            <a:r>
              <a:rPr lang="en-US" dirty="0"/>
              <a:t>OS inserts correct entry into TLB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instruction allows OS to write to TLB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is simpler and OS has control over the TLB functionality</a:t>
            </a:r>
          </a:p>
          <a:p>
            <a:pPr lvl="2"/>
            <a:r>
              <a:rPr lang="en-US" dirty="0"/>
              <a:t>Can prefetch page table entries it thinks might be important</a:t>
            </a:r>
          </a:p>
          <a:p>
            <a:pPr lvl="2"/>
            <a:r>
              <a:rPr lang="en-US" dirty="0"/>
              <a:t>Can flush entries relevant to other processes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TLB misses take longer to complete, however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CA20E-24F9-4ADC-AA27-9F41A06F0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000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b="1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b="1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16078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EBFC-3E20-46CB-A520-84175B15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314B0-4111-4589-84E1-3820EA8D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Page tables are slow to access</a:t>
            </a:r>
          </a:p>
          <a:p>
            <a:pPr lvl="1"/>
            <a:r>
              <a:rPr lang="en-US" dirty="0"/>
              <a:t>Memory access for page table before any other memory access</a:t>
            </a:r>
          </a:p>
          <a:p>
            <a:pPr lvl="1"/>
            <a:r>
              <a:rPr lang="en-US" dirty="0"/>
              <a:t>TLB can speed this up considerably for common execution</a:t>
            </a:r>
          </a:p>
          <a:p>
            <a:pPr lvl="2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Page tables require a lot of storage space</a:t>
            </a:r>
          </a:p>
          <a:p>
            <a:pPr lvl="1"/>
            <a:r>
              <a:rPr lang="en-US" dirty="0"/>
              <a:t>Mapping must exist for each virtual page, even if unused</a:t>
            </a:r>
          </a:p>
          <a:p>
            <a:pPr lvl="1"/>
            <a:r>
              <a:rPr lang="en-US" dirty="0"/>
              <a:t>Becomes a serious issue on 64-bit systems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19317-A1C9-4CE3-9060-E8787CAA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078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CF86D3-49BD-4286-A712-7F53048A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page tables take so much storage space?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340331-C325-405C-986D-F7131966F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0811737" cy="5029200"/>
          </a:xfrm>
        </p:spPr>
        <p:txBody>
          <a:bodyPr>
            <a:normAutofit/>
          </a:bodyPr>
          <a:lstStyle/>
          <a:p>
            <a:r>
              <a:rPr lang="en-US" dirty="0"/>
              <a:t>For every virtual page,</a:t>
            </a:r>
            <a:br>
              <a:rPr lang="en-US" dirty="0"/>
            </a:br>
            <a:r>
              <a:rPr lang="en-US" dirty="0"/>
              <a:t>there must exist an entry</a:t>
            </a:r>
            <a:br>
              <a:rPr lang="en-US" dirty="0"/>
            </a:br>
            <a:r>
              <a:rPr lang="en-US" dirty="0"/>
              <a:t>in the page table</a:t>
            </a:r>
          </a:p>
          <a:p>
            <a:pPr lvl="1"/>
            <a:r>
              <a:rPr lang="en-US" dirty="0"/>
              <a:t>Even though most virtual</a:t>
            </a:r>
            <a:br>
              <a:rPr lang="en-US" dirty="0"/>
            </a:br>
            <a:r>
              <a:rPr lang="en-US" dirty="0"/>
              <a:t>addresses aren’t used!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32-bit address space with 4 kB pages -&gt; 1 million entries</a:t>
            </a:r>
          </a:p>
          <a:p>
            <a:pPr lvl="1"/>
            <a:r>
              <a:rPr lang="en-US" dirty="0"/>
              <a:t>At least 8 MB of storage</a:t>
            </a:r>
          </a:p>
          <a:p>
            <a:pPr lvl="1"/>
            <a:r>
              <a:rPr lang="en-US" dirty="0"/>
              <a:t>64-bit address space would require 36 exabytes of page table storage…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01FD8F-43CC-45FB-AE69-1963442DB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DB7CCB-B982-4AB5-BC98-8BD12C9CC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69" y="914400"/>
            <a:ext cx="6354062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0633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E0BC-4EC0-4FF1-9184-D14B856C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10771" cy="5029200"/>
          </a:xfrm>
        </p:spPr>
        <p:txBody>
          <a:bodyPr/>
          <a:lstStyle/>
          <a:p>
            <a:r>
              <a:rPr lang="en-US" dirty="0"/>
              <a:t>How do we eliminate extraneous entries from the page tables?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43145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7CD6E4-174B-432C-887E-2E0D5CFF0483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633930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groups of page table entries</a:t>
            </a:r>
            <a:br>
              <a:rPr lang="en-US" dirty="0"/>
            </a:br>
            <a:r>
              <a:rPr lang="en-US" sz="2000" dirty="0"/>
              <a:t>(call them “page table entry pages”?)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279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E79446-E34C-46CA-AA15-DA1BB88EF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process’s view of the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F273964-34E0-4205-9F2A-738699C04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38175" cy="50292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Address Space</a:t>
            </a:r>
            <a:r>
              <a:rPr lang="en-US" dirty="0"/>
              <a:t> of the process</a:t>
            </a:r>
          </a:p>
          <a:p>
            <a:endParaRPr lang="en-US" dirty="0"/>
          </a:p>
          <a:p>
            <a:r>
              <a:rPr lang="en-US" dirty="0"/>
              <a:t>The illusion:</a:t>
            </a:r>
          </a:p>
          <a:p>
            <a:pPr lvl="1"/>
            <a:r>
              <a:rPr lang="en-US" dirty="0"/>
              <a:t>Processes run alone on the computer</a:t>
            </a:r>
          </a:p>
          <a:p>
            <a:pPr lvl="1"/>
            <a:r>
              <a:rPr lang="en-US" dirty="0"/>
              <a:t>They have full access to every memory address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 bytes of memory available to them</a:t>
            </a:r>
          </a:p>
          <a:p>
            <a:pPr lvl="2"/>
            <a:endParaRPr lang="en-US" dirty="0"/>
          </a:p>
          <a:p>
            <a:r>
              <a:rPr lang="en-US" dirty="0"/>
              <a:t>The reality:</a:t>
            </a:r>
          </a:p>
          <a:p>
            <a:pPr lvl="1"/>
            <a:r>
              <a:rPr lang="en-US" dirty="0"/>
              <a:t>There are many processes</a:t>
            </a:r>
          </a:p>
          <a:p>
            <a:pPr lvl="1"/>
            <a:r>
              <a:rPr lang="en-US" dirty="0"/>
              <a:t>There is only so much RAM available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80AF60-4320-4102-8496-1AED6E5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oogle Shape;275;p2">
            <a:extLst>
              <a:ext uri="{FF2B5EF4-FFF2-40B4-BE49-F238E27FC236}">
                <a16:creationId xmlns:a16="http://schemas.microsoft.com/office/drawing/2014/main" id="{3314AF3D-E64E-4296-9200-8F7C070300CE}"/>
              </a:ext>
            </a:extLst>
          </p:cNvPr>
          <p:cNvGrpSpPr/>
          <p:nvPr/>
        </p:nvGrpSpPr>
        <p:grpSpPr>
          <a:xfrm>
            <a:off x="6891369" y="1507746"/>
            <a:ext cx="4232830" cy="4299708"/>
            <a:chOff x="4071662" y="914400"/>
            <a:chExt cx="4368697" cy="4758420"/>
          </a:xfrm>
        </p:grpSpPr>
        <p:sp>
          <p:nvSpPr>
            <p:cNvPr id="7" name="Google Shape;276;p2" descr="Wide upward diagonal">
              <a:extLst>
                <a:ext uri="{FF2B5EF4-FFF2-40B4-BE49-F238E27FC236}">
                  <a16:creationId xmlns:a16="http://schemas.microsoft.com/office/drawing/2014/main" id="{E64C15B5-A3C3-428D-9430-C545AAC09465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7;p2">
              <a:extLst>
                <a:ext uri="{FF2B5EF4-FFF2-40B4-BE49-F238E27FC236}">
                  <a16:creationId xmlns:a16="http://schemas.microsoft.com/office/drawing/2014/main" id="{D919C40D-AFFF-487C-AC9E-2C430C8B5527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8;p2">
              <a:extLst>
                <a:ext uri="{FF2B5EF4-FFF2-40B4-BE49-F238E27FC236}">
                  <a16:creationId xmlns:a16="http://schemas.microsoft.com/office/drawing/2014/main" id="{8780F950-D7C0-49E2-BC54-5AAD89312F2C}"/>
                </a:ext>
              </a:extLst>
            </p:cNvPr>
            <p:cNvSpPr/>
            <p:nvPr/>
          </p:nvSpPr>
          <p:spPr>
            <a:xfrm>
              <a:off x="5994401" y="4757357"/>
              <a:ext cx="2445958" cy="838199"/>
            </a:xfrm>
            <a:prstGeom prst="rect">
              <a:avLst/>
            </a:prstGeom>
            <a:noFill/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279;p2">
              <a:extLst>
                <a:ext uri="{FF2B5EF4-FFF2-40B4-BE49-F238E27FC236}">
                  <a16:creationId xmlns:a16="http://schemas.microsoft.com/office/drawing/2014/main" id="{62C2624C-A040-4A8A-BEBF-FAF048ABF16C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1" name="Google Shape;280;p2">
              <a:extLst>
                <a:ext uri="{FF2B5EF4-FFF2-40B4-BE49-F238E27FC236}">
                  <a16:creationId xmlns:a16="http://schemas.microsoft.com/office/drawing/2014/main" id="{D0F9D522-99F2-437A-9E17-F8C09C0D46EF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281;p2">
              <a:extLst>
                <a:ext uri="{FF2B5EF4-FFF2-40B4-BE49-F238E27FC236}">
                  <a16:creationId xmlns:a16="http://schemas.microsoft.com/office/drawing/2014/main" id="{6DCBFD1E-CAF5-44BF-9444-0A5D07B83CC8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282;p2">
              <a:extLst>
                <a:ext uri="{FF2B5EF4-FFF2-40B4-BE49-F238E27FC236}">
                  <a16:creationId xmlns:a16="http://schemas.microsoft.com/office/drawing/2014/main" id="{0207EC14-33EA-431E-BF40-E5B868C979EF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3;p2">
              <a:extLst>
                <a:ext uri="{FF2B5EF4-FFF2-40B4-BE49-F238E27FC236}">
                  <a16:creationId xmlns:a16="http://schemas.microsoft.com/office/drawing/2014/main" id="{DC802E7A-FBE4-4C0F-82F6-F657E649CFC3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4;p2">
              <a:extLst>
                <a:ext uri="{FF2B5EF4-FFF2-40B4-BE49-F238E27FC236}">
                  <a16:creationId xmlns:a16="http://schemas.microsoft.com/office/drawing/2014/main" id="{C95BAA3C-1F3B-4733-8F22-A616EAC5F5C0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285;p2">
              <a:extLst>
                <a:ext uri="{FF2B5EF4-FFF2-40B4-BE49-F238E27FC236}">
                  <a16:creationId xmlns:a16="http://schemas.microsoft.com/office/drawing/2014/main" id="{A122BF1C-235B-4B41-AC7C-69DB31B31BF5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" name="Google Shape;286;p2">
              <a:extLst>
                <a:ext uri="{FF2B5EF4-FFF2-40B4-BE49-F238E27FC236}">
                  <a16:creationId xmlns:a16="http://schemas.microsoft.com/office/drawing/2014/main" id="{17803DE3-8069-4F7C-A74A-3DB69AFE4AE6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8" name="Google Shape;287;p2">
              <a:extLst>
                <a:ext uri="{FF2B5EF4-FFF2-40B4-BE49-F238E27FC236}">
                  <a16:creationId xmlns:a16="http://schemas.microsoft.com/office/drawing/2014/main" id="{B25C9360-EF58-414C-9C79-A24131562849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9" name="Google Shape;288;p2">
              <a:extLst>
                <a:ext uri="{FF2B5EF4-FFF2-40B4-BE49-F238E27FC236}">
                  <a16:creationId xmlns:a16="http://schemas.microsoft.com/office/drawing/2014/main" id="{043AAE51-0C49-4A0D-ADBF-D1538A164AFB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89;p2">
              <a:extLst>
                <a:ext uri="{FF2B5EF4-FFF2-40B4-BE49-F238E27FC236}">
                  <a16:creationId xmlns:a16="http://schemas.microsoft.com/office/drawing/2014/main" id="{A523D468-5748-49DE-AE95-F4EAAA05802B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33090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17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653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106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152044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73DC8C5-CF57-4245-97E2-B1ED89602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339305" cy="5029200"/>
          </a:xfrm>
        </p:spPr>
        <p:txBody>
          <a:bodyPr/>
          <a:lstStyle/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</p:txBody>
      </p:sp>
    </p:spTree>
    <p:extLst>
      <p:ext uri="{BB962C8B-B14F-4D97-AF65-F5344CB8AC3E}">
        <p14:creationId xmlns:p14="http://schemas.microsoft.com/office/powerpoint/2010/main" val="16232959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E8E07072-E0A7-4605-A0C8-D03C3CAE5DB7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</a:tbl>
          </a:graphicData>
        </a:graphic>
      </p:graphicFrame>
      <p:graphicFrame>
        <p:nvGraphicFramePr>
          <p:cNvPr id="5" name="Table 34">
            <a:extLst>
              <a:ext uri="{FF2B5EF4-FFF2-40B4-BE49-F238E27FC236}">
                <a16:creationId xmlns:a16="http://schemas.microsoft.com/office/drawing/2014/main" id="{11D1D0CE-F0B5-43B0-B7D8-62E87A527D2F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2951481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42B10A-3B4E-4AFE-A520-7E49E8C683D4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6339305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  <a:p>
            <a:r>
              <a:rPr lang="en-US" dirty="0"/>
              <a:t>Remaining groups are now separate tables</a:t>
            </a:r>
          </a:p>
        </p:txBody>
      </p:sp>
    </p:spTree>
    <p:extLst>
      <p:ext uri="{BB962C8B-B14F-4D97-AF65-F5344CB8AC3E}">
        <p14:creationId xmlns:p14="http://schemas.microsoft.com/office/powerpoint/2010/main" val="39747715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9E0BC-4EC0-4FF1-9184-D14B856C0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6339305" cy="5029200"/>
          </a:xfrm>
        </p:spPr>
        <p:txBody>
          <a:bodyPr/>
          <a:lstStyle/>
          <a:p>
            <a:r>
              <a:rPr lang="en-US" dirty="0"/>
              <a:t>Collect groups of page table entries</a:t>
            </a:r>
          </a:p>
          <a:p>
            <a:r>
              <a:rPr lang="en-US" dirty="0"/>
              <a:t>Only keep groups that have valid mappings in them</a:t>
            </a:r>
          </a:p>
          <a:p>
            <a:r>
              <a:rPr lang="en-US" dirty="0"/>
              <a:t>Remaining groups are now separate tables</a:t>
            </a:r>
          </a:p>
          <a:p>
            <a:r>
              <a:rPr lang="en-US" dirty="0"/>
              <a:t>Create a directory of page tables to collect existing page tables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4C60A3-AF2E-4A58-8FFA-7F940CE2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multiple page tables, each with useful mappings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ADE6A-BD10-4FF3-9BCB-F3671F37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6" name="Table 34">
            <a:extLst>
              <a:ext uri="{FF2B5EF4-FFF2-40B4-BE49-F238E27FC236}">
                <a16:creationId xmlns:a16="http://schemas.microsoft.com/office/drawing/2014/main" id="{A29A8C29-99D5-495B-8B24-02F88F383CA6}"/>
              </a:ext>
            </a:extLst>
          </p:cNvPr>
          <p:cNvGraphicFramePr>
            <a:graphicFrameLocks noGrp="1"/>
          </p:cNvGraphicFramePr>
          <p:nvPr/>
        </p:nvGraphicFramePr>
        <p:xfrm>
          <a:off x="1124465" y="4505960"/>
          <a:ext cx="4779029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3259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32935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2835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 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Table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2-3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4-5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281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6-7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695368"/>
                  </a:ext>
                </a:extLst>
              </a:tr>
            </a:tbl>
          </a:graphicData>
        </a:graphic>
      </p:graphicFrame>
      <p:graphicFrame>
        <p:nvGraphicFramePr>
          <p:cNvPr id="8" name="Table 34">
            <a:extLst>
              <a:ext uri="{FF2B5EF4-FFF2-40B4-BE49-F238E27FC236}">
                <a16:creationId xmlns:a16="http://schemas.microsoft.com/office/drawing/2014/main" id="{C8C2BA4F-B681-490E-B134-67799B6394FC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1143000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461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586875"/>
                  </a:ext>
                </a:extLst>
              </a:tr>
            </a:tbl>
          </a:graphicData>
        </a:graphic>
      </p:graphicFrame>
      <p:graphicFrame>
        <p:nvGraphicFramePr>
          <p:cNvPr id="10" name="Table 34">
            <a:extLst>
              <a:ext uri="{FF2B5EF4-FFF2-40B4-BE49-F238E27FC236}">
                <a16:creationId xmlns:a16="http://schemas.microsoft.com/office/drawing/2014/main" id="{C9A2CE7D-A84A-4384-9560-11F5E36047BC}"/>
              </a:ext>
            </a:extLst>
          </p:cNvPr>
          <p:cNvGraphicFramePr>
            <a:graphicFrameLocks noGrp="1"/>
          </p:cNvGraphicFramePr>
          <p:nvPr/>
        </p:nvGraphicFramePr>
        <p:xfrm>
          <a:off x="7073901" y="2951481"/>
          <a:ext cx="4506493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>
                  <a:extLst>
                    <a:ext uri="{9D8B030D-6E8A-4147-A177-3AD203B41FA5}">
                      <a16:colId xmlns:a16="http://schemas.microsoft.com/office/drawing/2014/main" val="411342934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1701510177"/>
                    </a:ext>
                  </a:extLst>
                </a:gridCol>
                <a:gridCol w="1864893">
                  <a:extLst>
                    <a:ext uri="{9D8B030D-6E8A-4147-A177-3AD203B41FA5}">
                      <a16:colId xmlns:a16="http://schemas.microsoft.com/office/drawing/2014/main" val="2124963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46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8466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2504"/>
                  </a:ext>
                </a:extLst>
              </a:tr>
            </a:tbl>
          </a:graphicData>
        </a:graphic>
      </p:graphicFrame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77D9339-B98D-4046-8BAA-F74E8F5160DF}"/>
              </a:ext>
            </a:extLst>
          </p:cNvPr>
          <p:cNvSpPr/>
          <p:nvPr/>
        </p:nvSpPr>
        <p:spPr>
          <a:xfrm>
            <a:off x="4648200" y="1512702"/>
            <a:ext cx="2324100" cy="3897407"/>
          </a:xfrm>
          <a:custGeom>
            <a:avLst/>
            <a:gdLst>
              <a:gd name="connsiteX0" fmla="*/ 0 w 2324100"/>
              <a:gd name="connsiteY0" fmla="*/ 3783198 h 3897407"/>
              <a:gd name="connsiteX1" fmla="*/ 1054100 w 2324100"/>
              <a:gd name="connsiteY1" fmla="*/ 3884798 h 3897407"/>
              <a:gd name="connsiteX2" fmla="*/ 1803400 w 2324100"/>
              <a:gd name="connsiteY2" fmla="*/ 3529198 h 3897407"/>
              <a:gd name="connsiteX3" fmla="*/ 2019300 w 2324100"/>
              <a:gd name="connsiteY3" fmla="*/ 2208398 h 3897407"/>
              <a:gd name="connsiteX4" fmla="*/ 1993900 w 2324100"/>
              <a:gd name="connsiteY4" fmla="*/ 531998 h 3897407"/>
              <a:gd name="connsiteX5" fmla="*/ 2184400 w 2324100"/>
              <a:gd name="connsiteY5" fmla="*/ 74798 h 3897407"/>
              <a:gd name="connsiteX6" fmla="*/ 2324100 w 2324100"/>
              <a:gd name="connsiteY6" fmla="*/ 11298 h 3897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24100" h="3897407">
                <a:moveTo>
                  <a:pt x="0" y="3783198"/>
                </a:moveTo>
                <a:cubicBezTo>
                  <a:pt x="376766" y="3855164"/>
                  <a:pt x="753533" y="3927131"/>
                  <a:pt x="1054100" y="3884798"/>
                </a:cubicBezTo>
                <a:cubicBezTo>
                  <a:pt x="1354667" y="3842465"/>
                  <a:pt x="1642533" y="3808598"/>
                  <a:pt x="1803400" y="3529198"/>
                </a:cubicBezTo>
                <a:cubicBezTo>
                  <a:pt x="1964267" y="3249798"/>
                  <a:pt x="1987550" y="2707931"/>
                  <a:pt x="2019300" y="2208398"/>
                </a:cubicBezTo>
                <a:cubicBezTo>
                  <a:pt x="2051050" y="1708865"/>
                  <a:pt x="1966383" y="887598"/>
                  <a:pt x="1993900" y="531998"/>
                </a:cubicBezTo>
                <a:cubicBezTo>
                  <a:pt x="2021417" y="176398"/>
                  <a:pt x="2129367" y="161581"/>
                  <a:pt x="2184400" y="74798"/>
                </a:cubicBezTo>
                <a:cubicBezTo>
                  <a:pt x="2239433" y="-11985"/>
                  <a:pt x="2165350" y="-7752"/>
                  <a:pt x="2324100" y="11298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2C32121-09CD-4098-A771-45A411C0044B}"/>
              </a:ext>
            </a:extLst>
          </p:cNvPr>
          <p:cNvSpPr/>
          <p:nvPr/>
        </p:nvSpPr>
        <p:spPr>
          <a:xfrm>
            <a:off x="4711700" y="4483100"/>
            <a:ext cx="2286000" cy="1621750"/>
          </a:xfrm>
          <a:custGeom>
            <a:avLst/>
            <a:gdLst>
              <a:gd name="connsiteX0" fmla="*/ 0 w 2286000"/>
              <a:gd name="connsiteY0" fmla="*/ 1574800 h 1621750"/>
              <a:gd name="connsiteX1" fmla="*/ 1016000 w 2286000"/>
              <a:gd name="connsiteY1" fmla="*/ 1600200 h 1621750"/>
              <a:gd name="connsiteX2" fmla="*/ 1739900 w 2286000"/>
              <a:gd name="connsiteY2" fmla="*/ 1562100 h 1621750"/>
              <a:gd name="connsiteX3" fmla="*/ 2032000 w 2286000"/>
              <a:gd name="connsiteY3" fmla="*/ 952500 h 1621750"/>
              <a:gd name="connsiteX4" fmla="*/ 2286000 w 2286000"/>
              <a:gd name="connsiteY4" fmla="*/ 0 h 162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0" h="1621750">
                <a:moveTo>
                  <a:pt x="0" y="1574800"/>
                </a:moveTo>
                <a:cubicBezTo>
                  <a:pt x="363008" y="1588558"/>
                  <a:pt x="726017" y="1602317"/>
                  <a:pt x="1016000" y="1600200"/>
                </a:cubicBezTo>
                <a:cubicBezTo>
                  <a:pt x="1305983" y="1598083"/>
                  <a:pt x="1570567" y="1670050"/>
                  <a:pt x="1739900" y="1562100"/>
                </a:cubicBezTo>
                <a:cubicBezTo>
                  <a:pt x="1909233" y="1454150"/>
                  <a:pt x="1940983" y="1212850"/>
                  <a:pt x="2032000" y="952500"/>
                </a:cubicBezTo>
                <a:cubicBezTo>
                  <a:pt x="2123017" y="692150"/>
                  <a:pt x="2161117" y="421216"/>
                  <a:pt x="2286000" y="0"/>
                </a:cubicBezTo>
              </a:path>
            </a:pathLst>
          </a:custGeom>
          <a:noFill/>
          <a:ln w="57150">
            <a:solidFill>
              <a:schemeClr val="accent4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699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C63C3B6-DE4C-4E30-B125-FA88DEDBF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F52D7-051E-4ED0-ACAA-EAD97A0C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6" name="Google Shape;901;p20" descr="40%">
            <a:extLst>
              <a:ext uri="{FF2B5EF4-FFF2-40B4-BE49-F238E27FC236}">
                <a16:creationId xmlns:a16="http://schemas.microsoft.com/office/drawing/2014/main" id="{EAB1CF0D-FBA9-4798-8B0D-D3FAD4A6FE02}"/>
              </a:ext>
            </a:extLst>
          </p:cNvPr>
          <p:cNvSpPr/>
          <p:nvPr/>
        </p:nvSpPr>
        <p:spPr>
          <a:xfrm>
            <a:off x="9343225" y="767198"/>
            <a:ext cx="914400" cy="99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oogle Shape;902;p20">
            <a:extLst>
              <a:ext uri="{FF2B5EF4-FFF2-40B4-BE49-F238E27FC236}">
                <a16:creationId xmlns:a16="http://schemas.microsoft.com/office/drawing/2014/main" id="{CAE62CF5-8CD0-46E7-8F92-7F4DF439EEBD}"/>
              </a:ext>
            </a:extLst>
          </p:cNvPr>
          <p:cNvGrpSpPr/>
          <p:nvPr/>
        </p:nvGrpSpPr>
        <p:grpSpPr>
          <a:xfrm>
            <a:off x="9343225" y="779898"/>
            <a:ext cx="901700" cy="965200"/>
            <a:chOff x="4784" y="584"/>
            <a:chExt cx="568" cy="608"/>
          </a:xfrm>
          <a:solidFill>
            <a:schemeClr val="bg1">
              <a:lumMod val="95000"/>
            </a:schemeClr>
          </a:solidFill>
        </p:grpSpPr>
        <p:sp>
          <p:nvSpPr>
            <p:cNvPr id="8" name="Google Shape;903;p20" descr="40%">
              <a:extLst>
                <a:ext uri="{FF2B5EF4-FFF2-40B4-BE49-F238E27FC236}">
                  <a16:creationId xmlns:a16="http://schemas.microsoft.com/office/drawing/2014/main" id="{5574C99B-DDAC-4E49-AE38-A181FEE125E1}"/>
                </a:ext>
              </a:extLst>
            </p:cNvPr>
            <p:cNvSpPr/>
            <p:nvPr/>
          </p:nvSpPr>
          <p:spPr>
            <a:xfrm>
              <a:off x="4784" y="584"/>
              <a:ext cx="568" cy="608"/>
            </a:xfrm>
            <a:prstGeom prst="rect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904;p20" descr="40%">
              <a:extLst>
                <a:ext uri="{FF2B5EF4-FFF2-40B4-BE49-F238E27FC236}">
                  <a16:creationId xmlns:a16="http://schemas.microsoft.com/office/drawing/2014/main" id="{C5F79218-B1A5-4485-A28B-85751431EE1E}"/>
                </a:ext>
              </a:extLst>
            </p:cNvPr>
            <p:cNvCxnSpPr/>
            <p:nvPr/>
          </p:nvCxnSpPr>
          <p:spPr>
            <a:xfrm>
              <a:off x="4784" y="890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905;p20" descr="40%">
              <a:extLst>
                <a:ext uri="{FF2B5EF4-FFF2-40B4-BE49-F238E27FC236}">
                  <a16:creationId xmlns:a16="http://schemas.microsoft.com/office/drawing/2014/main" id="{10519354-A96A-48EE-96FA-B81E9ACCA0C2}"/>
                </a:ext>
              </a:extLst>
            </p:cNvPr>
            <p:cNvCxnSpPr/>
            <p:nvPr/>
          </p:nvCxnSpPr>
          <p:spPr>
            <a:xfrm>
              <a:off x="4784" y="1050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906;p20" descr="40%">
              <a:extLst>
                <a:ext uri="{FF2B5EF4-FFF2-40B4-BE49-F238E27FC236}">
                  <a16:creationId xmlns:a16="http://schemas.microsoft.com/office/drawing/2014/main" id="{C08B5A10-741F-4D42-B4B4-DA39A15D1C50}"/>
                </a:ext>
              </a:extLst>
            </p:cNvPr>
            <p:cNvCxnSpPr/>
            <p:nvPr/>
          </p:nvCxnSpPr>
          <p:spPr>
            <a:xfrm>
              <a:off x="4784" y="731"/>
              <a:ext cx="562" cy="0"/>
            </a:xfrm>
            <a:prstGeom prst="straightConnector1">
              <a:avLst/>
            </a:prstGeom>
            <a:grp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" name="Google Shape;907;p20" descr="40%">
            <a:extLst>
              <a:ext uri="{FF2B5EF4-FFF2-40B4-BE49-F238E27FC236}">
                <a16:creationId xmlns:a16="http://schemas.microsoft.com/office/drawing/2014/main" id="{6360C909-7E77-4D18-9960-E68CC67B2FFC}"/>
              </a:ext>
            </a:extLst>
          </p:cNvPr>
          <p:cNvSpPr/>
          <p:nvPr/>
        </p:nvSpPr>
        <p:spPr>
          <a:xfrm>
            <a:off x="9343225" y="1833998"/>
            <a:ext cx="914400" cy="99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08;p20" descr="40%">
            <a:extLst>
              <a:ext uri="{FF2B5EF4-FFF2-40B4-BE49-F238E27FC236}">
                <a16:creationId xmlns:a16="http://schemas.microsoft.com/office/drawing/2014/main" id="{562851CD-CDC0-472D-82E7-9E8712091A4D}"/>
              </a:ext>
            </a:extLst>
          </p:cNvPr>
          <p:cNvSpPr/>
          <p:nvPr/>
        </p:nvSpPr>
        <p:spPr>
          <a:xfrm>
            <a:off x="9343225" y="1846698"/>
            <a:ext cx="901700" cy="965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909;p20" descr="40%">
            <a:extLst>
              <a:ext uri="{FF2B5EF4-FFF2-40B4-BE49-F238E27FC236}">
                <a16:creationId xmlns:a16="http://schemas.microsoft.com/office/drawing/2014/main" id="{6F4597BB-3846-444A-BABB-985EAA7D1F2D}"/>
              </a:ext>
            </a:extLst>
          </p:cNvPr>
          <p:cNvCxnSpPr/>
          <p:nvPr/>
        </p:nvCxnSpPr>
        <p:spPr>
          <a:xfrm>
            <a:off x="9343225" y="23324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910;p20" descr="40%">
            <a:extLst>
              <a:ext uri="{FF2B5EF4-FFF2-40B4-BE49-F238E27FC236}">
                <a16:creationId xmlns:a16="http://schemas.microsoft.com/office/drawing/2014/main" id="{37EEA7CC-6E1D-48FE-A6F9-DCB84D665A51}"/>
              </a:ext>
            </a:extLst>
          </p:cNvPr>
          <p:cNvCxnSpPr/>
          <p:nvPr/>
        </p:nvCxnSpPr>
        <p:spPr>
          <a:xfrm>
            <a:off x="9343225" y="25864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911;p20" descr="40%">
            <a:extLst>
              <a:ext uri="{FF2B5EF4-FFF2-40B4-BE49-F238E27FC236}">
                <a16:creationId xmlns:a16="http://schemas.microsoft.com/office/drawing/2014/main" id="{DF7F4DE6-E5F3-4C75-A371-0F14E1A88625}"/>
              </a:ext>
            </a:extLst>
          </p:cNvPr>
          <p:cNvCxnSpPr/>
          <p:nvPr/>
        </p:nvCxnSpPr>
        <p:spPr>
          <a:xfrm>
            <a:off x="9343225" y="2080061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913;p20" descr="Wide upward diagonal">
            <a:extLst>
              <a:ext uri="{FF2B5EF4-FFF2-40B4-BE49-F238E27FC236}">
                <a16:creationId xmlns:a16="http://schemas.microsoft.com/office/drawing/2014/main" id="{BC4C7C53-1151-48AD-8397-C25A8D765A75}"/>
              </a:ext>
            </a:extLst>
          </p:cNvPr>
          <p:cNvSpPr/>
          <p:nvPr/>
        </p:nvSpPr>
        <p:spPr>
          <a:xfrm>
            <a:off x="6992257" y="41082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914;p20" descr="Wide upward diagonal">
            <a:extLst>
              <a:ext uri="{FF2B5EF4-FFF2-40B4-BE49-F238E27FC236}">
                <a16:creationId xmlns:a16="http://schemas.microsoft.com/office/drawing/2014/main" id="{5F86EF60-B59B-49D6-9689-8F645DEAA274}"/>
              </a:ext>
            </a:extLst>
          </p:cNvPr>
          <p:cNvSpPr/>
          <p:nvPr/>
        </p:nvSpPr>
        <p:spPr>
          <a:xfrm>
            <a:off x="6992257" y="43368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915;p20">
            <a:extLst>
              <a:ext uri="{FF2B5EF4-FFF2-40B4-BE49-F238E27FC236}">
                <a16:creationId xmlns:a16="http://schemas.microsoft.com/office/drawing/2014/main" id="{F1380289-9B9C-4AF0-9817-54BAC3EBCA96}"/>
              </a:ext>
            </a:extLst>
          </p:cNvPr>
          <p:cNvSpPr/>
          <p:nvPr/>
        </p:nvSpPr>
        <p:spPr>
          <a:xfrm>
            <a:off x="6992257" y="38796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916;p20">
            <a:extLst>
              <a:ext uri="{FF2B5EF4-FFF2-40B4-BE49-F238E27FC236}">
                <a16:creationId xmlns:a16="http://schemas.microsoft.com/office/drawing/2014/main" id="{7658D878-24A9-4CDA-B89E-CFE822AD68E8}"/>
              </a:ext>
            </a:extLst>
          </p:cNvPr>
          <p:cNvSpPr/>
          <p:nvPr/>
        </p:nvSpPr>
        <p:spPr>
          <a:xfrm>
            <a:off x="6992257" y="45654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919;p20">
            <a:extLst>
              <a:ext uri="{FF2B5EF4-FFF2-40B4-BE49-F238E27FC236}">
                <a16:creationId xmlns:a16="http://schemas.microsoft.com/office/drawing/2014/main" id="{C266B3DF-3B83-4CB2-985B-6B60ACA36B3E}"/>
              </a:ext>
            </a:extLst>
          </p:cNvPr>
          <p:cNvGrpSpPr/>
          <p:nvPr/>
        </p:nvGrpSpPr>
        <p:grpSpPr>
          <a:xfrm>
            <a:off x="9343225" y="2913498"/>
            <a:ext cx="901700" cy="965200"/>
            <a:chOff x="4784" y="1928"/>
            <a:chExt cx="568" cy="608"/>
          </a:xfrm>
        </p:grpSpPr>
        <p:sp>
          <p:nvSpPr>
            <p:cNvPr id="25" name="Google Shape;920;p20">
              <a:extLst>
                <a:ext uri="{FF2B5EF4-FFF2-40B4-BE49-F238E27FC236}">
                  <a16:creationId xmlns:a16="http://schemas.microsoft.com/office/drawing/2014/main" id="{772B3B11-93A3-475A-B90E-0CD163A63D52}"/>
                </a:ext>
              </a:extLst>
            </p:cNvPr>
            <p:cNvSpPr/>
            <p:nvPr/>
          </p:nvSpPr>
          <p:spPr>
            <a:xfrm>
              <a:off x="4784" y="1928"/>
              <a:ext cx="568" cy="60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" name="Google Shape;921;p20">
              <a:extLst>
                <a:ext uri="{FF2B5EF4-FFF2-40B4-BE49-F238E27FC236}">
                  <a16:creationId xmlns:a16="http://schemas.microsoft.com/office/drawing/2014/main" id="{E53AAB89-7675-4BBF-9E2C-F955A907A448}"/>
                </a:ext>
              </a:extLst>
            </p:cNvPr>
            <p:cNvCxnSpPr/>
            <p:nvPr/>
          </p:nvCxnSpPr>
          <p:spPr>
            <a:xfrm>
              <a:off x="4784" y="2234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" name="Google Shape;922;p20">
              <a:extLst>
                <a:ext uri="{FF2B5EF4-FFF2-40B4-BE49-F238E27FC236}">
                  <a16:creationId xmlns:a16="http://schemas.microsoft.com/office/drawing/2014/main" id="{CD8B0CD6-05E9-4C40-A8F4-976A2A49560D}"/>
                </a:ext>
              </a:extLst>
            </p:cNvPr>
            <p:cNvCxnSpPr/>
            <p:nvPr/>
          </p:nvCxnSpPr>
          <p:spPr>
            <a:xfrm>
              <a:off x="4784" y="2394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" name="Google Shape;923;p20">
              <a:extLst>
                <a:ext uri="{FF2B5EF4-FFF2-40B4-BE49-F238E27FC236}">
                  <a16:creationId xmlns:a16="http://schemas.microsoft.com/office/drawing/2014/main" id="{12CA65FF-1201-477B-BD5C-D303A4C384A4}"/>
                </a:ext>
              </a:extLst>
            </p:cNvPr>
            <p:cNvCxnSpPr/>
            <p:nvPr/>
          </p:nvCxnSpPr>
          <p:spPr>
            <a:xfrm>
              <a:off x="4784" y="2075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9" name="Google Shape;924;p20">
            <a:extLst>
              <a:ext uri="{FF2B5EF4-FFF2-40B4-BE49-F238E27FC236}">
                <a16:creationId xmlns:a16="http://schemas.microsoft.com/office/drawing/2014/main" id="{5F609B84-9BC2-4FC8-9F88-0B56FA049546}"/>
              </a:ext>
            </a:extLst>
          </p:cNvPr>
          <p:cNvGrpSpPr/>
          <p:nvPr/>
        </p:nvGrpSpPr>
        <p:grpSpPr>
          <a:xfrm>
            <a:off x="9343225" y="5047098"/>
            <a:ext cx="901700" cy="965200"/>
            <a:chOff x="4784" y="3272"/>
            <a:chExt cx="568" cy="608"/>
          </a:xfrm>
        </p:grpSpPr>
        <p:sp>
          <p:nvSpPr>
            <p:cNvPr id="30" name="Google Shape;925;p20">
              <a:extLst>
                <a:ext uri="{FF2B5EF4-FFF2-40B4-BE49-F238E27FC236}">
                  <a16:creationId xmlns:a16="http://schemas.microsoft.com/office/drawing/2014/main" id="{F4B63AE8-9188-4768-844E-9785A817B901}"/>
                </a:ext>
              </a:extLst>
            </p:cNvPr>
            <p:cNvSpPr/>
            <p:nvPr/>
          </p:nvSpPr>
          <p:spPr>
            <a:xfrm>
              <a:off x="4784" y="3272"/>
              <a:ext cx="568" cy="608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" name="Google Shape;926;p20">
              <a:extLst>
                <a:ext uri="{FF2B5EF4-FFF2-40B4-BE49-F238E27FC236}">
                  <a16:creationId xmlns:a16="http://schemas.microsoft.com/office/drawing/2014/main" id="{B0725A16-A3D9-4D45-A073-AC0CD3C08ABD}"/>
                </a:ext>
              </a:extLst>
            </p:cNvPr>
            <p:cNvCxnSpPr/>
            <p:nvPr/>
          </p:nvCxnSpPr>
          <p:spPr>
            <a:xfrm>
              <a:off x="4784" y="3578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" name="Google Shape;927;p20">
              <a:extLst>
                <a:ext uri="{FF2B5EF4-FFF2-40B4-BE49-F238E27FC236}">
                  <a16:creationId xmlns:a16="http://schemas.microsoft.com/office/drawing/2014/main" id="{E0796674-FBE1-4538-9A49-967ADCE5CEC2}"/>
                </a:ext>
              </a:extLst>
            </p:cNvPr>
            <p:cNvCxnSpPr/>
            <p:nvPr/>
          </p:nvCxnSpPr>
          <p:spPr>
            <a:xfrm>
              <a:off x="4784" y="3738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" name="Google Shape;928;p20">
              <a:extLst>
                <a:ext uri="{FF2B5EF4-FFF2-40B4-BE49-F238E27FC236}">
                  <a16:creationId xmlns:a16="http://schemas.microsoft.com/office/drawing/2014/main" id="{4EDB6602-3D9C-49E8-AA7C-E71256DEE072}"/>
                </a:ext>
              </a:extLst>
            </p:cNvPr>
            <p:cNvCxnSpPr/>
            <p:nvPr/>
          </p:nvCxnSpPr>
          <p:spPr>
            <a:xfrm>
              <a:off x="4784" y="3419"/>
              <a:ext cx="562" cy="0"/>
            </a:xfrm>
            <a:prstGeom prst="straightConnector1">
              <a:avLst/>
            </a:prstGeom>
            <a:noFill/>
            <a:ln w="25400" cap="flat" cmpd="sng">
              <a:solidFill>
                <a:schemeClr val="accent1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4" name="Google Shape;930;p20">
            <a:extLst>
              <a:ext uri="{FF2B5EF4-FFF2-40B4-BE49-F238E27FC236}">
                <a16:creationId xmlns:a16="http://schemas.microsoft.com/office/drawing/2014/main" id="{66DD5A89-DE59-40B7-A76E-9C4A671FF52C}"/>
              </a:ext>
            </a:extLst>
          </p:cNvPr>
          <p:cNvSpPr/>
          <p:nvPr/>
        </p:nvSpPr>
        <p:spPr>
          <a:xfrm>
            <a:off x="7017657" y="2596922"/>
            <a:ext cx="876300" cy="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931;p20">
            <a:extLst>
              <a:ext uri="{FF2B5EF4-FFF2-40B4-BE49-F238E27FC236}">
                <a16:creationId xmlns:a16="http://schemas.microsoft.com/office/drawing/2014/main" id="{53A1CB72-569B-49C4-93FF-927CAD056101}"/>
              </a:ext>
            </a:extLst>
          </p:cNvPr>
          <p:cNvSpPr/>
          <p:nvPr/>
        </p:nvSpPr>
        <p:spPr>
          <a:xfrm>
            <a:off x="4960257" y="2889022"/>
            <a:ext cx="9271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932;p20">
            <a:extLst>
              <a:ext uri="{FF2B5EF4-FFF2-40B4-BE49-F238E27FC236}">
                <a16:creationId xmlns:a16="http://schemas.microsoft.com/office/drawing/2014/main" id="{5AE7491F-B95F-4F98-BA39-67389167C092}"/>
              </a:ext>
            </a:extLst>
          </p:cNvPr>
          <p:cNvSpPr/>
          <p:nvPr/>
        </p:nvSpPr>
        <p:spPr>
          <a:xfrm>
            <a:off x="4760231" y="3997097"/>
            <a:ext cx="1452563" cy="638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Level 1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Arial"/>
                <a:sym typeface="Verdana"/>
              </a:rPr>
              <a:t>(Directory)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933;p20">
            <a:extLst>
              <a:ext uri="{FF2B5EF4-FFF2-40B4-BE49-F238E27FC236}">
                <a16:creationId xmlns:a16="http://schemas.microsoft.com/office/drawing/2014/main" id="{64FA21C6-E476-4337-9C71-2CF7EA6697DB}"/>
              </a:ext>
            </a:extLst>
          </p:cNvPr>
          <p:cNvSpPr/>
          <p:nvPr/>
        </p:nvSpPr>
        <p:spPr>
          <a:xfrm>
            <a:off x="6739845" y="4911497"/>
            <a:ext cx="1624012" cy="66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Level 2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Page Tables</a:t>
            </a:r>
            <a:r>
              <a:rPr lang="en-US" sz="2000" b="1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934;p20">
            <a:extLst>
              <a:ext uri="{FF2B5EF4-FFF2-40B4-BE49-F238E27FC236}">
                <a16:creationId xmlns:a16="http://schemas.microsoft.com/office/drawing/2014/main" id="{AAB7222C-868C-43D3-A695-C5FFB42D3EF9}"/>
              </a:ext>
            </a:extLst>
          </p:cNvPr>
          <p:cNvSpPr/>
          <p:nvPr/>
        </p:nvSpPr>
        <p:spPr>
          <a:xfrm>
            <a:off x="9343225" y="3967598"/>
            <a:ext cx="914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935;p20" descr="40%">
            <a:extLst>
              <a:ext uri="{FF2B5EF4-FFF2-40B4-BE49-F238E27FC236}">
                <a16:creationId xmlns:a16="http://schemas.microsoft.com/office/drawing/2014/main" id="{1B938197-91E6-4DD0-9057-884784C75DA7}"/>
              </a:ext>
            </a:extLst>
          </p:cNvPr>
          <p:cNvSpPr/>
          <p:nvPr/>
        </p:nvSpPr>
        <p:spPr>
          <a:xfrm>
            <a:off x="9343225" y="3980298"/>
            <a:ext cx="901700" cy="9652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936;p20">
            <a:extLst>
              <a:ext uri="{FF2B5EF4-FFF2-40B4-BE49-F238E27FC236}">
                <a16:creationId xmlns:a16="http://schemas.microsoft.com/office/drawing/2014/main" id="{312459A9-AA9C-40E6-B5C3-67466395E024}"/>
              </a:ext>
            </a:extLst>
          </p:cNvPr>
          <p:cNvCxnSpPr/>
          <p:nvPr/>
        </p:nvCxnSpPr>
        <p:spPr>
          <a:xfrm>
            <a:off x="9343225" y="44660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1" name="Google Shape;937;p20">
            <a:extLst>
              <a:ext uri="{FF2B5EF4-FFF2-40B4-BE49-F238E27FC236}">
                <a16:creationId xmlns:a16="http://schemas.microsoft.com/office/drawing/2014/main" id="{D4EA14BE-7B4A-4DED-8110-9CAEAF0442B5}"/>
              </a:ext>
            </a:extLst>
          </p:cNvPr>
          <p:cNvCxnSpPr/>
          <p:nvPr/>
        </p:nvCxnSpPr>
        <p:spPr>
          <a:xfrm>
            <a:off x="9343225" y="4720073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" name="Google Shape;938;p20">
            <a:extLst>
              <a:ext uri="{FF2B5EF4-FFF2-40B4-BE49-F238E27FC236}">
                <a16:creationId xmlns:a16="http://schemas.microsoft.com/office/drawing/2014/main" id="{75A4DF49-5AF9-4B44-8C5F-05D623E41FC2}"/>
              </a:ext>
            </a:extLst>
          </p:cNvPr>
          <p:cNvCxnSpPr/>
          <p:nvPr/>
        </p:nvCxnSpPr>
        <p:spPr>
          <a:xfrm>
            <a:off x="9343225" y="4213661"/>
            <a:ext cx="892175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3" name="Google Shape;939;p20">
            <a:extLst>
              <a:ext uri="{FF2B5EF4-FFF2-40B4-BE49-F238E27FC236}">
                <a16:creationId xmlns:a16="http://schemas.microsoft.com/office/drawing/2014/main" id="{CBD7C7EA-7E22-491F-9CCB-A9AD33ABF079}"/>
              </a:ext>
            </a:extLst>
          </p:cNvPr>
          <p:cNvCxnSpPr/>
          <p:nvPr/>
        </p:nvCxnSpPr>
        <p:spPr>
          <a:xfrm>
            <a:off x="5823857" y="3574822"/>
            <a:ext cx="11430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4" name="Google Shape;940;p20">
            <a:extLst>
              <a:ext uri="{FF2B5EF4-FFF2-40B4-BE49-F238E27FC236}">
                <a16:creationId xmlns:a16="http://schemas.microsoft.com/office/drawing/2014/main" id="{3272A4B4-4264-4411-AB1F-4AECE5754DF1}"/>
              </a:ext>
            </a:extLst>
          </p:cNvPr>
          <p:cNvCxnSpPr/>
          <p:nvPr/>
        </p:nvCxnSpPr>
        <p:spPr>
          <a:xfrm>
            <a:off x="5860370" y="3773260"/>
            <a:ext cx="1106487" cy="1020762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5" name="Google Shape;941;p20">
            <a:extLst>
              <a:ext uri="{FF2B5EF4-FFF2-40B4-BE49-F238E27FC236}">
                <a16:creationId xmlns:a16="http://schemas.microsoft.com/office/drawing/2014/main" id="{89F9BCB5-FF74-434F-985D-4D04A438940F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7805057" y="3396098"/>
            <a:ext cx="1538168" cy="102524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6" name="Google Shape;942;p20">
            <a:extLst>
              <a:ext uri="{FF2B5EF4-FFF2-40B4-BE49-F238E27FC236}">
                <a16:creationId xmlns:a16="http://schemas.microsoft.com/office/drawing/2014/main" id="{C3C0A3E7-9005-4BFD-AF84-94040A2BA64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881257" y="4717822"/>
            <a:ext cx="1461968" cy="811876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7" name="Google Shape;943;p20">
            <a:extLst>
              <a:ext uri="{FF2B5EF4-FFF2-40B4-BE49-F238E27FC236}">
                <a16:creationId xmlns:a16="http://schemas.microsoft.com/office/drawing/2014/main" id="{430C4E11-44DB-4D37-A568-461E7BDDBF41}"/>
              </a:ext>
            </a:extLst>
          </p:cNvPr>
          <p:cNvSpPr/>
          <p:nvPr/>
        </p:nvSpPr>
        <p:spPr>
          <a:xfrm>
            <a:off x="9123355" y="6045281"/>
            <a:ext cx="146526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Data Pages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944;p20">
            <a:extLst>
              <a:ext uri="{FF2B5EF4-FFF2-40B4-BE49-F238E27FC236}">
                <a16:creationId xmlns:a16="http://schemas.microsoft.com/office/drawing/2014/main" id="{DA79DAEF-A24D-499B-A8BD-A91E6661BCEB}"/>
              </a:ext>
            </a:extLst>
          </p:cNvPr>
          <p:cNvSpPr/>
          <p:nvPr/>
        </p:nvSpPr>
        <p:spPr>
          <a:xfrm>
            <a:off x="1336711" y="4740645"/>
            <a:ext cx="1436787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page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945;p20">
            <a:extLst>
              <a:ext uri="{FF2B5EF4-FFF2-40B4-BE49-F238E27FC236}">
                <a16:creationId xmlns:a16="http://schemas.microsoft.com/office/drawing/2014/main" id="{068A851C-5468-4DAC-80C3-2758068D1CDB}"/>
              </a:ext>
            </a:extLst>
          </p:cNvPr>
          <p:cNvSpPr/>
          <p:nvPr/>
        </p:nvSpPr>
        <p:spPr>
          <a:xfrm>
            <a:off x="828811" y="5136223"/>
            <a:ext cx="476100" cy="3015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946;p20">
            <a:extLst>
              <a:ext uri="{FF2B5EF4-FFF2-40B4-BE49-F238E27FC236}">
                <a16:creationId xmlns:a16="http://schemas.microsoft.com/office/drawing/2014/main" id="{433CB2D2-BAB2-44B9-871A-3BCDC6529909}"/>
              </a:ext>
            </a:extLst>
          </p:cNvPr>
          <p:cNvSpPr/>
          <p:nvPr/>
        </p:nvSpPr>
        <p:spPr>
          <a:xfrm>
            <a:off x="607595" y="2314336"/>
            <a:ext cx="26496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Root of the Current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L1 Page Table</a:t>
            </a:r>
            <a:b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</a:b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(Hardware register)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" name="Google Shape;947;p20">
            <a:extLst>
              <a:ext uri="{FF2B5EF4-FFF2-40B4-BE49-F238E27FC236}">
                <a16:creationId xmlns:a16="http://schemas.microsoft.com/office/drawing/2014/main" id="{EC844ADD-C004-41B0-A2FA-9A04468CB86B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2959569" y="3347808"/>
            <a:ext cx="1997513" cy="616626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" name="Google Shape;948;p20">
            <a:extLst>
              <a:ext uri="{FF2B5EF4-FFF2-40B4-BE49-F238E27FC236}">
                <a16:creationId xmlns:a16="http://schemas.microsoft.com/office/drawing/2014/main" id="{1F648979-7DE1-46F4-A08D-51D1666538F0}"/>
              </a:ext>
            </a:extLst>
          </p:cNvPr>
          <p:cNvCxnSpPr/>
          <p:nvPr/>
        </p:nvCxnSpPr>
        <p:spPr>
          <a:xfrm rot="10800000">
            <a:off x="4818970" y="3563710"/>
            <a:ext cx="0" cy="304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3" name="Google Shape;949;p20">
            <a:extLst>
              <a:ext uri="{FF2B5EF4-FFF2-40B4-BE49-F238E27FC236}">
                <a16:creationId xmlns:a16="http://schemas.microsoft.com/office/drawing/2014/main" id="{B3949748-66E5-4E6B-97D7-8A1B946DDC3B}"/>
              </a:ext>
            </a:extLst>
          </p:cNvPr>
          <p:cNvCxnSpPr/>
          <p:nvPr/>
        </p:nvCxnSpPr>
        <p:spPr>
          <a:xfrm>
            <a:off x="9216225" y="2113398"/>
            <a:ext cx="0" cy="59690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54" name="Google Shape;950;p20">
            <a:extLst>
              <a:ext uri="{FF2B5EF4-FFF2-40B4-BE49-F238E27FC236}">
                <a16:creationId xmlns:a16="http://schemas.microsoft.com/office/drawing/2014/main" id="{4C35D632-BA4E-4CAA-B140-20BB97DF66AF}"/>
              </a:ext>
            </a:extLst>
          </p:cNvPr>
          <p:cNvSpPr/>
          <p:nvPr/>
        </p:nvSpPr>
        <p:spPr>
          <a:xfrm>
            <a:off x="4376057" y="3498622"/>
            <a:ext cx="4683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951;p20">
            <a:extLst>
              <a:ext uri="{FF2B5EF4-FFF2-40B4-BE49-F238E27FC236}">
                <a16:creationId xmlns:a16="http://schemas.microsoft.com/office/drawing/2014/main" id="{A817FAC2-2E7A-4653-B9E3-19A2F51FFBC1}"/>
              </a:ext>
            </a:extLst>
          </p:cNvPr>
          <p:cNvSpPr/>
          <p:nvPr/>
        </p:nvSpPr>
        <p:spPr>
          <a:xfrm>
            <a:off x="8412950" y="2265798"/>
            <a:ext cx="839788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offset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952;p20">
            <a:extLst>
              <a:ext uri="{FF2B5EF4-FFF2-40B4-BE49-F238E27FC236}">
                <a16:creationId xmlns:a16="http://schemas.microsoft.com/office/drawing/2014/main" id="{F5C37FBB-8882-4DDC-9F56-23F98474B03D}"/>
              </a:ext>
            </a:extLst>
          </p:cNvPr>
          <p:cNvSpPr/>
          <p:nvPr/>
        </p:nvSpPr>
        <p:spPr>
          <a:xfrm>
            <a:off x="6433457" y="3096985"/>
            <a:ext cx="468313" cy="33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400"/>
              <a:buFont typeface="Verdana"/>
              <a:buNone/>
            </a:pPr>
            <a:r>
              <a:rPr lang="en-US" sz="1400" b="1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953;p20">
            <a:extLst>
              <a:ext uri="{FF2B5EF4-FFF2-40B4-BE49-F238E27FC236}">
                <a16:creationId xmlns:a16="http://schemas.microsoft.com/office/drawing/2014/main" id="{ED6CCF67-34CB-46BC-8B65-C32EBBA66875}"/>
              </a:ext>
            </a:extLst>
          </p:cNvPr>
          <p:cNvSpPr/>
          <p:nvPr/>
        </p:nvSpPr>
        <p:spPr>
          <a:xfrm>
            <a:off x="1861457" y="1060222"/>
            <a:ext cx="2119313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2000"/>
              <a:buFont typeface="Verdana"/>
              <a:buNone/>
            </a:pPr>
            <a:r>
              <a:rPr lang="en-US" sz="2000" b="0" i="0" u="none" strike="noStrike" cap="none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Virtual Address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955;p20" descr="Wide upward diagonal">
            <a:extLst>
              <a:ext uri="{FF2B5EF4-FFF2-40B4-BE49-F238E27FC236}">
                <a16:creationId xmlns:a16="http://schemas.microsoft.com/office/drawing/2014/main" id="{1C0CA3E1-B1B7-4D97-99D7-D81D18189E3A}"/>
              </a:ext>
            </a:extLst>
          </p:cNvPr>
          <p:cNvSpPr/>
          <p:nvPr/>
        </p:nvSpPr>
        <p:spPr>
          <a:xfrm>
            <a:off x="828811" y="5577485"/>
            <a:ext cx="458887" cy="30149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957;p20" descr="Wide upward diagonal">
            <a:extLst>
              <a:ext uri="{FF2B5EF4-FFF2-40B4-BE49-F238E27FC236}">
                <a16:creationId xmlns:a16="http://schemas.microsoft.com/office/drawing/2014/main" id="{64B63D80-DDC6-4DF4-83B0-49FF03775399}"/>
              </a:ext>
            </a:extLst>
          </p:cNvPr>
          <p:cNvSpPr/>
          <p:nvPr/>
        </p:nvSpPr>
        <p:spPr>
          <a:xfrm>
            <a:off x="4985657" y="3270022"/>
            <a:ext cx="91440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958;p20">
            <a:extLst>
              <a:ext uri="{FF2B5EF4-FFF2-40B4-BE49-F238E27FC236}">
                <a16:creationId xmlns:a16="http://schemas.microsoft.com/office/drawing/2014/main" id="{1CE5560E-67E8-4D69-B900-1E8B761A66E4}"/>
              </a:ext>
            </a:extLst>
          </p:cNvPr>
          <p:cNvSpPr/>
          <p:nvPr/>
        </p:nvSpPr>
        <p:spPr>
          <a:xfrm>
            <a:off x="4985657" y="3041422"/>
            <a:ext cx="914400" cy="244475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959;p20" descr="40%">
            <a:extLst>
              <a:ext uri="{FF2B5EF4-FFF2-40B4-BE49-F238E27FC236}">
                <a16:creationId xmlns:a16="http://schemas.microsoft.com/office/drawing/2014/main" id="{8B4C469E-0215-4191-BDE3-F6F12B6F194F}"/>
              </a:ext>
            </a:extLst>
          </p:cNvPr>
          <p:cNvSpPr/>
          <p:nvPr/>
        </p:nvSpPr>
        <p:spPr>
          <a:xfrm>
            <a:off x="4985657" y="372722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960;p20">
            <a:extLst>
              <a:ext uri="{FF2B5EF4-FFF2-40B4-BE49-F238E27FC236}">
                <a16:creationId xmlns:a16="http://schemas.microsoft.com/office/drawing/2014/main" id="{64A77CD1-5AD6-4099-B505-5E73EDCD1A40}"/>
              </a:ext>
            </a:extLst>
          </p:cNvPr>
          <p:cNvSpPr/>
          <p:nvPr/>
        </p:nvSpPr>
        <p:spPr>
          <a:xfrm>
            <a:off x="4985657" y="3514497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961;p20">
            <a:extLst>
              <a:ext uri="{FF2B5EF4-FFF2-40B4-BE49-F238E27FC236}">
                <a16:creationId xmlns:a16="http://schemas.microsoft.com/office/drawing/2014/main" id="{C03F4540-208B-43DE-8FA5-EFB64FD498FD}"/>
              </a:ext>
            </a:extLst>
          </p:cNvPr>
          <p:cNvSpPr/>
          <p:nvPr/>
        </p:nvSpPr>
        <p:spPr>
          <a:xfrm>
            <a:off x="6966857" y="31176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962;p20" descr="Wide upward diagonal">
            <a:extLst>
              <a:ext uri="{FF2B5EF4-FFF2-40B4-BE49-F238E27FC236}">
                <a16:creationId xmlns:a16="http://schemas.microsoft.com/office/drawing/2014/main" id="{3479F7B4-8338-40C9-92B6-E9065A3DC28C}"/>
              </a:ext>
            </a:extLst>
          </p:cNvPr>
          <p:cNvSpPr/>
          <p:nvPr/>
        </p:nvSpPr>
        <p:spPr>
          <a:xfrm>
            <a:off x="6966857" y="2660422"/>
            <a:ext cx="898525" cy="244475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963;p20" descr="40%">
            <a:extLst>
              <a:ext uri="{FF2B5EF4-FFF2-40B4-BE49-F238E27FC236}">
                <a16:creationId xmlns:a16="http://schemas.microsoft.com/office/drawing/2014/main" id="{0783C3A6-B3EC-44AE-B2AA-33F53B027FF2}"/>
              </a:ext>
            </a:extLst>
          </p:cNvPr>
          <p:cNvSpPr/>
          <p:nvPr/>
        </p:nvSpPr>
        <p:spPr>
          <a:xfrm>
            <a:off x="6966857" y="28890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964;p20">
            <a:extLst>
              <a:ext uri="{FF2B5EF4-FFF2-40B4-BE49-F238E27FC236}">
                <a16:creationId xmlns:a16="http://schemas.microsoft.com/office/drawing/2014/main" id="{B1723F36-5AB7-4986-BEB5-5343D8778F2A}"/>
              </a:ext>
            </a:extLst>
          </p:cNvPr>
          <p:cNvSpPr/>
          <p:nvPr/>
        </p:nvSpPr>
        <p:spPr>
          <a:xfrm>
            <a:off x="6966857" y="3346222"/>
            <a:ext cx="898525" cy="2444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0A46B473-8A45-4627-9A43-9B953D86C3BA}"/>
              </a:ext>
            </a:extLst>
          </p:cNvPr>
          <p:cNvGrpSpPr/>
          <p:nvPr/>
        </p:nvGrpSpPr>
        <p:grpSpPr>
          <a:xfrm>
            <a:off x="3958325" y="929123"/>
            <a:ext cx="3132138" cy="623338"/>
            <a:chOff x="3080657" y="1361847"/>
            <a:chExt cx="3132138" cy="623338"/>
          </a:xfrm>
        </p:grpSpPr>
        <p:sp>
          <p:nvSpPr>
            <p:cNvPr id="22" name="Google Shape;917;p20">
              <a:extLst>
                <a:ext uri="{FF2B5EF4-FFF2-40B4-BE49-F238E27FC236}">
                  <a16:creationId xmlns:a16="http://schemas.microsoft.com/office/drawing/2014/main" id="{5E7CAC2B-9E0D-4CF9-9F84-BD30CEA8A42F}"/>
                </a:ext>
              </a:extLst>
            </p:cNvPr>
            <p:cNvSpPr/>
            <p:nvPr/>
          </p:nvSpPr>
          <p:spPr>
            <a:xfrm>
              <a:off x="3169557" y="1682522"/>
              <a:ext cx="2921000" cy="292100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" name="Google Shape;965;p20">
              <a:extLst>
                <a:ext uri="{FF2B5EF4-FFF2-40B4-BE49-F238E27FC236}">
                  <a16:creationId xmlns:a16="http://schemas.microsoft.com/office/drawing/2014/main" id="{E8F60FE6-319F-455A-9CD5-447DC846FE93}"/>
                </a:ext>
              </a:extLst>
            </p:cNvPr>
            <p:cNvCxnSpPr/>
            <p:nvPr/>
          </p:nvCxnSpPr>
          <p:spPr>
            <a:xfrm>
              <a:off x="5023757" y="1695222"/>
              <a:ext cx="0" cy="279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966;p20">
              <a:extLst>
                <a:ext uri="{FF2B5EF4-FFF2-40B4-BE49-F238E27FC236}">
                  <a16:creationId xmlns:a16="http://schemas.microsoft.com/office/drawing/2014/main" id="{1424482C-AAEA-4BBA-B9C2-3254664F4237}"/>
                </a:ext>
              </a:extLst>
            </p:cNvPr>
            <p:cNvCxnSpPr/>
            <p:nvPr/>
          </p:nvCxnSpPr>
          <p:spPr>
            <a:xfrm>
              <a:off x="4071257" y="1695222"/>
              <a:ext cx="0" cy="27940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71" name="Google Shape;967;p20">
              <a:extLst>
                <a:ext uri="{FF2B5EF4-FFF2-40B4-BE49-F238E27FC236}">
                  <a16:creationId xmlns:a16="http://schemas.microsoft.com/office/drawing/2014/main" id="{0B0E8FC9-0C3C-4CC6-89FC-5C65C96FCDEB}"/>
                </a:ext>
              </a:extLst>
            </p:cNvPr>
            <p:cNvSpPr/>
            <p:nvPr/>
          </p:nvSpPr>
          <p:spPr>
            <a:xfrm>
              <a:off x="3156857" y="1649185"/>
              <a:ext cx="29211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p1</a:t>
              </a:r>
              <a:r>
                <a:rPr lang="en-US" sz="1600" b="0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     </a:t>
              </a: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p2   </a:t>
              </a:r>
              <a:r>
                <a:rPr lang="en-US" sz="1600" b="0" i="0" u="none" strike="noStrike" cap="none" dirty="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       </a:t>
              </a:r>
              <a:r>
                <a:rPr lang="en-US" sz="1600" b="0" i="0" u="none" strike="noStrike" cap="none" dirty="0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offset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968;p20">
              <a:extLst>
                <a:ext uri="{FF2B5EF4-FFF2-40B4-BE49-F238E27FC236}">
                  <a16:creationId xmlns:a16="http://schemas.microsoft.com/office/drawing/2014/main" id="{68EEA2DB-8A03-4592-9DB4-B5A34681C96C}"/>
                </a:ext>
              </a:extLst>
            </p:cNvPr>
            <p:cNvSpPr txBox="1"/>
            <p:nvPr/>
          </p:nvSpPr>
          <p:spPr>
            <a:xfrm>
              <a:off x="5900057" y="1361847"/>
              <a:ext cx="312738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969;p20">
              <a:extLst>
                <a:ext uri="{FF2B5EF4-FFF2-40B4-BE49-F238E27FC236}">
                  <a16:creationId xmlns:a16="http://schemas.microsoft.com/office/drawing/2014/main" id="{DE883E76-D0B5-4C24-B207-094360FCE6EE}"/>
                </a:ext>
              </a:extLst>
            </p:cNvPr>
            <p:cNvSpPr txBox="1"/>
            <p:nvPr/>
          </p:nvSpPr>
          <p:spPr>
            <a:xfrm>
              <a:off x="49856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11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970;p20">
              <a:extLst>
                <a:ext uri="{FF2B5EF4-FFF2-40B4-BE49-F238E27FC236}">
                  <a16:creationId xmlns:a16="http://schemas.microsoft.com/office/drawing/2014/main" id="{C09EBF82-FD1C-42CC-B40B-44AA16A8A14E}"/>
                </a:ext>
              </a:extLst>
            </p:cNvPr>
            <p:cNvSpPr txBox="1"/>
            <p:nvPr/>
          </p:nvSpPr>
          <p:spPr>
            <a:xfrm>
              <a:off x="46808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12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971;p20">
              <a:extLst>
                <a:ext uri="{FF2B5EF4-FFF2-40B4-BE49-F238E27FC236}">
                  <a16:creationId xmlns:a16="http://schemas.microsoft.com/office/drawing/2014/main" id="{59DA1958-AAEF-4985-8DFA-8997C7F14896}"/>
                </a:ext>
              </a:extLst>
            </p:cNvPr>
            <p:cNvSpPr txBox="1"/>
            <p:nvPr/>
          </p:nvSpPr>
          <p:spPr>
            <a:xfrm>
              <a:off x="39950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21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972;p20">
              <a:extLst>
                <a:ext uri="{FF2B5EF4-FFF2-40B4-BE49-F238E27FC236}">
                  <a16:creationId xmlns:a16="http://schemas.microsoft.com/office/drawing/2014/main" id="{99D0B6B5-1D19-4882-BA8C-665E27EBAC1A}"/>
                </a:ext>
              </a:extLst>
            </p:cNvPr>
            <p:cNvSpPr txBox="1"/>
            <p:nvPr/>
          </p:nvSpPr>
          <p:spPr>
            <a:xfrm>
              <a:off x="36902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22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973;p20">
              <a:extLst>
                <a:ext uri="{FF2B5EF4-FFF2-40B4-BE49-F238E27FC236}">
                  <a16:creationId xmlns:a16="http://schemas.microsoft.com/office/drawing/2014/main" id="{98A88BFC-47A8-4931-ACF5-6FCA613EE7FD}"/>
                </a:ext>
              </a:extLst>
            </p:cNvPr>
            <p:cNvSpPr txBox="1"/>
            <p:nvPr/>
          </p:nvSpPr>
          <p:spPr>
            <a:xfrm>
              <a:off x="3080657" y="1365022"/>
              <a:ext cx="4572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6127A"/>
                </a:buClr>
                <a:buSzPts val="1600"/>
                <a:buFont typeface="Verdana"/>
                <a:buNone/>
              </a:pPr>
              <a:r>
                <a:rPr lang="en-US" sz="1600" b="0" i="0" u="none" strike="noStrike" cap="none">
                  <a:solidFill>
                    <a:srgbClr val="56127A"/>
                  </a:solidFill>
                  <a:latin typeface="Verdana"/>
                  <a:ea typeface="Verdana"/>
                  <a:cs typeface="Verdana"/>
                  <a:sym typeface="Verdana"/>
                </a:rPr>
                <a:t>31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975;p20">
            <a:extLst>
              <a:ext uri="{FF2B5EF4-FFF2-40B4-BE49-F238E27FC236}">
                <a16:creationId xmlns:a16="http://schemas.microsoft.com/office/drawing/2014/main" id="{D28B031C-D2B4-4C63-9049-3925E29DC796}"/>
              </a:ext>
            </a:extLst>
          </p:cNvPr>
          <p:cNvSpPr txBox="1"/>
          <p:nvPr/>
        </p:nvSpPr>
        <p:spPr>
          <a:xfrm>
            <a:off x="3979870" y="1541898"/>
            <a:ext cx="11588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10-bit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L1 index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977;p20">
            <a:extLst>
              <a:ext uri="{FF2B5EF4-FFF2-40B4-BE49-F238E27FC236}">
                <a16:creationId xmlns:a16="http://schemas.microsoft.com/office/drawing/2014/main" id="{D0C368B8-1ED1-440A-82E5-52D42EF35755}"/>
              </a:ext>
            </a:extLst>
          </p:cNvPr>
          <p:cNvSpPr txBox="1"/>
          <p:nvPr/>
        </p:nvSpPr>
        <p:spPr>
          <a:xfrm>
            <a:off x="4979087" y="1582288"/>
            <a:ext cx="1158875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10-bit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L2 index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978;p20" descr="40%">
            <a:extLst>
              <a:ext uri="{FF2B5EF4-FFF2-40B4-BE49-F238E27FC236}">
                <a16:creationId xmlns:a16="http://schemas.microsoft.com/office/drawing/2014/main" id="{13C551B2-4216-46F1-9EFF-70685F0FC081}"/>
              </a:ext>
            </a:extLst>
          </p:cNvPr>
          <p:cNvSpPr/>
          <p:nvPr/>
        </p:nvSpPr>
        <p:spPr>
          <a:xfrm>
            <a:off x="828811" y="4791673"/>
            <a:ext cx="476100" cy="3015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981;p20" descr="40%">
            <a:extLst>
              <a:ext uri="{FF2B5EF4-FFF2-40B4-BE49-F238E27FC236}">
                <a16:creationId xmlns:a16="http://schemas.microsoft.com/office/drawing/2014/main" id="{A6CE9B19-A6E4-44FE-820A-78EBFBD8ED71}"/>
              </a:ext>
            </a:extLst>
          </p:cNvPr>
          <p:cNvSpPr/>
          <p:nvPr/>
        </p:nvSpPr>
        <p:spPr>
          <a:xfrm>
            <a:off x="2045169" y="3233508"/>
            <a:ext cx="914400" cy="228600"/>
          </a:xfrm>
          <a:prstGeom prst="rect">
            <a:avLst/>
          </a:prstGeom>
          <a:solidFill>
            <a:schemeClr val="accent4"/>
          </a:solidFill>
          <a:ln w="254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985;p20" descr="40%">
            <a:extLst>
              <a:ext uri="{FF2B5EF4-FFF2-40B4-BE49-F238E27FC236}">
                <a16:creationId xmlns:a16="http://schemas.microsoft.com/office/drawing/2014/main" id="{E175C186-F807-4EE2-90E0-8A6EDC3014ED}"/>
              </a:ext>
            </a:extLst>
          </p:cNvPr>
          <p:cNvSpPr/>
          <p:nvPr/>
        </p:nvSpPr>
        <p:spPr>
          <a:xfrm>
            <a:off x="818543" y="5951895"/>
            <a:ext cx="476100" cy="301500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>
                <a:lumMod val="7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944;p20">
            <a:extLst>
              <a:ext uri="{FF2B5EF4-FFF2-40B4-BE49-F238E27FC236}">
                <a16:creationId xmlns:a16="http://schemas.microsoft.com/office/drawing/2014/main" id="{7BD2D186-8439-49FB-B381-5755A018DE4D}"/>
              </a:ext>
            </a:extLst>
          </p:cNvPr>
          <p:cNvSpPr/>
          <p:nvPr/>
        </p:nvSpPr>
        <p:spPr>
          <a:xfrm>
            <a:off x="1350268" y="5092166"/>
            <a:ext cx="2012044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Inv</a:t>
            </a: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alid page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82;p20">
            <a:extLst>
              <a:ext uri="{FF2B5EF4-FFF2-40B4-BE49-F238E27FC236}">
                <a16:creationId xmlns:a16="http://schemas.microsoft.com/office/drawing/2014/main" id="{F0353D36-F728-4A62-B489-B6DDA99BC483}"/>
              </a:ext>
            </a:extLst>
          </p:cNvPr>
          <p:cNvSpPr/>
          <p:nvPr/>
        </p:nvSpPr>
        <p:spPr>
          <a:xfrm rot="-5400000">
            <a:off x="9427362" y="2852378"/>
            <a:ext cx="2322513" cy="366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Physical Memory</a:t>
            </a:r>
            <a:endParaRPr sz="1800" b="0" i="0" u="none" strike="noStrike" cap="none" dirty="0">
              <a:solidFill>
                <a:srgbClr val="56127A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1" name="Google Shape;942;p20">
            <a:extLst>
              <a:ext uri="{FF2B5EF4-FFF2-40B4-BE49-F238E27FC236}">
                <a16:creationId xmlns:a16="http://schemas.microsoft.com/office/drawing/2014/main" id="{205FAE7E-79CE-4EA7-9D0F-6CB4806522A3}"/>
              </a:ext>
            </a:extLst>
          </p:cNvPr>
          <p:cNvCxnSpPr>
            <a:cxnSpLocks/>
            <a:stCxn id="67" idx="3"/>
            <a:endCxn id="30" idx="1"/>
          </p:cNvCxnSpPr>
          <p:nvPr/>
        </p:nvCxnSpPr>
        <p:spPr>
          <a:xfrm>
            <a:off x="7865382" y="3011260"/>
            <a:ext cx="1477843" cy="2518438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944;p20">
            <a:extLst>
              <a:ext uri="{FF2B5EF4-FFF2-40B4-BE49-F238E27FC236}">
                <a16:creationId xmlns:a16="http://schemas.microsoft.com/office/drawing/2014/main" id="{34264442-96E3-4A1D-9D55-C75365966201}"/>
              </a:ext>
            </a:extLst>
          </p:cNvPr>
          <p:cNvSpPr/>
          <p:nvPr/>
        </p:nvSpPr>
        <p:spPr>
          <a:xfrm>
            <a:off x="1331268" y="5915296"/>
            <a:ext cx="2268587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data in RAM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44;p20">
            <a:extLst>
              <a:ext uri="{FF2B5EF4-FFF2-40B4-BE49-F238E27FC236}">
                <a16:creationId xmlns:a16="http://schemas.microsoft.com/office/drawing/2014/main" id="{71F1487F-33CA-49AD-A932-D76B0193F5A3}"/>
              </a:ext>
            </a:extLst>
          </p:cNvPr>
          <p:cNvSpPr/>
          <p:nvPr/>
        </p:nvSpPr>
        <p:spPr>
          <a:xfrm>
            <a:off x="1331268" y="5546226"/>
            <a:ext cx="2012044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Unused RAM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944;p20">
            <a:extLst>
              <a:ext uri="{FF2B5EF4-FFF2-40B4-BE49-F238E27FC236}">
                <a16:creationId xmlns:a16="http://schemas.microsoft.com/office/drawing/2014/main" id="{476E1988-444D-4E1D-AD41-A00953EDCD73}"/>
              </a:ext>
            </a:extLst>
          </p:cNvPr>
          <p:cNvSpPr/>
          <p:nvPr/>
        </p:nvSpPr>
        <p:spPr>
          <a:xfrm>
            <a:off x="1336711" y="3942277"/>
            <a:ext cx="2025601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Valid page table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945;p20">
            <a:extLst>
              <a:ext uri="{FF2B5EF4-FFF2-40B4-BE49-F238E27FC236}">
                <a16:creationId xmlns:a16="http://schemas.microsoft.com/office/drawing/2014/main" id="{DA56C924-4C68-4F83-8F4F-DBBAA0B2880A}"/>
              </a:ext>
            </a:extLst>
          </p:cNvPr>
          <p:cNvSpPr/>
          <p:nvPr/>
        </p:nvSpPr>
        <p:spPr>
          <a:xfrm>
            <a:off x="828811" y="4337855"/>
            <a:ext cx="476100" cy="3015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978;p20" descr="40%">
            <a:extLst>
              <a:ext uri="{FF2B5EF4-FFF2-40B4-BE49-F238E27FC236}">
                <a16:creationId xmlns:a16="http://schemas.microsoft.com/office/drawing/2014/main" id="{F3B68CA0-C213-47B3-BA70-2CCE33113A72}"/>
              </a:ext>
            </a:extLst>
          </p:cNvPr>
          <p:cNvSpPr/>
          <p:nvPr/>
        </p:nvSpPr>
        <p:spPr>
          <a:xfrm>
            <a:off x="828811" y="3993305"/>
            <a:ext cx="476100" cy="3015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>
            <a:solidFill>
              <a:schemeClr val="accent5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944;p20">
            <a:extLst>
              <a:ext uri="{FF2B5EF4-FFF2-40B4-BE49-F238E27FC236}">
                <a16:creationId xmlns:a16="http://schemas.microsoft.com/office/drawing/2014/main" id="{26C41EB5-D420-45CA-82ED-2AA9A376EDBB}"/>
              </a:ext>
            </a:extLst>
          </p:cNvPr>
          <p:cNvSpPr/>
          <p:nvPr/>
        </p:nvSpPr>
        <p:spPr>
          <a:xfrm>
            <a:off x="1350268" y="4293798"/>
            <a:ext cx="2445530" cy="355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127A"/>
              </a:buClr>
              <a:buSzPts val="1800"/>
              <a:buFont typeface="Verdana"/>
              <a:buNone/>
            </a:pPr>
            <a:r>
              <a:rPr lang="en-US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Inv</a:t>
            </a:r>
            <a:r>
              <a:rPr lang="en-US" sz="1800" b="0" i="0" u="none" strike="noStrike" cap="none" dirty="0">
                <a:solidFill>
                  <a:srgbClr val="56127A"/>
                </a:solidFill>
                <a:latin typeface="Verdana"/>
                <a:ea typeface="Verdana"/>
                <a:cs typeface="Verdana"/>
                <a:sym typeface="Verdana"/>
              </a:rPr>
              <a:t>alid page table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981;p20" descr="40%">
            <a:extLst>
              <a:ext uri="{FF2B5EF4-FFF2-40B4-BE49-F238E27FC236}">
                <a16:creationId xmlns:a16="http://schemas.microsoft.com/office/drawing/2014/main" id="{C18C91B9-2281-4005-897B-11699A4E5ED7}"/>
              </a:ext>
            </a:extLst>
          </p:cNvPr>
          <p:cNvSpPr/>
          <p:nvPr/>
        </p:nvSpPr>
        <p:spPr>
          <a:xfrm>
            <a:off x="719174" y="3857480"/>
            <a:ext cx="2894238" cy="2486996"/>
          </a:xfrm>
          <a:prstGeom prst="rect">
            <a:avLst/>
          </a:prstGeom>
          <a:noFill/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42453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7D4B-61C8-4BC3-BA8E-BA757F548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ED4C-0EAA-48C6-9195-B877DEA7D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Virtual address is broken down into three or more parts</a:t>
            </a:r>
          </a:p>
          <a:p>
            <a:pPr lvl="1"/>
            <a:r>
              <a:rPr lang="en-US" dirty="0"/>
              <a:t>Highest bits index into highest-level page table</a:t>
            </a:r>
          </a:p>
          <a:p>
            <a:r>
              <a:rPr lang="en-US" dirty="0"/>
              <a:t>A missing entry at any level triggers a page fault</a:t>
            </a:r>
          </a:p>
          <a:p>
            <a:endParaRPr lang="en-US" dirty="0"/>
          </a:p>
          <a:p>
            <a:r>
              <a:rPr lang="en-US" dirty="0"/>
              <a:t>Size of tables in memory</a:t>
            </a:r>
            <a:br>
              <a:rPr lang="en-US" dirty="0"/>
            </a:br>
            <a:r>
              <a:rPr lang="en-US" dirty="0"/>
              <a:t>proportional to number of</a:t>
            </a:r>
            <a:br>
              <a:rPr lang="en-US" dirty="0"/>
            </a:br>
            <a:r>
              <a:rPr lang="en-US" dirty="0"/>
              <a:t>pages of virtual memory used</a:t>
            </a:r>
          </a:p>
          <a:p>
            <a:pPr lvl="1"/>
            <a:r>
              <a:rPr lang="en-US" dirty="0"/>
              <a:t>Small processes can</a:t>
            </a:r>
            <a:br>
              <a:rPr lang="en-US" dirty="0"/>
            </a:br>
            <a:r>
              <a:rPr lang="en-US" dirty="0"/>
              <a:t>have proportionally small</a:t>
            </a:r>
            <a:br>
              <a:rPr lang="en-US" dirty="0"/>
            </a:br>
            <a:r>
              <a:rPr lang="en-US" dirty="0"/>
              <a:t>page tables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D8938-096F-40C1-B684-C2560AA6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2B1AA8-EF37-4325-AD0B-ADCAC0709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348" y="2811564"/>
            <a:ext cx="5924676" cy="336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59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B2AE-60A7-4E0D-AD18-49CB9D5E6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Multilevel page tables can keep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0B6D-ADCB-4E36-A1D3-BD188E350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1151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page table directory is often sparse, so break it up too</a:t>
            </a:r>
          </a:p>
          <a:p>
            <a:endParaRPr lang="en-US" dirty="0"/>
          </a:p>
          <a:p>
            <a:r>
              <a:rPr lang="en-US" dirty="0"/>
              <a:t>x86-64</a:t>
            </a:r>
          </a:p>
          <a:p>
            <a:pPr lvl="1"/>
            <a:r>
              <a:rPr lang="en-US" dirty="0"/>
              <a:t>Four levels of page table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48-bit addresses</a:t>
            </a:r>
            <a:br>
              <a:rPr lang="en-US" dirty="0"/>
            </a:br>
            <a:r>
              <a:rPr lang="en-US" dirty="0"/>
              <a:t>(256 TB RAM ought to be enough for everyone right?)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85FFD-12FF-491A-A439-1B760C87F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grpSp>
        <p:nvGrpSpPr>
          <p:cNvPr id="5" name="Group 107">
            <a:extLst>
              <a:ext uri="{FF2B5EF4-FFF2-40B4-BE49-F238E27FC236}">
                <a16:creationId xmlns:a16="http://schemas.microsoft.com/office/drawing/2014/main" id="{99762700-67AD-43A1-88D3-FEDEB87A19D7}"/>
              </a:ext>
            </a:extLst>
          </p:cNvPr>
          <p:cNvGrpSpPr>
            <a:grpSpLocks/>
          </p:cNvGrpSpPr>
          <p:nvPr/>
        </p:nvGrpSpPr>
        <p:grpSpPr bwMode="auto">
          <a:xfrm>
            <a:off x="5224044" y="5314154"/>
            <a:ext cx="6356350" cy="1012825"/>
            <a:chOff x="3305" y="499"/>
            <a:chExt cx="3632" cy="638"/>
          </a:xfrm>
        </p:grpSpPr>
        <p:sp>
          <p:nvSpPr>
            <p:cNvPr id="6" name="Text Box 100">
              <a:extLst>
                <a:ext uri="{FF2B5EF4-FFF2-40B4-BE49-F238E27FC236}">
                  <a16:creationId xmlns:a16="http://schemas.microsoft.com/office/drawing/2014/main" id="{FCE08936-3F9C-4A18-924B-6A0A8C21A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" y="499"/>
              <a:ext cx="794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+mn-lt"/>
                </a:rPr>
                <a:t>Physical</a:t>
              </a:r>
            </a:p>
            <a:p>
              <a:pPr eaLnBrk="1" hangingPunct="1"/>
              <a:r>
                <a:rPr lang="en-US" altLang="en-US" sz="2000">
                  <a:latin typeface="+mn-lt"/>
                </a:rPr>
                <a:t>Address:</a:t>
              </a:r>
            </a:p>
            <a:p>
              <a:pPr eaLnBrk="1" hangingPunct="1"/>
              <a:r>
                <a:rPr lang="en-US" altLang="en-US" sz="2000">
                  <a:latin typeface="+mn-lt"/>
                </a:rPr>
                <a:t>(40-50 bits)</a:t>
              </a:r>
            </a:p>
          </p:txBody>
        </p:sp>
        <p:grpSp>
          <p:nvGrpSpPr>
            <p:cNvPr id="7" name="Group 104">
              <a:extLst>
                <a:ext uri="{FF2B5EF4-FFF2-40B4-BE49-F238E27FC236}">
                  <a16:creationId xmlns:a16="http://schemas.microsoft.com/office/drawing/2014/main" id="{2EC166D9-947B-405B-BCB5-929A7A944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4" y="699"/>
              <a:ext cx="2643" cy="238"/>
              <a:chOff x="4294" y="555"/>
              <a:chExt cx="2643" cy="238"/>
            </a:xfrm>
          </p:grpSpPr>
          <p:sp>
            <p:nvSpPr>
              <p:cNvPr id="8" name="Rectangle 98">
                <a:extLst>
                  <a:ext uri="{FF2B5EF4-FFF2-40B4-BE49-F238E27FC236}">
                    <a16:creationId xmlns:a16="http://schemas.microsoft.com/office/drawing/2014/main" id="{C4F29BF2-152A-4C0F-83AD-F97F0CA62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" y="555"/>
                <a:ext cx="985" cy="238"/>
              </a:xfrm>
              <a:prstGeom prst="rect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 dirty="0">
                    <a:latin typeface="+mn-lt"/>
                  </a:rPr>
                  <a:t>12bit Offset</a:t>
                </a:r>
              </a:p>
            </p:txBody>
          </p:sp>
          <p:sp>
            <p:nvSpPr>
              <p:cNvPr id="9" name="Rectangle 102">
                <a:extLst>
                  <a:ext uri="{FF2B5EF4-FFF2-40B4-BE49-F238E27FC236}">
                    <a16:creationId xmlns:a16="http://schemas.microsoft.com/office/drawing/2014/main" id="{A4CD890A-5F78-43A9-8591-D838A37461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555"/>
                <a:ext cx="1658" cy="238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>
                    <a:latin typeface="+mn-lt"/>
                  </a:rPr>
                  <a:t>Physical Page #</a:t>
                </a:r>
              </a:p>
            </p:txBody>
          </p:sp>
        </p:grpSp>
      </p:grpSp>
      <p:sp>
        <p:nvSpPr>
          <p:cNvPr id="10" name="Rectangle 54">
            <a:extLst>
              <a:ext uri="{FF2B5EF4-FFF2-40B4-BE49-F238E27FC236}">
                <a16:creationId xmlns:a16="http://schemas.microsoft.com/office/drawing/2014/main" id="{3CB0BF72-CAEF-4A08-A5BD-3CBA0EEB0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4756" y="1160463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11" name="Rectangle 55">
            <a:extLst>
              <a:ext uri="{FF2B5EF4-FFF2-40B4-BE49-F238E27FC236}">
                <a16:creationId xmlns:a16="http://schemas.microsoft.com/office/drawing/2014/main" id="{7DD0A048-BD78-4EE3-BF0A-27ED7041B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6469" y="11557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12" name="Rectangle 56">
            <a:extLst>
              <a:ext uri="{FF2B5EF4-FFF2-40B4-BE49-F238E27FC236}">
                <a16:creationId xmlns:a16="http://schemas.microsoft.com/office/drawing/2014/main" id="{2D60A993-F1FC-42A8-9F44-AD561B604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8769" y="1160463"/>
            <a:ext cx="836768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12 bits</a:t>
            </a:r>
          </a:p>
        </p:txBody>
      </p:sp>
      <p:sp>
        <p:nvSpPr>
          <p:cNvPr id="13" name="Text Box 66">
            <a:extLst>
              <a:ext uri="{FF2B5EF4-FFF2-40B4-BE49-F238E27FC236}">
                <a16:creationId xmlns:a16="http://schemas.microsoft.com/office/drawing/2014/main" id="{92FF918B-5451-4DC4-90FE-629953F61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354" y="1295400"/>
            <a:ext cx="1646265" cy="705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>
                <a:latin typeface="+mn-lt"/>
              </a:rPr>
              <a:t>48-bit Virtual </a:t>
            </a:r>
          </a:p>
          <a:p>
            <a:pPr algn="r" eaLnBrk="1" hangingPunct="1"/>
            <a:r>
              <a:rPr lang="en-US" altLang="en-US" sz="2000">
                <a:latin typeface="+mn-lt"/>
              </a:rPr>
              <a:t>Address:</a:t>
            </a:r>
          </a:p>
        </p:txBody>
      </p:sp>
      <p:sp>
        <p:nvSpPr>
          <p:cNvPr id="14" name="Rectangle 68">
            <a:extLst>
              <a:ext uri="{FF2B5EF4-FFF2-40B4-BE49-F238E27FC236}">
                <a16:creationId xmlns:a16="http://schemas.microsoft.com/office/drawing/2014/main" id="{8B8451DE-050C-4A09-925D-8AF4DB16F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0006" y="1484313"/>
            <a:ext cx="1563688" cy="377825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+mn-lt"/>
              </a:rPr>
              <a:t>Offset</a:t>
            </a:r>
          </a:p>
        </p:txBody>
      </p:sp>
      <p:sp>
        <p:nvSpPr>
          <p:cNvPr id="15" name="Rectangle 69">
            <a:extLst>
              <a:ext uri="{FF2B5EF4-FFF2-40B4-BE49-F238E27FC236}">
                <a16:creationId xmlns:a16="http://schemas.microsoft.com/office/drawing/2014/main" id="{B791060A-13AC-4183-92DC-2904A69D9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4869" y="1484313"/>
            <a:ext cx="1001712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P2 index</a:t>
            </a:r>
          </a:p>
        </p:txBody>
      </p:sp>
      <p:sp>
        <p:nvSpPr>
          <p:cNvPr id="16" name="Rectangle 70">
            <a:extLst>
              <a:ext uri="{FF2B5EF4-FFF2-40B4-BE49-F238E27FC236}">
                <a16:creationId xmlns:a16="http://schemas.microsoft.com/office/drawing/2014/main" id="{05D90A19-78C9-48F5-958E-D1F67B332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569" y="1484313"/>
            <a:ext cx="1003300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+mn-lt"/>
              </a:rPr>
              <a:t>P1 index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A1AA75-D964-46D5-A175-A699DC67DA7E}"/>
              </a:ext>
            </a:extLst>
          </p:cNvPr>
          <p:cNvGrpSpPr>
            <a:grpSpLocks/>
          </p:cNvGrpSpPr>
          <p:nvPr/>
        </p:nvGrpSpPr>
        <p:grpSpPr bwMode="auto">
          <a:xfrm>
            <a:off x="6575006" y="2835275"/>
            <a:ext cx="669925" cy="1397000"/>
            <a:chOff x="3290594" y="2432050"/>
            <a:chExt cx="669926" cy="1397000"/>
          </a:xfrm>
        </p:grpSpPr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4080127F-CC94-4C45-8E6D-EFFA58816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19" name="Rectangle 5" descr="80%">
              <a:extLst>
                <a:ext uri="{FF2B5EF4-FFF2-40B4-BE49-F238E27FC236}">
                  <a16:creationId xmlns:a16="http://schemas.microsoft.com/office/drawing/2014/main" id="{0F8C93F2-B3D6-4F04-A22B-F0A8A53978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20" name="Rectangle 6" descr="75%">
              <a:extLst>
                <a:ext uri="{FF2B5EF4-FFF2-40B4-BE49-F238E27FC236}">
                  <a16:creationId xmlns:a16="http://schemas.microsoft.com/office/drawing/2014/main" id="{BF2398CA-69BE-4AC2-BAAF-DC8CAF29D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21" name="Rectangle 7" descr="75%">
              <a:extLst>
                <a:ext uri="{FF2B5EF4-FFF2-40B4-BE49-F238E27FC236}">
                  <a16:creationId xmlns:a16="http://schemas.microsoft.com/office/drawing/2014/main" id="{F7032FCE-8A23-4B5E-8C55-90CFBC6091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22" name="Group 111">
            <a:extLst>
              <a:ext uri="{FF2B5EF4-FFF2-40B4-BE49-F238E27FC236}">
                <a16:creationId xmlns:a16="http://schemas.microsoft.com/office/drawing/2014/main" id="{1D8BE598-93EC-48A7-B356-21B0B8D9E66E}"/>
              </a:ext>
            </a:extLst>
          </p:cNvPr>
          <p:cNvGrpSpPr>
            <a:grpSpLocks/>
          </p:cNvGrpSpPr>
          <p:nvPr/>
        </p:nvGrpSpPr>
        <p:grpSpPr bwMode="auto">
          <a:xfrm>
            <a:off x="6052719" y="4327525"/>
            <a:ext cx="1703387" cy="300038"/>
            <a:chOff x="1872" y="2644"/>
            <a:chExt cx="1073" cy="189"/>
          </a:xfrm>
        </p:grpSpPr>
        <p:sp>
          <p:nvSpPr>
            <p:cNvPr id="23" name="Rectangle 47">
              <a:extLst>
                <a:ext uri="{FF2B5EF4-FFF2-40B4-BE49-F238E27FC236}">
                  <a16:creationId xmlns:a16="http://schemas.microsoft.com/office/drawing/2014/main" id="{41823FFD-3F73-4313-B363-1D1E04EE2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644"/>
              <a:ext cx="513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>
                  <a:latin typeface="+mn-lt"/>
                </a:rPr>
                <a:t>8 bytes</a:t>
              </a:r>
            </a:p>
          </p:txBody>
        </p:sp>
        <p:sp>
          <p:nvSpPr>
            <p:cNvPr id="24" name="Line 48">
              <a:extLst>
                <a:ext uri="{FF2B5EF4-FFF2-40B4-BE49-F238E27FC236}">
                  <a16:creationId xmlns:a16="http://schemas.microsoft.com/office/drawing/2014/main" id="{7CB56F84-5C8B-4386-A665-6BDF0F2983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740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9">
              <a:extLst>
                <a:ext uri="{FF2B5EF4-FFF2-40B4-BE49-F238E27FC236}">
                  <a16:creationId xmlns:a16="http://schemas.microsoft.com/office/drawing/2014/main" id="{B16B58E2-26F9-49F1-B1AC-925C0C59C9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8" y="2740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Rectangle 76">
            <a:extLst>
              <a:ext uri="{FF2B5EF4-FFF2-40B4-BE49-F238E27FC236}">
                <a16:creationId xmlns:a16="http://schemas.microsoft.com/office/drawing/2014/main" id="{A102FBEF-0EF8-47C0-AA15-923A0744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6444" y="2838450"/>
            <a:ext cx="1822450" cy="3159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latin typeface="+mn-lt"/>
              </a:rPr>
              <a:t>PageTablePtr</a:t>
            </a:r>
            <a:endParaRPr lang="en-US" altLang="en-US" sz="2000" dirty="0">
              <a:latin typeface="+mn-lt"/>
            </a:endParaRPr>
          </a:p>
        </p:txBody>
      </p:sp>
      <p:sp>
        <p:nvSpPr>
          <p:cNvPr id="27" name="Line 92">
            <a:extLst>
              <a:ext uri="{FF2B5EF4-FFF2-40B4-BE49-F238E27FC236}">
                <a16:creationId xmlns:a16="http://schemas.microsoft.com/office/drawing/2014/main" id="{41BF92A7-FCD8-4F9E-A290-509AD3D419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41594" y="2873375"/>
            <a:ext cx="633412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28" name="Freeform 93">
            <a:extLst>
              <a:ext uri="{FF2B5EF4-FFF2-40B4-BE49-F238E27FC236}">
                <a16:creationId xmlns:a16="http://schemas.microsoft.com/office/drawing/2014/main" id="{E909DE94-A9B4-4F81-99B2-EB98E3989BD3}"/>
              </a:ext>
            </a:extLst>
          </p:cNvPr>
          <p:cNvSpPr>
            <a:spLocks/>
          </p:cNvSpPr>
          <p:nvPr/>
        </p:nvSpPr>
        <p:spPr bwMode="auto">
          <a:xfrm>
            <a:off x="6047956" y="1846263"/>
            <a:ext cx="527050" cy="1258887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2147483647 w 91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29" name="Group 117">
            <a:extLst>
              <a:ext uri="{FF2B5EF4-FFF2-40B4-BE49-F238E27FC236}">
                <a16:creationId xmlns:a16="http://schemas.microsoft.com/office/drawing/2014/main" id="{63D5EA06-514A-4CB4-8A94-F6F5FEF8D8F5}"/>
              </a:ext>
            </a:extLst>
          </p:cNvPr>
          <p:cNvGrpSpPr>
            <a:grpSpLocks/>
          </p:cNvGrpSpPr>
          <p:nvPr/>
        </p:nvGrpSpPr>
        <p:grpSpPr bwMode="auto">
          <a:xfrm>
            <a:off x="7913269" y="2973388"/>
            <a:ext cx="668337" cy="1397000"/>
            <a:chOff x="3572" y="971"/>
            <a:chExt cx="421" cy="880"/>
          </a:xfrm>
        </p:grpSpPr>
        <p:sp>
          <p:nvSpPr>
            <p:cNvPr id="30" name="Rectangle 8">
              <a:extLst>
                <a:ext uri="{FF2B5EF4-FFF2-40B4-BE49-F238E27FC236}">
                  <a16:creationId xmlns:a16="http://schemas.microsoft.com/office/drawing/2014/main" id="{96853CE2-2C4D-4F76-B081-E3CEFDE2B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1" name="Rectangle 9" descr="50%">
              <a:extLst>
                <a:ext uri="{FF2B5EF4-FFF2-40B4-BE49-F238E27FC236}">
                  <a16:creationId xmlns:a16="http://schemas.microsoft.com/office/drawing/2014/main" id="{54141C62-2702-41AC-BAA6-E71FF8783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2" name="Rectangle 10" descr="50%">
              <a:extLst>
                <a:ext uri="{FF2B5EF4-FFF2-40B4-BE49-F238E27FC236}">
                  <a16:creationId xmlns:a16="http://schemas.microsoft.com/office/drawing/2014/main" id="{55779FA4-B977-4B40-B3AA-C7F2DBE19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3" name="Rectangle 11" descr="70%">
              <a:extLst>
                <a:ext uri="{FF2B5EF4-FFF2-40B4-BE49-F238E27FC236}">
                  <a16:creationId xmlns:a16="http://schemas.microsoft.com/office/drawing/2014/main" id="{CB115CBB-6791-464D-8F26-DC4DA6BFED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grpSp>
        <p:nvGrpSpPr>
          <p:cNvPr id="34" name="Group 118">
            <a:extLst>
              <a:ext uri="{FF2B5EF4-FFF2-40B4-BE49-F238E27FC236}">
                <a16:creationId xmlns:a16="http://schemas.microsoft.com/office/drawing/2014/main" id="{37EF77E3-A3E0-4EC5-A8D7-19B627D83514}"/>
              </a:ext>
            </a:extLst>
          </p:cNvPr>
          <p:cNvGrpSpPr>
            <a:grpSpLocks/>
          </p:cNvGrpSpPr>
          <p:nvPr/>
        </p:nvGrpSpPr>
        <p:grpSpPr bwMode="auto">
          <a:xfrm>
            <a:off x="9137231" y="2887663"/>
            <a:ext cx="668338" cy="1398587"/>
            <a:chOff x="3572" y="2057"/>
            <a:chExt cx="421" cy="881"/>
          </a:xfrm>
        </p:grpSpPr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B9EF50C2-A0EC-455A-A08B-CC8A975928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057"/>
              <a:ext cx="421" cy="8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6" name="Rectangle 13" descr="50%">
              <a:extLst>
                <a:ext uri="{FF2B5EF4-FFF2-40B4-BE49-F238E27FC236}">
                  <a16:creationId xmlns:a16="http://schemas.microsoft.com/office/drawing/2014/main" id="{4FC83526-7276-4C15-A1F5-42F87A840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7" name="Rectangle 14" descr="50%">
              <a:extLst>
                <a:ext uri="{FF2B5EF4-FFF2-40B4-BE49-F238E27FC236}">
                  <a16:creationId xmlns:a16="http://schemas.microsoft.com/office/drawing/2014/main" id="{2FC13709-C1A7-4604-A3B8-BFD5AB855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38" name="Rectangle 15" descr="50%">
              <a:extLst>
                <a:ext uri="{FF2B5EF4-FFF2-40B4-BE49-F238E27FC236}">
                  <a16:creationId xmlns:a16="http://schemas.microsoft.com/office/drawing/2014/main" id="{7A95D2A4-6EAB-461B-93FA-F3FE811A3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70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39" name="Freeform 120">
            <a:extLst>
              <a:ext uri="{FF2B5EF4-FFF2-40B4-BE49-F238E27FC236}">
                <a16:creationId xmlns:a16="http://schemas.microsoft.com/office/drawing/2014/main" id="{DF737829-97D1-4F23-9655-B29E9B7D5923}"/>
              </a:ext>
            </a:extLst>
          </p:cNvPr>
          <p:cNvSpPr>
            <a:spLocks/>
          </p:cNvSpPr>
          <p:nvPr/>
        </p:nvSpPr>
        <p:spPr bwMode="auto">
          <a:xfrm>
            <a:off x="7244931" y="1851025"/>
            <a:ext cx="668338" cy="2212975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0" name="Rectangle 69">
            <a:extLst>
              <a:ext uri="{FF2B5EF4-FFF2-40B4-BE49-F238E27FC236}">
                <a16:creationId xmlns:a16="http://schemas.microsoft.com/office/drawing/2014/main" id="{F0EEE669-B169-4C3B-A209-24865CAAC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6581" y="1484313"/>
            <a:ext cx="1001713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P3 index</a:t>
            </a:r>
          </a:p>
        </p:txBody>
      </p:sp>
      <p:sp>
        <p:nvSpPr>
          <p:cNvPr id="41" name="Rectangle 69">
            <a:extLst>
              <a:ext uri="{FF2B5EF4-FFF2-40B4-BE49-F238E27FC236}">
                <a16:creationId xmlns:a16="http://schemas.microsoft.com/office/drawing/2014/main" id="{35260A8B-8583-4D5E-8C99-D2811E0E5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294" y="1484313"/>
            <a:ext cx="1001712" cy="377825"/>
          </a:xfrm>
          <a:prstGeom prst="rect">
            <a:avLst/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+mn-lt"/>
              </a:rPr>
              <a:t>P4 index</a:t>
            </a:r>
          </a:p>
        </p:txBody>
      </p:sp>
      <p:sp>
        <p:nvSpPr>
          <p:cNvPr id="42" name="Rectangle 55">
            <a:extLst>
              <a:ext uri="{FF2B5EF4-FFF2-40B4-BE49-F238E27FC236}">
                <a16:creationId xmlns:a16="http://schemas.microsoft.com/office/drawing/2014/main" id="{3B6B07CA-0CBC-4AD7-BEAD-BBB60541A3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181" y="11430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43" name="Rectangle 55">
            <a:extLst>
              <a:ext uri="{FF2B5EF4-FFF2-40B4-BE49-F238E27FC236}">
                <a16:creationId xmlns:a16="http://schemas.microsoft.com/office/drawing/2014/main" id="{36189F30-1E6A-4D37-9D25-51BD07658B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894" y="1143000"/>
            <a:ext cx="706925" cy="328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+mn-lt"/>
              </a:rPr>
              <a:t>9 bits</a:t>
            </a:r>
          </a:p>
        </p:txBody>
      </p:sp>
      <p:sp>
        <p:nvSpPr>
          <p:cNvPr id="44" name="Line 92">
            <a:extLst>
              <a:ext uri="{FF2B5EF4-FFF2-40B4-BE49-F238E27FC236}">
                <a16:creationId xmlns:a16="http://schemas.microsoft.com/office/drawing/2014/main" id="{0E09B5B0-CC69-4805-AEE2-54FB917717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46519" y="2973388"/>
            <a:ext cx="666750" cy="14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5" name="Line 92">
            <a:extLst>
              <a:ext uri="{FF2B5EF4-FFF2-40B4-BE49-F238E27FC236}">
                <a16:creationId xmlns:a16="http://schemas.microsoft.com/office/drawing/2014/main" id="{208BABB6-CB5F-439D-AFEA-2A712E27F7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7956" y="2911475"/>
            <a:ext cx="549275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46" name="Freeform 120">
            <a:extLst>
              <a:ext uri="{FF2B5EF4-FFF2-40B4-BE49-F238E27FC236}">
                <a16:creationId xmlns:a16="http://schemas.microsoft.com/office/drawing/2014/main" id="{C5126D33-26A6-4708-BC6E-E1CFB0A3CB72}"/>
              </a:ext>
            </a:extLst>
          </p:cNvPr>
          <p:cNvSpPr>
            <a:spLocks/>
          </p:cNvSpPr>
          <p:nvPr/>
        </p:nvSpPr>
        <p:spPr bwMode="auto">
          <a:xfrm>
            <a:off x="8470481" y="1862138"/>
            <a:ext cx="666750" cy="1960562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B1BC22D-01F5-45EA-9CA9-A985A2A44674}"/>
              </a:ext>
            </a:extLst>
          </p:cNvPr>
          <p:cNvGrpSpPr>
            <a:grpSpLocks/>
          </p:cNvGrpSpPr>
          <p:nvPr/>
        </p:nvGrpSpPr>
        <p:grpSpPr bwMode="auto">
          <a:xfrm>
            <a:off x="10145294" y="2525713"/>
            <a:ext cx="669925" cy="1397000"/>
            <a:chOff x="3290594" y="2432050"/>
            <a:chExt cx="669926" cy="1397000"/>
          </a:xfrm>
        </p:grpSpPr>
        <p:sp>
          <p:nvSpPr>
            <p:cNvPr id="48" name="Rectangle 4">
              <a:extLst>
                <a:ext uri="{FF2B5EF4-FFF2-40B4-BE49-F238E27FC236}">
                  <a16:creationId xmlns:a16="http://schemas.microsoft.com/office/drawing/2014/main" id="{5E2550AF-D8AA-41FA-B31C-747EF3F311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49" name="Rectangle 5" descr="80%">
              <a:extLst>
                <a:ext uri="{FF2B5EF4-FFF2-40B4-BE49-F238E27FC236}">
                  <a16:creationId xmlns:a16="http://schemas.microsoft.com/office/drawing/2014/main" id="{EFDBB25A-E22F-4D5A-BAAD-F55C54ECE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50" name="Rectangle 6" descr="75%">
              <a:extLst>
                <a:ext uri="{FF2B5EF4-FFF2-40B4-BE49-F238E27FC236}">
                  <a16:creationId xmlns:a16="http://schemas.microsoft.com/office/drawing/2014/main" id="{7B3469B9-E90D-46A1-B505-044BCD980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  <p:sp>
          <p:nvSpPr>
            <p:cNvPr id="51" name="Rectangle 7" descr="75%">
              <a:extLst>
                <a:ext uri="{FF2B5EF4-FFF2-40B4-BE49-F238E27FC236}">
                  <a16:creationId xmlns:a16="http://schemas.microsoft.com/office/drawing/2014/main" id="{542318DC-13BE-4857-BA6F-A34EE6976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+mn-lt"/>
              </a:endParaRPr>
            </a:p>
          </p:txBody>
        </p:sp>
      </p:grpSp>
      <p:sp>
        <p:nvSpPr>
          <p:cNvPr id="52" name="Line 92">
            <a:extLst>
              <a:ext uri="{FF2B5EF4-FFF2-40B4-BE49-F238E27FC236}">
                <a16:creationId xmlns:a16="http://schemas.microsoft.com/office/drawing/2014/main" id="{71EC37E8-A940-4E33-8F94-19146E54A1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5569" y="2525713"/>
            <a:ext cx="339725" cy="1312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53" name="Freeform 120">
            <a:extLst>
              <a:ext uri="{FF2B5EF4-FFF2-40B4-BE49-F238E27FC236}">
                <a16:creationId xmlns:a16="http://schemas.microsoft.com/office/drawing/2014/main" id="{DFD5E533-3BEB-4A3E-B1DD-96EF14D8CCE4}"/>
              </a:ext>
            </a:extLst>
          </p:cNvPr>
          <p:cNvSpPr>
            <a:spLocks/>
          </p:cNvSpPr>
          <p:nvPr/>
        </p:nvSpPr>
        <p:spPr bwMode="auto">
          <a:xfrm>
            <a:off x="9565856" y="1862138"/>
            <a:ext cx="579438" cy="973137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/>
          </a:p>
        </p:txBody>
      </p:sp>
      <p:sp>
        <p:nvSpPr>
          <p:cNvPr id="54" name="Freeform 2">
            <a:extLst>
              <a:ext uri="{FF2B5EF4-FFF2-40B4-BE49-F238E27FC236}">
                <a16:creationId xmlns:a16="http://schemas.microsoft.com/office/drawing/2014/main" id="{7958BBB3-15B2-41B8-8AB1-66DDB800390B}"/>
              </a:ext>
            </a:extLst>
          </p:cNvPr>
          <p:cNvSpPr>
            <a:spLocks/>
          </p:cNvSpPr>
          <p:nvPr/>
        </p:nvSpPr>
        <p:spPr bwMode="auto">
          <a:xfrm>
            <a:off x="10704094" y="1862139"/>
            <a:ext cx="876300" cy="3746172"/>
          </a:xfrm>
          <a:custGeom>
            <a:avLst/>
            <a:gdLst>
              <a:gd name="T0" fmla="*/ 126704 w 533400"/>
              <a:gd name="T1" fmla="*/ 0 h 4124325"/>
              <a:gd name="T2" fmla="*/ 2365116 w 533400"/>
              <a:gd name="T3" fmla="*/ 460251 h 4124325"/>
              <a:gd name="T4" fmla="*/ 2365116 w 533400"/>
              <a:gd name="T5" fmla="*/ 3491900 h 4124325"/>
              <a:gd name="T6" fmla="*/ 0 w 533400"/>
              <a:gd name="T7" fmla="*/ 4332357 h 41243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3400" h="4124325">
                <a:moveTo>
                  <a:pt x="28575" y="0"/>
                </a:moveTo>
                <a:lnTo>
                  <a:pt x="533400" y="438150"/>
                </a:lnTo>
                <a:lnTo>
                  <a:pt x="533400" y="3324225"/>
                </a:lnTo>
                <a:lnTo>
                  <a:pt x="0" y="4124325"/>
                </a:lnTo>
              </a:path>
            </a:pathLst>
          </a:custGeom>
          <a:noFill/>
          <a:ln w="50800" cap="flat" cmpd="sng" algn="ctr">
            <a:solidFill>
              <a:srgbClr val="233AE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5" name="Freeform 3">
            <a:extLst>
              <a:ext uri="{FF2B5EF4-FFF2-40B4-BE49-F238E27FC236}">
                <a16:creationId xmlns:a16="http://schemas.microsoft.com/office/drawing/2014/main" id="{F6506BFD-DA8D-43CE-922B-7CCB9EFBBB1F}"/>
              </a:ext>
            </a:extLst>
          </p:cNvPr>
          <p:cNvSpPr>
            <a:spLocks/>
          </p:cNvSpPr>
          <p:nvPr/>
        </p:nvSpPr>
        <p:spPr bwMode="auto">
          <a:xfrm>
            <a:off x="8568906" y="2784475"/>
            <a:ext cx="2619375" cy="2840035"/>
          </a:xfrm>
          <a:custGeom>
            <a:avLst/>
            <a:gdLst>
              <a:gd name="T0" fmla="*/ 2276475 w 2619375"/>
              <a:gd name="T1" fmla="*/ 0 h 3257550"/>
              <a:gd name="T2" fmla="*/ 2619375 w 2619375"/>
              <a:gd name="T3" fmla="*/ 180975 h 3257550"/>
              <a:gd name="T4" fmla="*/ 2619375 w 2619375"/>
              <a:gd name="T5" fmla="*/ 1295400 h 3257550"/>
              <a:gd name="T6" fmla="*/ 0 w 2619375"/>
              <a:gd name="T7" fmla="*/ 3257550 h 3257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19375" h="3257550">
                <a:moveTo>
                  <a:pt x="2276475" y="0"/>
                </a:moveTo>
                <a:lnTo>
                  <a:pt x="2619375" y="180975"/>
                </a:lnTo>
                <a:lnTo>
                  <a:pt x="2619375" y="1295400"/>
                </a:lnTo>
                <a:lnTo>
                  <a:pt x="0" y="3257550"/>
                </a:lnTo>
              </a:path>
            </a:pathLst>
          </a:custGeom>
          <a:noFill/>
          <a:ln w="793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950FDB49-C33D-4AB0-B56F-D72F97F99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1206" y="4699000"/>
            <a:ext cx="393607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+mn-lt"/>
              </a:rPr>
              <a:t>4096-byte pages (12 bit offset)</a:t>
            </a:r>
            <a:br>
              <a:rPr lang="en-US" altLang="en-US" sz="2000" b="0" dirty="0">
                <a:latin typeface="+mn-lt"/>
              </a:rPr>
            </a:br>
            <a:r>
              <a:rPr lang="en-US" altLang="en-US" sz="2000" b="0" dirty="0">
                <a:latin typeface="+mn-lt"/>
              </a:rPr>
              <a:t>Page tables also 4k bytes (pageable)</a:t>
            </a:r>
          </a:p>
        </p:txBody>
      </p:sp>
    </p:spTree>
    <p:extLst>
      <p:ext uri="{BB962C8B-B14F-4D97-AF65-F5344CB8AC3E}">
        <p14:creationId xmlns:p14="http://schemas.microsoft.com/office/powerpoint/2010/main" val="94393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39" grpId="0" animBg="1"/>
      <p:bldP spid="44" grpId="0" animBg="1"/>
      <p:bldP spid="45" grpId="0" animBg="1"/>
      <p:bldP spid="46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EB50-929F-4A47-88FA-E238E417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Intel Ice Lake (2019): 5 layers!!</a:t>
            </a:r>
          </a:p>
        </p:txBody>
      </p:sp>
      <p:pic>
        <p:nvPicPr>
          <p:cNvPr id="5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95C9F6-C3DC-4488-8E6C-366ED2F20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67" y="1143000"/>
            <a:ext cx="6819256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96E69-D8A5-43E5-86D2-596182E6C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965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0E44C-3B89-4B1E-90A7-84F6A0F76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38" y="1235075"/>
            <a:ext cx="6819256" cy="5029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9BB8F-C13A-4641-9D90-BF28A7B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multilevel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8777-E065-4530-83C0-69AD3478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473856" cy="5029200"/>
          </a:xfrm>
        </p:spPr>
        <p:txBody>
          <a:bodyPr/>
          <a:lstStyle/>
          <a:p>
            <a:r>
              <a:rPr lang="en-US" dirty="0"/>
              <a:t>How many memory loads per read are there 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97F0-5004-49E3-8CCE-CB6E669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6767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1160E44C-3B89-4B1E-90A7-84F6A0F76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138" y="1235075"/>
            <a:ext cx="6819256" cy="50292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D9BB8F-C13A-4641-9D90-BF28A7BC1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multilevel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8777-E065-4530-83C0-69AD3478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499982" cy="5029200"/>
          </a:xfrm>
        </p:spPr>
        <p:txBody>
          <a:bodyPr/>
          <a:lstStyle/>
          <a:p>
            <a:r>
              <a:rPr lang="en-US" dirty="0"/>
              <a:t>How many memory loads per read are there now?</a:t>
            </a:r>
          </a:p>
          <a:p>
            <a:pPr lvl="1"/>
            <a:r>
              <a:rPr lang="en-US" dirty="0"/>
              <a:t>6</a:t>
            </a:r>
          </a:p>
          <a:p>
            <a:pPr lvl="1"/>
            <a:r>
              <a:rPr lang="en-US" dirty="0"/>
              <a:t>As in each memory access takes six times as long</a:t>
            </a:r>
          </a:p>
          <a:p>
            <a:pPr lvl="1"/>
            <a:endParaRPr lang="en-US" dirty="0"/>
          </a:p>
          <a:p>
            <a:r>
              <a:rPr lang="en-US" dirty="0"/>
              <a:t>TLB is </a:t>
            </a:r>
            <a:r>
              <a:rPr lang="en-US" b="1" i="1" dirty="0"/>
              <a:t>extremely</a:t>
            </a:r>
            <a:r>
              <a:rPr lang="en-US" dirty="0"/>
              <a:t> important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97F0-5004-49E3-8CCE-CB6E669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6525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C8C7-9841-4B27-A08E-4438F8ED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optimization: large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70F9C-0905-4B65-888B-EDEC05BD9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using large pages results in wasted memory</a:t>
            </a:r>
          </a:p>
          <a:p>
            <a:pPr lvl="1"/>
            <a:r>
              <a:rPr lang="en-US" dirty="0"/>
              <a:t>Example: 1 MB page where only 1 KB is used</a:t>
            </a:r>
          </a:p>
          <a:p>
            <a:pPr lvl="1"/>
            <a:endParaRPr lang="en-US" dirty="0"/>
          </a:p>
          <a:p>
            <a:r>
              <a:rPr lang="en-US" dirty="0"/>
              <a:t>Always using small pages results in unnecessary page table entries</a:t>
            </a:r>
          </a:p>
          <a:p>
            <a:pPr lvl="1"/>
            <a:r>
              <a:rPr lang="en-US" dirty="0"/>
              <a:t>Example: 250 entries in a row to represent 1 MB of memory</a:t>
            </a:r>
          </a:p>
          <a:p>
            <a:pPr lvl="1"/>
            <a:endParaRPr lang="en-US" dirty="0"/>
          </a:p>
          <a:p>
            <a:r>
              <a:rPr lang="en-US" dirty="0"/>
              <a:t>Can we mix in larger pages opportunistically?</a:t>
            </a:r>
          </a:p>
          <a:p>
            <a:pPr lvl="1"/>
            <a:r>
              <a:rPr lang="en-US" dirty="0"/>
              <a:t>Small pages normally</a:t>
            </a:r>
          </a:p>
          <a:p>
            <a:pPr lvl="1"/>
            <a:r>
              <a:rPr lang="en-US" dirty="0"/>
              <a:t>Large pages occasionally</a:t>
            </a:r>
          </a:p>
          <a:p>
            <a:pPr lvl="1"/>
            <a:r>
              <a:rPr lang="en-US" dirty="0"/>
              <a:t>Huge pages rarely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71F58-0103-4EB3-BBD5-F6B6CD40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0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1DCC-3693-4D38-A170-BBAFBE35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enables this illusion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DF6B8-485E-4110-A15A-C0B6ACF2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oogle Shape;275;p2">
            <a:extLst>
              <a:ext uri="{FF2B5EF4-FFF2-40B4-BE49-F238E27FC236}">
                <a16:creationId xmlns:a16="http://schemas.microsoft.com/office/drawing/2014/main" id="{9FFE36AA-E65C-43EF-B3AA-5003AB0F7DE7}"/>
              </a:ext>
            </a:extLst>
          </p:cNvPr>
          <p:cNvGrpSpPr/>
          <p:nvPr/>
        </p:nvGrpSpPr>
        <p:grpSpPr>
          <a:xfrm>
            <a:off x="607595" y="1872492"/>
            <a:ext cx="4232828" cy="4299708"/>
            <a:chOff x="4071662" y="914400"/>
            <a:chExt cx="4368695" cy="4758420"/>
          </a:xfrm>
        </p:grpSpPr>
        <p:sp>
          <p:nvSpPr>
            <p:cNvPr id="6" name="Google Shape;276;p2" descr="Wide upward diagonal">
              <a:extLst>
                <a:ext uri="{FF2B5EF4-FFF2-40B4-BE49-F238E27FC236}">
                  <a16:creationId xmlns:a16="http://schemas.microsoft.com/office/drawing/2014/main" id="{86BAAA09-B726-4DDD-80FE-394AA6A0F1FF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277;p2">
              <a:extLst>
                <a:ext uri="{FF2B5EF4-FFF2-40B4-BE49-F238E27FC236}">
                  <a16:creationId xmlns:a16="http://schemas.microsoft.com/office/drawing/2014/main" id="{CBAD664A-6806-426E-B7DE-3B3FEC9850A8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278;p2">
              <a:extLst>
                <a:ext uri="{FF2B5EF4-FFF2-40B4-BE49-F238E27FC236}">
                  <a16:creationId xmlns:a16="http://schemas.microsoft.com/office/drawing/2014/main" id="{78E05043-4739-49F0-86E2-23137DCED64D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279;p2">
              <a:extLst>
                <a:ext uri="{FF2B5EF4-FFF2-40B4-BE49-F238E27FC236}">
                  <a16:creationId xmlns:a16="http://schemas.microsoft.com/office/drawing/2014/main" id="{A3C76EA4-677F-4D1E-9915-9785DE0E40A2}"/>
                </a:ext>
              </a:extLst>
            </p:cNvPr>
            <p:cNvSpPr/>
            <p:nvPr/>
          </p:nvSpPr>
          <p:spPr>
            <a:xfrm>
              <a:off x="5994400" y="4064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" name="Google Shape;280;p2">
              <a:extLst>
                <a:ext uri="{FF2B5EF4-FFF2-40B4-BE49-F238E27FC236}">
                  <a16:creationId xmlns:a16="http://schemas.microsoft.com/office/drawing/2014/main" id="{0BDCCFB6-5C80-4CCB-BCA6-9E6C0C6F8DEE}"/>
                </a:ext>
              </a:extLst>
            </p:cNvPr>
            <p:cNvCxnSpPr/>
            <p:nvPr/>
          </p:nvCxnSpPr>
          <p:spPr>
            <a:xfrm>
              <a:off x="5994400" y="33782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281;p2">
              <a:extLst>
                <a:ext uri="{FF2B5EF4-FFF2-40B4-BE49-F238E27FC236}">
                  <a16:creationId xmlns:a16="http://schemas.microsoft.com/office/drawing/2014/main" id="{D3D3AE75-F746-4F5B-81E4-811ADF537DC4}"/>
                </a:ext>
              </a:extLst>
            </p:cNvPr>
            <p:cNvCxnSpPr/>
            <p:nvPr/>
          </p:nvCxnSpPr>
          <p:spPr>
            <a:xfrm>
              <a:off x="5994400" y="1549400"/>
              <a:ext cx="2438400" cy="0"/>
            </a:xfrm>
            <a:prstGeom prst="straightConnector1">
              <a:avLst/>
            </a:prstGeom>
            <a:noFill/>
            <a:ln w="38100" cap="flat" cmpd="sng">
              <a:solidFill>
                <a:srgbClr val="000000"/>
              </a:solidFill>
              <a:prstDash val="lgDash"/>
              <a:round/>
              <a:headEnd type="none" w="sm" len="sm"/>
              <a:tailEnd type="none" w="sm" len="sm"/>
            </a:ln>
          </p:spPr>
        </p:cxnSp>
        <p:sp>
          <p:nvSpPr>
            <p:cNvPr id="12" name="Google Shape;282;p2">
              <a:extLst>
                <a:ext uri="{FF2B5EF4-FFF2-40B4-BE49-F238E27FC236}">
                  <a16:creationId xmlns:a16="http://schemas.microsoft.com/office/drawing/2014/main" id="{442B613A-2BF4-4D2D-8FEE-A442AA5D2DE4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283;p2">
              <a:extLst>
                <a:ext uri="{FF2B5EF4-FFF2-40B4-BE49-F238E27FC236}">
                  <a16:creationId xmlns:a16="http://schemas.microsoft.com/office/drawing/2014/main" id="{772B2098-2567-4762-9232-ACA3A5F72E56}"/>
                </a:ext>
              </a:extLst>
            </p:cNvPr>
            <p:cNvSpPr txBox="1"/>
            <p:nvPr/>
          </p:nvSpPr>
          <p:spPr>
            <a:xfrm>
              <a:off x="6283324" y="407669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static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284;p2">
              <a:extLst>
                <a:ext uri="{FF2B5EF4-FFF2-40B4-BE49-F238E27FC236}">
                  <a16:creationId xmlns:a16="http://schemas.microsoft.com/office/drawing/2014/main" id="{030EE780-E142-485A-9430-A26D79917988}"/>
                </a:ext>
              </a:extLst>
            </p:cNvPr>
            <p:cNvSpPr txBox="1"/>
            <p:nvPr/>
          </p:nvSpPr>
          <p:spPr>
            <a:xfrm>
              <a:off x="6724649" y="3390906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heap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285;p2">
              <a:extLst>
                <a:ext uri="{FF2B5EF4-FFF2-40B4-BE49-F238E27FC236}">
                  <a16:creationId xmlns:a16="http://schemas.microsoft.com/office/drawing/2014/main" id="{C608AD6F-53BA-4E94-BFA6-481D71219664}"/>
                </a:ext>
              </a:extLst>
            </p:cNvPr>
            <p:cNvSpPr txBox="1"/>
            <p:nvPr/>
          </p:nvSpPr>
          <p:spPr>
            <a:xfrm>
              <a:off x="6718302" y="1015989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stack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" name="Google Shape;286;p2">
              <a:extLst>
                <a:ext uri="{FF2B5EF4-FFF2-40B4-BE49-F238E27FC236}">
                  <a16:creationId xmlns:a16="http://schemas.microsoft.com/office/drawing/2014/main" id="{C3713904-1902-4E84-83AC-6214C1751A19}"/>
                </a:ext>
              </a:extLst>
            </p:cNvPr>
            <p:cNvCxnSpPr/>
            <p:nvPr/>
          </p:nvCxnSpPr>
          <p:spPr>
            <a:xfrm rot="10800000">
              <a:off x="7213600" y="29972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7" name="Google Shape;287;p2">
              <a:extLst>
                <a:ext uri="{FF2B5EF4-FFF2-40B4-BE49-F238E27FC236}">
                  <a16:creationId xmlns:a16="http://schemas.microsoft.com/office/drawing/2014/main" id="{7DBF6BD9-663A-43F9-B727-C796D562EBD5}"/>
                </a:ext>
              </a:extLst>
            </p:cNvPr>
            <p:cNvCxnSpPr/>
            <p:nvPr/>
          </p:nvCxnSpPr>
          <p:spPr>
            <a:xfrm>
              <a:off x="7213600" y="1549400"/>
              <a:ext cx="0" cy="381000"/>
            </a:xfrm>
            <a:prstGeom prst="straightConnector1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8" name="Google Shape;288;p2">
              <a:extLst>
                <a:ext uri="{FF2B5EF4-FFF2-40B4-BE49-F238E27FC236}">
                  <a16:creationId xmlns:a16="http://schemas.microsoft.com/office/drawing/2014/main" id="{FBC2EF3D-A7CD-4C15-83CD-061ACEC67EF2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289;p2">
              <a:extLst>
                <a:ext uri="{FF2B5EF4-FFF2-40B4-BE49-F238E27FC236}">
                  <a16:creationId xmlns:a16="http://schemas.microsoft.com/office/drawing/2014/main" id="{560D1748-CBAD-48F6-81C3-FBC690094B5D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3BE4033-6FAC-4A8C-AD36-E612F6BBFFD2}"/>
              </a:ext>
            </a:extLst>
          </p:cNvPr>
          <p:cNvSpPr txBox="1"/>
          <p:nvPr/>
        </p:nvSpPr>
        <p:spPr>
          <a:xfrm>
            <a:off x="359228" y="1284004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Virtual Addresses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2C97A0-8868-4DFD-A120-D646B9145A9E}"/>
              </a:ext>
            </a:extLst>
          </p:cNvPr>
          <p:cNvSpPr txBox="1"/>
          <p:nvPr/>
        </p:nvSpPr>
        <p:spPr>
          <a:xfrm>
            <a:off x="8240489" y="1349272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Physical Addresses</a:t>
            </a:r>
          </a:p>
        </p:txBody>
      </p:sp>
      <p:grpSp>
        <p:nvGrpSpPr>
          <p:cNvPr id="23" name="Google Shape;275;p2">
            <a:extLst>
              <a:ext uri="{FF2B5EF4-FFF2-40B4-BE49-F238E27FC236}">
                <a16:creationId xmlns:a16="http://schemas.microsoft.com/office/drawing/2014/main" id="{1FAACB2C-31BD-4664-8E25-FFA57B2AE60F}"/>
              </a:ext>
            </a:extLst>
          </p:cNvPr>
          <p:cNvGrpSpPr/>
          <p:nvPr/>
        </p:nvGrpSpPr>
        <p:grpSpPr>
          <a:xfrm>
            <a:off x="7358901" y="1964288"/>
            <a:ext cx="4232828" cy="4299708"/>
            <a:chOff x="4071662" y="914400"/>
            <a:chExt cx="4368695" cy="4758420"/>
          </a:xfrm>
        </p:grpSpPr>
        <p:sp>
          <p:nvSpPr>
            <p:cNvPr id="24" name="Google Shape;276;p2" descr="Wide upward diagonal">
              <a:extLst>
                <a:ext uri="{FF2B5EF4-FFF2-40B4-BE49-F238E27FC236}">
                  <a16:creationId xmlns:a16="http://schemas.microsoft.com/office/drawing/2014/main" id="{24451AE0-91AE-458B-8743-9A34AE04174A}"/>
                </a:ext>
              </a:extLst>
            </p:cNvPr>
            <p:cNvSpPr/>
            <p:nvPr/>
          </p:nvSpPr>
          <p:spPr>
            <a:xfrm>
              <a:off x="5994400" y="1549400"/>
              <a:ext cx="2438400" cy="1828800"/>
            </a:xfrm>
            <a:prstGeom prst="rect">
              <a:avLst/>
            </a:prstGeom>
            <a:solidFill>
              <a:srgbClr val="FFFFFF"/>
            </a:solidFill>
            <a:ln w="12700" cap="flat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77;p2">
              <a:extLst>
                <a:ext uri="{FF2B5EF4-FFF2-40B4-BE49-F238E27FC236}">
                  <a16:creationId xmlns:a16="http://schemas.microsoft.com/office/drawing/2014/main" id="{D2F63CB9-9593-408B-A3A0-D157A3A2A4BE}"/>
                </a:ext>
              </a:extLst>
            </p:cNvPr>
            <p:cNvSpPr/>
            <p:nvPr/>
          </p:nvSpPr>
          <p:spPr>
            <a:xfrm>
              <a:off x="5994400" y="1016000"/>
              <a:ext cx="2438400" cy="4572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78;p2">
              <a:extLst>
                <a:ext uri="{FF2B5EF4-FFF2-40B4-BE49-F238E27FC236}">
                  <a16:creationId xmlns:a16="http://schemas.microsoft.com/office/drawing/2014/main" id="{1F1CA50C-4DCC-4854-9249-AE6699D1516C}"/>
                </a:ext>
              </a:extLst>
            </p:cNvPr>
            <p:cNvSpPr/>
            <p:nvPr/>
          </p:nvSpPr>
          <p:spPr>
            <a:xfrm>
              <a:off x="5994400" y="4757357"/>
              <a:ext cx="2445957" cy="8381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9;p2">
              <a:extLst>
                <a:ext uri="{FF2B5EF4-FFF2-40B4-BE49-F238E27FC236}">
                  <a16:creationId xmlns:a16="http://schemas.microsoft.com/office/drawing/2014/main" id="{3405C199-CE9D-4352-B390-230491E5B44D}"/>
                </a:ext>
              </a:extLst>
            </p:cNvPr>
            <p:cNvSpPr/>
            <p:nvPr/>
          </p:nvSpPr>
          <p:spPr>
            <a:xfrm>
              <a:off x="5994400" y="1778000"/>
              <a:ext cx="2438400" cy="6858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cap="flat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82;p2">
              <a:extLst>
                <a:ext uri="{FF2B5EF4-FFF2-40B4-BE49-F238E27FC236}">
                  <a16:creationId xmlns:a16="http://schemas.microsoft.com/office/drawing/2014/main" id="{03B4B0B2-39F0-4FD0-8030-B3ED0A6BAC95}"/>
                </a:ext>
              </a:extLst>
            </p:cNvPr>
            <p:cNvSpPr txBox="1"/>
            <p:nvPr/>
          </p:nvSpPr>
          <p:spPr>
            <a:xfrm>
              <a:off x="6737343" y="4820604"/>
              <a:ext cx="11613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283;p2">
              <a:extLst>
                <a:ext uri="{FF2B5EF4-FFF2-40B4-BE49-F238E27FC236}">
                  <a16:creationId xmlns:a16="http://schemas.microsoft.com/office/drawing/2014/main" id="{9D7AC96D-BFCC-4C34-9BA0-4CC59F78D37B}"/>
                </a:ext>
              </a:extLst>
            </p:cNvPr>
            <p:cNvSpPr txBox="1"/>
            <p:nvPr/>
          </p:nvSpPr>
          <p:spPr>
            <a:xfrm>
              <a:off x="6187599" y="1778111"/>
              <a:ext cx="2052000" cy="58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dirty="0">
                  <a:solidFill>
                    <a:srgbClr val="000000"/>
                  </a:solidFill>
                  <a:latin typeface="Calibri"/>
                  <a:ea typeface="Arial"/>
                  <a:cs typeface="Calibri"/>
                  <a:sym typeface="Calibri"/>
                </a:rPr>
                <a:t>Process A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288;p2">
              <a:extLst>
                <a:ext uri="{FF2B5EF4-FFF2-40B4-BE49-F238E27FC236}">
                  <a16:creationId xmlns:a16="http://schemas.microsoft.com/office/drawing/2014/main" id="{EF7A3B56-FB40-4C5A-949C-B8798DAAF41D}"/>
                </a:ext>
              </a:extLst>
            </p:cNvPr>
            <p:cNvSpPr txBox="1"/>
            <p:nvPr/>
          </p:nvSpPr>
          <p:spPr>
            <a:xfrm>
              <a:off x="4071662" y="914400"/>
              <a:ext cx="1871998" cy="3692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FFFF </a:t>
              </a:r>
              <a:r>
                <a:rPr lang="en-US" sz="1800" b="1" i="1" u="none" strike="noStrike" cap="none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FFFF</a:t>
              </a:r>
              <a:r>
                <a:rPr lang="en-US" sz="1800" b="1" i="1" u="none" strike="noStrike" cap="none" baseline="-25000" dirty="0" err="1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289;p2">
              <a:extLst>
                <a:ext uri="{FF2B5EF4-FFF2-40B4-BE49-F238E27FC236}">
                  <a16:creationId xmlns:a16="http://schemas.microsoft.com/office/drawing/2014/main" id="{C2DFE120-60D0-41B2-A683-8F5A987E7130}"/>
                </a:ext>
              </a:extLst>
            </p:cNvPr>
            <p:cNvSpPr txBox="1"/>
            <p:nvPr/>
          </p:nvSpPr>
          <p:spPr>
            <a:xfrm>
              <a:off x="5212080" y="5303520"/>
              <a:ext cx="73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1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~ 0</a:t>
              </a:r>
              <a:r>
                <a:rPr lang="en-US" sz="1800" b="1" i="1" u="none" strike="noStrike" cap="none" baseline="-25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hex</a:t>
              </a:r>
              <a:endParaRPr sz="18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279;p2">
            <a:extLst>
              <a:ext uri="{FF2B5EF4-FFF2-40B4-BE49-F238E27FC236}">
                <a16:creationId xmlns:a16="http://schemas.microsoft.com/office/drawing/2014/main" id="{AB2C88EA-4419-45C6-95D9-07AACD5BA317}"/>
              </a:ext>
            </a:extLst>
          </p:cNvPr>
          <p:cNvSpPr/>
          <p:nvPr/>
        </p:nvSpPr>
        <p:spPr>
          <a:xfrm>
            <a:off x="9221842" y="3961818"/>
            <a:ext cx="2362565" cy="6196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283;p2">
            <a:extLst>
              <a:ext uri="{FF2B5EF4-FFF2-40B4-BE49-F238E27FC236}">
                <a16:creationId xmlns:a16="http://schemas.microsoft.com/office/drawing/2014/main" id="{3C631BB0-3751-4902-ADD3-B07E3A932B09}"/>
              </a:ext>
            </a:extLst>
          </p:cNvPr>
          <p:cNvSpPr txBox="1"/>
          <p:nvPr/>
        </p:nvSpPr>
        <p:spPr>
          <a:xfrm>
            <a:off x="9409032" y="3961918"/>
            <a:ext cx="1988183" cy="52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Arial"/>
                <a:cs typeface="Calibri"/>
                <a:sym typeface="Calibri"/>
              </a:rPr>
              <a:t>Process B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86C8FC-C917-46E6-9DF3-110BD13996C6}"/>
              </a:ext>
            </a:extLst>
          </p:cNvPr>
          <p:cNvSpPr txBox="1"/>
          <p:nvPr/>
        </p:nvSpPr>
        <p:spPr>
          <a:xfrm rot="16200000">
            <a:off x="369833" y="3805991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Address Space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0E835A-EE67-4739-83F3-5E6AC159F121}"/>
              </a:ext>
            </a:extLst>
          </p:cNvPr>
          <p:cNvSpPr txBox="1"/>
          <p:nvPr/>
        </p:nvSpPr>
        <p:spPr>
          <a:xfrm rot="16200000">
            <a:off x="7070495" y="3860113"/>
            <a:ext cx="35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RAM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A04D83B-D5C1-49E2-BCC5-E9129FF495DB}"/>
              </a:ext>
            </a:extLst>
          </p:cNvPr>
          <p:cNvCxnSpPr>
            <a:cxnSpLocks/>
          </p:cNvCxnSpPr>
          <p:nvPr/>
        </p:nvCxnSpPr>
        <p:spPr>
          <a:xfrm flipV="1">
            <a:off x="5509526" y="3054483"/>
            <a:ext cx="3618722" cy="97544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ight Brace 47">
            <a:extLst>
              <a:ext uri="{FF2B5EF4-FFF2-40B4-BE49-F238E27FC236}">
                <a16:creationId xmlns:a16="http://schemas.microsoft.com/office/drawing/2014/main" id="{0D7EBF01-9800-43CC-A97A-5C8525DA0874}"/>
              </a:ext>
            </a:extLst>
          </p:cNvPr>
          <p:cNvSpPr/>
          <p:nvPr/>
        </p:nvSpPr>
        <p:spPr>
          <a:xfrm>
            <a:off x="4973532" y="1964288"/>
            <a:ext cx="379069" cy="4138097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87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4 KB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1B8034-FE5A-4D39-85DC-0988B196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6457" y="1143000"/>
            <a:ext cx="4003938" cy="5029200"/>
          </a:xfrm>
        </p:spPr>
        <p:txBody>
          <a:bodyPr/>
          <a:lstStyle/>
          <a:p>
            <a:r>
              <a:rPr lang="en-US" dirty="0"/>
              <a:t>Normal x86-64 paging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CDA4DF-7EFA-4831-8404-DC14BFB83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914400"/>
            <a:ext cx="6661191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14579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2 MB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71</a:t>
            </a:fld>
            <a:endParaRPr lang="en-US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04C42AA8-9798-41F6-86F2-536C4DA76DC1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07595" y="914400"/>
            <a:ext cx="6645275" cy="5029200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4C3211-4D1C-4116-8996-44F9D86B887F}"/>
              </a:ext>
            </a:extLst>
          </p:cNvPr>
          <p:cNvSpPr txBox="1">
            <a:spLocks/>
          </p:cNvSpPr>
          <p:nvPr/>
        </p:nvSpPr>
        <p:spPr>
          <a:xfrm>
            <a:off x="7576457" y="1143000"/>
            <a:ext cx="4003938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Page Size bit triggers walk to skip next table and go straight to</a:t>
            </a:r>
            <a:br>
              <a:rPr lang="en-US" dirty="0"/>
            </a:br>
            <a:r>
              <a:rPr lang="en-US" dirty="0"/>
              <a:t>2 MB page in memory</a:t>
            </a:r>
          </a:p>
          <a:p>
            <a:endParaRPr lang="en-US" dirty="0"/>
          </a:p>
          <a:p>
            <a:r>
              <a:rPr lang="en-US" dirty="0"/>
              <a:t>Remaining address bits are used as offset into larger page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579729-D479-4F13-9075-EC560F9B163D}"/>
              </a:ext>
            </a:extLst>
          </p:cNvPr>
          <p:cNvSpPr/>
          <p:nvPr/>
        </p:nvSpPr>
        <p:spPr>
          <a:xfrm>
            <a:off x="2917860" y="2719614"/>
            <a:ext cx="1158840" cy="45538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D59E05-8787-4499-A8B9-9A3FF22A3AE3}"/>
              </a:ext>
            </a:extLst>
          </p:cNvPr>
          <p:cNvSpPr/>
          <p:nvPr/>
        </p:nvSpPr>
        <p:spPr>
          <a:xfrm>
            <a:off x="4914900" y="1282700"/>
            <a:ext cx="2146300" cy="5080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418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B2FEA1B-EE8A-4FC0-ABF3-71F6B21F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x86-64 allows multiple-sized pages: 1 GB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8C7B7-8774-4EF4-B748-2F93D471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72</a:t>
            </a:fld>
            <a:endParaRPr lang="en-US"/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D74B9D20-38AB-4A8F-B808-775B1D8E1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914400"/>
            <a:ext cx="6642135" cy="5006975"/>
          </a:xfrm>
          <a:prstGeom prst="rect">
            <a:avLst/>
          </a:prstGeom>
        </p:spPr>
      </p:pic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6164EFC-BA99-46A1-9F60-2B3961F34816}"/>
              </a:ext>
            </a:extLst>
          </p:cNvPr>
          <p:cNvSpPr txBox="1">
            <a:spLocks/>
          </p:cNvSpPr>
          <p:nvPr/>
        </p:nvSpPr>
        <p:spPr>
          <a:xfrm>
            <a:off x="7576456" y="1143000"/>
            <a:ext cx="4132943" cy="502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skip straight to 1 GB pages</a:t>
            </a:r>
          </a:p>
          <a:p>
            <a:endParaRPr lang="en-US" dirty="0"/>
          </a:p>
          <a:p>
            <a:r>
              <a:rPr lang="en-US" dirty="0"/>
              <a:t>With a bit of extra hardware, TLB can hold large page entries</a:t>
            </a:r>
          </a:p>
          <a:p>
            <a:pPr lvl="1"/>
            <a:r>
              <a:rPr lang="en-US" dirty="0"/>
              <a:t>Occupies a single TLB entry for 1 GB of data</a:t>
            </a:r>
            <a:br>
              <a:rPr lang="en-US" dirty="0"/>
            </a:br>
            <a:r>
              <a:rPr lang="en-US" dirty="0"/>
              <a:t>(250000 normal entries)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ED76A3-E9DA-426B-9943-D6587B15A3BE}"/>
              </a:ext>
            </a:extLst>
          </p:cNvPr>
          <p:cNvSpPr/>
          <p:nvPr/>
        </p:nvSpPr>
        <p:spPr>
          <a:xfrm>
            <a:off x="1382511" y="3303814"/>
            <a:ext cx="1347989" cy="455386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3155AD-3598-456F-A9B6-1F42DE6C7EE8}"/>
              </a:ext>
            </a:extLst>
          </p:cNvPr>
          <p:cNvSpPr/>
          <p:nvPr/>
        </p:nvSpPr>
        <p:spPr>
          <a:xfrm>
            <a:off x="3835400" y="1282700"/>
            <a:ext cx="3225800" cy="508000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914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B27A6-F735-4BB1-B9D6-32C53F7DB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 structures for paging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2478B-6DB5-4DD3-9EE8-F8FBC12F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hardware handles TLB misses</a:t>
            </a:r>
          </a:p>
          <a:p>
            <a:pPr lvl="1"/>
            <a:r>
              <a:rPr lang="en-US" dirty="0"/>
              <a:t>Need a regular structure it can “walk” to find page table entry</a:t>
            </a:r>
          </a:p>
          <a:p>
            <a:pPr lvl="1"/>
            <a:r>
              <a:rPr lang="en-US" dirty="0"/>
              <a:t>x86-64 needs to use multilevel page tables</a:t>
            </a:r>
          </a:p>
          <a:p>
            <a:pPr lvl="1"/>
            <a:endParaRPr lang="en-US" dirty="0"/>
          </a:p>
          <a:p>
            <a:r>
              <a:rPr lang="en-US" dirty="0"/>
              <a:t>If software handles TLB misses</a:t>
            </a:r>
          </a:p>
          <a:p>
            <a:pPr lvl="1"/>
            <a:r>
              <a:rPr lang="en-US" dirty="0"/>
              <a:t>OS can use whatever data structure it pleases</a:t>
            </a:r>
          </a:p>
          <a:p>
            <a:pPr lvl="1"/>
            <a:r>
              <a:rPr lang="en-US" dirty="0"/>
              <a:t>Example: inverted page tables</a:t>
            </a:r>
          </a:p>
          <a:p>
            <a:pPr lvl="2"/>
            <a:r>
              <a:rPr lang="en-US" dirty="0"/>
              <a:t>Only store entries for virtual pages with valid physical mappings</a:t>
            </a:r>
          </a:p>
          <a:p>
            <a:pPr lvl="2"/>
            <a:r>
              <a:rPr lang="en-US" dirty="0"/>
              <a:t>Use hash of VPN+PCID to find the entry you need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EDC882-7D6E-4A64-A84E-4CF1666E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837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Address Spaces</a:t>
            </a:r>
          </a:p>
          <a:p>
            <a:endParaRPr lang="en-US" dirty="0"/>
          </a:p>
          <a:p>
            <a:r>
              <a:rPr lang="en-US" dirty="0"/>
              <a:t>Methods of address translation</a:t>
            </a:r>
          </a:p>
          <a:p>
            <a:pPr lvl="1"/>
            <a:r>
              <a:rPr lang="en-US" sz="2800" dirty="0"/>
              <a:t>Segmentation</a:t>
            </a:r>
          </a:p>
          <a:p>
            <a:pPr lvl="1"/>
            <a:r>
              <a:rPr lang="en-US" sz="2800" dirty="0"/>
              <a:t>Paging</a:t>
            </a:r>
          </a:p>
          <a:p>
            <a:pPr lvl="1"/>
            <a:endParaRPr lang="en-US" sz="2800" dirty="0"/>
          </a:p>
          <a:p>
            <a:r>
              <a:rPr lang="en-US" sz="3200" dirty="0"/>
              <a:t>Paging improvements</a:t>
            </a:r>
          </a:p>
          <a:p>
            <a:pPr lvl="1"/>
            <a:r>
              <a:rPr lang="en-US" sz="2800" dirty="0"/>
              <a:t>Improving translation speed</a:t>
            </a:r>
          </a:p>
          <a:p>
            <a:pPr lvl="1"/>
            <a:r>
              <a:rPr lang="en-US" sz="2800" dirty="0"/>
              <a:t>Improving table storage size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83083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5E716C-671F-46D2-AE56-E27CC6826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illusion important?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072D55-3A7B-4A69-AD7A-48424C465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We want to compile our programs at set addresses</a:t>
            </a:r>
          </a:p>
          <a:p>
            <a:pPr lvl="1"/>
            <a:r>
              <a:rPr lang="en-US" dirty="0"/>
              <a:t>There are alternatives to this, such as Position Independent code</a:t>
            </a:r>
          </a:p>
          <a:p>
            <a:pPr lvl="1"/>
            <a:r>
              <a:rPr lang="en-US" dirty="0"/>
              <a:t>But those alternatives often have performance costs</a:t>
            </a:r>
          </a:p>
          <a:p>
            <a:pPr lvl="1"/>
            <a:endParaRPr lang="en-US" dirty="0"/>
          </a:p>
          <a:p>
            <a:r>
              <a:rPr lang="en-US" dirty="0"/>
              <a:t>But we can’t know which addresses will be available</a:t>
            </a:r>
          </a:p>
          <a:p>
            <a:pPr lvl="1"/>
            <a:r>
              <a:rPr lang="en-US" dirty="0"/>
              <a:t>How would developers know which addresses Chrome could use safely or which addresses </a:t>
            </a:r>
            <a:r>
              <a:rPr lang="en-US" dirty="0" err="1"/>
              <a:t>Powerpoint</a:t>
            </a:r>
            <a:r>
              <a:rPr lang="en-US" dirty="0"/>
              <a:t> intended to use?</a:t>
            </a:r>
          </a:p>
          <a:p>
            <a:pPr lvl="1"/>
            <a:endParaRPr lang="en-US" dirty="0"/>
          </a:p>
          <a:p>
            <a:r>
              <a:rPr lang="en-US" dirty="0"/>
              <a:t>Plus, the amount of RAM on systems varies widely</a:t>
            </a:r>
          </a:p>
          <a:p>
            <a:pPr lvl="1"/>
            <a:r>
              <a:rPr lang="en-US" dirty="0"/>
              <a:t>Old laptop with 512 MB, Desktop with 16 GB, Server with 256 GB</a:t>
            </a:r>
          </a:p>
          <a:p>
            <a:pPr lvl="1"/>
            <a:r>
              <a:rPr lang="en-US" dirty="0"/>
              <a:t>If they run x86-64 Linux, the same program will work on all of them</a:t>
            </a:r>
          </a:p>
          <a:p>
            <a:pPr lvl="1"/>
            <a:r>
              <a:rPr lang="en-US" dirty="0"/>
              <a:t>Specialized systems, like embedded, might not need this requirement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3F43D-E981-43DF-A2EC-811F91F7F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51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C60C1-1248-4930-9E44-7E56FA2A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virtual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60C5E0-9439-45E1-BB61-756C5DCC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Independence from other programs running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Independence from machine hardware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Applications shouldn’t be able to even </a:t>
            </a:r>
            <a:r>
              <a:rPr lang="en-US" i="1" dirty="0"/>
              <a:t>read</a:t>
            </a:r>
            <a:r>
              <a:rPr lang="en-US" dirty="0"/>
              <a:t> other memory much less write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Efficiency</a:t>
            </a:r>
          </a:p>
          <a:p>
            <a:pPr lvl="1"/>
            <a:r>
              <a:rPr lang="en-US" dirty="0"/>
              <a:t>Allow reuse of some parts of memory</a:t>
            </a:r>
          </a:p>
          <a:p>
            <a:pPr lvl="2"/>
            <a:r>
              <a:rPr lang="en-US" dirty="0"/>
              <a:t>Code sections for threads, duplicate processes, or shared libraries</a:t>
            </a:r>
          </a:p>
          <a:p>
            <a:pPr lvl="1"/>
            <a:r>
              <a:rPr lang="en-US" dirty="0"/>
              <a:t>Don’t slow down the system too much by enabling the above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67A65-D669-4835-A320-20CAE0A8D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38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4220</Words>
  <Application>Microsoft Office PowerPoint</Application>
  <PresentationFormat>Widescreen</PresentationFormat>
  <Paragraphs>1310</Paragraphs>
  <Slides>74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1" baseType="lpstr">
      <vt:lpstr>Arial</vt:lpstr>
      <vt:lpstr>Calibri</vt:lpstr>
      <vt:lpstr>Consolas</vt:lpstr>
      <vt:lpstr>Courier New</vt:lpstr>
      <vt:lpstr>Tahoma</vt:lpstr>
      <vt:lpstr>Verdana</vt:lpstr>
      <vt:lpstr>Class Slides</vt:lpstr>
      <vt:lpstr>Lecture 11: Virtual Memory</vt:lpstr>
      <vt:lpstr>Resources the OS manages</vt:lpstr>
      <vt:lpstr>Today’s Goals</vt:lpstr>
      <vt:lpstr>Outline</vt:lpstr>
      <vt:lpstr>The reality of memory in a computer</vt:lpstr>
      <vt:lpstr>A process’s view of the memory</vt:lpstr>
      <vt:lpstr>Virtual memory enables this illusion</vt:lpstr>
      <vt:lpstr>Why is this illusion important?</vt:lpstr>
      <vt:lpstr>Goals of virtual memory</vt:lpstr>
      <vt:lpstr>Virtual memory is how the OS controls memory accesses</vt:lpstr>
      <vt:lpstr>Memory Management Unit (MMU) supports virtual memory</vt:lpstr>
      <vt:lpstr>Short Break + Question</vt:lpstr>
      <vt:lpstr>Short Break + Question</vt:lpstr>
      <vt:lpstr>Outline</vt:lpstr>
      <vt:lpstr>Share memory by splitting between whole processes</vt:lpstr>
      <vt:lpstr>Address translation with a base register</vt:lpstr>
      <vt:lpstr>Adding protection creates “Base and Bound” translation</vt:lpstr>
      <vt:lpstr>Base and bounds evaluation</vt:lpstr>
      <vt:lpstr>Check your understanding – base and bound</vt:lpstr>
      <vt:lpstr>Check your understanding – base and bound</vt:lpstr>
      <vt:lpstr>What if we split the code into multiple base/bound segments?</vt:lpstr>
      <vt:lpstr>Segmentation design</vt:lpstr>
      <vt:lpstr>Memory Management Unit for segmentation</vt:lpstr>
      <vt:lpstr>OS management of processes with segmentation</vt:lpstr>
      <vt:lpstr>Segmentation evaluation</vt:lpstr>
      <vt:lpstr>Quick question – segmentation (16 bit)</vt:lpstr>
      <vt:lpstr>Quick question – segmentation (16 bit)</vt:lpstr>
      <vt:lpstr>Break + Practice – segmentation (16 bit)</vt:lpstr>
      <vt:lpstr>Break + Practice – segmentation (16 bit)</vt:lpstr>
      <vt:lpstr>Outline</vt:lpstr>
      <vt:lpstr>Improving upon segmentation</vt:lpstr>
      <vt:lpstr>Solution to fragmentation: pages of memory</vt:lpstr>
      <vt:lpstr>Page table translates virtual addresses to physical addresses</vt:lpstr>
      <vt:lpstr>Paging versus segmentation</vt:lpstr>
      <vt:lpstr>PowerPoint Presentation</vt:lpstr>
      <vt:lpstr>PowerPoint Presentation</vt:lpstr>
      <vt:lpstr>PowerPoint Presentation</vt:lpstr>
      <vt:lpstr>Check your understanding – virtual address translation</vt:lpstr>
      <vt:lpstr>Check your understanding – virtual address translation</vt:lpstr>
      <vt:lpstr>Steps to translating virtual addresses with paging</vt:lpstr>
      <vt:lpstr>How the OS deals with memory in a paging system</vt:lpstr>
      <vt:lpstr>Dealing with processes bigger than memory</vt:lpstr>
      <vt:lpstr>PowerPoint Presentation</vt:lpstr>
      <vt:lpstr>OS management of processes with paging</vt:lpstr>
      <vt:lpstr>Paging evaluation</vt:lpstr>
      <vt:lpstr>Paging evaluation (continued)</vt:lpstr>
      <vt:lpstr>Break + Virtual Memory Practice</vt:lpstr>
      <vt:lpstr>Break + Virtual Memory Practice</vt:lpstr>
      <vt:lpstr>Outline</vt:lpstr>
      <vt:lpstr>Caching can speed up page table access</vt:lpstr>
      <vt:lpstr>TLB caches page table entries</vt:lpstr>
      <vt:lpstr>Address translation with TLB</vt:lpstr>
      <vt:lpstr>Context switches with a TLB</vt:lpstr>
      <vt:lpstr>Software controlled TLBs</vt:lpstr>
      <vt:lpstr>Outline</vt:lpstr>
      <vt:lpstr>Paging disadvantages</vt:lpstr>
      <vt:lpstr>Why do page tables take so much storage space?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Create multiple page tables, each with useful mappings only</vt:lpstr>
      <vt:lpstr>Multilevel page tables</vt:lpstr>
      <vt:lpstr>Multilevel page table logistics</vt:lpstr>
      <vt:lpstr>Multilevel page tables can keep nesting</vt:lpstr>
      <vt:lpstr>Intel Ice Lake (2019): 5 layers!!</vt:lpstr>
      <vt:lpstr>Check your understanding – multilevel page table</vt:lpstr>
      <vt:lpstr>Check your understanding – multilevel page table</vt:lpstr>
      <vt:lpstr>Additional optimization: large pages</vt:lpstr>
      <vt:lpstr>x86-64 allows multiple-sized pages: 4 KB</vt:lpstr>
      <vt:lpstr>x86-64 allows multiple-sized pages: 2 MB</vt:lpstr>
      <vt:lpstr>x86-64 allows multiple-sized pages: 1 GB</vt:lpstr>
      <vt:lpstr>Other data structures for paging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Virtual Memory</dc:title>
  <dc:creator>Branden Ghena</dc:creator>
  <cp:lastModifiedBy>Branden Ghena</cp:lastModifiedBy>
  <cp:revision>26</cp:revision>
  <dcterms:created xsi:type="dcterms:W3CDTF">2020-10-21T03:25:18Z</dcterms:created>
  <dcterms:modified xsi:type="dcterms:W3CDTF">2022-11-01T17:07:40Z</dcterms:modified>
</cp:coreProperties>
</file>