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1"/>
  </p:notesMasterIdLst>
  <p:sldIdLst>
    <p:sldId id="256" r:id="rId2"/>
    <p:sldId id="434" r:id="rId3"/>
    <p:sldId id="264" r:id="rId4"/>
    <p:sldId id="348" r:id="rId5"/>
    <p:sldId id="383" r:id="rId6"/>
    <p:sldId id="386" r:id="rId7"/>
    <p:sldId id="396" r:id="rId8"/>
    <p:sldId id="397" r:id="rId9"/>
    <p:sldId id="399" r:id="rId10"/>
    <p:sldId id="423" r:id="rId11"/>
    <p:sldId id="388" r:id="rId12"/>
    <p:sldId id="401" r:id="rId13"/>
    <p:sldId id="402" r:id="rId14"/>
    <p:sldId id="389" r:id="rId15"/>
    <p:sldId id="400" r:id="rId16"/>
    <p:sldId id="428" r:id="rId17"/>
    <p:sldId id="427" r:id="rId18"/>
    <p:sldId id="424" r:id="rId19"/>
    <p:sldId id="391" r:id="rId20"/>
    <p:sldId id="392" r:id="rId21"/>
    <p:sldId id="410" r:id="rId22"/>
    <p:sldId id="409" r:id="rId23"/>
    <p:sldId id="394" r:id="rId24"/>
    <p:sldId id="404" r:id="rId25"/>
    <p:sldId id="405" r:id="rId26"/>
    <p:sldId id="431" r:id="rId27"/>
    <p:sldId id="429" r:id="rId28"/>
    <p:sldId id="430" r:id="rId29"/>
    <p:sldId id="411" r:id="rId30"/>
    <p:sldId id="407" r:id="rId31"/>
    <p:sldId id="412" r:id="rId32"/>
    <p:sldId id="415" r:id="rId33"/>
    <p:sldId id="385" r:id="rId34"/>
    <p:sldId id="416" r:id="rId35"/>
    <p:sldId id="406" r:id="rId36"/>
    <p:sldId id="417" r:id="rId37"/>
    <p:sldId id="420" r:id="rId38"/>
    <p:sldId id="425" r:id="rId39"/>
    <p:sldId id="403" r:id="rId40"/>
    <p:sldId id="418" r:id="rId41"/>
    <p:sldId id="432" r:id="rId42"/>
    <p:sldId id="436" r:id="rId43"/>
    <p:sldId id="419" r:id="rId44"/>
    <p:sldId id="435" r:id="rId45"/>
    <p:sldId id="395" r:id="rId46"/>
    <p:sldId id="421" r:id="rId47"/>
    <p:sldId id="422" r:id="rId48"/>
    <p:sldId id="433" r:id="rId49"/>
    <p:sldId id="42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34"/>
            <p14:sldId id="264"/>
          </p14:sldIdLst>
        </p14:section>
        <p14:section name="Virtualization" id="{B55B8E8C-5EAB-4A1E-A4E9-AE5E896E46FA}">
          <p14:sldIdLst>
            <p14:sldId id="348"/>
            <p14:sldId id="383"/>
            <p14:sldId id="386"/>
            <p14:sldId id="396"/>
            <p14:sldId id="397"/>
            <p14:sldId id="399"/>
          </p14:sldIdLst>
        </p14:section>
        <p14:section name="Emulation" id="{62CAC01A-68EB-41E8-A5FB-E07EB8B60EE1}">
          <p14:sldIdLst>
            <p14:sldId id="423"/>
            <p14:sldId id="388"/>
            <p14:sldId id="401"/>
            <p14:sldId id="402"/>
            <p14:sldId id="389"/>
            <p14:sldId id="400"/>
            <p14:sldId id="428"/>
            <p14:sldId id="427"/>
          </p14:sldIdLst>
        </p14:section>
        <p14:section name="Hypervisors" id="{BBE0937B-F1C3-4991-B7FA-689FAA2112DB}">
          <p14:sldIdLst>
            <p14:sldId id="424"/>
            <p14:sldId id="391"/>
            <p14:sldId id="392"/>
            <p14:sldId id="410"/>
            <p14:sldId id="409"/>
            <p14:sldId id="394"/>
            <p14:sldId id="404"/>
            <p14:sldId id="405"/>
            <p14:sldId id="431"/>
            <p14:sldId id="429"/>
            <p14:sldId id="430"/>
            <p14:sldId id="411"/>
            <p14:sldId id="407"/>
            <p14:sldId id="412"/>
            <p14:sldId id="415"/>
            <p14:sldId id="385"/>
            <p14:sldId id="416"/>
            <p14:sldId id="406"/>
            <p14:sldId id="417"/>
            <p14:sldId id="420"/>
          </p14:sldIdLst>
        </p14:section>
        <p14:section name="Containers" id="{76BD417F-7FD2-41E9-84E7-EDD4D3793B11}">
          <p14:sldIdLst>
            <p14:sldId id="425"/>
            <p14:sldId id="403"/>
            <p14:sldId id="418"/>
            <p14:sldId id="432"/>
            <p14:sldId id="436"/>
            <p14:sldId id="419"/>
            <p14:sldId id="435"/>
            <p14:sldId id="395"/>
            <p14:sldId id="421"/>
            <p14:sldId id="422"/>
            <p14:sldId id="433"/>
          </p14:sldIdLst>
        </p14:section>
        <p14:section name="Wrapup" id="{29A7F866-9DA9-446B-8359-CE426CB89C7A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0785" autoAdjust="0"/>
  </p:normalViewPr>
  <p:slideViewPr>
    <p:cSldViewPr snapToGrid="0">
      <p:cViewPr varScale="1">
        <p:scale>
          <a:sx n="77" d="100"/>
          <a:sy n="77" d="100"/>
        </p:scale>
        <p:origin x="120" y="1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7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18:</a:t>
            </a:r>
            <a:br>
              <a:rPr lang="en-US" dirty="0"/>
            </a:br>
            <a:r>
              <a:rPr lang="en-US" dirty="0"/>
              <a:t>Virtualization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Jaswinder Pal Singh (Princeton), Harsha V. </a:t>
            </a:r>
            <a:r>
              <a:rPr lang="en-US" dirty="0" err="1"/>
              <a:t>Madhyastha</a:t>
            </a:r>
            <a:r>
              <a:rPr lang="en-US" dirty="0"/>
              <a:t> (Michigan),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b="1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3135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software emulates the behavior of every single instruction</a:t>
            </a:r>
          </a:p>
          <a:p>
            <a:pPr lvl="1"/>
            <a:r>
              <a:rPr lang="en-US" dirty="0"/>
              <a:t>Data structures for Processor, Memory, I/O, etc.</a:t>
            </a:r>
          </a:p>
          <a:p>
            <a:pPr lvl="1"/>
            <a:r>
              <a:rPr lang="en-US" dirty="0"/>
              <a:t>Code for Instruction Cycle:</a:t>
            </a:r>
          </a:p>
          <a:p>
            <a:pPr lvl="2"/>
            <a:r>
              <a:rPr lang="en-US" dirty="0"/>
              <a:t>Fetch next instruction</a:t>
            </a:r>
          </a:p>
          <a:p>
            <a:pPr lvl="2"/>
            <a:r>
              <a:rPr lang="en-US" dirty="0"/>
              <a:t>Decode</a:t>
            </a:r>
          </a:p>
          <a:p>
            <a:pPr lvl="2"/>
            <a:r>
              <a:rPr lang="en-US" dirty="0"/>
              <a:t>Perform operation</a:t>
            </a:r>
          </a:p>
          <a:p>
            <a:pPr lvl="2"/>
            <a:r>
              <a:rPr lang="en-US" dirty="0"/>
              <a:t>Update state</a:t>
            </a:r>
          </a:p>
          <a:p>
            <a:pPr lvl="2"/>
            <a:endParaRPr lang="en-US" dirty="0"/>
          </a:p>
          <a:p>
            <a:r>
              <a:rPr lang="en-US" dirty="0"/>
              <a:t>Example: Gameboy emulator</a:t>
            </a:r>
          </a:p>
          <a:p>
            <a:pPr lvl="1"/>
            <a:r>
              <a:rPr lang="en-US" dirty="0"/>
              <a:t>Simulates every behavior as-if it were actually Gameboy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94B0-FBAA-40BD-A4E9-B480C71A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example: QEMU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1381-DA43-4307-A336-4C4AB852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been using QEMU for lab to simulate an x86-64 computer</a:t>
            </a:r>
          </a:p>
          <a:p>
            <a:pPr lvl="1"/>
            <a:r>
              <a:rPr lang="en-US" dirty="0"/>
              <a:t>2 CPU cores</a:t>
            </a:r>
          </a:p>
          <a:p>
            <a:pPr lvl="1"/>
            <a:r>
              <a:rPr lang="en-US" dirty="0"/>
              <a:t>2 GB of RAM</a:t>
            </a:r>
          </a:p>
          <a:p>
            <a:pPr lvl="1"/>
            <a:r>
              <a:rPr lang="en-US" dirty="0" err="1"/>
              <a:t>VirtIO</a:t>
            </a:r>
            <a:r>
              <a:rPr lang="en-US" dirty="0"/>
              <a:t> GPU</a:t>
            </a:r>
          </a:p>
          <a:p>
            <a:pPr lvl="1"/>
            <a:r>
              <a:rPr lang="en-US" dirty="0"/>
              <a:t>PS/2 mouse and keyboard</a:t>
            </a:r>
          </a:p>
          <a:p>
            <a:pPr lvl="1"/>
            <a:r>
              <a:rPr lang="en-US" dirty="0"/>
              <a:t>2 PCI IDE interfaces with hard disk and CD-ROM support</a:t>
            </a:r>
          </a:p>
          <a:p>
            <a:pPr lvl="2"/>
            <a:r>
              <a:rPr lang="en-US" dirty="0" err="1"/>
              <a:t>nautilus.iso</a:t>
            </a:r>
            <a:r>
              <a:rPr lang="en-US" dirty="0"/>
              <a:t> connected to CD-ROM</a:t>
            </a:r>
          </a:p>
          <a:p>
            <a:pPr lvl="1"/>
            <a:r>
              <a:rPr lang="en-US" dirty="0"/>
              <a:t>Serial and parallel ports</a:t>
            </a:r>
          </a:p>
          <a:p>
            <a:pPr lvl="2"/>
            <a:r>
              <a:rPr lang="en-US" dirty="0" err="1"/>
              <a:t>stdio</a:t>
            </a:r>
            <a:r>
              <a:rPr lang="en-US" dirty="0"/>
              <a:t> connected to serial port</a:t>
            </a:r>
          </a:p>
          <a:p>
            <a:pPr lvl="2"/>
            <a:r>
              <a:rPr lang="en-US" dirty="0"/>
              <a:t>file </a:t>
            </a:r>
            <a:r>
              <a:rPr lang="en-US" dirty="0" err="1"/>
              <a:t>parport.out</a:t>
            </a:r>
            <a:r>
              <a:rPr lang="en-US" dirty="0"/>
              <a:t> connected to parallel port</a:t>
            </a:r>
          </a:p>
          <a:p>
            <a:pPr lvl="1"/>
            <a:r>
              <a:rPr lang="en-US" dirty="0"/>
              <a:t>Other stuff</a:t>
            </a:r>
          </a:p>
          <a:p>
            <a:pPr lvl="2"/>
            <a:r>
              <a:rPr lang="en-US" dirty="0"/>
              <a:t>Floppy disk</a:t>
            </a:r>
          </a:p>
          <a:p>
            <a:pPr lvl="2"/>
            <a:r>
              <a:rPr lang="en-US" dirty="0"/>
              <a:t>PCI and ISA network adapters</a:t>
            </a:r>
          </a:p>
          <a:p>
            <a:pPr lvl="2"/>
            <a:r>
              <a:rPr lang="en-US" dirty="0"/>
              <a:t>Intel HD Audio Controller and HDA codec</a:t>
            </a:r>
          </a:p>
          <a:p>
            <a:pPr lvl="2"/>
            <a:r>
              <a:rPr lang="en-US" dirty="0"/>
              <a:t>PCI UHCI, OHCI, EHCI or XHCI USB controller and a virtual USB-1.1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0D782-559C-4500-B1F4-B9EA41AB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30D9-53EE-4DF3-B1FD-E90003A8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749E-3F3C-4D05-AA95-F691B15F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38348" cy="5029200"/>
          </a:xfrm>
        </p:spPr>
        <p:txBody>
          <a:bodyPr/>
          <a:lstStyle/>
          <a:p>
            <a:r>
              <a:rPr lang="en-US" dirty="0"/>
              <a:t>Upsides</a:t>
            </a:r>
          </a:p>
          <a:p>
            <a:pPr lvl="1"/>
            <a:r>
              <a:rPr lang="en-US" dirty="0"/>
              <a:t>Any hardware you want</a:t>
            </a:r>
          </a:p>
          <a:p>
            <a:pPr lvl="1"/>
            <a:r>
              <a:rPr lang="en-US" dirty="0"/>
              <a:t>Entirely in </a:t>
            </a:r>
            <a:r>
              <a:rPr lang="en-US" dirty="0" err="1"/>
              <a:t>userspace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Downside</a:t>
            </a:r>
          </a:p>
          <a:p>
            <a:pPr lvl="1"/>
            <a:r>
              <a:rPr lang="en-US" dirty="0"/>
              <a:t>Complicated to get accurate</a:t>
            </a:r>
          </a:p>
          <a:p>
            <a:pPr lvl="1"/>
            <a:r>
              <a:rPr lang="en-US" dirty="0"/>
              <a:t>Software runs slower than the hardware would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(But modern hardware might run software faster than old hardware)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8D7F8-C8E3-4A42-94CC-65F7728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C3A16B-347D-49F5-8459-9ED0CDC5E582}"/>
              </a:ext>
            </a:extLst>
          </p:cNvPr>
          <p:cNvGrpSpPr/>
          <p:nvPr/>
        </p:nvGrpSpPr>
        <p:grpSpPr>
          <a:xfrm>
            <a:off x="6907082" y="1143000"/>
            <a:ext cx="4673312" cy="3772807"/>
            <a:chOff x="3228975" y="1114425"/>
            <a:chExt cx="5734050" cy="46291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6E9ABB7-6D7B-40CD-AF8D-B2812CB11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975" y="1114425"/>
              <a:ext cx="5734050" cy="462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E1E6F1-7D76-407E-B3C5-0FEFEBAE2383}"/>
                </a:ext>
              </a:extLst>
            </p:cNvPr>
            <p:cNvSpPr/>
            <p:nvPr/>
          </p:nvSpPr>
          <p:spPr>
            <a:xfrm>
              <a:off x="7498079" y="4584191"/>
              <a:ext cx="1464945" cy="5116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2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emulators: interpreted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1512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simple environment for code to execute within</a:t>
            </a:r>
          </a:p>
          <a:p>
            <a:r>
              <a:rPr lang="en-US" dirty="0"/>
              <a:t>Interpret code instructions (bytecode or lines of code) and perform actions</a:t>
            </a:r>
          </a:p>
          <a:p>
            <a:pPr lvl="1"/>
            <a:r>
              <a:rPr lang="en-US" dirty="0"/>
              <a:t>Example: fakes a machine that executes Java bytecode</a:t>
            </a:r>
          </a:p>
          <a:p>
            <a:endParaRPr lang="en-US" dirty="0"/>
          </a:p>
          <a:p>
            <a:r>
              <a:rPr lang="en-US" dirty="0"/>
              <a:t>Still ties in to many parts of the real machine</a:t>
            </a:r>
          </a:p>
          <a:p>
            <a:pPr lvl="1"/>
            <a:r>
              <a:rPr lang="en-US" dirty="0"/>
              <a:t>Filesystem</a:t>
            </a:r>
          </a:p>
          <a:p>
            <a:pPr lvl="1"/>
            <a:r>
              <a:rPr lang="en-US" dirty="0"/>
              <a:t>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B587A3-7CD4-4090-8234-5B0060D8F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73" b="3169"/>
          <a:stretch/>
        </p:blipFill>
        <p:spPr bwMode="auto">
          <a:xfrm>
            <a:off x="6981201" y="1098550"/>
            <a:ext cx="4528047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1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97C0-0B68-4D22-9434-BA02940B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Not-quite-emulation: binary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5FD0-6E2B-427C-8AFA-E0CB57A0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1474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MacOS on ARM (M1)</a:t>
            </a:r>
          </a:p>
          <a:p>
            <a:pPr lvl="1"/>
            <a:r>
              <a:rPr lang="en-US" dirty="0"/>
              <a:t>Uses ARM processor with ARM instruction set</a:t>
            </a:r>
          </a:p>
          <a:p>
            <a:pPr lvl="1"/>
            <a:r>
              <a:rPr lang="en-US" dirty="0"/>
              <a:t>Old programs were compiled for x86-64 instruction set</a:t>
            </a:r>
          </a:p>
          <a:p>
            <a:pPr lvl="1"/>
            <a:endParaRPr lang="en-US" dirty="0"/>
          </a:p>
          <a:p>
            <a:r>
              <a:rPr lang="en-US" dirty="0"/>
              <a:t>Solution: translate assembly instructions</a:t>
            </a:r>
          </a:p>
          <a:p>
            <a:pPr lvl="1"/>
            <a:r>
              <a:rPr lang="en-US" dirty="0"/>
              <a:t>Can be translated in advance</a:t>
            </a:r>
          </a:p>
          <a:p>
            <a:pPr lvl="1"/>
            <a:r>
              <a:rPr lang="en-US" dirty="0"/>
              <a:t>Or just-in-time (JIT)</a:t>
            </a:r>
          </a:p>
          <a:p>
            <a:pPr lvl="1"/>
            <a:r>
              <a:rPr lang="en-US" dirty="0"/>
              <a:t>Works fine for applications that are I/O bound</a:t>
            </a:r>
          </a:p>
          <a:p>
            <a:pPr lvl="1"/>
            <a:endParaRPr lang="en-US" dirty="0"/>
          </a:p>
          <a:p>
            <a:r>
              <a:rPr lang="en-US" dirty="0"/>
              <a:t>Simulates a different CPU, but leaves the remainder of the computer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219BE-53AE-439D-93A3-33378C4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Rosetta 2 is Apple's key to making the ARM transition less painful - The  Verge">
            <a:extLst>
              <a:ext uri="{FF2B5EF4-FFF2-40B4-BE49-F238E27FC236}">
                <a16:creationId xmlns:a16="http://schemas.microsoft.com/office/drawing/2014/main" id="{D9257DEB-F9A6-44DA-A434-89A600F49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79993" y="1143000"/>
            <a:ext cx="3200401" cy="3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5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956A-FCB6-9DC4-2D12-6429F492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3FBB-7849-B65A-A7EE-B3CB0044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best use cases for full hardware emulation?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AF209-C8AF-3961-6628-AFBDF70C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6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956A-FCB6-9DC4-2D12-6429F492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3FBB-7849-B65A-A7EE-B3CB0044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best use cases for full hardware emulation?</a:t>
            </a:r>
          </a:p>
          <a:p>
            <a:endParaRPr lang="en-US" dirty="0"/>
          </a:p>
          <a:p>
            <a:pPr lvl="1"/>
            <a:r>
              <a:rPr lang="en-US" dirty="0"/>
              <a:t>Non-standard, slow machines (example: old gaming consoles)</a:t>
            </a:r>
          </a:p>
          <a:p>
            <a:pPr lvl="2"/>
            <a:r>
              <a:rPr lang="en-US" dirty="0"/>
              <a:t>Where people do not have access to the original hardware</a:t>
            </a:r>
          </a:p>
          <a:p>
            <a:pPr lvl="2"/>
            <a:r>
              <a:rPr lang="en-US" dirty="0"/>
              <a:t>The original hardware was slower than modern hardware</a:t>
            </a:r>
          </a:p>
          <a:p>
            <a:pPr lvl="2"/>
            <a:r>
              <a:rPr lang="en-US" dirty="0"/>
              <a:t>And there are existing application binaries that they want to run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Application-level simulation/testing (example: Nautilus!)</a:t>
            </a:r>
          </a:p>
          <a:p>
            <a:pPr lvl="2"/>
            <a:r>
              <a:rPr lang="en-US" dirty="0"/>
              <a:t>Still hopefully for the above</a:t>
            </a:r>
          </a:p>
          <a:p>
            <a:pPr lvl="2"/>
            <a:r>
              <a:rPr lang="en-US" dirty="0"/>
              <a:t>Entirely controlled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AF209-C8AF-3961-6628-AFBDF70C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0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246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speed up virtual machines?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“Efficiency … demands that a statistically dominant subset of the virtual processor’s instructions be executed directly by the real processor, with no software intervention…”</a:t>
            </a:r>
          </a:p>
          <a:p>
            <a:pPr marL="0" indent="0" algn="r">
              <a:buNone/>
            </a:pPr>
            <a:r>
              <a:rPr lang="en-US" dirty="0"/>
              <a:t>—</a:t>
            </a:r>
            <a:r>
              <a:rPr lang="en-US" dirty="0" err="1"/>
              <a:t>Popek</a:t>
            </a:r>
            <a:r>
              <a:rPr lang="en-US" dirty="0"/>
              <a:t> and Goldberg, 1974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use some parts of the computer for real while simulating other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0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3BF9-E9FF-ADB5-8FAA-B3947E29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B642-1533-FEB6-CED9-FABD1664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PagingLab</a:t>
            </a:r>
            <a:r>
              <a:rPr lang="en-US" dirty="0"/>
              <a:t> due today!</a:t>
            </a:r>
          </a:p>
          <a:p>
            <a:pPr lvl="1"/>
            <a:endParaRPr lang="en-US" dirty="0"/>
          </a:p>
          <a:p>
            <a:r>
              <a:rPr lang="en-US" dirty="0"/>
              <a:t>Midterm exam 2</a:t>
            </a:r>
          </a:p>
          <a:p>
            <a:pPr lvl="1"/>
            <a:r>
              <a:rPr lang="en-US" dirty="0"/>
              <a:t>Wednesday, December 7</a:t>
            </a:r>
            <a:r>
              <a:rPr lang="en-US" baseline="30000" dirty="0"/>
              <a:t>th</a:t>
            </a:r>
            <a:r>
              <a:rPr lang="en-US" dirty="0"/>
              <a:t> from 12:00-2:00pm in the lecture hall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Expect a similar format to the previous exam</a:t>
            </a:r>
          </a:p>
          <a:p>
            <a:pPr lvl="2"/>
            <a:r>
              <a:rPr lang="en-US" dirty="0"/>
              <a:t>Covers Device I/O through Virtualization</a:t>
            </a:r>
          </a:p>
          <a:p>
            <a:pPr lvl="3"/>
            <a:r>
              <a:rPr lang="en-US" dirty="0"/>
              <a:t>Lectures 10-16 and 18</a:t>
            </a:r>
          </a:p>
          <a:p>
            <a:pPr lvl="3"/>
            <a:r>
              <a:rPr lang="en-US" dirty="0"/>
              <a:t>Does NOT cover scheduling or concurrency. Does NOT cover Embedded OS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Practice exam will be posted soon</a:t>
            </a:r>
          </a:p>
          <a:p>
            <a:pPr lvl="2"/>
            <a:r>
              <a:rPr lang="en-US" dirty="0"/>
              <a:t>Practice problems during lecture on Thursday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95956-780A-FB01-6CB5-E09857C2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Monitor (VMM)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hypervisors</a:t>
            </a:r>
          </a:p>
          <a:p>
            <a:pPr lvl="1"/>
            <a:r>
              <a:rPr lang="en-US" dirty="0"/>
              <a:t>OS kernel is the system “supervisor” and manages the computer</a:t>
            </a:r>
          </a:p>
          <a:p>
            <a:pPr lvl="1"/>
            <a:r>
              <a:rPr lang="en-US" dirty="0"/>
              <a:t>Hypervisor manages supervisors</a:t>
            </a:r>
          </a:p>
          <a:p>
            <a:pPr lvl="1"/>
            <a:endParaRPr lang="en-US" dirty="0"/>
          </a:p>
          <a:p>
            <a:r>
              <a:rPr lang="en-US" dirty="0"/>
              <a:t>Creates the illusion that the OS has full control over the hardware</a:t>
            </a:r>
          </a:p>
          <a:p>
            <a:pPr lvl="1"/>
            <a:r>
              <a:rPr lang="en-US" dirty="0"/>
              <a:t>And even gives real (limited) access to hardware whenever possible</a:t>
            </a:r>
          </a:p>
          <a:p>
            <a:pPr lvl="1"/>
            <a:r>
              <a:rPr lang="en-US" dirty="0"/>
              <a:t>But may actually be sharing full computer resources among several OSes</a:t>
            </a:r>
          </a:p>
          <a:p>
            <a:pPr lvl="1"/>
            <a:endParaRPr lang="en-US" dirty="0"/>
          </a:p>
          <a:p>
            <a:r>
              <a:rPr lang="en-US" dirty="0"/>
              <a:t>Probably what you had in mind as virtual machines</a:t>
            </a:r>
          </a:p>
          <a:p>
            <a:pPr lvl="1"/>
            <a:r>
              <a:rPr lang="en-US" dirty="0"/>
              <a:t>VirtualBox, VMWare, Parallels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layering: directly on hardware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879" r="48163"/>
          <a:stretch/>
        </p:blipFill>
        <p:spPr bwMode="auto">
          <a:xfrm>
            <a:off x="855244" y="1581408"/>
            <a:ext cx="5431255" cy="44317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4041B9-108F-4D56-B76F-6F086893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9" y="1587500"/>
            <a:ext cx="5293895" cy="465584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Hypervisor manages hardware directly</a:t>
            </a:r>
          </a:p>
          <a:p>
            <a:endParaRPr lang="en-US" dirty="0"/>
          </a:p>
          <a:p>
            <a:r>
              <a:rPr lang="en-US" dirty="0"/>
              <a:t>Guest OSes run on top of it</a:t>
            </a:r>
          </a:p>
          <a:p>
            <a:pPr lvl="1"/>
            <a:r>
              <a:rPr lang="en-US" dirty="0"/>
              <a:t>“Guest OS” as in it isn’t actually in charge of the computer</a:t>
            </a:r>
          </a:p>
        </p:txBody>
      </p:sp>
    </p:spTree>
    <p:extLst>
      <p:ext uri="{BB962C8B-B14F-4D97-AF65-F5344CB8AC3E}">
        <p14:creationId xmlns:p14="http://schemas.microsoft.com/office/powerpoint/2010/main" val="1609841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layering: on top of Host OS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211" t="12000"/>
          <a:stretch/>
        </p:blipFill>
        <p:spPr bwMode="auto">
          <a:xfrm>
            <a:off x="6325644" y="1587500"/>
            <a:ext cx="5007100" cy="442569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4041B9-108F-4D56-B76F-6F086893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55" y="1587500"/>
            <a:ext cx="5293895" cy="465584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Normal operating system runs on hardware</a:t>
            </a:r>
          </a:p>
          <a:p>
            <a:pPr lvl="1"/>
            <a:r>
              <a:rPr lang="en-US" dirty="0"/>
              <a:t>Known as “Host OS”</a:t>
            </a:r>
          </a:p>
          <a:p>
            <a:pPr lvl="1"/>
            <a:endParaRPr lang="en-US" dirty="0"/>
          </a:p>
          <a:p>
            <a:r>
              <a:rPr lang="en-US" dirty="0"/>
              <a:t>Hypervisor runs on top of host and coordinates with it to enable interactions with hardware</a:t>
            </a:r>
          </a:p>
          <a:p>
            <a:pPr lvl="1"/>
            <a:r>
              <a:rPr lang="en-US" dirty="0"/>
              <a:t>Some coordination may be within the kernel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10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layering: comparison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5244" y="983992"/>
            <a:ext cx="10477500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</p:spTree>
    <p:extLst>
      <p:ext uri="{BB962C8B-B14F-4D97-AF65-F5344CB8AC3E}">
        <p14:creationId xmlns:p14="http://schemas.microsoft.com/office/powerpoint/2010/main" val="1174130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BB24-4B08-4ACA-94AE-AFB8461D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choices for hypervisor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DDB8-204B-4632-B149-518926E0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virtualizing hypervisor</a:t>
            </a:r>
          </a:p>
          <a:p>
            <a:pPr lvl="1"/>
            <a:r>
              <a:rPr lang="en-US" dirty="0"/>
              <a:t>Virtual machine looks exactly like a physical machine</a:t>
            </a:r>
          </a:p>
          <a:p>
            <a:pPr lvl="2"/>
            <a:r>
              <a:rPr lang="en-US" dirty="0"/>
              <a:t>Though not necessarily the same machine it’s running on</a:t>
            </a:r>
          </a:p>
          <a:p>
            <a:pPr lvl="1"/>
            <a:r>
              <a:rPr lang="en-US" dirty="0"/>
              <a:t>Guest OS does not need to be modified in any way</a:t>
            </a:r>
          </a:p>
          <a:p>
            <a:pPr lvl="1"/>
            <a:r>
              <a:rPr lang="en-US" dirty="0"/>
              <a:t>Guest may not even be aware it’s running virtually</a:t>
            </a:r>
          </a:p>
          <a:p>
            <a:pPr lvl="1"/>
            <a:endParaRPr lang="en-US" dirty="0"/>
          </a:p>
          <a:p>
            <a:r>
              <a:rPr lang="en-US" dirty="0"/>
              <a:t>Para-virtualizing hypervisor</a:t>
            </a:r>
          </a:p>
          <a:p>
            <a:pPr lvl="1"/>
            <a:r>
              <a:rPr lang="en-US" dirty="0"/>
              <a:t>Guest OS has extensions to cooperate with hypervisor</a:t>
            </a:r>
          </a:p>
          <a:p>
            <a:pPr lvl="1"/>
            <a:r>
              <a:rPr lang="en-US" dirty="0"/>
              <a:t>Sacrifice transparency for better performance</a:t>
            </a:r>
          </a:p>
          <a:p>
            <a:pPr lvl="2"/>
            <a:r>
              <a:rPr lang="en-US" dirty="0"/>
              <a:t>Same abstraction-breaking ideal from previous lectures</a:t>
            </a:r>
          </a:p>
          <a:p>
            <a:pPr lvl="1"/>
            <a:r>
              <a:rPr lang="en-US" dirty="0"/>
              <a:t>Might include an API to interact with hypervisor</a:t>
            </a:r>
          </a:p>
          <a:p>
            <a:pPr lvl="1"/>
            <a:r>
              <a:rPr lang="en-US" dirty="0"/>
              <a:t>Guest OS likely can skip some stuff the hypervisor handles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BFD8-5090-4172-A26E-AE320A4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10373"/>
              </p:ext>
            </p:extLst>
          </p:nvPr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</p:spTree>
    <p:extLst>
      <p:ext uri="{BB962C8B-B14F-4D97-AF65-F5344CB8AC3E}">
        <p14:creationId xmlns:p14="http://schemas.microsoft.com/office/powerpoint/2010/main" val="207407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/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96AD25-10AE-506D-A05F-1CAA6C1F50E7}"/>
              </a:ext>
            </a:extLst>
          </p:cNvPr>
          <p:cNvSpPr/>
          <p:nvPr/>
        </p:nvSpPr>
        <p:spPr>
          <a:xfrm>
            <a:off x="6419850" y="2239796"/>
            <a:ext cx="2974848" cy="116482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02E18-B794-66DB-FAFD-CA0841A14CA3}"/>
              </a:ext>
            </a:extLst>
          </p:cNvPr>
          <p:cNvSpPr txBox="1"/>
          <p:nvPr/>
        </p:nvSpPr>
        <p:spPr>
          <a:xfrm>
            <a:off x="9836150" y="1064303"/>
            <a:ext cx="166370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“Normal” VMs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67457-AB46-488B-BD79-C2B6D5645103}"/>
              </a:ext>
            </a:extLst>
          </p:cNvPr>
          <p:cNvCxnSpPr>
            <a:cxnSpLocks/>
          </p:cNvCxnSpPr>
          <p:nvPr/>
        </p:nvCxnSpPr>
        <p:spPr>
          <a:xfrm flipH="1">
            <a:off x="9107424" y="1433635"/>
            <a:ext cx="728726" cy="10280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4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/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96AD25-10AE-506D-A05F-1CAA6C1F50E7}"/>
              </a:ext>
            </a:extLst>
          </p:cNvPr>
          <p:cNvSpPr/>
          <p:nvPr/>
        </p:nvSpPr>
        <p:spPr>
          <a:xfrm>
            <a:off x="3218688" y="2304288"/>
            <a:ext cx="2974848" cy="229646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02E18-B794-66DB-FAFD-CA0841A14CA3}"/>
              </a:ext>
            </a:extLst>
          </p:cNvPr>
          <p:cNvSpPr txBox="1"/>
          <p:nvPr/>
        </p:nvSpPr>
        <p:spPr>
          <a:xfrm>
            <a:off x="607595" y="1398770"/>
            <a:ext cx="1663700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Cloud/Server stuff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67457-AB46-488B-BD79-C2B6D5645103}"/>
              </a:ext>
            </a:extLst>
          </p:cNvPr>
          <p:cNvCxnSpPr>
            <a:cxnSpLocks/>
          </p:cNvCxnSpPr>
          <p:nvPr/>
        </p:nvCxnSpPr>
        <p:spPr>
          <a:xfrm>
            <a:off x="2271295" y="2045101"/>
            <a:ext cx="1093697" cy="8464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9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/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96AD25-10AE-506D-A05F-1CAA6C1F50E7}"/>
              </a:ext>
            </a:extLst>
          </p:cNvPr>
          <p:cNvSpPr/>
          <p:nvPr/>
        </p:nvSpPr>
        <p:spPr>
          <a:xfrm>
            <a:off x="6456426" y="3816096"/>
            <a:ext cx="2974848" cy="96316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02E18-B794-66DB-FAFD-CA0841A14CA3}"/>
              </a:ext>
            </a:extLst>
          </p:cNvPr>
          <p:cNvSpPr txBox="1"/>
          <p:nvPr/>
        </p:nvSpPr>
        <p:spPr>
          <a:xfrm>
            <a:off x="9227339" y="5615932"/>
            <a:ext cx="1663700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Linux as an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67457-AB46-488B-BD79-C2B6D5645103}"/>
              </a:ext>
            </a:extLst>
          </p:cNvPr>
          <p:cNvCxnSpPr>
            <a:cxnSpLocks/>
          </p:cNvCxnSpPr>
          <p:nvPr/>
        </p:nvCxnSpPr>
        <p:spPr>
          <a:xfrm flipH="1" flipV="1">
            <a:off x="8668512" y="4779264"/>
            <a:ext cx="558827" cy="8366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50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4F49-230E-4AE2-A544-C76921E1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example: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497E-2B55-48F1-B77A-EE7D13A0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85825-DDE6-43C1-8D97-6EE1B5A9B76F}"/>
              </a:ext>
            </a:extLst>
          </p:cNvPr>
          <p:cNvSpPr txBox="1"/>
          <p:nvPr/>
        </p:nvSpPr>
        <p:spPr>
          <a:xfrm>
            <a:off x="607595" y="1155700"/>
            <a:ext cx="374850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r>
              <a:rPr lang="en-US" sz="2400" dirty="0"/>
              <a:t>1. System call: trap to OS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5. Resume execution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87E5E-A474-4A86-BF3A-D479B9AB3AE4}"/>
              </a:ext>
            </a:extLst>
          </p:cNvPr>
          <p:cNvSpPr txBox="1"/>
          <p:nvPr/>
        </p:nvSpPr>
        <p:spPr>
          <a:xfrm>
            <a:off x="4356100" y="1155700"/>
            <a:ext cx="374850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Guest OS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3. OS trap handler: Decode trap and execute </a:t>
            </a:r>
            <a:r>
              <a:rPr lang="en-US" sz="2400" dirty="0" err="1"/>
              <a:t>syscall</a:t>
            </a:r>
            <a:r>
              <a:rPr lang="en-US" sz="2400" dirty="0"/>
              <a:t>. When done issue </a:t>
            </a:r>
            <a:br>
              <a:rPr lang="en-US" sz="2400" dirty="0"/>
            </a:br>
            <a:r>
              <a:rPr lang="en-US" sz="2400" dirty="0"/>
              <a:t>return-from-trap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9ACFCC-50F3-4971-A877-0F0954927A1B}"/>
              </a:ext>
            </a:extLst>
          </p:cNvPr>
          <p:cNvSpPr txBox="1"/>
          <p:nvPr/>
        </p:nvSpPr>
        <p:spPr>
          <a:xfrm>
            <a:off x="8104605" y="1155700"/>
            <a:ext cx="37485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Hypervisor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2. Receive trap. Call guest OS trap handler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4. OS tried to return from trap. Do real return-from-trap</a:t>
            </a:r>
          </a:p>
        </p:txBody>
      </p:sp>
    </p:spTree>
    <p:extLst>
      <p:ext uri="{BB962C8B-B14F-4D97-AF65-F5344CB8AC3E}">
        <p14:creationId xmlns:p14="http://schemas.microsoft.com/office/powerpoint/2010/main" val="8817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notion of a “virtual machine” and how to virtualize computers.</a:t>
            </a:r>
          </a:p>
          <a:p>
            <a:endParaRPr lang="en-US" dirty="0"/>
          </a:p>
          <a:p>
            <a:r>
              <a:rPr lang="en-US" dirty="0"/>
              <a:t>Understand challenges and tradeoffs for several approaches</a:t>
            </a:r>
          </a:p>
          <a:p>
            <a:pPr lvl="1"/>
            <a:r>
              <a:rPr lang="en-US" dirty="0"/>
              <a:t>Emulation</a:t>
            </a:r>
          </a:p>
          <a:p>
            <a:pPr lvl="1"/>
            <a:r>
              <a:rPr lang="en-US" dirty="0"/>
              <a:t>Hypervisors</a:t>
            </a:r>
          </a:p>
          <a:p>
            <a:pPr lvl="1"/>
            <a:r>
              <a:rPr lang="en-US" dirty="0"/>
              <a:t>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82D8-8093-43FE-BD84-81FAC5AE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challenges: privileged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C655-F031-4F83-A6ED-F2D561A2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guest OS is going to run privileged instructions</a:t>
            </a:r>
          </a:p>
          <a:p>
            <a:pPr lvl="1"/>
            <a:r>
              <a:rPr lang="en-US" dirty="0"/>
              <a:t>Scheduling threads, editing page tables, modifying interrupt state</a:t>
            </a:r>
          </a:p>
          <a:p>
            <a:pPr lvl="1"/>
            <a:endParaRPr lang="en-US" dirty="0"/>
          </a:p>
          <a:p>
            <a:r>
              <a:rPr lang="en-US" dirty="0"/>
              <a:t>Cannot let it have full control over the hardware</a:t>
            </a:r>
          </a:p>
          <a:p>
            <a:pPr lvl="1"/>
            <a:r>
              <a:rPr lang="en-US" dirty="0"/>
              <a:t>Otherwise it really isn’t a “guest” and host might never regain control</a:t>
            </a:r>
          </a:p>
          <a:p>
            <a:pPr lvl="1"/>
            <a:endParaRPr lang="en-US" dirty="0"/>
          </a:p>
          <a:p>
            <a:r>
              <a:rPr lang="en-US" dirty="0"/>
              <a:t>Solution: trap into hypervisor</a:t>
            </a:r>
          </a:p>
          <a:p>
            <a:pPr lvl="1"/>
            <a:r>
              <a:rPr lang="en-US" dirty="0"/>
              <a:t>Bare metal: Illegal instruction fault goes directly to hypervisor</a:t>
            </a:r>
          </a:p>
          <a:p>
            <a:pPr lvl="1"/>
            <a:r>
              <a:rPr lang="en-US" dirty="0"/>
              <a:t>Hosted: Illegal instruction fault in Host OS passed to hypervisor</a:t>
            </a:r>
          </a:p>
          <a:p>
            <a:pPr lvl="2"/>
            <a:r>
              <a:rPr lang="en-US" dirty="0"/>
              <a:t>Which can actually do something to handle it!!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7D142-ADCD-47E4-B756-11AC852A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74F3-3D60-463D-93D9-36908726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x86 doesn’t virtualize very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EF44-6803-415F-A106-8BE8ED73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architecture is virtualizable only if sensitive instructions always trap if run in user mode</a:t>
            </a:r>
          </a:p>
          <a:p>
            <a:r>
              <a:rPr lang="en-US" dirty="0"/>
              <a:t>Historically, x86 does not guarantee this</a:t>
            </a:r>
          </a:p>
          <a:p>
            <a:pPr lvl="1"/>
            <a:r>
              <a:rPr lang="en-US" dirty="0"/>
              <a:t>Some instructions behave differently in user mode</a:t>
            </a:r>
          </a:p>
          <a:p>
            <a:pPr lvl="1"/>
            <a:r>
              <a:rPr lang="en-US" dirty="0"/>
              <a:t>For example: some instructions have no effect when run in user mode</a:t>
            </a:r>
          </a:p>
          <a:p>
            <a:pPr lvl="1"/>
            <a:endParaRPr lang="en-US" dirty="0"/>
          </a:p>
          <a:p>
            <a:r>
              <a:rPr lang="en-US" dirty="0"/>
              <a:t>One solution: binary translation</a:t>
            </a:r>
          </a:p>
          <a:p>
            <a:pPr lvl="1"/>
            <a:r>
              <a:rPr lang="en-US" dirty="0"/>
              <a:t>Find all unacceptable instructions in the OS binary (possibly at runtime)</a:t>
            </a:r>
          </a:p>
          <a:p>
            <a:pPr lvl="1"/>
            <a:r>
              <a:rPr lang="en-US" dirty="0"/>
              <a:t>Replace with different instructions that trap to hypervisor</a:t>
            </a:r>
          </a:p>
          <a:p>
            <a:pPr lvl="2"/>
            <a:r>
              <a:rPr lang="en-US" dirty="0"/>
              <a:t>Which will perform the originally desired operations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73C55-FBEE-4D15-B135-4B2908DA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383C-89BB-4621-9BAF-B0FC04D4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extensions to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FAA-62E2-4A18-A524-EAAEE034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VT and AMD-V</a:t>
            </a:r>
          </a:p>
          <a:p>
            <a:pPr lvl="1"/>
            <a:r>
              <a:rPr lang="en-US" dirty="0"/>
              <a:t>Extensions to instruction set architecture to enable virtualization</a:t>
            </a:r>
          </a:p>
          <a:p>
            <a:pPr lvl="1"/>
            <a:r>
              <a:rPr lang="en-US" dirty="0"/>
              <a:t>Fix virtualization problems</a:t>
            </a:r>
          </a:p>
          <a:p>
            <a:pPr lvl="1"/>
            <a:r>
              <a:rPr lang="en-US" dirty="0"/>
              <a:t>Also speed up virtualization performance by requiring less trapping</a:t>
            </a:r>
          </a:p>
          <a:p>
            <a:pPr lvl="1"/>
            <a:endParaRPr lang="en-US" dirty="0"/>
          </a:p>
          <a:p>
            <a:r>
              <a:rPr lang="en-US" dirty="0"/>
              <a:t>VM Entry/Exit</a:t>
            </a:r>
          </a:p>
          <a:p>
            <a:pPr lvl="1"/>
            <a:r>
              <a:rPr lang="en-US" dirty="0"/>
              <a:t>Swap out Virtual Machine Control Structure (VMCS) that specifies OS state</a:t>
            </a:r>
          </a:p>
          <a:p>
            <a:pPr lvl="2"/>
            <a:r>
              <a:rPr lang="en-US" dirty="0"/>
              <a:t>Registers, Address Space, Executing Threads</a:t>
            </a:r>
          </a:p>
          <a:p>
            <a:pPr lvl="1"/>
            <a:r>
              <a:rPr lang="en-US" dirty="0"/>
              <a:t>Example optimization: Virtual Processor ID in TLB entries</a:t>
            </a:r>
          </a:p>
          <a:p>
            <a:pPr lvl="2"/>
            <a:r>
              <a:rPr lang="en-US" dirty="0"/>
              <a:t>Allows Guest OS and Host OS to share a TLB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B279-AEDB-4BD7-AA0A-0A1D764C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76BD-1EB1-4617-85A0-92401EB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challenges: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6F01-FD84-4223-8070-B3C80402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980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Guest OS maintains its own page tables, mapping virtual to physical memory</a:t>
            </a:r>
          </a:p>
          <a:p>
            <a:pPr lvl="1"/>
            <a:r>
              <a:rPr lang="en-US" dirty="0"/>
              <a:t>But the guest itself is running in virtual memory</a:t>
            </a:r>
          </a:p>
          <a:p>
            <a:pPr lvl="1"/>
            <a:endParaRPr lang="en-US" dirty="0"/>
          </a:p>
          <a:p>
            <a:r>
              <a:rPr lang="en-US" dirty="0"/>
              <a:t>Hypervisor maintains “shadow page tables” that map Guest memory pages to actual memory pages</a:t>
            </a:r>
          </a:p>
          <a:p>
            <a:pPr lvl="1"/>
            <a:r>
              <a:rPr lang="en-US" dirty="0"/>
              <a:t>Guest modifications to page tables trap to hypervisor that modifies its own tables accordingly</a:t>
            </a:r>
          </a:p>
          <a:p>
            <a:pPr lvl="1"/>
            <a:endParaRPr lang="en-US" dirty="0"/>
          </a:p>
          <a:p>
            <a:r>
              <a:rPr lang="en-US" dirty="0"/>
              <a:t>Virtual extensions can do this double-translation in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99038-C964-4904-B73D-C1366949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119D01-E9DF-4633-9F3E-543A19E34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9794" y="1208881"/>
            <a:ext cx="48006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77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B44D-AB0E-45CB-98BC-040FDDA5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challenge: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5FB7-F2B1-4EF1-AE62-150482F7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replicate all the different drivers that can exist in a kernel in the hypervisor</a:t>
            </a:r>
          </a:p>
          <a:p>
            <a:endParaRPr lang="en-US" dirty="0"/>
          </a:p>
          <a:p>
            <a:r>
              <a:rPr lang="en-US" dirty="0"/>
              <a:t>One solution: leverage host OS drivers</a:t>
            </a:r>
          </a:p>
          <a:p>
            <a:pPr lvl="1"/>
            <a:r>
              <a:rPr lang="en-US" dirty="0"/>
              <a:t>Present virtual I/O devices to guest OS</a:t>
            </a:r>
          </a:p>
          <a:p>
            <a:pPr lvl="1"/>
            <a:r>
              <a:rPr lang="en-US" dirty="0"/>
              <a:t>Guest interacts with virtual I/O through its own device driver</a:t>
            </a:r>
          </a:p>
          <a:p>
            <a:pPr lvl="1"/>
            <a:r>
              <a:rPr lang="en-US" dirty="0"/>
              <a:t>Calls get sent to hypervisor, which makes appropriate calls to host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AE27A-430C-4C47-BBAC-A4465265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6798-5680-4D3D-8D0A-1E209A25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Questions – VirtualBox on ARM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6BF-F020-4DE9-ABBF-817C3687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VirtualBox work on the new ARM Macs?</a:t>
            </a:r>
          </a:p>
          <a:p>
            <a:pPr lvl="1"/>
            <a:r>
              <a:rPr lang="en-US" dirty="0"/>
              <a:t>Will the program run as-is?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What architecture will the guest OS need to be?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Could students run CS213 labs in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85E7-1EB2-4121-9AD4-33CAD715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10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6798-5680-4D3D-8D0A-1E209A25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Questions – VirtualBox on ARM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6BF-F020-4DE9-ABBF-817C3687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VirtualBox work on the new ARM Macs?</a:t>
            </a:r>
          </a:p>
          <a:p>
            <a:pPr lvl="1"/>
            <a:r>
              <a:rPr lang="en-US" dirty="0"/>
              <a:t>Will the program run as-is?</a:t>
            </a:r>
          </a:p>
          <a:p>
            <a:pPr lvl="2"/>
            <a:r>
              <a:rPr lang="en-US" dirty="0"/>
              <a:t>No. Currently compiled for x86-64. Needs to be recompiled. But it probably has a bunch of hardware-specific code that needs to be rewritten too… (support exists as of October 2022!)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architecture will the guest OS need to be?</a:t>
            </a:r>
          </a:p>
          <a:p>
            <a:pPr lvl="2"/>
            <a:r>
              <a:rPr lang="en-US" dirty="0"/>
              <a:t>ARM. VirtualBox is a hypervisor that runs code on the actual processor.</a:t>
            </a:r>
          </a:p>
          <a:p>
            <a:pPr lvl="2"/>
            <a:r>
              <a:rPr lang="en-US" dirty="0"/>
              <a:t>Windows and Linux do have some ARM support…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Could students run CS213 labs in it?</a:t>
            </a:r>
          </a:p>
          <a:p>
            <a:pPr lvl="2"/>
            <a:r>
              <a:rPr lang="en-US" dirty="0"/>
              <a:t>Not really… Any x86-64 specific stuff won’t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85E7-1EB2-4121-9AD4-33CAD715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79BC-82CC-456B-BB9B-988456F9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virtualization extensions often disabled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6C53-01A6-4059-A1A3-F7CDD895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20105" cy="5029200"/>
          </a:xfrm>
        </p:spPr>
        <p:txBody>
          <a:bodyPr/>
          <a:lstStyle/>
          <a:p>
            <a:r>
              <a:rPr lang="en-US" dirty="0"/>
              <a:t>Most users will never have a need for them</a:t>
            </a:r>
          </a:p>
          <a:p>
            <a:pPr lvl="1"/>
            <a:r>
              <a:rPr lang="en-US" dirty="0"/>
              <a:t>And developers can probably figure out BIOS settings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A4AE-B627-4F0B-BE61-5D0C75C4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5122" name="Picture 2" descr="enter image description here">
            <a:extLst>
              <a:ext uri="{FF2B5EF4-FFF2-40B4-BE49-F238E27FC236}">
                <a16:creationId xmlns:a16="http://schemas.microsoft.com/office/drawing/2014/main" id="{08DF6379-34BE-4C12-B097-9C49CEEC5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0644" y="1155700"/>
            <a:ext cx="56197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irtualbox">
            <a:extLst>
              <a:ext uri="{FF2B5EF4-FFF2-40B4-BE49-F238E27FC236}">
                <a16:creationId xmlns:a16="http://schemas.microsoft.com/office/drawing/2014/main" id="{3B8A650E-F270-4B90-B329-7A24E3368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595" y="3130146"/>
            <a:ext cx="5165630" cy="304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096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19890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0BAD-FD07-4792-A2B8-95636B41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platform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9D64-8E28-4D4C-A2BA-437C21F7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90705" cy="5029200"/>
          </a:xfrm>
        </p:spPr>
        <p:txBody>
          <a:bodyPr/>
          <a:lstStyle/>
          <a:p>
            <a:r>
              <a:rPr lang="en-US" dirty="0"/>
              <a:t>May want to provide multiple OSes, but can do so with multiple physical machines</a:t>
            </a:r>
          </a:p>
          <a:p>
            <a:endParaRPr lang="en-US" dirty="0"/>
          </a:p>
          <a:p>
            <a:r>
              <a:rPr lang="en-US" dirty="0"/>
              <a:t>Really want encapsulation and isolation</a:t>
            </a:r>
          </a:p>
          <a:p>
            <a:pPr lvl="1"/>
            <a:r>
              <a:rPr lang="en-US" dirty="0"/>
              <a:t>Encapsulation</a:t>
            </a:r>
          </a:p>
          <a:p>
            <a:pPr lvl="2"/>
            <a:r>
              <a:rPr lang="en-US" dirty="0"/>
              <a:t>Include particular shared libraries that application needs</a:t>
            </a:r>
          </a:p>
          <a:p>
            <a:pPr lvl="2"/>
            <a:r>
              <a:rPr lang="en-US" dirty="0"/>
              <a:t>Without interfering with other applications on system</a:t>
            </a:r>
          </a:p>
          <a:p>
            <a:pPr lvl="1"/>
            <a:r>
              <a:rPr lang="en-US" dirty="0"/>
              <a:t>Isolation</a:t>
            </a:r>
          </a:p>
          <a:p>
            <a:pPr lvl="2"/>
            <a:r>
              <a:rPr lang="en-US" dirty="0"/>
              <a:t>Guarantee certain processing and memory allocations to each application</a:t>
            </a:r>
          </a:p>
          <a:p>
            <a:pPr lvl="2"/>
            <a:r>
              <a:rPr lang="en-US" dirty="0"/>
              <a:t>Limit visibility into the filesystem (without overhead of partition per app)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8DE4A-CEB0-481D-B7B5-95C2B3B5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Virtualization</a:t>
            </a:r>
          </a:p>
          <a:p>
            <a:endParaRPr lang="en-US" dirty="0"/>
          </a:p>
          <a:p>
            <a:r>
              <a:rPr lang="en-US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E07C-B5C2-43C7-AB28-B019B7D4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1F07-372E-422E-9BB2-178BCC91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71157" cy="5029200"/>
          </a:xfrm>
        </p:spPr>
        <p:txBody>
          <a:bodyPr/>
          <a:lstStyle/>
          <a:p>
            <a:r>
              <a:rPr lang="en-US" dirty="0"/>
              <a:t>Provide each application with illusion of its own dedicated OS</a:t>
            </a:r>
          </a:p>
          <a:p>
            <a:pPr lvl="1"/>
            <a:r>
              <a:rPr lang="en-US" dirty="0"/>
              <a:t>Isolated resources:</a:t>
            </a:r>
            <a:br>
              <a:rPr lang="en-US" dirty="0"/>
            </a:br>
            <a:r>
              <a:rPr lang="en-US" dirty="0"/>
              <a:t>processor and memory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Isolated namespace:</a:t>
            </a:r>
            <a:br>
              <a:rPr lang="en-US" dirty="0"/>
            </a:br>
            <a:r>
              <a:rPr lang="en-US" dirty="0"/>
              <a:t>PIDs, network, filesystem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Includes only the binaries and libraries it needs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FD108-98B8-4A5F-BA21-5974F63E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9CDF103-C643-41FB-D59A-17B58813C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39415" y="1342008"/>
            <a:ext cx="4789289" cy="434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98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1A4244-BE2F-5C17-FEA8-8B4E7156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comparison of Hypervisors and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8FB77-2E10-E280-8912-37B69A21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92857-7ECF-1653-00D1-20EAF3C9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018" y="1344170"/>
            <a:ext cx="9985819" cy="478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982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B3FE4-0BBF-1389-E4D5-B5FADB3F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F9F5E2-43F5-4AC7-7A1B-EDB3A44F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the ability to isolate one process from the effects of another</a:t>
            </a:r>
          </a:p>
          <a:p>
            <a:pPr lvl="1"/>
            <a:r>
              <a:rPr lang="en-US" dirty="0"/>
              <a:t>More strongly than a normal OS does anyways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Linux, there is a related idea which is the basis for containers</a:t>
            </a:r>
          </a:p>
          <a:p>
            <a:pPr lvl="1"/>
            <a:r>
              <a:rPr lang="en-US" dirty="0" err="1"/>
              <a:t>cgroups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D768-B805-4E4C-7D7A-2FC3D83E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52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0244-A496-48A3-BE33-51679C6A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cgroups</a:t>
            </a:r>
            <a:r>
              <a:rPr lang="en-US" dirty="0"/>
              <a:t> (control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A687-9896-46AF-B6E4-204F6E4D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335579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Collection of processes treated as a group for resource allocation</a:t>
            </a:r>
          </a:p>
          <a:p>
            <a:endParaRPr lang="en-US" dirty="0"/>
          </a:p>
          <a:p>
            <a:r>
              <a:rPr lang="en-US" dirty="0"/>
              <a:t>Provider greater performance isolation between </a:t>
            </a:r>
            <a:r>
              <a:rPr lang="en-US" dirty="0" err="1"/>
              <a:t>cgroups</a:t>
            </a:r>
            <a:r>
              <a:rPr lang="en-US" dirty="0"/>
              <a:t> than between processes</a:t>
            </a:r>
          </a:p>
          <a:p>
            <a:pPr lvl="1"/>
            <a:r>
              <a:rPr lang="en-US" dirty="0"/>
              <a:t>Firm limits per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C6981-1C82-40FA-825F-9311F8B4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0C5C479D-76CD-4A17-8B0A-80A59D069444}"/>
              </a:ext>
            </a:extLst>
          </p:cNvPr>
          <p:cNvSpPr/>
          <p:nvPr/>
        </p:nvSpPr>
        <p:spPr bwMode="auto">
          <a:xfrm>
            <a:off x="4746239" y="3587090"/>
            <a:ext cx="6595709" cy="189803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7F648D-D3C7-4DA5-A5D6-EEBFA5E04E5B}"/>
              </a:ext>
            </a:extLst>
          </p:cNvPr>
          <p:cNvGrpSpPr/>
          <p:nvPr/>
        </p:nvGrpSpPr>
        <p:grpSpPr>
          <a:xfrm>
            <a:off x="6452507" y="3912021"/>
            <a:ext cx="535506" cy="613399"/>
            <a:chOff x="2286000" y="3733800"/>
            <a:chExt cx="535506" cy="6133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28800A-7247-4B72-A474-48CEF3068960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2B6245-94E4-4BB2-9A81-DAF27205F544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4AE9EAD-C9B4-4A0E-824A-40E63AD0CC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32E01C8-0BE0-4A37-984E-41730DC3DA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D4677D-60FE-4CFF-AFDE-D80084FED4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967BB2-B71A-4AA3-829E-03B1E622963A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0627E9-FDBC-46D6-AD47-477ACE4842C4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C32FAE-F7CF-4228-9051-AE484F37B91B}"/>
              </a:ext>
            </a:extLst>
          </p:cNvPr>
          <p:cNvGrpSpPr/>
          <p:nvPr/>
        </p:nvGrpSpPr>
        <p:grpSpPr>
          <a:xfrm>
            <a:off x="6256660" y="4069882"/>
            <a:ext cx="535506" cy="613399"/>
            <a:chOff x="2286000" y="3733800"/>
            <a:chExt cx="535506" cy="6133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52539-A140-413D-A500-7C161589B047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77D16C-493E-412E-A2FE-D4DA0139AA8E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4C10D0-5F15-4113-A5AD-C47CE086E9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2548178-E5B7-4D98-B2F6-E6DCB5B014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FE5B41F-8852-4452-9FF5-B66DE6C77A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4B8FF0-BF2A-4264-ADE1-15D437F3D01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5F46E4-9E5C-487B-A80A-948527E377CE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DE2ADAD-0421-4AAA-87F5-59E6B55F1268}"/>
              </a:ext>
            </a:extLst>
          </p:cNvPr>
          <p:cNvSpPr/>
          <p:nvPr/>
        </p:nvSpPr>
        <p:spPr bwMode="auto">
          <a:xfrm>
            <a:off x="9788957" y="4723995"/>
            <a:ext cx="1219200" cy="638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B01D7-2916-4988-9845-BFD05B657F4C}"/>
              </a:ext>
            </a:extLst>
          </p:cNvPr>
          <p:cNvSpPr/>
          <p:nvPr/>
        </p:nvSpPr>
        <p:spPr bwMode="auto">
          <a:xfrm>
            <a:off x="9598328" y="4814076"/>
            <a:ext cx="1327608" cy="6249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C1599D-AE9B-46EA-B2EC-C893FAE0EC0D}"/>
              </a:ext>
            </a:extLst>
          </p:cNvPr>
          <p:cNvSpPr/>
          <p:nvPr/>
        </p:nvSpPr>
        <p:spPr bwMode="auto">
          <a:xfrm>
            <a:off x="9451628" y="4899229"/>
            <a:ext cx="1353603" cy="5858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8C6FC-533A-4BF2-A077-1429B2F62501}"/>
              </a:ext>
            </a:extLst>
          </p:cNvPr>
          <p:cNvSpPr txBox="1"/>
          <p:nvPr/>
        </p:nvSpPr>
        <p:spPr>
          <a:xfrm rot="16200000">
            <a:off x="3750514" y="6080864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9F145E-0F14-471E-A164-C5C180837F28}"/>
              </a:ext>
            </a:extLst>
          </p:cNvPr>
          <p:cNvCxnSpPr/>
          <p:nvPr/>
        </p:nvCxnSpPr>
        <p:spPr bwMode="auto">
          <a:xfrm>
            <a:off x="4226357" y="5515198"/>
            <a:ext cx="7086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7B9051-7604-49EC-9E6F-DED0DF640D18}"/>
              </a:ext>
            </a:extLst>
          </p:cNvPr>
          <p:cNvCxnSpPr/>
          <p:nvPr/>
        </p:nvCxnSpPr>
        <p:spPr bwMode="auto">
          <a:xfrm>
            <a:off x="4226357" y="3556392"/>
            <a:ext cx="7086600" cy="0"/>
          </a:xfrm>
          <a:prstGeom prst="line">
            <a:avLst/>
          </a:prstGeom>
          <a:solidFill>
            <a:schemeClr val="accent1"/>
          </a:solidFill>
          <a:ln w="28575" cap="flat" cmpd="tri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EFD4B7-EA33-48E1-B22D-51EBF904CC32}"/>
              </a:ext>
            </a:extLst>
          </p:cNvPr>
          <p:cNvSpPr txBox="1"/>
          <p:nvPr/>
        </p:nvSpPr>
        <p:spPr>
          <a:xfrm rot="16200000">
            <a:off x="3430140" y="4336093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Software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27B4A-4F0F-4DBD-B35B-AFB880FC28D3}"/>
              </a:ext>
            </a:extLst>
          </p:cNvPr>
          <p:cNvSpPr txBox="1"/>
          <p:nvPr/>
        </p:nvSpPr>
        <p:spPr>
          <a:xfrm rot="16200000">
            <a:off x="3546966" y="2219904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Software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F40946-22C8-48FA-8D6C-E0568C872A68}"/>
              </a:ext>
            </a:extLst>
          </p:cNvPr>
          <p:cNvGrpSpPr/>
          <p:nvPr/>
        </p:nvGrpSpPr>
        <p:grpSpPr>
          <a:xfrm>
            <a:off x="7460841" y="3572099"/>
            <a:ext cx="535506" cy="609599"/>
            <a:chOff x="3884094" y="3222794"/>
            <a:chExt cx="611706" cy="73960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A484B5-56A3-48B0-B258-3B68BC1F69C3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9A4F59-C60D-406D-A130-D71DE241B1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D1C950-B13C-4215-AC8B-5365A83FEB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643FEC-3CEE-4AA6-BF37-C1BAF80E2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E306A4E-1887-40B0-B26F-6A07BD9C205E}"/>
              </a:ext>
            </a:extLst>
          </p:cNvPr>
          <p:cNvSpPr txBox="1"/>
          <p:nvPr/>
        </p:nvSpPr>
        <p:spPr>
          <a:xfrm>
            <a:off x="7192229" y="4123058"/>
            <a:ext cx="977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syscall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C98703-4217-475A-9AC7-BF6C018144B0}"/>
              </a:ext>
            </a:extLst>
          </p:cNvPr>
          <p:cNvSpPr txBox="1"/>
          <p:nvPr/>
        </p:nvSpPr>
        <p:spPr>
          <a:xfrm>
            <a:off x="7400502" y="4560675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intr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CB02B-B248-44D0-B7B0-CE617F042EF4}"/>
              </a:ext>
            </a:extLst>
          </p:cNvPr>
          <p:cNvGrpSpPr/>
          <p:nvPr/>
        </p:nvGrpSpPr>
        <p:grpSpPr>
          <a:xfrm>
            <a:off x="7500851" y="4876085"/>
            <a:ext cx="535506" cy="609599"/>
            <a:chOff x="3884094" y="3222794"/>
            <a:chExt cx="611706" cy="739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81AFE0-828A-4381-A51B-8456E1E153C1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3B5496-286A-4B02-B39E-1E8D6BEE79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FA9866-0359-42F1-9EE2-F0ED9AFB24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F85029-B40C-44C1-9C3E-CAA9551B17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E2D617-0189-46F1-B097-8DD736DA4E4B}"/>
              </a:ext>
            </a:extLst>
          </p:cNvPr>
          <p:cNvSpPr txBox="1"/>
          <p:nvPr/>
        </p:nvSpPr>
        <p:spPr>
          <a:xfrm>
            <a:off x="9872960" y="5121162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AD1E3-9992-482F-B67C-0B4D4131530F}"/>
              </a:ext>
            </a:extLst>
          </p:cNvPr>
          <p:cNvGrpSpPr/>
          <p:nvPr/>
        </p:nvGrpSpPr>
        <p:grpSpPr>
          <a:xfrm>
            <a:off x="6148482" y="4171865"/>
            <a:ext cx="535506" cy="613399"/>
            <a:chOff x="2286000" y="3733800"/>
            <a:chExt cx="535506" cy="61339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3643EE-EFA4-4966-93E0-F66FEBCDA905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3F3C53-7975-481F-900D-32860352078A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72BDCA0-BD6F-41E5-9CF7-6BA411B78F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C3793C-C4BA-45C1-8C2A-F3FE2CA812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665A390-C71F-4B10-A083-B35C18806D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8C22F9-6E43-4A12-82D1-72D8FF7E270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66282-47E3-4A23-92D1-EAA2A2377AD1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AE8DF92-B7EE-407C-91B3-D7381189F24A}"/>
              </a:ext>
            </a:extLst>
          </p:cNvPr>
          <p:cNvSpPr txBox="1"/>
          <p:nvPr/>
        </p:nvSpPr>
        <p:spPr>
          <a:xfrm>
            <a:off x="5972578" y="4759481"/>
            <a:ext cx="81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Page Tables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A6A20F-043D-412A-BBDB-7A0F5A5D2951}"/>
              </a:ext>
            </a:extLst>
          </p:cNvPr>
          <p:cNvSpPr txBox="1"/>
          <p:nvPr/>
        </p:nvSpPr>
        <p:spPr>
          <a:xfrm>
            <a:off x="8221725" y="453483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intrpt</a:t>
            </a:r>
            <a:r>
              <a:rPr lang="en-US" sz="1400" dirty="0"/>
              <a:t> handlers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558498-27A8-495F-9CFD-4F27580397C3}"/>
              </a:ext>
            </a:extLst>
          </p:cNvPr>
          <p:cNvSpPr txBox="1"/>
          <p:nvPr/>
        </p:nvSpPr>
        <p:spPr>
          <a:xfrm>
            <a:off x="8265128" y="3686398"/>
            <a:ext cx="13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syscall</a:t>
            </a:r>
            <a:r>
              <a:rPr lang="en-US" sz="1400" dirty="0"/>
              <a:t> handlers</a:t>
            </a:r>
          </a:p>
        </p:txBody>
      </p:sp>
      <p:sp>
        <p:nvSpPr>
          <p:cNvPr id="54" name="Freeform 79">
            <a:extLst>
              <a:ext uri="{FF2B5EF4-FFF2-40B4-BE49-F238E27FC236}">
                <a16:creationId xmlns:a16="http://schemas.microsoft.com/office/drawing/2014/main" id="{20FC9802-E400-47AD-90D7-FFB6D5867531}"/>
              </a:ext>
            </a:extLst>
          </p:cNvPr>
          <p:cNvSpPr/>
          <p:nvPr/>
        </p:nvSpPr>
        <p:spPr bwMode="auto">
          <a:xfrm>
            <a:off x="7938821" y="3807532"/>
            <a:ext cx="429768" cy="174522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Freeform 80">
            <a:extLst>
              <a:ext uri="{FF2B5EF4-FFF2-40B4-BE49-F238E27FC236}">
                <a16:creationId xmlns:a16="http://schemas.microsoft.com/office/drawing/2014/main" id="{2482F9F3-B4A9-4F3D-A275-5E0655B031B7}"/>
              </a:ext>
            </a:extLst>
          </p:cNvPr>
          <p:cNvSpPr/>
          <p:nvPr/>
        </p:nvSpPr>
        <p:spPr bwMode="auto">
          <a:xfrm flipV="1">
            <a:off x="7968173" y="4867607"/>
            <a:ext cx="429768" cy="246051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ED796D-0B5E-4286-B3A9-AEB9F38EAD70}"/>
              </a:ext>
            </a:extLst>
          </p:cNvPr>
          <p:cNvSpPr txBox="1"/>
          <p:nvPr/>
        </p:nvSpPr>
        <p:spPr>
          <a:xfrm>
            <a:off x="4746239" y="4023378"/>
            <a:ext cx="114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E375A5-EFA3-40E9-BA75-805611897D1A}"/>
              </a:ext>
            </a:extLst>
          </p:cNvPr>
          <p:cNvSpPr txBox="1"/>
          <p:nvPr/>
        </p:nvSpPr>
        <p:spPr>
          <a:xfrm>
            <a:off x="9306863" y="4039927"/>
            <a:ext cx="132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subsystems</a:t>
            </a:r>
          </a:p>
        </p:txBody>
      </p:sp>
      <p:sp>
        <p:nvSpPr>
          <p:cNvPr id="58" name="Rounded Rectangle 95">
            <a:extLst>
              <a:ext uri="{FF2B5EF4-FFF2-40B4-BE49-F238E27FC236}">
                <a16:creationId xmlns:a16="http://schemas.microsoft.com/office/drawing/2014/main" id="{5CD5804A-6BDA-4E39-BB6B-E5D5B8650B79}"/>
              </a:ext>
            </a:extLst>
          </p:cNvPr>
          <p:cNvSpPr/>
          <p:nvPr/>
        </p:nvSpPr>
        <p:spPr bwMode="auto">
          <a:xfrm>
            <a:off x="4912157" y="1882614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Rounded Rectangle 97">
            <a:extLst>
              <a:ext uri="{FF2B5EF4-FFF2-40B4-BE49-F238E27FC236}">
                <a16:creationId xmlns:a16="http://schemas.microsoft.com/office/drawing/2014/main" id="{34131739-44DC-43C1-8751-3E174130B67A}"/>
              </a:ext>
            </a:extLst>
          </p:cNvPr>
          <p:cNvSpPr/>
          <p:nvPr/>
        </p:nvSpPr>
        <p:spPr bwMode="auto">
          <a:xfrm>
            <a:off x="5167336" y="1687910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98">
            <a:extLst>
              <a:ext uri="{FF2B5EF4-FFF2-40B4-BE49-F238E27FC236}">
                <a16:creationId xmlns:a16="http://schemas.microsoft.com/office/drawing/2014/main" id="{C3B013C6-F834-408C-9130-7D30A52AC3DC}"/>
              </a:ext>
            </a:extLst>
          </p:cNvPr>
          <p:cNvSpPr/>
          <p:nvPr/>
        </p:nvSpPr>
        <p:spPr bwMode="auto">
          <a:xfrm>
            <a:off x="5743054" y="1963419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Rounded Rectangle 99">
            <a:extLst>
              <a:ext uri="{FF2B5EF4-FFF2-40B4-BE49-F238E27FC236}">
                <a16:creationId xmlns:a16="http://schemas.microsoft.com/office/drawing/2014/main" id="{765D25F2-094F-4170-AEC7-57C27AD69FFB}"/>
              </a:ext>
            </a:extLst>
          </p:cNvPr>
          <p:cNvSpPr/>
          <p:nvPr/>
        </p:nvSpPr>
        <p:spPr bwMode="auto">
          <a:xfrm>
            <a:off x="6325187" y="1536741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Rounded Rectangle 100">
            <a:extLst>
              <a:ext uri="{FF2B5EF4-FFF2-40B4-BE49-F238E27FC236}">
                <a16:creationId xmlns:a16="http://schemas.microsoft.com/office/drawing/2014/main" id="{8A52D7C7-8E6D-4DAB-A1FB-0735902DF53A}"/>
              </a:ext>
            </a:extLst>
          </p:cNvPr>
          <p:cNvSpPr/>
          <p:nvPr/>
        </p:nvSpPr>
        <p:spPr bwMode="auto">
          <a:xfrm>
            <a:off x="7462632" y="1726573"/>
            <a:ext cx="1060421" cy="14989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Rounded Rectangle 101">
            <a:extLst>
              <a:ext uri="{FF2B5EF4-FFF2-40B4-BE49-F238E27FC236}">
                <a16:creationId xmlns:a16="http://schemas.microsoft.com/office/drawing/2014/main" id="{F7E0A428-9537-4A01-BB22-37D110445A97}"/>
              </a:ext>
            </a:extLst>
          </p:cNvPr>
          <p:cNvSpPr/>
          <p:nvPr/>
        </p:nvSpPr>
        <p:spPr bwMode="auto">
          <a:xfrm>
            <a:off x="8038350" y="2002082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Rounded Rectangle 102">
            <a:extLst>
              <a:ext uri="{FF2B5EF4-FFF2-40B4-BE49-F238E27FC236}">
                <a16:creationId xmlns:a16="http://schemas.microsoft.com/office/drawing/2014/main" id="{DD07CB17-0BAA-427A-8561-CDB57736A0B4}"/>
              </a:ext>
            </a:extLst>
          </p:cNvPr>
          <p:cNvSpPr/>
          <p:nvPr/>
        </p:nvSpPr>
        <p:spPr bwMode="auto">
          <a:xfrm>
            <a:off x="8620483" y="1575404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5" name="Rounded Rectangle 103">
            <a:extLst>
              <a:ext uri="{FF2B5EF4-FFF2-40B4-BE49-F238E27FC236}">
                <a16:creationId xmlns:a16="http://schemas.microsoft.com/office/drawing/2014/main" id="{08742434-E077-4EAC-BC80-45344C99B271}"/>
              </a:ext>
            </a:extLst>
          </p:cNvPr>
          <p:cNvSpPr/>
          <p:nvPr/>
        </p:nvSpPr>
        <p:spPr bwMode="auto">
          <a:xfrm>
            <a:off x="9807757" y="1581589"/>
            <a:ext cx="542378" cy="130319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6" name="Rounded Rectangle 104">
            <a:extLst>
              <a:ext uri="{FF2B5EF4-FFF2-40B4-BE49-F238E27FC236}">
                <a16:creationId xmlns:a16="http://schemas.microsoft.com/office/drawing/2014/main" id="{B7D5C0FE-9F8F-49EB-AFD4-A1B1A679E035}"/>
              </a:ext>
            </a:extLst>
          </p:cNvPr>
          <p:cNvSpPr/>
          <p:nvPr/>
        </p:nvSpPr>
        <p:spPr bwMode="auto">
          <a:xfrm>
            <a:off x="10167908" y="1886450"/>
            <a:ext cx="845504" cy="137474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D09C9F-1D00-4EDE-B327-21B669EC67A7}"/>
              </a:ext>
            </a:extLst>
          </p:cNvPr>
          <p:cNvSpPr/>
          <p:nvPr/>
        </p:nvSpPr>
        <p:spPr bwMode="auto">
          <a:xfrm>
            <a:off x="487226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42029D-0B9C-43B4-AFE3-9D5CA3C7EB9D}"/>
              </a:ext>
            </a:extLst>
          </p:cNvPr>
          <p:cNvSpPr/>
          <p:nvPr/>
        </p:nvSpPr>
        <p:spPr bwMode="auto">
          <a:xfrm>
            <a:off x="660568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EF5C0B-080A-4257-8D85-BA64D04172D0}"/>
              </a:ext>
            </a:extLst>
          </p:cNvPr>
          <p:cNvSpPr/>
          <p:nvPr/>
        </p:nvSpPr>
        <p:spPr bwMode="auto">
          <a:xfrm>
            <a:off x="833312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1B3676-1A2F-497F-ADC3-85B32DB05EAB}"/>
              </a:ext>
            </a:extLst>
          </p:cNvPr>
          <p:cNvSpPr/>
          <p:nvPr/>
        </p:nvSpPr>
        <p:spPr bwMode="auto">
          <a:xfrm>
            <a:off x="1006654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F12AB0-471B-4D85-A86B-B18B87E07EAB}"/>
              </a:ext>
            </a:extLst>
          </p:cNvPr>
          <p:cNvSpPr txBox="1"/>
          <p:nvPr/>
        </p:nvSpPr>
        <p:spPr>
          <a:xfrm>
            <a:off x="5125886" y="5790572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0411BD-27B0-44B8-BD44-93DE9864CF8B}"/>
              </a:ext>
            </a:extLst>
          </p:cNvPr>
          <p:cNvSpPr txBox="1"/>
          <p:nvPr/>
        </p:nvSpPr>
        <p:spPr>
          <a:xfrm>
            <a:off x="6957536" y="57905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77F4B7-B3BA-4718-8802-D2570B4364E6}"/>
              </a:ext>
            </a:extLst>
          </p:cNvPr>
          <p:cNvSpPr txBox="1"/>
          <p:nvPr/>
        </p:nvSpPr>
        <p:spPr>
          <a:xfrm>
            <a:off x="8531277" y="5790572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BW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ADA39F-07C4-49F5-9FBA-D092ABB7B8A5}"/>
              </a:ext>
            </a:extLst>
          </p:cNvPr>
          <p:cNvSpPr txBox="1"/>
          <p:nvPr/>
        </p:nvSpPr>
        <p:spPr>
          <a:xfrm>
            <a:off x="10408076" y="579057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75" name="Freeform 17">
            <a:extLst>
              <a:ext uri="{FF2B5EF4-FFF2-40B4-BE49-F238E27FC236}">
                <a16:creationId xmlns:a16="http://schemas.microsoft.com/office/drawing/2014/main" id="{1406DDEA-6133-4D76-8E6D-ECDDE82C7F43}"/>
              </a:ext>
            </a:extLst>
          </p:cNvPr>
          <p:cNvSpPr/>
          <p:nvPr/>
        </p:nvSpPr>
        <p:spPr bwMode="auto">
          <a:xfrm>
            <a:off x="4539040" y="2708936"/>
            <a:ext cx="2753710" cy="3090041"/>
          </a:xfrm>
          <a:custGeom>
            <a:avLst/>
            <a:gdLst>
              <a:gd name="connsiteX0" fmla="*/ 336331 w 2753710"/>
              <a:gd name="connsiteY0" fmla="*/ 3090041 h 3090041"/>
              <a:gd name="connsiteX1" fmla="*/ 1481958 w 2753710"/>
              <a:gd name="connsiteY1" fmla="*/ 3090041 h 3090041"/>
              <a:gd name="connsiteX2" fmla="*/ 2753710 w 2753710"/>
              <a:gd name="connsiteY2" fmla="*/ 0 h 3090041"/>
              <a:gd name="connsiteX3" fmla="*/ 0 w 2753710"/>
              <a:gd name="connsiteY3" fmla="*/ 0 h 3090041"/>
              <a:gd name="connsiteX4" fmla="*/ 336331 w 2753710"/>
              <a:gd name="connsiteY4" fmla="*/ 3090041 h 309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3710" h="3090041">
                <a:moveTo>
                  <a:pt x="336331" y="3090041"/>
                </a:moveTo>
                <a:lnTo>
                  <a:pt x="1481958" y="3090041"/>
                </a:lnTo>
                <a:lnTo>
                  <a:pt x="2753710" y="0"/>
                </a:lnTo>
                <a:lnTo>
                  <a:pt x="0" y="0"/>
                </a:lnTo>
                <a:lnTo>
                  <a:pt x="336331" y="3090041"/>
                </a:ln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6" name="Freeform 18">
            <a:extLst>
              <a:ext uri="{FF2B5EF4-FFF2-40B4-BE49-F238E27FC236}">
                <a16:creationId xmlns:a16="http://schemas.microsoft.com/office/drawing/2014/main" id="{BDB7A531-AA3F-49F1-B488-062A11BF9D07}"/>
              </a:ext>
            </a:extLst>
          </p:cNvPr>
          <p:cNvSpPr/>
          <p:nvPr/>
        </p:nvSpPr>
        <p:spPr bwMode="auto">
          <a:xfrm>
            <a:off x="6105081" y="2719446"/>
            <a:ext cx="3436883" cy="3069021"/>
          </a:xfrm>
          <a:custGeom>
            <a:avLst/>
            <a:gdLst>
              <a:gd name="connsiteX0" fmla="*/ 0 w 3436883"/>
              <a:gd name="connsiteY0" fmla="*/ 3069021 h 3069021"/>
              <a:gd name="connsiteX1" fmla="*/ 262759 w 3436883"/>
              <a:gd name="connsiteY1" fmla="*/ 3069021 h 3069021"/>
              <a:gd name="connsiteX2" fmla="*/ 3436883 w 3436883"/>
              <a:gd name="connsiteY2" fmla="*/ 0 h 3069021"/>
              <a:gd name="connsiteX3" fmla="*/ 1303283 w 3436883"/>
              <a:gd name="connsiteY3" fmla="*/ 21021 h 3069021"/>
              <a:gd name="connsiteX4" fmla="*/ 0 w 3436883"/>
              <a:gd name="connsiteY4" fmla="*/ 3069021 h 306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6883" h="3069021">
                <a:moveTo>
                  <a:pt x="0" y="3069021"/>
                </a:moveTo>
                <a:lnTo>
                  <a:pt x="262759" y="3069021"/>
                </a:lnTo>
                <a:lnTo>
                  <a:pt x="3436883" y="0"/>
                </a:lnTo>
                <a:lnTo>
                  <a:pt x="1303283" y="21021"/>
                </a:lnTo>
                <a:lnTo>
                  <a:pt x="0" y="306902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27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2D7B3C-075D-4E32-BBA3-663B5D0953A5}"/>
              </a:ext>
            </a:extLst>
          </p:cNvPr>
          <p:cNvSpPr txBox="1"/>
          <p:nvPr/>
        </p:nvSpPr>
        <p:spPr>
          <a:xfrm>
            <a:off x="5876299" y="12424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“production”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704CC8-C0D5-455F-9DAF-8F92E7EBD645}"/>
              </a:ext>
            </a:extLst>
          </p:cNvPr>
          <p:cNvSpPr txBox="1"/>
          <p:nvPr/>
        </p:nvSpPr>
        <p:spPr>
          <a:xfrm>
            <a:off x="7687650" y="12424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“testing”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9ECEB-3D7A-49B9-9F35-12A44EC671A0}"/>
              </a:ext>
            </a:extLst>
          </p:cNvPr>
          <p:cNvSpPr txBox="1"/>
          <p:nvPr/>
        </p:nvSpPr>
        <p:spPr>
          <a:xfrm>
            <a:off x="9956958" y="12424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“dev”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B22C98-5A4D-4377-BC39-D2C2C7EC71B7}"/>
              </a:ext>
            </a:extLst>
          </p:cNvPr>
          <p:cNvSpPr txBox="1"/>
          <p:nvPr/>
        </p:nvSpPr>
        <p:spPr>
          <a:xfrm>
            <a:off x="4621151" y="124249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Example:</a:t>
            </a:r>
          </a:p>
        </p:txBody>
      </p:sp>
      <p:sp>
        <p:nvSpPr>
          <p:cNvPr id="81" name="Freeform 23">
            <a:extLst>
              <a:ext uri="{FF2B5EF4-FFF2-40B4-BE49-F238E27FC236}">
                <a16:creationId xmlns:a16="http://schemas.microsoft.com/office/drawing/2014/main" id="{6C2FB6B8-0B2B-4184-8423-B0BEB36E133B}"/>
              </a:ext>
            </a:extLst>
          </p:cNvPr>
          <p:cNvSpPr/>
          <p:nvPr/>
        </p:nvSpPr>
        <p:spPr bwMode="auto">
          <a:xfrm>
            <a:off x="6441412" y="2687915"/>
            <a:ext cx="4698124" cy="3090042"/>
          </a:xfrm>
          <a:custGeom>
            <a:avLst/>
            <a:gdLst>
              <a:gd name="connsiteX0" fmla="*/ 0 w 4698124"/>
              <a:gd name="connsiteY0" fmla="*/ 3090042 h 3090042"/>
              <a:gd name="connsiteX1" fmla="*/ 0 w 4698124"/>
              <a:gd name="connsiteY1" fmla="*/ 3090042 h 3090042"/>
              <a:gd name="connsiteX2" fmla="*/ 4698124 w 4698124"/>
              <a:gd name="connsiteY2" fmla="*/ 0 h 3090042"/>
              <a:gd name="connsiteX3" fmla="*/ 3289738 w 4698124"/>
              <a:gd name="connsiteY3" fmla="*/ 52552 h 3090042"/>
              <a:gd name="connsiteX4" fmla="*/ 0 w 4698124"/>
              <a:gd name="connsiteY4" fmla="*/ 3090042 h 309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8124" h="3090042">
                <a:moveTo>
                  <a:pt x="0" y="3090042"/>
                </a:moveTo>
                <a:lnTo>
                  <a:pt x="0" y="3090042"/>
                </a:lnTo>
                <a:lnTo>
                  <a:pt x="4698124" y="0"/>
                </a:lnTo>
                <a:lnTo>
                  <a:pt x="3289738" y="52552"/>
                </a:lnTo>
                <a:lnTo>
                  <a:pt x="0" y="3090042"/>
                </a:lnTo>
                <a:close/>
              </a:path>
            </a:pathLst>
          </a:custGeom>
          <a:solidFill>
            <a:srgbClr val="FFC000">
              <a:alpha val="22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42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0244-A496-48A3-BE33-51679C6A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cgroups</a:t>
            </a:r>
            <a:r>
              <a:rPr lang="en-US" dirty="0"/>
              <a:t> (control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A687-9896-46AF-B6E4-204F6E4D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335579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Collection of processes treated as a group for resource allocation</a:t>
            </a:r>
          </a:p>
          <a:p>
            <a:endParaRPr lang="en-US" dirty="0"/>
          </a:p>
          <a:p>
            <a:r>
              <a:rPr lang="en-US" dirty="0"/>
              <a:t>Provider greater performance isolation between </a:t>
            </a:r>
            <a:r>
              <a:rPr lang="en-US" dirty="0" err="1"/>
              <a:t>cgroups</a:t>
            </a:r>
            <a:r>
              <a:rPr lang="en-US" dirty="0"/>
              <a:t> than between processes</a:t>
            </a:r>
          </a:p>
          <a:p>
            <a:pPr lvl="1"/>
            <a:r>
              <a:rPr lang="en-US" dirty="0"/>
              <a:t>Firm limits per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C6981-1C82-40FA-825F-9311F8B4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0C5C479D-76CD-4A17-8B0A-80A59D069444}"/>
              </a:ext>
            </a:extLst>
          </p:cNvPr>
          <p:cNvSpPr/>
          <p:nvPr/>
        </p:nvSpPr>
        <p:spPr bwMode="auto">
          <a:xfrm>
            <a:off x="4746239" y="3587090"/>
            <a:ext cx="6595709" cy="189803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7F648D-D3C7-4DA5-A5D6-EEBFA5E04E5B}"/>
              </a:ext>
            </a:extLst>
          </p:cNvPr>
          <p:cNvGrpSpPr/>
          <p:nvPr/>
        </p:nvGrpSpPr>
        <p:grpSpPr>
          <a:xfrm>
            <a:off x="6452507" y="3912021"/>
            <a:ext cx="535506" cy="613399"/>
            <a:chOff x="2286000" y="3733800"/>
            <a:chExt cx="535506" cy="6133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28800A-7247-4B72-A474-48CEF3068960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2B6245-94E4-4BB2-9A81-DAF27205F544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4AE9EAD-C9B4-4A0E-824A-40E63AD0CC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32E01C8-0BE0-4A37-984E-41730DC3DA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D4677D-60FE-4CFF-AFDE-D80084FED4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967BB2-B71A-4AA3-829E-03B1E622963A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0627E9-FDBC-46D6-AD47-477ACE4842C4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C32FAE-F7CF-4228-9051-AE484F37B91B}"/>
              </a:ext>
            </a:extLst>
          </p:cNvPr>
          <p:cNvGrpSpPr/>
          <p:nvPr/>
        </p:nvGrpSpPr>
        <p:grpSpPr>
          <a:xfrm>
            <a:off x="6256660" y="4069882"/>
            <a:ext cx="535506" cy="613399"/>
            <a:chOff x="2286000" y="3733800"/>
            <a:chExt cx="535506" cy="6133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52539-A140-413D-A500-7C161589B047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77D16C-493E-412E-A2FE-D4DA0139AA8E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4C10D0-5F15-4113-A5AD-C47CE086E9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2548178-E5B7-4D98-B2F6-E6DCB5B014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FE5B41F-8852-4452-9FF5-B66DE6C77A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4B8FF0-BF2A-4264-ADE1-15D437F3D01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5F46E4-9E5C-487B-A80A-948527E377CE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DE2ADAD-0421-4AAA-87F5-59E6B55F1268}"/>
              </a:ext>
            </a:extLst>
          </p:cNvPr>
          <p:cNvSpPr/>
          <p:nvPr/>
        </p:nvSpPr>
        <p:spPr bwMode="auto">
          <a:xfrm>
            <a:off x="9788957" y="4723995"/>
            <a:ext cx="1219200" cy="638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B01D7-2916-4988-9845-BFD05B657F4C}"/>
              </a:ext>
            </a:extLst>
          </p:cNvPr>
          <p:cNvSpPr/>
          <p:nvPr/>
        </p:nvSpPr>
        <p:spPr bwMode="auto">
          <a:xfrm>
            <a:off x="9598328" y="4814076"/>
            <a:ext cx="1327608" cy="6249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C1599D-AE9B-46EA-B2EC-C893FAE0EC0D}"/>
              </a:ext>
            </a:extLst>
          </p:cNvPr>
          <p:cNvSpPr/>
          <p:nvPr/>
        </p:nvSpPr>
        <p:spPr bwMode="auto">
          <a:xfrm>
            <a:off x="9451628" y="4899229"/>
            <a:ext cx="1353603" cy="5858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8C6FC-533A-4BF2-A077-1429B2F62501}"/>
              </a:ext>
            </a:extLst>
          </p:cNvPr>
          <p:cNvSpPr txBox="1"/>
          <p:nvPr/>
        </p:nvSpPr>
        <p:spPr>
          <a:xfrm rot="16200000">
            <a:off x="3750514" y="6080864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9F145E-0F14-471E-A164-C5C180837F28}"/>
              </a:ext>
            </a:extLst>
          </p:cNvPr>
          <p:cNvCxnSpPr/>
          <p:nvPr/>
        </p:nvCxnSpPr>
        <p:spPr bwMode="auto">
          <a:xfrm>
            <a:off x="4226357" y="5515198"/>
            <a:ext cx="7086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7B9051-7604-49EC-9E6F-DED0DF640D18}"/>
              </a:ext>
            </a:extLst>
          </p:cNvPr>
          <p:cNvCxnSpPr/>
          <p:nvPr/>
        </p:nvCxnSpPr>
        <p:spPr bwMode="auto">
          <a:xfrm>
            <a:off x="4226357" y="3556392"/>
            <a:ext cx="7086600" cy="0"/>
          </a:xfrm>
          <a:prstGeom prst="line">
            <a:avLst/>
          </a:prstGeom>
          <a:solidFill>
            <a:schemeClr val="accent1"/>
          </a:solidFill>
          <a:ln w="28575" cap="flat" cmpd="tri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EFD4B7-EA33-48E1-B22D-51EBF904CC32}"/>
              </a:ext>
            </a:extLst>
          </p:cNvPr>
          <p:cNvSpPr txBox="1"/>
          <p:nvPr/>
        </p:nvSpPr>
        <p:spPr>
          <a:xfrm rot="16200000">
            <a:off x="3430140" y="4336093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Software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27B4A-4F0F-4DBD-B35B-AFB880FC28D3}"/>
              </a:ext>
            </a:extLst>
          </p:cNvPr>
          <p:cNvSpPr txBox="1"/>
          <p:nvPr/>
        </p:nvSpPr>
        <p:spPr>
          <a:xfrm rot="16200000">
            <a:off x="3546966" y="2219904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Software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F40946-22C8-48FA-8D6C-E0568C872A68}"/>
              </a:ext>
            </a:extLst>
          </p:cNvPr>
          <p:cNvGrpSpPr/>
          <p:nvPr/>
        </p:nvGrpSpPr>
        <p:grpSpPr>
          <a:xfrm>
            <a:off x="7460841" y="3572099"/>
            <a:ext cx="535506" cy="609599"/>
            <a:chOff x="3884094" y="3222794"/>
            <a:chExt cx="611706" cy="73960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A484B5-56A3-48B0-B258-3B68BC1F69C3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9A4F59-C60D-406D-A130-D71DE241B1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D1C950-B13C-4215-AC8B-5365A83FEB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643FEC-3CEE-4AA6-BF37-C1BAF80E2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E306A4E-1887-40B0-B26F-6A07BD9C205E}"/>
              </a:ext>
            </a:extLst>
          </p:cNvPr>
          <p:cNvSpPr txBox="1"/>
          <p:nvPr/>
        </p:nvSpPr>
        <p:spPr>
          <a:xfrm>
            <a:off x="7192229" y="4123058"/>
            <a:ext cx="977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syscall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C98703-4217-475A-9AC7-BF6C018144B0}"/>
              </a:ext>
            </a:extLst>
          </p:cNvPr>
          <p:cNvSpPr txBox="1"/>
          <p:nvPr/>
        </p:nvSpPr>
        <p:spPr>
          <a:xfrm>
            <a:off x="7400502" y="4560675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intr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CB02B-B248-44D0-B7B0-CE617F042EF4}"/>
              </a:ext>
            </a:extLst>
          </p:cNvPr>
          <p:cNvGrpSpPr/>
          <p:nvPr/>
        </p:nvGrpSpPr>
        <p:grpSpPr>
          <a:xfrm>
            <a:off x="7500851" y="4876085"/>
            <a:ext cx="535506" cy="609599"/>
            <a:chOff x="3884094" y="3222794"/>
            <a:chExt cx="611706" cy="739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81AFE0-828A-4381-A51B-8456E1E153C1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3B5496-286A-4B02-B39E-1E8D6BEE79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FA9866-0359-42F1-9EE2-F0ED9AFB24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F85029-B40C-44C1-9C3E-CAA9551B17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E2D617-0189-46F1-B097-8DD736DA4E4B}"/>
              </a:ext>
            </a:extLst>
          </p:cNvPr>
          <p:cNvSpPr txBox="1"/>
          <p:nvPr/>
        </p:nvSpPr>
        <p:spPr>
          <a:xfrm>
            <a:off x="9872960" y="5121162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AD1E3-9992-482F-B67C-0B4D4131530F}"/>
              </a:ext>
            </a:extLst>
          </p:cNvPr>
          <p:cNvGrpSpPr/>
          <p:nvPr/>
        </p:nvGrpSpPr>
        <p:grpSpPr>
          <a:xfrm>
            <a:off x="6148482" y="4171865"/>
            <a:ext cx="535506" cy="613399"/>
            <a:chOff x="2286000" y="3733800"/>
            <a:chExt cx="535506" cy="61339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3643EE-EFA4-4966-93E0-F66FEBCDA905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3F3C53-7975-481F-900D-32860352078A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72BDCA0-BD6F-41E5-9CF7-6BA411B78F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C3793C-C4BA-45C1-8C2A-F3FE2CA812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665A390-C71F-4B10-A083-B35C18806D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8C22F9-6E43-4A12-82D1-72D8FF7E270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66282-47E3-4A23-92D1-EAA2A2377AD1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AE8DF92-B7EE-407C-91B3-D7381189F24A}"/>
              </a:ext>
            </a:extLst>
          </p:cNvPr>
          <p:cNvSpPr txBox="1"/>
          <p:nvPr/>
        </p:nvSpPr>
        <p:spPr>
          <a:xfrm>
            <a:off x="5972578" y="4759481"/>
            <a:ext cx="81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Page Tables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A6A20F-043D-412A-BBDB-7A0F5A5D2951}"/>
              </a:ext>
            </a:extLst>
          </p:cNvPr>
          <p:cNvSpPr txBox="1"/>
          <p:nvPr/>
        </p:nvSpPr>
        <p:spPr>
          <a:xfrm>
            <a:off x="8221725" y="453483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intrpt</a:t>
            </a:r>
            <a:r>
              <a:rPr lang="en-US" sz="1400" dirty="0"/>
              <a:t> handlers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558498-27A8-495F-9CFD-4F27580397C3}"/>
              </a:ext>
            </a:extLst>
          </p:cNvPr>
          <p:cNvSpPr txBox="1"/>
          <p:nvPr/>
        </p:nvSpPr>
        <p:spPr>
          <a:xfrm>
            <a:off x="8265128" y="3686398"/>
            <a:ext cx="13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syscall</a:t>
            </a:r>
            <a:r>
              <a:rPr lang="en-US" sz="1400" dirty="0"/>
              <a:t> handlers</a:t>
            </a:r>
          </a:p>
        </p:txBody>
      </p:sp>
      <p:sp>
        <p:nvSpPr>
          <p:cNvPr id="54" name="Freeform 79">
            <a:extLst>
              <a:ext uri="{FF2B5EF4-FFF2-40B4-BE49-F238E27FC236}">
                <a16:creationId xmlns:a16="http://schemas.microsoft.com/office/drawing/2014/main" id="{20FC9802-E400-47AD-90D7-FFB6D5867531}"/>
              </a:ext>
            </a:extLst>
          </p:cNvPr>
          <p:cNvSpPr/>
          <p:nvPr/>
        </p:nvSpPr>
        <p:spPr bwMode="auto">
          <a:xfrm>
            <a:off x="7938821" y="3807532"/>
            <a:ext cx="429768" cy="174522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Freeform 80">
            <a:extLst>
              <a:ext uri="{FF2B5EF4-FFF2-40B4-BE49-F238E27FC236}">
                <a16:creationId xmlns:a16="http://schemas.microsoft.com/office/drawing/2014/main" id="{2482F9F3-B4A9-4F3D-A275-5E0655B031B7}"/>
              </a:ext>
            </a:extLst>
          </p:cNvPr>
          <p:cNvSpPr/>
          <p:nvPr/>
        </p:nvSpPr>
        <p:spPr bwMode="auto">
          <a:xfrm flipV="1">
            <a:off x="7968173" y="4867607"/>
            <a:ext cx="429768" cy="246051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ED796D-0B5E-4286-B3A9-AEB9F38EAD70}"/>
              </a:ext>
            </a:extLst>
          </p:cNvPr>
          <p:cNvSpPr txBox="1"/>
          <p:nvPr/>
        </p:nvSpPr>
        <p:spPr>
          <a:xfrm>
            <a:off x="4746239" y="4023378"/>
            <a:ext cx="114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E375A5-EFA3-40E9-BA75-805611897D1A}"/>
              </a:ext>
            </a:extLst>
          </p:cNvPr>
          <p:cNvSpPr txBox="1"/>
          <p:nvPr/>
        </p:nvSpPr>
        <p:spPr>
          <a:xfrm>
            <a:off x="9306863" y="4039927"/>
            <a:ext cx="132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subsystems</a:t>
            </a:r>
          </a:p>
        </p:txBody>
      </p:sp>
      <p:sp>
        <p:nvSpPr>
          <p:cNvPr id="58" name="Rounded Rectangle 95">
            <a:extLst>
              <a:ext uri="{FF2B5EF4-FFF2-40B4-BE49-F238E27FC236}">
                <a16:creationId xmlns:a16="http://schemas.microsoft.com/office/drawing/2014/main" id="{5CD5804A-6BDA-4E39-BB6B-E5D5B8650B79}"/>
              </a:ext>
            </a:extLst>
          </p:cNvPr>
          <p:cNvSpPr/>
          <p:nvPr/>
        </p:nvSpPr>
        <p:spPr bwMode="auto">
          <a:xfrm>
            <a:off x="4912157" y="1882614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Rounded Rectangle 97">
            <a:extLst>
              <a:ext uri="{FF2B5EF4-FFF2-40B4-BE49-F238E27FC236}">
                <a16:creationId xmlns:a16="http://schemas.microsoft.com/office/drawing/2014/main" id="{34131739-44DC-43C1-8751-3E174130B67A}"/>
              </a:ext>
            </a:extLst>
          </p:cNvPr>
          <p:cNvSpPr/>
          <p:nvPr/>
        </p:nvSpPr>
        <p:spPr bwMode="auto">
          <a:xfrm>
            <a:off x="5167336" y="1687910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98">
            <a:extLst>
              <a:ext uri="{FF2B5EF4-FFF2-40B4-BE49-F238E27FC236}">
                <a16:creationId xmlns:a16="http://schemas.microsoft.com/office/drawing/2014/main" id="{C3B013C6-F834-408C-9130-7D30A52AC3DC}"/>
              </a:ext>
            </a:extLst>
          </p:cNvPr>
          <p:cNvSpPr/>
          <p:nvPr/>
        </p:nvSpPr>
        <p:spPr bwMode="auto">
          <a:xfrm>
            <a:off x="5743054" y="1963419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Rounded Rectangle 99">
            <a:extLst>
              <a:ext uri="{FF2B5EF4-FFF2-40B4-BE49-F238E27FC236}">
                <a16:creationId xmlns:a16="http://schemas.microsoft.com/office/drawing/2014/main" id="{765D25F2-094F-4170-AEC7-57C27AD69FFB}"/>
              </a:ext>
            </a:extLst>
          </p:cNvPr>
          <p:cNvSpPr/>
          <p:nvPr/>
        </p:nvSpPr>
        <p:spPr bwMode="auto">
          <a:xfrm>
            <a:off x="6325187" y="1536741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Rounded Rectangle 100">
            <a:extLst>
              <a:ext uri="{FF2B5EF4-FFF2-40B4-BE49-F238E27FC236}">
                <a16:creationId xmlns:a16="http://schemas.microsoft.com/office/drawing/2014/main" id="{8A52D7C7-8E6D-4DAB-A1FB-0735902DF53A}"/>
              </a:ext>
            </a:extLst>
          </p:cNvPr>
          <p:cNvSpPr/>
          <p:nvPr/>
        </p:nvSpPr>
        <p:spPr bwMode="auto">
          <a:xfrm>
            <a:off x="7462632" y="1726573"/>
            <a:ext cx="1060421" cy="14989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Rounded Rectangle 101">
            <a:extLst>
              <a:ext uri="{FF2B5EF4-FFF2-40B4-BE49-F238E27FC236}">
                <a16:creationId xmlns:a16="http://schemas.microsoft.com/office/drawing/2014/main" id="{F7E0A428-9537-4A01-BB22-37D110445A97}"/>
              </a:ext>
            </a:extLst>
          </p:cNvPr>
          <p:cNvSpPr/>
          <p:nvPr/>
        </p:nvSpPr>
        <p:spPr bwMode="auto">
          <a:xfrm>
            <a:off x="8038350" y="2002082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Rounded Rectangle 102">
            <a:extLst>
              <a:ext uri="{FF2B5EF4-FFF2-40B4-BE49-F238E27FC236}">
                <a16:creationId xmlns:a16="http://schemas.microsoft.com/office/drawing/2014/main" id="{DD07CB17-0BAA-427A-8561-CDB57736A0B4}"/>
              </a:ext>
            </a:extLst>
          </p:cNvPr>
          <p:cNvSpPr/>
          <p:nvPr/>
        </p:nvSpPr>
        <p:spPr bwMode="auto">
          <a:xfrm>
            <a:off x="8620483" y="1575404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5" name="Rounded Rectangle 103">
            <a:extLst>
              <a:ext uri="{FF2B5EF4-FFF2-40B4-BE49-F238E27FC236}">
                <a16:creationId xmlns:a16="http://schemas.microsoft.com/office/drawing/2014/main" id="{08742434-E077-4EAC-BC80-45344C99B271}"/>
              </a:ext>
            </a:extLst>
          </p:cNvPr>
          <p:cNvSpPr/>
          <p:nvPr/>
        </p:nvSpPr>
        <p:spPr bwMode="auto">
          <a:xfrm>
            <a:off x="9807757" y="1581589"/>
            <a:ext cx="542378" cy="130319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6" name="Rounded Rectangle 104">
            <a:extLst>
              <a:ext uri="{FF2B5EF4-FFF2-40B4-BE49-F238E27FC236}">
                <a16:creationId xmlns:a16="http://schemas.microsoft.com/office/drawing/2014/main" id="{B7D5C0FE-9F8F-49EB-AFD4-A1B1A679E035}"/>
              </a:ext>
            </a:extLst>
          </p:cNvPr>
          <p:cNvSpPr/>
          <p:nvPr/>
        </p:nvSpPr>
        <p:spPr bwMode="auto">
          <a:xfrm>
            <a:off x="10167908" y="1886450"/>
            <a:ext cx="845504" cy="137474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D09C9F-1D00-4EDE-B327-21B669EC67A7}"/>
              </a:ext>
            </a:extLst>
          </p:cNvPr>
          <p:cNvSpPr/>
          <p:nvPr/>
        </p:nvSpPr>
        <p:spPr bwMode="auto">
          <a:xfrm>
            <a:off x="487226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42029D-0B9C-43B4-AFE3-9D5CA3C7EB9D}"/>
              </a:ext>
            </a:extLst>
          </p:cNvPr>
          <p:cNvSpPr/>
          <p:nvPr/>
        </p:nvSpPr>
        <p:spPr bwMode="auto">
          <a:xfrm>
            <a:off x="660568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EF5C0B-080A-4257-8D85-BA64D04172D0}"/>
              </a:ext>
            </a:extLst>
          </p:cNvPr>
          <p:cNvSpPr/>
          <p:nvPr/>
        </p:nvSpPr>
        <p:spPr bwMode="auto">
          <a:xfrm>
            <a:off x="833312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1B3676-1A2F-497F-ADC3-85B32DB05EAB}"/>
              </a:ext>
            </a:extLst>
          </p:cNvPr>
          <p:cNvSpPr/>
          <p:nvPr/>
        </p:nvSpPr>
        <p:spPr bwMode="auto">
          <a:xfrm>
            <a:off x="1006654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F12AB0-471B-4D85-A86B-B18B87E07EAB}"/>
              </a:ext>
            </a:extLst>
          </p:cNvPr>
          <p:cNvSpPr txBox="1"/>
          <p:nvPr/>
        </p:nvSpPr>
        <p:spPr>
          <a:xfrm>
            <a:off x="5125886" y="5790572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0411BD-27B0-44B8-BD44-93DE9864CF8B}"/>
              </a:ext>
            </a:extLst>
          </p:cNvPr>
          <p:cNvSpPr txBox="1"/>
          <p:nvPr/>
        </p:nvSpPr>
        <p:spPr>
          <a:xfrm>
            <a:off x="6957536" y="57905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77F4B7-B3BA-4718-8802-D2570B4364E6}"/>
              </a:ext>
            </a:extLst>
          </p:cNvPr>
          <p:cNvSpPr txBox="1"/>
          <p:nvPr/>
        </p:nvSpPr>
        <p:spPr>
          <a:xfrm>
            <a:off x="8531277" y="5790572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BW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ADA39F-07C4-49F5-9FBA-D092ABB7B8A5}"/>
              </a:ext>
            </a:extLst>
          </p:cNvPr>
          <p:cNvSpPr txBox="1"/>
          <p:nvPr/>
        </p:nvSpPr>
        <p:spPr>
          <a:xfrm>
            <a:off x="10408076" y="579057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2D7B3C-075D-4E32-BBA3-663B5D0953A5}"/>
              </a:ext>
            </a:extLst>
          </p:cNvPr>
          <p:cNvSpPr txBox="1"/>
          <p:nvPr/>
        </p:nvSpPr>
        <p:spPr>
          <a:xfrm>
            <a:off x="5876299" y="12424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“production”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704CC8-C0D5-455F-9DAF-8F92E7EBD645}"/>
              </a:ext>
            </a:extLst>
          </p:cNvPr>
          <p:cNvSpPr txBox="1"/>
          <p:nvPr/>
        </p:nvSpPr>
        <p:spPr>
          <a:xfrm>
            <a:off x="7687650" y="12424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“testing”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9ECEB-3D7A-49B9-9F35-12A44EC671A0}"/>
              </a:ext>
            </a:extLst>
          </p:cNvPr>
          <p:cNvSpPr txBox="1"/>
          <p:nvPr/>
        </p:nvSpPr>
        <p:spPr>
          <a:xfrm>
            <a:off x="9956958" y="12424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“dev”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B22C98-5A4D-4377-BC39-D2C2C7EC71B7}"/>
              </a:ext>
            </a:extLst>
          </p:cNvPr>
          <p:cNvSpPr txBox="1"/>
          <p:nvPr/>
        </p:nvSpPr>
        <p:spPr>
          <a:xfrm>
            <a:off x="4621151" y="124249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Example:</a:t>
            </a:r>
          </a:p>
        </p:txBody>
      </p:sp>
      <p:sp>
        <p:nvSpPr>
          <p:cNvPr id="82" name="Freeform 26">
            <a:extLst>
              <a:ext uri="{FF2B5EF4-FFF2-40B4-BE49-F238E27FC236}">
                <a16:creationId xmlns:a16="http://schemas.microsoft.com/office/drawing/2014/main" id="{02FBE606-6F8B-4C84-9D42-95678443D60B}"/>
              </a:ext>
            </a:extLst>
          </p:cNvPr>
          <p:cNvSpPr/>
          <p:nvPr/>
        </p:nvSpPr>
        <p:spPr bwMode="auto">
          <a:xfrm>
            <a:off x="4759757" y="2530260"/>
            <a:ext cx="2606566" cy="3247697"/>
          </a:xfrm>
          <a:custGeom>
            <a:avLst/>
            <a:gdLst>
              <a:gd name="connsiteX0" fmla="*/ 1912883 w 2606566"/>
              <a:gd name="connsiteY0" fmla="*/ 3247697 h 3247697"/>
              <a:gd name="connsiteX1" fmla="*/ 2606566 w 2606566"/>
              <a:gd name="connsiteY1" fmla="*/ 3247697 h 3247697"/>
              <a:gd name="connsiteX2" fmla="*/ 2501462 w 2606566"/>
              <a:gd name="connsiteY2" fmla="*/ 0 h 3247697"/>
              <a:gd name="connsiteX3" fmla="*/ 0 w 2606566"/>
              <a:gd name="connsiteY3" fmla="*/ 21021 h 3247697"/>
              <a:gd name="connsiteX4" fmla="*/ 1912883 w 2606566"/>
              <a:gd name="connsiteY4" fmla="*/ 3247697 h 32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6566" h="3247697">
                <a:moveTo>
                  <a:pt x="1912883" y="3247697"/>
                </a:moveTo>
                <a:lnTo>
                  <a:pt x="2606566" y="3247697"/>
                </a:lnTo>
                <a:lnTo>
                  <a:pt x="2501462" y="0"/>
                </a:lnTo>
                <a:lnTo>
                  <a:pt x="0" y="21021"/>
                </a:lnTo>
                <a:lnTo>
                  <a:pt x="1912883" y="3247697"/>
                </a:lnTo>
                <a:close/>
              </a:path>
            </a:pathLst>
          </a:custGeom>
          <a:solidFill>
            <a:schemeClr val="accent1">
              <a:alpha val="11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3" name="Freeform 27">
            <a:extLst>
              <a:ext uri="{FF2B5EF4-FFF2-40B4-BE49-F238E27FC236}">
                <a16:creationId xmlns:a16="http://schemas.microsoft.com/office/drawing/2014/main" id="{505A5F2C-1848-4F4E-8071-27D9FFF7E95C}"/>
              </a:ext>
            </a:extLst>
          </p:cNvPr>
          <p:cNvSpPr/>
          <p:nvPr/>
        </p:nvSpPr>
        <p:spPr bwMode="auto">
          <a:xfrm>
            <a:off x="7376833" y="2467198"/>
            <a:ext cx="2154621" cy="3310759"/>
          </a:xfrm>
          <a:custGeom>
            <a:avLst/>
            <a:gdLst>
              <a:gd name="connsiteX0" fmla="*/ 31531 w 2154621"/>
              <a:gd name="connsiteY0" fmla="*/ 3310759 h 3310759"/>
              <a:gd name="connsiteX1" fmla="*/ 546538 w 2154621"/>
              <a:gd name="connsiteY1" fmla="*/ 3310759 h 3310759"/>
              <a:gd name="connsiteX2" fmla="*/ 2154621 w 2154621"/>
              <a:gd name="connsiteY2" fmla="*/ 0 h 3310759"/>
              <a:gd name="connsiteX3" fmla="*/ 0 w 2154621"/>
              <a:gd name="connsiteY3" fmla="*/ 42042 h 3310759"/>
              <a:gd name="connsiteX4" fmla="*/ 31531 w 2154621"/>
              <a:gd name="connsiteY4" fmla="*/ 3310759 h 331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621" h="3310759">
                <a:moveTo>
                  <a:pt x="31531" y="3310759"/>
                </a:moveTo>
                <a:lnTo>
                  <a:pt x="546538" y="3310759"/>
                </a:lnTo>
                <a:lnTo>
                  <a:pt x="2154621" y="0"/>
                </a:lnTo>
                <a:lnTo>
                  <a:pt x="0" y="42042"/>
                </a:lnTo>
                <a:lnTo>
                  <a:pt x="31531" y="331075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4" name="Freeform 28">
            <a:extLst>
              <a:ext uri="{FF2B5EF4-FFF2-40B4-BE49-F238E27FC236}">
                <a16:creationId xmlns:a16="http://schemas.microsoft.com/office/drawing/2014/main" id="{1234B6CA-2931-4E2B-B086-9327C4A0641B}"/>
              </a:ext>
            </a:extLst>
          </p:cNvPr>
          <p:cNvSpPr/>
          <p:nvPr/>
        </p:nvSpPr>
        <p:spPr bwMode="auto">
          <a:xfrm>
            <a:off x="8017964" y="2425157"/>
            <a:ext cx="3163614" cy="3352800"/>
          </a:xfrm>
          <a:custGeom>
            <a:avLst/>
            <a:gdLst>
              <a:gd name="connsiteX0" fmla="*/ 0 w 3163614"/>
              <a:gd name="connsiteY0" fmla="*/ 3342290 h 3352800"/>
              <a:gd name="connsiteX1" fmla="*/ 210207 w 3163614"/>
              <a:gd name="connsiteY1" fmla="*/ 3352800 h 3352800"/>
              <a:gd name="connsiteX2" fmla="*/ 3163614 w 3163614"/>
              <a:gd name="connsiteY2" fmla="*/ 0 h 3352800"/>
              <a:gd name="connsiteX3" fmla="*/ 1681655 w 3163614"/>
              <a:gd name="connsiteY3" fmla="*/ 10510 h 3352800"/>
              <a:gd name="connsiteX4" fmla="*/ 0 w 3163614"/>
              <a:gd name="connsiteY4" fmla="*/ 334229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3614" h="3352800">
                <a:moveTo>
                  <a:pt x="0" y="3342290"/>
                </a:moveTo>
                <a:lnTo>
                  <a:pt x="210207" y="3352800"/>
                </a:lnTo>
                <a:lnTo>
                  <a:pt x="3163614" y="0"/>
                </a:lnTo>
                <a:lnTo>
                  <a:pt x="1681655" y="10510"/>
                </a:lnTo>
                <a:lnTo>
                  <a:pt x="0" y="3342290"/>
                </a:lnTo>
                <a:close/>
              </a:path>
            </a:pathLst>
          </a:custGeom>
          <a:solidFill>
            <a:srgbClr val="FFC000">
              <a:alpha val="24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656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cgroups</a:t>
            </a:r>
            <a:r>
              <a:rPr lang="en-US" dirty="0"/>
              <a:t> can be used to build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can be connected or denied to a </a:t>
            </a:r>
            <a:r>
              <a:rPr lang="en-US" dirty="0" err="1"/>
              <a:t>cgroup</a:t>
            </a:r>
            <a:endParaRPr lang="en-US" dirty="0"/>
          </a:p>
          <a:p>
            <a:pPr lvl="1"/>
            <a:r>
              <a:rPr lang="en-US" dirty="0" err="1"/>
              <a:t>cgroup</a:t>
            </a:r>
            <a:r>
              <a:rPr lang="en-US" dirty="0"/>
              <a:t> processes will not be able to detect device at all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Accounting can be done on </a:t>
            </a:r>
            <a:r>
              <a:rPr lang="en-US" dirty="0" err="1"/>
              <a:t>cgroup</a:t>
            </a:r>
            <a:r>
              <a:rPr lang="en-US" dirty="0"/>
              <a:t> usage</a:t>
            </a:r>
          </a:p>
          <a:p>
            <a:pPr lvl="1"/>
            <a:r>
              <a:rPr lang="en-US" dirty="0"/>
              <a:t>Memory, CPU, disk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8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1F84-C04F-4F81-9E81-4765ACC6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5EB3-012C-4314-8DDA-F659E5FD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0411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Container packaging, distribution, and execution</a:t>
            </a:r>
          </a:p>
          <a:p>
            <a:pPr lvl="1"/>
            <a:r>
              <a:rPr lang="en-US" dirty="0"/>
              <a:t>Also created open standard for container runtimes</a:t>
            </a:r>
          </a:p>
          <a:p>
            <a:pPr lvl="1"/>
            <a:endParaRPr lang="en-US" dirty="0"/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Describes starting state of a Docker container</a:t>
            </a:r>
          </a:p>
          <a:p>
            <a:pPr lvl="1"/>
            <a:r>
              <a:rPr lang="en-US" dirty="0"/>
              <a:t>Like a snapshot of the system</a:t>
            </a:r>
          </a:p>
          <a:p>
            <a:pPr lvl="1"/>
            <a:endParaRPr lang="en-US" dirty="0"/>
          </a:p>
          <a:p>
            <a:r>
              <a:rPr lang="en-US" dirty="0"/>
              <a:t>Union file system</a:t>
            </a:r>
          </a:p>
          <a:p>
            <a:pPr lvl="1"/>
            <a:r>
              <a:rPr lang="en-US" dirty="0"/>
              <a:t>Image describes file system as a sequence of layers</a:t>
            </a:r>
          </a:p>
          <a:p>
            <a:pPr lvl="2"/>
            <a:r>
              <a:rPr lang="en-US" dirty="0"/>
              <a:t>Each layer includes some files</a:t>
            </a:r>
          </a:p>
          <a:p>
            <a:pPr lvl="1"/>
            <a:r>
              <a:rPr lang="en-US" dirty="0"/>
              <a:t>Overall file system is the </a:t>
            </a:r>
            <a:r>
              <a:rPr lang="en-US" i="1" dirty="0"/>
              <a:t>union</a:t>
            </a:r>
            <a:r>
              <a:rPr lang="en-US" dirty="0"/>
              <a:t> of all the layers</a:t>
            </a:r>
          </a:p>
          <a:p>
            <a:pPr lvl="1"/>
            <a:r>
              <a:rPr lang="en-US" dirty="0"/>
              <a:t>Layers can be reused in different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F38DA-110E-4F3C-8E00-C28D09D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45189CD-98D8-4C2D-B140-390BFB87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8700" y="1848853"/>
            <a:ext cx="3160294" cy="31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31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D92A-9863-4579-8E9A-184B7319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2269-F0F2-436F-97FE-335A8BCF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Environments are hard to set up</a:t>
            </a:r>
          </a:p>
          <a:p>
            <a:pPr lvl="1"/>
            <a:r>
              <a:rPr lang="en-US" dirty="0"/>
              <a:t>Often the hardest part of starting software development</a:t>
            </a:r>
          </a:p>
          <a:p>
            <a:pPr lvl="1"/>
            <a:r>
              <a:rPr lang="en-US" dirty="0"/>
              <a:t>Containerized applications encapsulate requirements</a:t>
            </a:r>
          </a:p>
          <a:p>
            <a:pPr lvl="1"/>
            <a:r>
              <a:rPr lang="en-US" dirty="0"/>
              <a:t>Can be run on any system that has the same kernel it was built for</a:t>
            </a:r>
          </a:p>
          <a:p>
            <a:pPr lvl="1"/>
            <a:endParaRPr lang="en-US" dirty="0"/>
          </a:p>
          <a:p>
            <a:r>
              <a:rPr lang="en-US" dirty="0"/>
              <a:t>Packages an application and its requirements into a container</a:t>
            </a:r>
          </a:p>
          <a:p>
            <a:pPr lvl="1"/>
            <a:r>
              <a:rPr lang="en-US" dirty="0"/>
              <a:t>Can be used by an individual to more easily run an application</a:t>
            </a:r>
          </a:p>
          <a:p>
            <a:pPr lvl="1"/>
            <a:r>
              <a:rPr lang="en-US" dirty="0"/>
              <a:t>Can be deployed to a cloud server to run</a:t>
            </a:r>
          </a:p>
          <a:p>
            <a:pPr lvl="1"/>
            <a:endParaRPr lang="en-US" dirty="0"/>
          </a:p>
          <a:p>
            <a:r>
              <a:rPr lang="en-US" dirty="0"/>
              <a:t>Example: could use Docker for QEMU + Nautilus</a:t>
            </a:r>
          </a:p>
          <a:p>
            <a:pPr lvl="1"/>
            <a:r>
              <a:rPr lang="en-US" dirty="0"/>
              <a:t>Need a very specific version of QEMU, with all the proper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733C5-2924-42E5-881A-EDB9F5D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BA053-199C-5131-5ECA-8B26BABE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BB778-EDFE-7004-FA54-C0F94E1B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D223E0-5396-5640-803C-E3150F5E7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25903" y="727680"/>
            <a:ext cx="8754491" cy="77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E4FB6-880E-1B38-95F8-41255CFC815F}"/>
              </a:ext>
            </a:extLst>
          </p:cNvPr>
          <p:cNvSpPr txBox="1"/>
          <p:nvPr/>
        </p:nvSpPr>
        <p:spPr>
          <a:xfrm>
            <a:off x="292608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https://twitter.com/b0rk/status/1237744128450072578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02FC38-F6A8-56A6-83BE-2AA54628D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25904" y="1503123"/>
            <a:ext cx="2973648" cy="23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C46A8E-4BD5-B4EC-AC68-0953479E7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9552" y="1503123"/>
            <a:ext cx="2918563" cy="23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80EE34C-9414-3AAA-AB0D-BB00A52CE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18115" y="1503123"/>
            <a:ext cx="2862279" cy="23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94452DC-5183-E11B-E963-B8C72EEC0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25903" y="3858016"/>
            <a:ext cx="2973649" cy="24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C78331C-8EF8-4A84-CFEA-53973148C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9552" y="3858016"/>
            <a:ext cx="2918563" cy="240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48A247D-AB6F-9AF8-09DC-2C4FCAA32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18115" y="3858014"/>
            <a:ext cx="2862279" cy="240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3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7600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(fake) versions of real resources are often provided to users</a:t>
            </a:r>
          </a:p>
          <a:p>
            <a:pPr lvl="1"/>
            <a:r>
              <a:rPr lang="en-US" dirty="0"/>
              <a:t>Memory – virtual memory</a:t>
            </a:r>
          </a:p>
          <a:p>
            <a:pPr lvl="1"/>
            <a:r>
              <a:rPr lang="en-US" dirty="0"/>
              <a:t>CPU – processes and scheduler</a:t>
            </a:r>
          </a:p>
          <a:p>
            <a:pPr lvl="1"/>
            <a:r>
              <a:rPr lang="en-US" dirty="0"/>
              <a:t>Disk –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OS provides these abstractions to simplify applications</a:t>
            </a:r>
          </a:p>
          <a:p>
            <a:pPr lvl="1"/>
            <a:r>
              <a:rPr lang="en-US" dirty="0"/>
              <a:t>And provide security!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(VMs)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91125" cy="5029200"/>
          </a:xfrm>
        </p:spPr>
        <p:txBody>
          <a:bodyPr/>
          <a:lstStyle/>
          <a:p>
            <a:r>
              <a:rPr lang="en-US" dirty="0"/>
              <a:t>What about virtualizing the whole computer?</a:t>
            </a:r>
          </a:p>
          <a:p>
            <a:pPr lvl="1"/>
            <a:r>
              <a:rPr lang="en-US" dirty="0"/>
              <a:t>Provide interfaces that look like a normal computer</a:t>
            </a:r>
          </a:p>
          <a:p>
            <a:pPr lvl="1"/>
            <a:r>
              <a:rPr lang="en-US" dirty="0"/>
              <a:t>But actually interact with software that manages and multiplexes access</a:t>
            </a:r>
          </a:p>
          <a:p>
            <a:pPr lvl="1"/>
            <a:endParaRPr lang="en-US" dirty="0"/>
          </a:p>
          <a:p>
            <a:r>
              <a:rPr lang="en-US" dirty="0"/>
              <a:t>Run an entire OS within an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1CDE3-D69A-4532-974E-2F00825A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4230" y="1261760"/>
            <a:ext cx="616353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1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2D28-16BD-4BD2-BBD6-15D76133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motivation: support more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AAB5-9616-4951-8942-2DE8F8B9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1960s IBM mainframes had many different OSes</a:t>
            </a:r>
          </a:p>
          <a:p>
            <a:pPr lvl="1"/>
            <a:r>
              <a:rPr lang="en-US" dirty="0"/>
              <a:t>Some applications only written for certain OSes though</a:t>
            </a:r>
          </a:p>
          <a:p>
            <a:pPr lvl="1"/>
            <a:endParaRPr lang="en-US" dirty="0"/>
          </a:p>
          <a:p>
            <a:r>
              <a:rPr lang="en-US" dirty="0"/>
              <a:t>Virtualization allowed multiple OSes to run on a single mainframe</a:t>
            </a:r>
          </a:p>
          <a:p>
            <a:pPr lvl="1"/>
            <a:r>
              <a:rPr lang="en-US" dirty="0"/>
              <a:t>Which let one powerful computer serve varied needs of many people</a:t>
            </a:r>
          </a:p>
          <a:p>
            <a:pPr lvl="1"/>
            <a:endParaRPr lang="en-US" dirty="0"/>
          </a:p>
          <a:p>
            <a:r>
              <a:rPr lang="en-US" dirty="0"/>
              <a:t>Still applies today to some degree</a:t>
            </a:r>
          </a:p>
          <a:p>
            <a:pPr lvl="1"/>
            <a:r>
              <a:rPr lang="en-US" dirty="0"/>
              <a:t>Windows + Ubuntu VM</a:t>
            </a:r>
          </a:p>
          <a:p>
            <a:pPr lvl="2"/>
            <a:r>
              <a:rPr lang="en-US" dirty="0"/>
              <a:t>Want PowerPoint and also terminal environment (vim/make/</a:t>
            </a:r>
            <a:r>
              <a:rPr lang="en-US" dirty="0" err="1"/>
              <a:t>gcc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MacOS + Windows VM</a:t>
            </a:r>
          </a:p>
          <a:p>
            <a:pPr lvl="2"/>
            <a:r>
              <a:rPr lang="en-US" dirty="0"/>
              <a:t>Various Windows-only programs</a:t>
            </a:r>
          </a:p>
          <a:p>
            <a:pPr lvl="2"/>
            <a:r>
              <a:rPr lang="en-US" dirty="0"/>
              <a:t>Often dual boot rather than 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F467E-C70E-491E-8067-181924E0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4BA8-F607-47B2-987C-FDA95C0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motivation: package and isolate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4126-6C1F-4A44-A7F2-13F2FC3D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High-performance applications aren’t really stand-alone</a:t>
            </a:r>
          </a:p>
          <a:p>
            <a:pPr lvl="1"/>
            <a:r>
              <a:rPr lang="en-US" dirty="0"/>
              <a:t>Assumptions about OS</a:t>
            </a:r>
          </a:p>
          <a:p>
            <a:pPr lvl="1"/>
            <a:r>
              <a:rPr lang="en-US" dirty="0"/>
              <a:t>Assumptions about libraries and services</a:t>
            </a:r>
          </a:p>
          <a:p>
            <a:pPr lvl="1"/>
            <a:r>
              <a:rPr lang="en-US" dirty="0"/>
              <a:t>Multiple processes working together</a:t>
            </a:r>
          </a:p>
          <a:p>
            <a:pPr lvl="1"/>
            <a:endParaRPr lang="en-US" dirty="0"/>
          </a:p>
          <a:p>
            <a:r>
              <a:rPr lang="en-US" dirty="0"/>
              <a:t>A virtual machine is a method to encapsulate “entire stack”</a:t>
            </a:r>
          </a:p>
          <a:p>
            <a:pPr lvl="1"/>
            <a:r>
              <a:rPr lang="en-US" dirty="0"/>
              <a:t>Even down to expectations of hardware</a:t>
            </a:r>
          </a:p>
          <a:p>
            <a:pPr lvl="1"/>
            <a:endParaRPr lang="en-US" dirty="0"/>
          </a:p>
          <a:p>
            <a:r>
              <a:rPr lang="en-US" dirty="0"/>
              <a:t>Cloud computing platforms run many applications together</a:t>
            </a:r>
          </a:p>
          <a:p>
            <a:pPr lvl="1"/>
            <a:r>
              <a:rPr lang="en-US" dirty="0"/>
              <a:t>Need isolation from each other in a strongly controllable way</a:t>
            </a:r>
          </a:p>
          <a:p>
            <a:pPr lvl="2"/>
            <a:r>
              <a:rPr lang="en-US" dirty="0"/>
              <a:t>Exactly 2 GB of RAM go to this</a:t>
            </a:r>
          </a:p>
          <a:p>
            <a:pPr lvl="2"/>
            <a:r>
              <a:rPr lang="en-US" dirty="0"/>
              <a:t>Exactly two processor cores go to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418CB-2841-414D-B441-7263507C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3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1F04-4FD5-4A81-AC3B-48C7F84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AE30-680F-4954-AAD6-99AE4BB9F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67287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Simulate everything in the computer completely</a:t>
            </a:r>
          </a:p>
          <a:p>
            <a:pPr lvl="1"/>
            <a:r>
              <a:rPr lang="en-US" dirty="0"/>
              <a:t>Emulation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parts of the computer, but not all of it (actually use CPU)</a:t>
            </a:r>
          </a:p>
          <a:p>
            <a:pPr lvl="1"/>
            <a:r>
              <a:rPr lang="en-US" dirty="0"/>
              <a:t>Hypervisor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the operating system (software environment)</a:t>
            </a:r>
          </a:p>
          <a:p>
            <a:pPr lvl="1"/>
            <a:r>
              <a:rPr lang="en-US" dirty="0"/>
              <a:t>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63990-5405-4616-9374-A408E9B0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2405</Words>
  <Application>Microsoft Office PowerPoint</Application>
  <PresentationFormat>Widescreen</PresentationFormat>
  <Paragraphs>530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Tahoma</vt:lpstr>
      <vt:lpstr>Class Slides</vt:lpstr>
      <vt:lpstr>Lecture 18: Virtualization</vt:lpstr>
      <vt:lpstr>Administrivia</vt:lpstr>
      <vt:lpstr>Today’s Goals</vt:lpstr>
      <vt:lpstr>Outline</vt:lpstr>
      <vt:lpstr>Virtualization</vt:lpstr>
      <vt:lpstr>Virtual Machines (VMs)</vt:lpstr>
      <vt:lpstr>Original motivation: support more applications</vt:lpstr>
      <vt:lpstr>Modern motivation: package and isolate applications</vt:lpstr>
      <vt:lpstr>Virtualization approaches</vt:lpstr>
      <vt:lpstr>Outline</vt:lpstr>
      <vt:lpstr>Software emulation</vt:lpstr>
      <vt:lpstr>Emulation example: QEMU</vt:lpstr>
      <vt:lpstr>Emulation tradeoffs</vt:lpstr>
      <vt:lpstr>Simple emulators: interpreted languages</vt:lpstr>
      <vt:lpstr>Not-quite-emulation: binary translation</vt:lpstr>
      <vt:lpstr>Break + Open Question</vt:lpstr>
      <vt:lpstr>Break + Open Question</vt:lpstr>
      <vt:lpstr>Outline</vt:lpstr>
      <vt:lpstr>How do we speed up virtual machines?</vt:lpstr>
      <vt:lpstr>Virtual Machine Monitor (VMM)</vt:lpstr>
      <vt:lpstr>Hypervisor layering: directly on hardware</vt:lpstr>
      <vt:lpstr>Hypervisor layering: on top of Host OS</vt:lpstr>
      <vt:lpstr>Hypervisor layering: comparison</vt:lpstr>
      <vt:lpstr>Abstraction choices for hypervisor</vt:lpstr>
      <vt:lpstr>Arbitrary combinations of these are possible</vt:lpstr>
      <vt:lpstr>Arbitrary combinations of these are possible</vt:lpstr>
      <vt:lpstr>Arbitrary combinations of these are possible</vt:lpstr>
      <vt:lpstr>Arbitrary combinations of these are possible</vt:lpstr>
      <vt:lpstr>Hypervisor example: system call</vt:lpstr>
      <vt:lpstr>Hypervisor challenges: privileged instructions</vt:lpstr>
      <vt:lpstr>Problem: x86 doesn’t virtualize very well</vt:lpstr>
      <vt:lpstr>Virtualization extensions to x86</vt:lpstr>
      <vt:lpstr>Hypervisor challenges: Memory virtualization</vt:lpstr>
      <vt:lpstr>Hypervisor challenge: I/O devices</vt:lpstr>
      <vt:lpstr>Break + Questions – VirtualBox on ARM Mac</vt:lpstr>
      <vt:lpstr>Break + Questions – VirtualBox on ARM Mac</vt:lpstr>
      <vt:lpstr>Sidebar: virtualization extensions often disabled by default</vt:lpstr>
      <vt:lpstr>Outline</vt:lpstr>
      <vt:lpstr>Cloud platform requirements</vt:lpstr>
      <vt:lpstr>Containers</vt:lpstr>
      <vt:lpstr>Visual comparison of Hypervisors and Containers</vt:lpstr>
      <vt:lpstr>How to implement containers</vt:lpstr>
      <vt:lpstr>Linux cgroups (control groups)</vt:lpstr>
      <vt:lpstr>Linux cgroups (control groups)</vt:lpstr>
      <vt:lpstr>cgroups can be used to build containers</vt:lpstr>
      <vt:lpstr>Docker</vt:lpstr>
      <vt:lpstr>Docker use cases</vt:lpstr>
      <vt:lpstr>Bonus explanation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19: Virtualization</dc:title>
  <dc:creator>Branden Ghena</dc:creator>
  <cp:lastModifiedBy>Branden Ghena</cp:lastModifiedBy>
  <cp:revision>48</cp:revision>
  <dcterms:created xsi:type="dcterms:W3CDTF">2020-11-17T04:33:03Z</dcterms:created>
  <dcterms:modified xsi:type="dcterms:W3CDTF">2022-11-29T17:48:39Z</dcterms:modified>
</cp:coreProperties>
</file>