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383" r:id="rId3"/>
    <p:sldId id="449" r:id="rId4"/>
    <p:sldId id="264" r:id="rId5"/>
    <p:sldId id="348" r:id="rId6"/>
    <p:sldId id="265" r:id="rId7"/>
    <p:sldId id="267" r:id="rId8"/>
    <p:sldId id="2274" r:id="rId9"/>
    <p:sldId id="346" r:id="rId10"/>
    <p:sldId id="360" r:id="rId11"/>
    <p:sldId id="359" r:id="rId12"/>
    <p:sldId id="361" r:id="rId13"/>
    <p:sldId id="273" r:id="rId14"/>
    <p:sldId id="269" r:id="rId15"/>
    <p:sldId id="2277" r:id="rId16"/>
    <p:sldId id="366" r:id="rId17"/>
    <p:sldId id="298" r:id="rId18"/>
    <p:sldId id="347" r:id="rId19"/>
    <p:sldId id="404" r:id="rId20"/>
    <p:sldId id="2267" r:id="rId21"/>
    <p:sldId id="2269" r:id="rId22"/>
    <p:sldId id="349" r:id="rId23"/>
    <p:sldId id="2266" r:id="rId24"/>
    <p:sldId id="396" r:id="rId25"/>
    <p:sldId id="259" r:id="rId26"/>
    <p:sldId id="2263" r:id="rId27"/>
    <p:sldId id="2265" r:id="rId28"/>
    <p:sldId id="352" r:id="rId29"/>
    <p:sldId id="419" r:id="rId30"/>
    <p:sldId id="420" r:id="rId31"/>
    <p:sldId id="399" r:id="rId32"/>
    <p:sldId id="355" r:id="rId33"/>
    <p:sldId id="2276" r:id="rId34"/>
    <p:sldId id="2268" r:id="rId35"/>
    <p:sldId id="2270" r:id="rId36"/>
    <p:sldId id="372" r:id="rId37"/>
    <p:sldId id="283" r:id="rId38"/>
    <p:sldId id="370" r:id="rId39"/>
    <p:sldId id="371" r:id="rId40"/>
    <p:sldId id="369" r:id="rId41"/>
    <p:sldId id="284" r:id="rId42"/>
    <p:sldId id="373" r:id="rId43"/>
    <p:sldId id="2273" r:id="rId44"/>
    <p:sldId id="282" r:id="rId45"/>
    <p:sldId id="2275" r:id="rId46"/>
    <p:sldId id="2271" r:id="rId47"/>
    <p:sldId id="261" r:id="rId48"/>
    <p:sldId id="376" r:id="rId49"/>
    <p:sldId id="377" r:id="rId50"/>
    <p:sldId id="22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3"/>
            <p14:sldId id="449"/>
            <p14:sldId id="264"/>
          </p14:sldIdLst>
        </p14:section>
        <p14:section name="What is an OS?" id="{A18F6A98-7368-41AF-97D0-FC6EA9AC3028}">
          <p14:sldIdLst>
            <p14:sldId id="348"/>
            <p14:sldId id="265"/>
            <p14:sldId id="267"/>
            <p14:sldId id="2274"/>
            <p14:sldId id="346"/>
            <p14:sldId id="360"/>
            <p14:sldId id="359"/>
            <p14:sldId id="361"/>
            <p14:sldId id="273"/>
            <p14:sldId id="269"/>
            <p14:sldId id="2277"/>
            <p14:sldId id="366"/>
            <p14:sldId id="298"/>
            <p14:sldId id="347"/>
            <p14:sldId id="404"/>
            <p14:sldId id="2267"/>
          </p14:sldIdLst>
        </p14:section>
        <p14:section name="Course Logistics" id="{B55B8E8C-5EAB-4A1E-A4E9-AE5E896E46FA}">
          <p14:sldIdLst>
            <p14:sldId id="2269"/>
            <p14:sldId id="349"/>
            <p14:sldId id="2266"/>
            <p14:sldId id="396"/>
            <p14:sldId id="259"/>
            <p14:sldId id="2263"/>
            <p14:sldId id="2265"/>
            <p14:sldId id="352"/>
            <p14:sldId id="419"/>
            <p14:sldId id="420"/>
            <p14:sldId id="399"/>
            <p14:sldId id="355"/>
            <p14:sldId id="2276"/>
            <p14:sldId id="2268"/>
          </p14:sldIdLst>
        </p14:section>
        <p14:section name="History of OS" id="{E8B3938E-30A5-423A-B0F2-046E34D1CD49}">
          <p14:sldIdLst>
            <p14:sldId id="2270"/>
            <p14:sldId id="372"/>
            <p14:sldId id="283"/>
            <p14:sldId id="370"/>
            <p14:sldId id="371"/>
            <p14:sldId id="369"/>
            <p14:sldId id="284"/>
            <p14:sldId id="373"/>
            <p14:sldId id="2273"/>
            <p14:sldId id="282"/>
            <p14:sldId id="2275"/>
          </p14:sldIdLst>
        </p14:section>
        <p14:section name="Focus for CS343" id="{CA66A291-1E9A-477F-881B-D6067A56F6F6}">
          <p14:sldIdLst>
            <p14:sldId id="2271"/>
            <p14:sldId id="261"/>
            <p14:sldId id="376"/>
            <p14:sldId id="377"/>
          </p14:sldIdLst>
        </p14:section>
        <p14:section name="Wrapup" id="{29A7F866-9DA9-446B-8359-CE426CB89C7A}">
          <p14:sldIdLst>
            <p14:sldId id="2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5" autoAdjust="0"/>
    <p:restoredTop sz="97440" autoAdjust="0"/>
  </p:normalViewPr>
  <p:slideViewPr>
    <p:cSldViewPr snapToGrid="0">
      <p:cViewPr varScale="1">
        <p:scale>
          <a:sx n="73" d="100"/>
          <a:sy n="73" d="100"/>
        </p:scale>
        <p:origin x="96" y="19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E1054B0-54EE-42A0-9899-CF7600BD47AB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A6-2B2F-48DF-948F-5261FE2C264D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8821-DEEC-4B2E-A0A7-EF9A27A7336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48B1-9730-4736-A39E-2BF35262ABDB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76E-9667-440E-8991-DBF8B2E84F7F}" type="datetime1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31BE48-B224-41AA-AA2F-283A66F6B043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7BFCED-A2E1-47BC-B52A-EA0BD7429761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A90CFD-1919-44A6-A8B8-6A43733A4DFC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nasa.gov/eclipses/future-eclipses/eclipse-2024/where-when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tiff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7.tiff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20" Type="http://schemas.openxmlformats.org/officeDocument/2006/relationships/image" Target="../media/image30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tiff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CCE-56F8-488B-9400-A197196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B799-9421-4093-9FFE-4B1E4B6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chemeClr val="accent1"/>
                </a:solidFill>
              </a:rPr>
              <a:t>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part of the OS code that has full control of the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rgbClr val="00B050"/>
                </a:solidFill>
              </a:rPr>
              <a:t>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45D23-612C-4698-839D-BC4BC2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7201875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User could only run one program at a time.</a:t>
            </a:r>
          </a:p>
          <a:p>
            <a:pPr lvl="1"/>
            <a:endParaRPr lang="en-US" sz="2800" dirty="0"/>
          </a:p>
          <a:p>
            <a:r>
              <a:rPr lang="en-US" sz="3200" dirty="0"/>
              <a:t>Had to insert the program disk before booting the machine.</a:t>
            </a:r>
          </a:p>
          <a:p>
            <a:pPr lvl="1"/>
            <a:endParaRPr lang="en-US" sz="2800" dirty="0"/>
          </a:p>
          <a:p>
            <a:r>
              <a:rPr lang="en-US" sz="3200" dirty="0"/>
              <a:t>Program had to control the hardware directly</a:t>
            </a:r>
          </a:p>
          <a:p>
            <a:pPr lvl="1"/>
            <a:r>
              <a:rPr lang="en-US" dirty="0"/>
              <a:t>This is a nuisance because hardware is complicated</a:t>
            </a:r>
          </a:p>
          <a:p>
            <a:pPr lvl="1"/>
            <a:r>
              <a:rPr lang="en-US" dirty="0"/>
              <a:t>Program will only be compatible with one set of hardware</a:t>
            </a:r>
          </a:p>
          <a:p>
            <a:pPr lvl="1"/>
            <a:endParaRPr lang="en-US" dirty="0"/>
          </a:p>
          <a:p>
            <a:r>
              <a:rPr lang="en-US" dirty="0"/>
              <a:t>An example (at right): 1983 “King’s Quest” game for IBM PC Jr.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683" y="0"/>
            <a:ext cx="36713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627" y="3700220"/>
            <a:ext cx="4210373" cy="3157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6D39-10BB-4D19-8CCA-DE1942D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are middle-management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595" y="1828800"/>
            <a:ext cx="249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Applications we care about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Overhead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607595" y="5675293"/>
            <a:ext cx="249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Hardware to run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A2B-62FA-4BDD-B2F1-D5BB4DD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systems often still run without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74C-CD30-41F7-A7F6-14957A34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“Bare-metal” embedded systems</a:t>
            </a:r>
          </a:p>
          <a:p>
            <a:pPr lvl="1"/>
            <a:r>
              <a:rPr lang="en-US" dirty="0"/>
              <a:t>Many downsides: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 must handle things for themselves</a:t>
            </a:r>
          </a:p>
          <a:p>
            <a:pPr lvl="2"/>
            <a:r>
              <a:rPr lang="en-US" dirty="0"/>
              <a:t>Boot and initialization</a:t>
            </a:r>
          </a:p>
          <a:p>
            <a:pPr lvl="2"/>
            <a:r>
              <a:rPr lang="en-US" dirty="0"/>
              <a:t>All hardware it wants to interact with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Applications are not portable</a:t>
            </a:r>
          </a:p>
          <a:p>
            <a:pPr lvl="2"/>
            <a:r>
              <a:rPr lang="en-US" dirty="0"/>
              <a:t>Rewrite, mostly from scratch, for new microcontroller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 malloc, no </a:t>
            </a:r>
            <a:r>
              <a:rPr lang="en-US" dirty="0" err="1"/>
              <a:t>segfaults</a:t>
            </a:r>
            <a:endParaRPr lang="en-US" dirty="0"/>
          </a:p>
          <a:p>
            <a:pPr lvl="2"/>
            <a:r>
              <a:rPr lang="en-US" dirty="0"/>
              <a:t>Instead invalid memory accesses likely crash the whole system</a:t>
            </a:r>
          </a:p>
          <a:p>
            <a:pPr lvl="2"/>
            <a:r>
              <a:rPr lang="en-US" dirty="0"/>
              <a:t>Imagine if each CS211 </a:t>
            </a:r>
            <a:r>
              <a:rPr lang="en-US" dirty="0" err="1"/>
              <a:t>segfault</a:t>
            </a:r>
            <a:r>
              <a:rPr lang="en-US" dirty="0"/>
              <a:t> resulted in the EECS server rebooting…</a:t>
            </a:r>
          </a:p>
          <a:p>
            <a:pPr lvl="1"/>
            <a:endParaRPr lang="en-US" dirty="0"/>
          </a:p>
          <a:p>
            <a:r>
              <a:rPr lang="en-US" dirty="0"/>
              <a:t>Upside: can be a VERY highly efficient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642-1F90-420C-9B0C-FC80804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an Operating System give the overhead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7" y="1143000"/>
            <a:ext cx="917082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1"/>
            <a:r>
              <a:rPr lang="en-US" dirty="0"/>
              <a:t>Resource allocation and communication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1"/>
            <a:r>
              <a:rPr lang="en-US" dirty="0"/>
              <a:t>Sharing, Authorization</a:t>
            </a:r>
          </a:p>
          <a:p>
            <a:pPr lvl="1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1EB7-E554-405A-A46D-DEE70DA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835" y="2647097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31" y="1143000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896" y="4194567"/>
            <a:ext cx="158860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Default file system types, named directories, file explorer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 Questions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Wrapup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F63A-68F5-4606-A54E-0DE31F70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CS343!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64E-F041-4116-BFF8-E5A7E29E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brief: how does the operating system work and why?</a:t>
            </a:r>
          </a:p>
          <a:p>
            <a:pPr lvl="1"/>
            <a:endParaRPr lang="en-US" dirty="0"/>
          </a:p>
          <a:p>
            <a:r>
              <a:rPr lang="en-US" dirty="0"/>
              <a:t>Role of the Operating System</a:t>
            </a:r>
          </a:p>
          <a:p>
            <a:pPr lvl="1"/>
            <a:r>
              <a:rPr lang="en-US" b="1" dirty="0"/>
              <a:t>Manages</a:t>
            </a:r>
            <a:r>
              <a:rPr lang="en-US" dirty="0"/>
              <a:t> hardware resources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abstractions</a:t>
            </a:r>
            <a:r>
              <a:rPr lang="en-US" dirty="0"/>
              <a:t> to support processes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E4BC-FEAA-415F-8584-907758C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261-C49A-49BA-B917-CDA43A9B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E6A6-0856-4B3F-96C2-379FB2E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3A16-4798-443D-A8BD-D4DB3023D65C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https://xkcd.com/934/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03CF-7741-4FFA-BEC6-ADE1783B28D7}"/>
              </a:ext>
            </a:extLst>
          </p:cNvPr>
          <p:cNvSpPr txBox="1"/>
          <p:nvPr/>
        </p:nvSpPr>
        <p:spPr>
          <a:xfrm>
            <a:off x="7350368" y="4372707"/>
            <a:ext cx="4042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question:</a:t>
            </a:r>
          </a:p>
          <a:p>
            <a:br>
              <a:rPr lang="en-US" sz="2400" dirty="0"/>
            </a:br>
            <a:r>
              <a:rPr lang="en-US" sz="2400" dirty="0"/>
              <a:t>Are modern web browsers basically operating systems?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ABCF8-5DB2-1C1C-290C-60766E6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595" y="401498"/>
            <a:ext cx="3249873" cy="60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9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b="1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160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Polinski</a:t>
            </a:r>
            <a:endParaRPr lang="en-US" dirty="0"/>
          </a:p>
          <a:p>
            <a:pPr lvl="2"/>
            <a:r>
              <a:rPr lang="en-US" dirty="0"/>
              <a:t>PhD student in systems</a:t>
            </a:r>
          </a:p>
          <a:p>
            <a:endParaRPr lang="en-US" dirty="0"/>
          </a:p>
          <a:p>
            <a:r>
              <a:rPr lang="en-US" dirty="0"/>
              <a:t>Peer Mentors (10)</a:t>
            </a:r>
          </a:p>
          <a:p>
            <a:pPr lvl="1"/>
            <a:r>
              <a:rPr lang="en-US" dirty="0"/>
              <a:t>Eli Barlow</a:t>
            </a:r>
          </a:p>
          <a:p>
            <a:pPr lvl="1"/>
            <a:r>
              <a:rPr lang="en-US" dirty="0"/>
              <a:t>Emily Wei</a:t>
            </a:r>
          </a:p>
          <a:p>
            <a:pPr lvl="1"/>
            <a:r>
              <a:rPr lang="en-US" dirty="0" err="1"/>
              <a:t>Grigorii</a:t>
            </a:r>
            <a:r>
              <a:rPr lang="en-US" dirty="0"/>
              <a:t> Kalin</a:t>
            </a:r>
          </a:p>
          <a:p>
            <a:pPr lvl="1"/>
            <a:r>
              <a:rPr lang="en-US" dirty="0"/>
              <a:t>Joseph Grantham</a:t>
            </a:r>
          </a:p>
          <a:p>
            <a:pPr lvl="1"/>
            <a:r>
              <a:rPr lang="en-US" dirty="0"/>
              <a:t>Justin Dong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EAFC5-2A69-4FED-9276-423CE29F21C2}"/>
              </a:ext>
            </a:extLst>
          </p:cNvPr>
          <p:cNvSpPr txBox="1"/>
          <p:nvPr/>
        </p:nvSpPr>
        <p:spPr>
          <a:xfrm>
            <a:off x="7338646" y="1887885"/>
            <a:ext cx="4417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We’ll have lots of weekly office hours blocks for you to get help from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FE31-B72B-7F0E-7FF9-5F95C24FD79C}"/>
              </a:ext>
            </a:extLst>
          </p:cNvPr>
          <p:cNvSpPr txBox="1"/>
          <p:nvPr/>
        </p:nvSpPr>
        <p:spPr>
          <a:xfrm>
            <a:off x="3914966" y="3498288"/>
            <a:ext cx="2368603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Kellen Bryant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Kevin Hayes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Max Ward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Steve Ewald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Tim </a:t>
            </a:r>
            <a:r>
              <a:rPr lang="en-US" sz="2400" dirty="0" err="1"/>
              <a:t>Sinaga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4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BEF2-753D-4499-A051-B1DB80D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–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3D10-168D-4FE3-981D-55B30027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Tuesdays and Thursdays</a:t>
            </a:r>
          </a:p>
          <a:p>
            <a:pPr lvl="1"/>
            <a:r>
              <a:rPr lang="en-US" dirty="0"/>
              <a:t>Provides background on materials</a:t>
            </a:r>
          </a:p>
          <a:p>
            <a:pPr lvl="1"/>
            <a:r>
              <a:rPr lang="en-US" dirty="0"/>
              <a:t>Attend and ask questions!</a:t>
            </a:r>
          </a:p>
          <a:p>
            <a:pPr lvl="1"/>
            <a:r>
              <a:rPr lang="en-US" dirty="0"/>
              <a:t>Panopto tab on Canvas should have best-effort recordings (a few hours later)</a:t>
            </a:r>
          </a:p>
          <a:p>
            <a:pPr lvl="1"/>
            <a:r>
              <a:rPr lang="en-US" dirty="0"/>
              <a:t>I also post the slides right before class to the Canvas homepage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Modern Operating Systems (4</a:t>
            </a:r>
            <a:r>
              <a:rPr lang="en-US" baseline="30000" dirty="0"/>
              <a:t>th</a:t>
            </a:r>
            <a:r>
              <a:rPr lang="en-US" dirty="0"/>
              <a:t> Edition), Tanenbaum and Bos</a:t>
            </a:r>
          </a:p>
          <a:p>
            <a:pPr lvl="1"/>
            <a:r>
              <a:rPr lang="en-US" dirty="0"/>
              <a:t>Very useful reference. Lecture will be relatively in sync with it</a:t>
            </a:r>
          </a:p>
          <a:p>
            <a:pPr lvl="1"/>
            <a:r>
              <a:rPr lang="en-US" dirty="0"/>
              <a:t>Other references are in the syllabus</a:t>
            </a:r>
          </a:p>
          <a:p>
            <a:pPr lvl="1"/>
            <a:endParaRPr lang="en-US" dirty="0"/>
          </a:p>
          <a:p>
            <a:r>
              <a:rPr lang="en-US" dirty="0"/>
              <a:t>Office Hours: will start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455B-41E2-4C3B-96D0-16DE956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I usually have time after class to answer a bunch of questions</a:t>
            </a:r>
          </a:p>
          <a:p>
            <a:pPr lvl="1"/>
            <a:r>
              <a:rPr lang="en-US" dirty="0"/>
              <a:t>Right after a break is a great time for questions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Information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Let me know if you don’t have access. I’ll update the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20% Midterm (first half of the course)</a:t>
            </a:r>
          </a:p>
          <a:p>
            <a:r>
              <a:rPr lang="en-US" dirty="0"/>
              <a:t>20% Final (second half of the course)</a:t>
            </a:r>
          </a:p>
          <a:p>
            <a:r>
              <a:rPr lang="en-US" dirty="0"/>
              <a:t>60% Labs</a:t>
            </a:r>
          </a:p>
          <a:p>
            <a:pPr lvl="1"/>
            <a:r>
              <a:rPr lang="en-US" dirty="0"/>
              <a:t>05% Getting Started Lab (individual)</a:t>
            </a:r>
          </a:p>
          <a:p>
            <a:pPr lvl="1"/>
            <a:r>
              <a:rPr lang="en-US" dirty="0"/>
              <a:t>15% Queuing/Scheduling Lab</a:t>
            </a:r>
          </a:p>
          <a:p>
            <a:pPr lvl="1"/>
            <a:r>
              <a:rPr lang="en-US" dirty="0"/>
              <a:t>10% Producer-Consumer Lab</a:t>
            </a:r>
          </a:p>
          <a:p>
            <a:pPr lvl="1"/>
            <a:r>
              <a:rPr lang="en-US" dirty="0"/>
              <a:t>15% Device Driver Lab</a:t>
            </a:r>
          </a:p>
          <a:p>
            <a:pPr lvl="1"/>
            <a:r>
              <a:rPr lang="en-US" dirty="0"/>
              <a:t>15% Paging Lab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  <a:p>
            <a:pPr lvl="1"/>
            <a:r>
              <a:rPr lang="en-US" dirty="0"/>
              <a:t>Only flexible in your favor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E57-028B-47A8-B236-3CAA9EF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E3B-DA33-4316-8F1A-B8B71DB7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your knowledge of course material (like a 213 exam)</a:t>
            </a:r>
          </a:p>
          <a:p>
            <a:pPr lvl="1"/>
            <a:r>
              <a:rPr lang="en-US" dirty="0"/>
              <a:t>In-person, on paper</a:t>
            </a:r>
          </a:p>
          <a:p>
            <a:pPr lvl="1"/>
            <a:r>
              <a:rPr lang="en-US" dirty="0"/>
              <a:t>I’ll allow a notes sheet</a:t>
            </a:r>
          </a:p>
          <a:p>
            <a:pPr lvl="1"/>
            <a:endParaRPr lang="en-US" dirty="0"/>
          </a:p>
          <a:p>
            <a:r>
              <a:rPr lang="en-US" dirty="0"/>
              <a:t>Not cumulative. Two midterms on two halves of the class</a:t>
            </a:r>
          </a:p>
          <a:p>
            <a:pPr lvl="1"/>
            <a:endParaRPr lang="en-US" dirty="0"/>
          </a:p>
          <a:p>
            <a:r>
              <a:rPr lang="en-US" dirty="0"/>
              <a:t>First midterm will be during class time: April 25</a:t>
            </a:r>
            <a:r>
              <a:rPr lang="en-US" baseline="30000" dirty="0"/>
              <a:t>th </a:t>
            </a:r>
            <a:r>
              <a:rPr lang="en-US" sz="1800" dirty="0"/>
              <a:t>(Thursday)</a:t>
            </a:r>
          </a:p>
          <a:p>
            <a:pPr lvl="1"/>
            <a:r>
              <a:rPr lang="en-US" dirty="0"/>
              <a:t>Week before the drop deadline</a:t>
            </a:r>
          </a:p>
          <a:p>
            <a:r>
              <a:rPr lang="en-US" dirty="0"/>
              <a:t>Second midterm will be during exam week: June 5</a:t>
            </a:r>
            <a:r>
              <a:rPr lang="en-US" baseline="30000" dirty="0"/>
              <a:t>th </a:t>
            </a:r>
            <a:r>
              <a:rPr lang="en-US" sz="1800" dirty="0"/>
              <a:t>(Wednesday)</a:t>
            </a:r>
          </a:p>
          <a:p>
            <a:pPr lvl="1"/>
            <a:r>
              <a:rPr lang="en-US" dirty="0"/>
              <a:t>Make sure you can be here in-person for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EC590-40C6-4151-8232-9F1F818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B0D1-02A5-4C71-8717-5169A13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0A8C-9DC6-4899-8EC8-0BE3D67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 significant amount of the learning in this class</a:t>
            </a:r>
          </a:p>
          <a:p>
            <a:pPr lvl="1"/>
            <a:r>
              <a:rPr lang="en-US" dirty="0"/>
              <a:t>Hands-on experience with the topics we’re talking about</a:t>
            </a:r>
          </a:p>
          <a:p>
            <a:pPr lvl="1"/>
            <a:r>
              <a:rPr lang="en-US" dirty="0"/>
              <a:t>Labs primarily involve written code in C</a:t>
            </a:r>
          </a:p>
          <a:p>
            <a:pPr lvl="1"/>
            <a:r>
              <a:rPr lang="en-US" dirty="0"/>
              <a:t>Can be quite a bit of work</a:t>
            </a:r>
          </a:p>
          <a:p>
            <a:pPr lvl="1"/>
            <a:endParaRPr lang="en-US" dirty="0"/>
          </a:p>
          <a:p>
            <a:r>
              <a:rPr lang="en-US" dirty="0"/>
              <a:t>Work on these in groups of up to three students</a:t>
            </a:r>
          </a:p>
          <a:p>
            <a:pPr lvl="1"/>
            <a:r>
              <a:rPr lang="en-US" dirty="0"/>
              <a:t>Preferably two or three</a:t>
            </a:r>
          </a:p>
          <a:p>
            <a:pPr lvl="1"/>
            <a:r>
              <a:rPr lang="en-US" dirty="0"/>
              <a:t>Goal: collaboration, not splitting labs</a:t>
            </a:r>
          </a:p>
          <a:p>
            <a:pPr lvl="2"/>
            <a:r>
              <a:rPr lang="en-US" dirty="0"/>
              <a:t>If you don’t work on it, you’re not going to learn from it</a:t>
            </a:r>
          </a:p>
          <a:p>
            <a:pPr lvl="2"/>
            <a:r>
              <a:rPr lang="en-US" dirty="0"/>
              <a:t>Pair programming more often results in code written right the first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9C4D-5582-4E01-871A-377770E6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Learn how everything works</a:t>
            </a:r>
          </a:p>
          <a:p>
            <a:pPr lvl="1"/>
            <a:endParaRPr lang="en-US" dirty="0"/>
          </a:p>
          <a:p>
            <a:r>
              <a:rPr lang="en-US" dirty="0"/>
              <a:t>Queuing/Scheduling Lab</a:t>
            </a:r>
          </a:p>
          <a:p>
            <a:pPr lvl="1"/>
            <a:r>
              <a:rPr lang="en-US" dirty="0"/>
              <a:t>OS application scheduling</a:t>
            </a:r>
          </a:p>
          <a:p>
            <a:endParaRPr lang="en-US" dirty="0"/>
          </a:p>
          <a:p>
            <a:r>
              <a:rPr lang="en-US" dirty="0"/>
              <a:t>Producer-Consumer Lab</a:t>
            </a:r>
          </a:p>
          <a:p>
            <a:pPr lvl="1"/>
            <a:r>
              <a:rPr lang="en-US" dirty="0"/>
              <a:t>Concurrency and locks</a:t>
            </a:r>
          </a:p>
          <a:p>
            <a:endParaRPr lang="en-US" dirty="0"/>
          </a:p>
          <a:p>
            <a:r>
              <a:rPr lang="en-US" dirty="0"/>
              <a:t>Device Driver Lab</a:t>
            </a:r>
          </a:p>
          <a:p>
            <a:pPr lvl="1"/>
            <a:r>
              <a:rPr lang="en-US" dirty="0"/>
              <a:t>Driver for a GPU</a:t>
            </a:r>
          </a:p>
          <a:p>
            <a:pPr lvl="1"/>
            <a:endParaRPr lang="en-US" dirty="0"/>
          </a:p>
          <a:p>
            <a:r>
              <a:rPr lang="en-US" dirty="0"/>
              <a:t>Paging Lab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41F9F-C2BE-4CC0-9664-EF889EC687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Getting started lab is special</a:t>
            </a:r>
          </a:p>
          <a:p>
            <a:pPr lvl="1"/>
            <a:r>
              <a:rPr lang="en-US" dirty="0"/>
              <a:t>One week deadline (due 04/04)</a:t>
            </a:r>
          </a:p>
          <a:p>
            <a:pPr lvl="1"/>
            <a:r>
              <a:rPr lang="en-US" dirty="0"/>
              <a:t>Must do alone</a:t>
            </a:r>
          </a:p>
          <a:p>
            <a:pPr lvl="1"/>
            <a:r>
              <a:rPr lang="en-US" dirty="0"/>
              <a:t>All-or-nothing grading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Normally teams of 2 or 3 students</a:t>
            </a:r>
          </a:p>
          <a:p>
            <a:pPr lvl="1"/>
            <a:r>
              <a:rPr lang="en-US" dirty="0"/>
              <a:t>Find partners now!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We’ll put out a survey soon for those who don’t know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me! (via Piazza)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's plan for the return of r/place : r/Cosmere">
            <a:extLst>
              <a:ext uri="{FF2B5EF4-FFF2-40B4-BE49-F238E27FC236}">
                <a16:creationId xmlns:a16="http://schemas.microsoft.com/office/drawing/2014/main" id="{CD8CF414-1658-4589-C14E-5E9A04E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07" y="3192439"/>
            <a:ext cx="1264691" cy="12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6589-585C-BC20-EFA7-98E9C8BA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6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/>
              <a:t>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Scheduling Lab three days late</a:t>
            </a:r>
          </a:p>
          <a:p>
            <a:pPr lvl="1"/>
            <a:r>
              <a:rPr lang="en-US" dirty="0"/>
              <a:t>Turn in Scheduling Lab two days late and Paging lab one day late</a:t>
            </a:r>
          </a:p>
          <a:p>
            <a:pPr lvl="1"/>
            <a:r>
              <a:rPr lang="en-US" dirty="0"/>
              <a:t>Turn in Paging Lab five days late with only a two-day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06-8A01-4475-9662-44E59F0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FF9A-BB2D-4476-9E37-0D9667B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yourself time to complete labs</a:t>
            </a:r>
          </a:p>
          <a:p>
            <a:pPr lvl="1"/>
            <a:r>
              <a:rPr lang="en-US" dirty="0"/>
              <a:t>Dealing with C code</a:t>
            </a:r>
          </a:p>
          <a:p>
            <a:pPr lvl="1"/>
            <a:r>
              <a:rPr lang="en-US" dirty="0"/>
              <a:t>Handling a large code base</a:t>
            </a:r>
          </a:p>
          <a:p>
            <a:pPr lvl="1"/>
            <a:r>
              <a:rPr lang="en-US" dirty="0"/>
              <a:t>Dealing with concurrency!!</a:t>
            </a:r>
          </a:p>
          <a:p>
            <a:pPr lvl="1"/>
            <a:r>
              <a:rPr lang="en-US" dirty="0"/>
              <a:t>You’ll learn a lot through the challenge</a:t>
            </a:r>
          </a:p>
          <a:p>
            <a:pPr lvl="1"/>
            <a:endParaRPr lang="en-US" dirty="0"/>
          </a:p>
          <a:p>
            <a:r>
              <a:rPr lang="en-US" dirty="0"/>
              <a:t>Don’t fall behind on lecture materials</a:t>
            </a:r>
          </a:p>
          <a:p>
            <a:pPr lvl="1"/>
            <a:r>
              <a:rPr lang="en-US" dirty="0"/>
              <a:t>Material builds on itself, like in CS213</a:t>
            </a:r>
          </a:p>
          <a:p>
            <a:pPr lvl="1"/>
            <a:endParaRPr lang="en-US" dirty="0"/>
          </a:p>
          <a:p>
            <a:r>
              <a:rPr lang="en-US" dirty="0"/>
              <a:t>Use course staff to help you out</a:t>
            </a:r>
          </a:p>
          <a:p>
            <a:pPr lvl="1"/>
            <a:r>
              <a:rPr lang="en-US" dirty="0"/>
              <a:t>Office hours &amp; Piazza are for your benefit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2E29-2AE6-4326-8605-2FF6230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96CC-0942-9F01-C66C-4CCC4F54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American Total Solar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856-0AC6-6D94-934E-C5038550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221514" cy="4683034"/>
          </a:xfrm>
        </p:spPr>
        <p:txBody>
          <a:bodyPr>
            <a:normAutofit/>
          </a:bodyPr>
          <a:lstStyle/>
          <a:p>
            <a:r>
              <a:rPr lang="en-US" dirty="0"/>
              <a:t>Roughly 2:00 pm Central in</a:t>
            </a:r>
            <a:br>
              <a:rPr lang="en-US" dirty="0"/>
            </a:br>
            <a:r>
              <a:rPr lang="en-US" dirty="0"/>
              <a:t>southern Illinois/Indiana</a:t>
            </a:r>
          </a:p>
          <a:p>
            <a:pPr lvl="1"/>
            <a:r>
              <a:rPr lang="en-US" dirty="0"/>
              <a:t>3.5 minutes of total solar eclipse</a:t>
            </a:r>
          </a:p>
          <a:p>
            <a:pPr lvl="1"/>
            <a:endParaRPr lang="en-US" dirty="0"/>
          </a:p>
          <a:p>
            <a:r>
              <a:rPr lang="en-US" dirty="0"/>
              <a:t>Get yourself to 100% eclipse</a:t>
            </a:r>
          </a:p>
          <a:p>
            <a:pPr lvl="1"/>
            <a:r>
              <a:rPr lang="en-US" dirty="0"/>
              <a:t>99% was “oh that’s kind of neat”</a:t>
            </a:r>
          </a:p>
          <a:p>
            <a:pPr lvl="1"/>
            <a:r>
              <a:rPr lang="en-US" dirty="0"/>
              <a:t>100% was “the coolest thing I’ve</a:t>
            </a:r>
            <a:br>
              <a:rPr lang="en-US" dirty="0"/>
            </a:br>
            <a:r>
              <a:rPr lang="en-US" dirty="0"/>
              <a:t>ever seen in my entire life”</a:t>
            </a:r>
          </a:p>
          <a:p>
            <a:pPr lvl="1"/>
            <a:endParaRPr lang="en-US" dirty="0"/>
          </a:p>
          <a:p>
            <a:r>
              <a:rPr lang="en-US" dirty="0"/>
              <a:t>Skip class, find a car, go see it (4-5 hour drive)</a:t>
            </a:r>
          </a:p>
          <a:p>
            <a:pPr lvl="1"/>
            <a:r>
              <a:rPr lang="en-US" dirty="0"/>
              <a:t>Next opportunity is 2044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682F-07C0-1DBE-A7F4-54B9668A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E8C71-2A31-2D60-2F6E-EC9BC8B53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r="9559"/>
          <a:stretch/>
        </p:blipFill>
        <p:spPr bwMode="auto">
          <a:xfrm>
            <a:off x="7106193" y="228600"/>
            <a:ext cx="4990013" cy="442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8DA70-624C-9661-90BC-B76584B00651}"/>
              </a:ext>
            </a:extLst>
          </p:cNvPr>
          <p:cNvSpPr txBox="1"/>
          <p:nvPr/>
        </p:nvSpPr>
        <p:spPr>
          <a:xfrm>
            <a:off x="607595" y="6169580"/>
            <a:ext cx="8095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https://science.nasa.gov/eclipses/future-eclipses/eclipse-2024/where-when/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B133B-9CDB-9D1E-ACF5-CFA9E528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776" y="3516952"/>
            <a:ext cx="3037298" cy="31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C27-FC5C-43EC-A4F4-74986E17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8F28-C442-4F5A-8703-554D756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Lab</a:t>
            </a:r>
          </a:p>
          <a:p>
            <a:pPr lvl="1"/>
            <a:r>
              <a:rPr lang="en-US" dirty="0"/>
              <a:t>Makes sure you’ve got everything set up to do all the labs</a:t>
            </a:r>
          </a:p>
          <a:p>
            <a:pPr lvl="1"/>
            <a:r>
              <a:rPr lang="en-US" dirty="0"/>
              <a:t>Should be available right now</a:t>
            </a:r>
          </a:p>
          <a:p>
            <a:pPr lvl="1"/>
            <a:r>
              <a:rPr lang="en-US" dirty="0"/>
              <a:t>Get this done on time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partner(s) for assignments</a:t>
            </a:r>
          </a:p>
          <a:p>
            <a:pPr lvl="1"/>
            <a:r>
              <a:rPr lang="en-US" dirty="0"/>
              <a:t>We’ll put out a form in the next few days if you don’t know people in the class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break, chat with your neighbors, look at your phone, reset your brain for a minute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9D6D-00E0-4383-AD29-01ECDB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5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b="1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075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AE44E-95F4-4848-91A7-C78FAB8D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34BCA-B542-4D26-80D6-0DACE18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textbook!</a:t>
            </a:r>
          </a:p>
          <a:p>
            <a:pPr lvl="1"/>
            <a:r>
              <a:rPr lang="en-US" dirty="0"/>
              <a:t>In-depth history</a:t>
            </a:r>
          </a:p>
          <a:p>
            <a:pPr lvl="1"/>
            <a:r>
              <a:rPr lang="en-US" dirty="0"/>
              <a:t>Entertaining writing with </a:t>
            </a:r>
            <a:r>
              <a:rPr lang="en-US" i="1" dirty="0"/>
              <a:t>just</a:t>
            </a:r>
            <a:r>
              <a:rPr lang="en-US" dirty="0"/>
              <a:t> the right amount of sarcasm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isn’t a computer history course</a:t>
            </a:r>
          </a:p>
          <a:p>
            <a:pPr lvl="1"/>
            <a:r>
              <a:rPr lang="en-US" dirty="0"/>
              <a:t>But there is a good reason to understand the lineage of the techniques we explore in this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803D-CEE7-4ED8-8C93-A11CF6E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1955: Batch systems</a:t>
            </a:r>
          </a:p>
          <a:p>
            <a:pPr lvl="1"/>
            <a:r>
              <a:rPr lang="en-US" dirty="0"/>
              <a:t>Collect a bunch of program punch cards and write them all one magnetic tape.</a:t>
            </a:r>
          </a:p>
          <a:p>
            <a:pPr lvl="1"/>
            <a:r>
              <a:rPr lang="en-US" dirty="0"/>
              <a:t>Run the tape through the mainframe to execute all the jobs in sequence.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Libraries for managing Input/Output (I/O)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I/O is VERY slow. 80-90% of total time just waiting.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CA1F-A317-4D85-9977-DE6AC601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17DEB5-048D-F86A-5A55-B7247137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0702" y="4269692"/>
            <a:ext cx="2853762" cy="19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3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1960s: Multiprogramming (IBM OS/360)</a:t>
            </a:r>
          </a:p>
          <a:p>
            <a:pPr lvl="1"/>
            <a:r>
              <a:rPr lang="en-US" dirty="0"/>
              <a:t>Keep multiple runnable jobs in memory at once.</a:t>
            </a:r>
          </a:p>
          <a:p>
            <a:pPr lvl="1"/>
            <a:r>
              <a:rPr lang="en-US" dirty="0"/>
              <a:t>Allows overlap I/O of one job with computing of another.</a:t>
            </a:r>
          </a:p>
          <a:p>
            <a:pPr lvl="2"/>
            <a:r>
              <a:rPr lang="en-US" dirty="0"/>
              <a:t>Uses asynchronous I/O and interrupts or polling to detect I/O completion</a:t>
            </a:r>
          </a:p>
          <a:p>
            <a:pPr lvl="2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Schedule jobs</a:t>
            </a:r>
          </a:p>
          <a:p>
            <a:pPr lvl="1"/>
            <a:r>
              <a:rPr lang="en-US" dirty="0"/>
              <a:t>Monitor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Still need to submit all jobs in advance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0E9E-74B4-4901-8FA0-6D66988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E04376-153F-892D-2B56-3711EEB3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919" y="3221879"/>
            <a:ext cx="3117653" cy="28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36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Timesharing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1960s-70s: Timesharing (MULTICS, Unix)</a:t>
            </a:r>
          </a:p>
          <a:p>
            <a:pPr lvl="1"/>
            <a:r>
              <a:rPr lang="en-US" dirty="0"/>
              <a:t>Multiple user terminals connected to one machine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interactive</a:t>
            </a:r>
            <a:r>
              <a:rPr lang="en-US" dirty="0"/>
              <a:t> use of machine to be efficient (because another user’s job can run while you’re thinking).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Multiple users (with permissions!)</a:t>
            </a:r>
          </a:p>
          <a:p>
            <a:pPr lvl="1"/>
            <a:r>
              <a:rPr lang="en-US" dirty="0"/>
              <a:t>Scheduling processes</a:t>
            </a:r>
          </a:p>
          <a:p>
            <a:pPr lvl="1"/>
            <a:r>
              <a:rPr lang="en-US" dirty="0"/>
              <a:t>Application interface</a:t>
            </a:r>
          </a:p>
          <a:p>
            <a:pPr lvl="1"/>
            <a:r>
              <a:rPr lang="en-US" dirty="0"/>
              <a:t>Shell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DE9B-B3CB-4C29-B99B-2EF70B3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57D14E-C45F-6CBC-B98E-B4C04A77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3147" y="2961496"/>
            <a:ext cx="3982809" cy="3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the role of an Operating System</a:t>
            </a:r>
          </a:p>
          <a:p>
            <a:endParaRPr lang="en-US" dirty="0"/>
          </a:p>
          <a:p>
            <a:r>
              <a:rPr lang="en-US" dirty="0"/>
              <a:t>Introduce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Explore trends in OS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4F3B15-23E2-4996-B460-DC38C868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9549" y="68263"/>
            <a:ext cx="8873234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C1AFA49-536B-4C88-B470-9359EAD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CA90-AE80-4245-A12E-81B3E95F8FA3}"/>
              </a:ext>
            </a:extLst>
          </p:cNvPr>
          <p:cNvSpPr txBox="1"/>
          <p:nvPr/>
        </p:nvSpPr>
        <p:spPr>
          <a:xfrm>
            <a:off x="9545053" y="368968"/>
            <a:ext cx="1989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History of Unix-like Operating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CC1DC-9533-4B56-93B0-9C49ED3D9222}"/>
              </a:ext>
            </a:extLst>
          </p:cNvPr>
          <p:cNvSpPr txBox="1"/>
          <p:nvPr/>
        </p:nvSpPr>
        <p:spPr>
          <a:xfrm>
            <a:off x="9329351" y="3694670"/>
            <a:ext cx="248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systems are very interconnected</a:t>
            </a:r>
          </a:p>
        </p:txBody>
      </p:sp>
    </p:spTree>
    <p:extLst>
      <p:ext uri="{BB962C8B-B14F-4D97-AF65-F5344CB8AC3E}">
        <p14:creationId xmlns:p14="http://schemas.microsoft.com/office/powerpoint/2010/main" val="84386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1980s-00s: Personal Computers (IBM PC, Macintosh)</a:t>
            </a:r>
          </a:p>
          <a:p>
            <a:pPr lvl="1"/>
            <a:r>
              <a:rPr lang="en-US" dirty="0"/>
              <a:t>Graphical user interfaces were developed</a:t>
            </a:r>
          </a:p>
          <a:p>
            <a:pPr lvl="1"/>
            <a:r>
              <a:rPr lang="en-US" dirty="0"/>
              <a:t>Mainframe OS concepts (like networking) were applied to PCs</a:t>
            </a:r>
          </a:p>
          <a:p>
            <a:pPr lvl="1"/>
            <a:r>
              <a:rPr lang="en-US" dirty="0"/>
              <a:t>Magnetic disk (hard drive) capacity becomes huge, but still slow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Look and feel of a system, particularly for non-experts</a:t>
            </a:r>
          </a:p>
          <a:p>
            <a:pPr lvl="1"/>
            <a:r>
              <a:rPr lang="en-US" dirty="0"/>
              <a:t>Tools that were distributed with the OS had significant business results</a:t>
            </a:r>
          </a:p>
          <a:p>
            <a:pPr lvl="2"/>
            <a:r>
              <a:rPr lang="en-US" dirty="0"/>
              <a:t>Computers are bought for Excel or for Lotus 1-2-3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64EB-F233-4D40-B487-489F2C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2000s-20s: Mobile and pervasive computing, Cloud Computing</a:t>
            </a:r>
          </a:p>
          <a:p>
            <a:pPr lvl="1"/>
            <a:r>
              <a:rPr lang="en-US" dirty="0"/>
              <a:t>Slow hardware is once again common (phones &amp; wearables)</a:t>
            </a:r>
          </a:p>
          <a:p>
            <a:pPr lvl="1"/>
            <a:r>
              <a:rPr lang="en-US" dirty="0"/>
              <a:t>OS manages sensitive information like location and internet behavior</a:t>
            </a:r>
          </a:p>
          <a:p>
            <a:pPr lvl="1"/>
            <a:r>
              <a:rPr lang="en-US" dirty="0"/>
              <a:t>Fast flash storage is common.</a:t>
            </a:r>
          </a:p>
          <a:p>
            <a:pPr lvl="1"/>
            <a:r>
              <a:rPr lang="en-US" dirty="0"/>
              <a:t>Server hardware is shared by many different cloud computing customers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Diverse hardware drivers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Massive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5DF3-E14C-4E3C-AC87-E35218C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E2F09A-1370-9B44-5CE0-E6E50ED2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719" y="3918876"/>
            <a:ext cx="3377348" cy="22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9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Android 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595" y="1143000"/>
            <a:ext cx="5113267" cy="5029200"/>
          </a:xfrm>
        </p:spPr>
        <p:txBody>
          <a:bodyPr>
            <a:normAutofit/>
          </a:bodyPr>
          <a:lstStyle/>
          <a:p>
            <a:r>
              <a:rPr lang="en-US" dirty="0"/>
              <a:t>Kernel - Linux</a:t>
            </a:r>
          </a:p>
          <a:p>
            <a:pPr lvl="1"/>
            <a:r>
              <a:rPr lang="en-US" dirty="0"/>
              <a:t>With modifications particularly in power management</a:t>
            </a:r>
          </a:p>
          <a:p>
            <a:pPr lvl="1"/>
            <a:r>
              <a:rPr lang="en-US" dirty="0"/>
              <a:t>And additional drivers</a:t>
            </a:r>
          </a:p>
          <a:p>
            <a:endParaRPr lang="en-US" dirty="0"/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Look and feel of “Android”</a:t>
            </a:r>
          </a:p>
          <a:p>
            <a:pPr lvl="1"/>
            <a:r>
              <a:rPr lang="en-US" dirty="0"/>
              <a:t>App framework</a:t>
            </a:r>
          </a:p>
          <a:p>
            <a:pPr lvl="1"/>
            <a:r>
              <a:rPr lang="en-US" dirty="0"/>
              <a:t>Some of this changes per vendor (Samsung vs Google)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521B1-76D6-436D-87F4-638677AB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1842" y="1085904"/>
            <a:ext cx="5778552" cy="46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E677-13BE-4542-A287-53C81A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have evolved with hardware in a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54" y="1369254"/>
            <a:ext cx="6265637" cy="411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25389" y="1626453"/>
            <a:ext cx="5436957" cy="4456113"/>
          </a:xfrm>
        </p:spPr>
        <p:txBody>
          <a:bodyPr/>
          <a:lstStyle/>
          <a:p>
            <a:r>
              <a:rPr lang="en-US" dirty="0"/>
              <a:t>Sophisticated operating systems first arose on mainframes.</a:t>
            </a:r>
          </a:p>
          <a:p>
            <a:r>
              <a:rPr lang="en-US" dirty="0"/>
              <a:t>OS ideas migrated to smaller machines as those machines became more powerful.</a:t>
            </a:r>
          </a:p>
          <a:p>
            <a:r>
              <a:rPr lang="en-US" dirty="0"/>
              <a:t>In 2024, a </a:t>
            </a:r>
            <a:r>
              <a:rPr lang="en-US" b="1" dirty="0">
                <a:solidFill>
                  <a:schemeClr val="accent4"/>
                </a:solidFill>
              </a:rPr>
              <a:t>smart watch </a:t>
            </a:r>
            <a:r>
              <a:rPr lang="en-US" dirty="0"/>
              <a:t>has</a:t>
            </a:r>
            <a:br>
              <a:rPr lang="en-US" dirty="0"/>
            </a:br>
            <a:r>
              <a:rPr lang="en-US" dirty="0"/>
              <a:t>1 GB RAM, 32 GB SSD storage,</a:t>
            </a:r>
            <a:br>
              <a:rPr lang="en-US" dirty="0"/>
            </a:br>
            <a:r>
              <a:rPr lang="en-US" dirty="0"/>
              <a:t>two CPU cores, and a real 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69BA-5924-437A-A38A-D2FA818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413-BC9D-4E01-8D7B-FFA02B06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future OS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AD6-7C62-4812-B6AB-B6F72AF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Manage increasingly specialized hardware</a:t>
            </a:r>
          </a:p>
          <a:p>
            <a:pPr lvl="1"/>
            <a:r>
              <a:rPr lang="en-US" dirty="0"/>
              <a:t>Post-Moore’s law, general-purpose CPUs loose out to special-purpose chips</a:t>
            </a:r>
          </a:p>
          <a:p>
            <a:pPr lvl="1"/>
            <a:r>
              <a:rPr lang="en-US" dirty="0"/>
              <a:t>OS must maintain abstractions while enabling capabilities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as another resource</a:t>
            </a:r>
          </a:p>
          <a:p>
            <a:pPr lvl="1"/>
            <a:r>
              <a:rPr lang="en-US" dirty="0"/>
              <a:t>Already considered in laptop/smartphone worlds</a:t>
            </a:r>
          </a:p>
          <a:p>
            <a:pPr lvl="1"/>
            <a:r>
              <a:rPr lang="en-US" dirty="0"/>
              <a:t>Increasingly important to data center operations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Very small-scale, ubiquitous devices</a:t>
            </a:r>
          </a:p>
          <a:p>
            <a:pPr lvl="1"/>
            <a:r>
              <a:rPr lang="en-US" dirty="0"/>
              <a:t>Computers are becoming part of everything around us</a:t>
            </a:r>
          </a:p>
          <a:p>
            <a:pPr lvl="1"/>
            <a:r>
              <a:rPr lang="en-US" dirty="0"/>
              <a:t>How do we develop applications for those devices and coordinate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00B2-75C9-4448-8FBC-FF2D5A0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b="1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30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AE5-9CBF-43BC-B171-6E13240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for first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F043-E76F-48A2-9E0C-86FA60D6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Managing CPU utilization</a:t>
            </a:r>
          </a:p>
          <a:p>
            <a:pPr lvl="1"/>
            <a:r>
              <a:rPr lang="en-US" dirty="0"/>
              <a:t>Workload, Queuing, Real-time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Concurrency</a:t>
            </a:r>
          </a:p>
          <a:p>
            <a:pPr lvl="1"/>
            <a:r>
              <a:rPr lang="en-US" dirty="0"/>
              <a:t>Dealing with the realities of modern-day computing</a:t>
            </a:r>
          </a:p>
          <a:p>
            <a:pPr lvl="1"/>
            <a:r>
              <a:rPr lang="en-US" dirty="0"/>
              <a:t>Sources, Control, Challenges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9303-C9B2-432E-BA43-1EFBB107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53C-B985-40D1-B9BA-976EB3F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second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49D-4E7A-495A-BDD9-DF7520AD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Device Drivers</a:t>
            </a:r>
          </a:p>
          <a:p>
            <a:pPr lvl="1"/>
            <a:r>
              <a:rPr lang="en-US" dirty="0"/>
              <a:t>Management and abstraction of devices</a:t>
            </a:r>
          </a:p>
          <a:p>
            <a:pPr lvl="1"/>
            <a:r>
              <a:rPr lang="en-US" dirty="0"/>
              <a:t>Interrupts, DMA, Abstractions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Management and abstraction of memory</a:t>
            </a:r>
          </a:p>
          <a:p>
            <a:pPr lvl="1"/>
            <a:r>
              <a:rPr lang="en-US" dirty="0"/>
              <a:t>Paging, Allocation, Security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File Systems</a:t>
            </a:r>
          </a:p>
          <a:p>
            <a:pPr lvl="1"/>
            <a:r>
              <a:rPr lang="en-US" dirty="0"/>
              <a:t>Management and abstraction of data</a:t>
            </a:r>
          </a:p>
          <a:p>
            <a:pPr lvl="1"/>
            <a:r>
              <a:rPr lang="en-US" dirty="0"/>
              <a:t>Principles,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DF54-8294-4B23-9943-164235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98D-E9E4-4100-AC96-A8C8633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4CAB-E3E1-4497-9BF3-581C1B5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Speed is influenced by</a:t>
            </a:r>
          </a:p>
          <a:p>
            <a:pPr lvl="2"/>
            <a:r>
              <a:rPr lang="en-US" dirty="0"/>
              <a:t>Parallelism, resource contention, memory management</a:t>
            </a:r>
          </a:p>
          <a:p>
            <a:pPr lvl="2"/>
            <a:r>
              <a:rPr lang="en-US" dirty="0"/>
              <a:t>Generally OS overhead</a:t>
            </a:r>
          </a:p>
          <a:p>
            <a:pPr lvl="1"/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Process and data isolation when actually all running together</a:t>
            </a:r>
          </a:p>
          <a:p>
            <a:pPr lvl="1"/>
            <a:r>
              <a:rPr lang="en-US" dirty="0"/>
              <a:t>The biggest security vulnerabilities break abstractions</a:t>
            </a:r>
          </a:p>
          <a:p>
            <a:pPr lvl="2"/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Systems Design and Implementation</a:t>
            </a:r>
          </a:p>
          <a:p>
            <a:pPr lvl="1"/>
            <a:r>
              <a:rPr lang="en-US" dirty="0"/>
              <a:t>Maybe you won’t ever build an OS (maybe you will!)</a:t>
            </a:r>
          </a:p>
          <a:p>
            <a:pPr lvl="1"/>
            <a:r>
              <a:rPr lang="en-US" dirty="0"/>
              <a:t>But you might work on other large, backend systems that will deal with similar concerns. This is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3E47-8F85-4063-B197-751CB14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68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come in incredible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A1EB-4390-476F-93AB-E3060CF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577801" y="981087"/>
            <a:ext cx="6272266" cy="5042048"/>
            <a:chOff x="2701" y="1355"/>
            <a:chExt cx="2884" cy="2260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/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355"/>
              <a:ext cx="851" cy="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Ratio of Computers to People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  <a:r>
                <a:rPr lang="en-US" sz="2000" b="1" baseline="30000"/>
                <a:t>3</a:t>
              </a:r>
              <a:r>
                <a:rPr lang="en-US" sz="2000" b="1"/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1:10</a:t>
              </a:r>
              <a:r>
                <a:rPr lang="en-US" sz="2000" b="1" baseline="30000" dirty="0"/>
                <a:t>6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212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1:10</a:t>
              </a:r>
              <a:r>
                <a:rPr lang="en-US" sz="2000" b="1" baseline="30000"/>
                <a:t>3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Laptop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052CA-B3C1-9034-C3E8-8BD4D1B513D9}"/>
              </a:ext>
            </a:extLst>
          </p:cNvPr>
          <p:cNvGrpSpPr/>
          <p:nvPr/>
        </p:nvGrpSpPr>
        <p:grpSpPr>
          <a:xfrm>
            <a:off x="7391878" y="3562184"/>
            <a:ext cx="1703459" cy="1266917"/>
            <a:chOff x="7391878" y="3562184"/>
            <a:chExt cx="1703459" cy="126691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10018B-C7FD-47F0-9242-43E0008A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1993" y="4335488"/>
              <a:ext cx="467971" cy="49361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B786B3-DE01-48A3-86E8-C9B1EDCB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7431" y="3562184"/>
              <a:ext cx="583453" cy="5757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C60093-309B-4D0E-A03A-7D5CA888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4619" y="3932078"/>
              <a:ext cx="540718" cy="485962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5DD88E-FB99-4306-862F-57817C6E44E4}"/>
                </a:ext>
              </a:extLst>
            </p:cNvPr>
            <p:cNvCxnSpPr/>
            <p:nvPr/>
          </p:nvCxnSpPr>
          <p:spPr>
            <a:xfrm flipV="1">
              <a:off x="7391878" y="3722901"/>
              <a:ext cx="696259" cy="5977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58D7C5-2397-518D-F1C9-B0836208E29D}"/>
              </a:ext>
            </a:extLst>
          </p:cNvPr>
          <p:cNvGrpSpPr/>
          <p:nvPr/>
        </p:nvGrpSpPr>
        <p:grpSpPr>
          <a:xfrm>
            <a:off x="6086020" y="1104459"/>
            <a:ext cx="3636183" cy="1703295"/>
            <a:chOff x="6086020" y="1104459"/>
            <a:chExt cx="3636183" cy="1703295"/>
          </a:xfrm>
        </p:grpSpPr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FE365BF6-594A-48A9-B078-E751D65F7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781" y="1386871"/>
              <a:ext cx="1252243" cy="767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929489-B9F1-47A2-B557-29F9AC3BC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7032" y="1855254"/>
              <a:ext cx="1333500" cy="95250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884FD5-35B5-48B3-88FA-5EA73C48FF56}"/>
                </a:ext>
              </a:extLst>
            </p:cNvPr>
            <p:cNvCxnSpPr/>
            <p:nvPr/>
          </p:nvCxnSpPr>
          <p:spPr>
            <a:xfrm>
              <a:off x="6086020" y="22138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F975EE18-8172-42FB-8A4B-407C5EEF78DF}"/>
                </a:ext>
              </a:extLst>
            </p:cNvPr>
            <p:cNvSpPr/>
            <p:nvPr/>
          </p:nvSpPr>
          <p:spPr>
            <a:xfrm>
              <a:off x="7999722" y="1104459"/>
              <a:ext cx="1722481" cy="1677147"/>
            </a:xfrm>
            <a:prstGeom prst="cloud">
              <a:avLst/>
            </a:prstGeom>
            <a:solidFill>
              <a:schemeClr val="tx1">
                <a:lumMod val="85000"/>
                <a:alpha val="16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607595" y="2666449"/>
            <a:ext cx="290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Bell’s Law:</a:t>
            </a:r>
            <a:br>
              <a:rPr lang="en-US" sz="2400" b="1" dirty="0"/>
            </a:br>
            <a:r>
              <a:rPr lang="en-US" sz="2400" b="1" dirty="0"/>
              <a:t>New computer class every 10 years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6922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30638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1" y="1539875"/>
            <a:ext cx="177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crunching, Data Storage, Massive Internet Services,</a:t>
            </a:r>
          </a:p>
          <a:p>
            <a:r>
              <a:rPr lang="en-US" sz="1600" dirty="0"/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444875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Productivity,</a:t>
            </a:r>
          </a:p>
          <a:p>
            <a:r>
              <a:rPr lang="en-US" sz="1600" dirty="0"/>
              <a:t>Interactive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C58BE7-50D6-D035-76EE-3B893DDB6C2B}"/>
              </a:ext>
            </a:extLst>
          </p:cNvPr>
          <p:cNvGrpSpPr/>
          <p:nvPr/>
        </p:nvGrpSpPr>
        <p:grpSpPr>
          <a:xfrm>
            <a:off x="7399793" y="4511675"/>
            <a:ext cx="4204839" cy="1057188"/>
            <a:chOff x="7399793" y="4511675"/>
            <a:chExt cx="4204839" cy="1057188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E1E06743-1856-47F4-85E1-278B5FEDD8AB}"/>
                </a:ext>
              </a:extLst>
            </p:cNvPr>
            <p:cNvSpPr/>
            <p:nvPr/>
          </p:nvSpPr>
          <p:spPr bwMode="auto">
            <a:xfrm>
              <a:off x="9712332" y="4511675"/>
              <a:ext cx="304800" cy="990600"/>
            </a:xfrm>
            <a:prstGeom prst="righ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FD829-0C79-42AC-AFD1-B73328F45500}"/>
                </a:ext>
              </a:extLst>
            </p:cNvPr>
            <p:cNvSpPr txBox="1"/>
            <p:nvPr/>
          </p:nvSpPr>
          <p:spPr>
            <a:xfrm>
              <a:off x="10080632" y="458787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Streaming from/to the physical world</a:t>
              </a:r>
            </a:p>
          </p:txBody>
        </p:sp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1699EAD4-1C3F-4139-A113-A84FC1B45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9793" y="5077928"/>
              <a:ext cx="1077913" cy="412750"/>
              <a:chOff x="4738" y="3124"/>
              <a:chExt cx="679" cy="260"/>
            </a:xfrm>
          </p:grpSpPr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F058DE4-9103-4F29-8EC2-917A7FCF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3147"/>
                <a:ext cx="55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/>
                  <a:t>Motes</a:t>
                </a:r>
              </a:p>
            </p:txBody>
          </p:sp>
          <p:pic>
            <p:nvPicPr>
              <p:cNvPr id="34" name="Picture 9" descr="dots">
                <a:extLst>
                  <a:ext uri="{FF2B5EF4-FFF2-40B4-BE49-F238E27FC236}">
                    <a16:creationId xmlns:a16="http://schemas.microsoft.com/office/drawing/2014/main" id="{D207A8E7-360F-42AA-9F04-75157D11A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6" y="3124"/>
                <a:ext cx="211" cy="260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EB86084-5FD0-474B-A0B4-FB0B5C7D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0347" y="4859402"/>
              <a:ext cx="540718" cy="45650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0DE51F8-E1EF-4652-B930-7D51C1E5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902" y="5240333"/>
              <a:ext cx="328530" cy="32853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E81C6-0856-44D2-AD1C-CDED770A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2038" y="5003373"/>
              <a:ext cx="351694" cy="35169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19C7A9-1FFA-4024-9134-63308BAA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1748" y="4676575"/>
              <a:ext cx="463487" cy="46348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3CF1E-6DC1-0828-5413-1D24A9E55DE1}"/>
              </a:ext>
            </a:extLst>
          </p:cNvPr>
          <p:cNvGrpSpPr/>
          <p:nvPr/>
        </p:nvGrpSpPr>
        <p:grpSpPr>
          <a:xfrm>
            <a:off x="6387832" y="2735663"/>
            <a:ext cx="2575363" cy="822885"/>
            <a:chOff x="6387832" y="2735663"/>
            <a:chExt cx="2575363" cy="82288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AB8D1F-E62B-494A-B5B1-6BAE3DB8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8978" y="2735663"/>
              <a:ext cx="864217" cy="822885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5A1874-FC17-4583-85C5-CBD37EE466A0}"/>
                </a:ext>
              </a:extLst>
            </p:cNvPr>
            <p:cNvCxnSpPr/>
            <p:nvPr/>
          </p:nvCxnSpPr>
          <p:spPr>
            <a:xfrm>
              <a:off x="6387832" y="28742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 are increasingly large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499873" y="2450034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are at the heart of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OSes make advancing technology available to rapidly evolving applications. They do so with two major goals: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2"/>
            <a:r>
              <a:rPr lang="en-US" dirty="0"/>
              <a:t>Why: allow reuse of common features, avoid low-level details</a:t>
            </a:r>
          </a:p>
          <a:p>
            <a:pPr lvl="2"/>
            <a:r>
              <a:rPr lang="en-US" dirty="0"/>
              <a:t>Challenges: What are the correct abstractions?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2"/>
            <a:r>
              <a:rPr lang="en-US" dirty="0"/>
              <a:t>Why: protect applications, enforce fair access</a:t>
            </a:r>
          </a:p>
          <a:p>
            <a:pPr lvl="2"/>
            <a:r>
              <a:rPr lang="en-US" dirty="0"/>
              <a:t>Challenges: What are the mechanisms and what are the policies?</a:t>
            </a:r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5304-B9D8-463B-9C86-C270F02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_template.potx" id="{ED030793-0F11-4F72-9145-1B3F23D1C705}" vid="{86B10CB8-36EB-470B-ABAD-7091FA545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2666</Words>
  <Application>Microsoft Office PowerPoint</Application>
  <PresentationFormat>Widescreen</PresentationFormat>
  <Paragraphs>621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Tahoma</vt:lpstr>
      <vt:lpstr>Class Slides</vt:lpstr>
      <vt:lpstr>Lecture 01: Introduction</vt:lpstr>
      <vt:lpstr>Welcome to CS343!</vt:lpstr>
      <vt:lpstr>Branden Ghena (he/him)</vt:lpstr>
      <vt:lpstr>Today’s Goals</vt:lpstr>
      <vt:lpstr>Outline</vt:lpstr>
      <vt:lpstr>Computers come in incredible diversity</vt:lpstr>
      <vt:lpstr>Computing timescales are increasingly large</vt:lpstr>
      <vt:lpstr>Operating systems are at the heart of these challenges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Before operating systems</vt:lpstr>
      <vt:lpstr>Operating Systems are middle-management</vt:lpstr>
      <vt:lpstr>Embedded systems often still run without operating systems</vt:lpstr>
      <vt:lpstr>Roles of an Operating System give the overhead value</vt:lpstr>
      <vt:lpstr>Example: File Systems</vt:lpstr>
      <vt:lpstr>Architecture of a lecture</vt:lpstr>
      <vt:lpstr>Break + xkcd</vt:lpstr>
      <vt:lpstr>Outline</vt:lpstr>
      <vt:lpstr>Course staff</vt:lpstr>
      <vt:lpstr>Course Details – how to learn stuff</vt:lpstr>
      <vt:lpstr>Asking questions</vt:lpstr>
      <vt:lpstr>Course grade</vt:lpstr>
      <vt:lpstr>Midterm exams</vt:lpstr>
      <vt:lpstr>Labs</vt:lpstr>
      <vt:lpstr>Lab logistics</vt:lpstr>
      <vt:lpstr>Late policy</vt:lpstr>
      <vt:lpstr>Slip days</vt:lpstr>
      <vt:lpstr>Academic integrity</vt:lpstr>
      <vt:lpstr>Expectations</vt:lpstr>
      <vt:lpstr>Great American Total Solar Eclipse</vt:lpstr>
      <vt:lpstr>Break + First Tasks</vt:lpstr>
      <vt:lpstr>Outline</vt:lpstr>
      <vt:lpstr>Computer History</vt:lpstr>
      <vt:lpstr>Early evolution of computing systems – Batch</vt:lpstr>
      <vt:lpstr>Early evolution of computing systems – Multiprogramming</vt:lpstr>
      <vt:lpstr>Early evolution of computing systems – Timesharing</vt:lpstr>
      <vt:lpstr>PowerPoint Presentation</vt:lpstr>
      <vt:lpstr>Later evolution of computer systems – PC</vt:lpstr>
      <vt:lpstr>Later evolution of computer systems – Mobile and Cloud</vt:lpstr>
      <vt:lpstr>An example: Android Operating System</vt:lpstr>
      <vt:lpstr>Operating systems have evolved with hardware in a cycle</vt:lpstr>
      <vt:lpstr>Some future OS directions</vt:lpstr>
      <vt:lpstr>Outline</vt:lpstr>
      <vt:lpstr>Schedule for first half of the course</vt:lpstr>
      <vt:lpstr>Schedule for second half of the course</vt:lpstr>
      <vt:lpstr>Why do we care about OS?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Branden Ghena</dc:creator>
  <cp:lastModifiedBy>Branden Ghena</cp:lastModifiedBy>
  <cp:revision>64</cp:revision>
  <dcterms:created xsi:type="dcterms:W3CDTF">2020-09-15T03:12:51Z</dcterms:created>
  <dcterms:modified xsi:type="dcterms:W3CDTF">2024-03-28T19:10:20Z</dcterms:modified>
</cp:coreProperties>
</file>