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4"/>
  </p:sldMasterIdLst>
  <p:notesMasterIdLst>
    <p:notesMasterId r:id="rId80"/>
  </p:notesMasterIdLst>
  <p:sldIdLst>
    <p:sldId id="256" r:id="rId5"/>
    <p:sldId id="466" r:id="rId6"/>
    <p:sldId id="264" r:id="rId7"/>
    <p:sldId id="482" r:id="rId8"/>
    <p:sldId id="471" r:id="rId9"/>
    <p:sldId id="261" r:id="rId10"/>
    <p:sldId id="404" r:id="rId11"/>
    <p:sldId id="407" r:id="rId12"/>
    <p:sldId id="413" r:id="rId13"/>
    <p:sldId id="412" r:id="rId14"/>
    <p:sldId id="488" r:id="rId15"/>
    <p:sldId id="432" r:id="rId16"/>
    <p:sldId id="490" r:id="rId17"/>
    <p:sldId id="493" r:id="rId18"/>
    <p:sldId id="415" r:id="rId19"/>
    <p:sldId id="417" r:id="rId20"/>
    <p:sldId id="492" r:id="rId21"/>
    <p:sldId id="418" r:id="rId22"/>
    <p:sldId id="419" r:id="rId23"/>
    <p:sldId id="2263" r:id="rId24"/>
    <p:sldId id="2264" r:id="rId25"/>
    <p:sldId id="494" r:id="rId26"/>
    <p:sldId id="409" r:id="rId27"/>
    <p:sldId id="420" r:id="rId28"/>
    <p:sldId id="2267" r:id="rId29"/>
    <p:sldId id="426" r:id="rId30"/>
    <p:sldId id="427" r:id="rId31"/>
    <p:sldId id="477" r:id="rId32"/>
    <p:sldId id="430" r:id="rId33"/>
    <p:sldId id="424" r:id="rId34"/>
    <p:sldId id="423" r:id="rId35"/>
    <p:sldId id="431" r:id="rId36"/>
    <p:sldId id="425" r:id="rId37"/>
    <p:sldId id="433" r:id="rId38"/>
    <p:sldId id="422" r:id="rId39"/>
    <p:sldId id="435" r:id="rId40"/>
    <p:sldId id="437" r:id="rId41"/>
    <p:sldId id="439" r:id="rId42"/>
    <p:sldId id="436" r:id="rId43"/>
    <p:sldId id="434" r:id="rId44"/>
    <p:sldId id="272" r:id="rId45"/>
    <p:sldId id="438" r:id="rId46"/>
    <p:sldId id="441" r:id="rId47"/>
    <p:sldId id="442" r:id="rId48"/>
    <p:sldId id="440" r:id="rId49"/>
    <p:sldId id="444" r:id="rId50"/>
    <p:sldId id="495" r:id="rId51"/>
    <p:sldId id="411" r:id="rId52"/>
    <p:sldId id="447" r:id="rId53"/>
    <p:sldId id="449" r:id="rId54"/>
    <p:sldId id="450" r:id="rId55"/>
    <p:sldId id="448" r:id="rId56"/>
    <p:sldId id="270" r:id="rId57"/>
    <p:sldId id="465" r:id="rId58"/>
    <p:sldId id="454" r:id="rId59"/>
    <p:sldId id="487" r:id="rId60"/>
    <p:sldId id="2265" r:id="rId61"/>
    <p:sldId id="2266" r:id="rId62"/>
    <p:sldId id="489" r:id="rId63"/>
    <p:sldId id="451" r:id="rId64"/>
    <p:sldId id="478" r:id="rId65"/>
    <p:sldId id="273" r:id="rId66"/>
    <p:sldId id="405" r:id="rId67"/>
    <p:sldId id="406" r:id="rId68"/>
    <p:sldId id="455" r:id="rId69"/>
    <p:sldId id="452" r:id="rId70"/>
    <p:sldId id="445" r:id="rId71"/>
    <p:sldId id="456" r:id="rId72"/>
    <p:sldId id="459" r:id="rId73"/>
    <p:sldId id="457" r:id="rId74"/>
    <p:sldId id="458" r:id="rId75"/>
    <p:sldId id="460" r:id="rId76"/>
    <p:sldId id="479" r:id="rId77"/>
    <p:sldId id="480" r:id="rId78"/>
    <p:sldId id="496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66"/>
            <p14:sldId id="264"/>
          </p14:sldIdLst>
        </p14:section>
        <p14:section name="Scheduling" id="{B55B8E8C-5EAB-4A1E-A4E9-AE5E896E46FA}">
          <p14:sldIdLst>
            <p14:sldId id="482"/>
            <p14:sldId id="471"/>
            <p14:sldId id="261"/>
            <p14:sldId id="404"/>
            <p14:sldId id="407"/>
            <p14:sldId id="413"/>
            <p14:sldId id="412"/>
            <p14:sldId id="488"/>
            <p14:sldId id="432"/>
            <p14:sldId id="490"/>
          </p14:sldIdLst>
        </p14:section>
        <p14:section name="Scheduler Metrics" id="{D957417D-A832-4F3F-944E-B0FE6084032C}">
          <p14:sldIdLst>
            <p14:sldId id="493"/>
            <p14:sldId id="415"/>
            <p14:sldId id="417"/>
            <p14:sldId id="492"/>
            <p14:sldId id="418"/>
            <p14:sldId id="419"/>
            <p14:sldId id="2263"/>
            <p14:sldId id="2264"/>
          </p14:sldIdLst>
        </p14:section>
        <p14:section name="Batch Systems" id="{909B5A15-EBA0-4ABC-9DD9-BB76C0C18208}">
          <p14:sldIdLst>
            <p14:sldId id="494"/>
            <p14:sldId id="409"/>
            <p14:sldId id="420"/>
            <p14:sldId id="2267"/>
            <p14:sldId id="426"/>
            <p14:sldId id="427"/>
            <p14:sldId id="477"/>
            <p14:sldId id="430"/>
            <p14:sldId id="424"/>
            <p14:sldId id="423"/>
            <p14:sldId id="431"/>
            <p14:sldId id="425"/>
            <p14:sldId id="433"/>
            <p14:sldId id="422"/>
            <p14:sldId id="435"/>
            <p14:sldId id="437"/>
            <p14:sldId id="439"/>
            <p14:sldId id="436"/>
            <p14:sldId id="434"/>
            <p14:sldId id="272"/>
            <p14:sldId id="438"/>
            <p14:sldId id="441"/>
            <p14:sldId id="442"/>
            <p14:sldId id="440"/>
            <p14:sldId id="444"/>
          </p14:sldIdLst>
        </p14:section>
        <p14:section name="Interactive Systems" id="{2625789D-9F1B-4F26-9B2D-93D56733F222}">
          <p14:sldIdLst>
            <p14:sldId id="495"/>
            <p14:sldId id="411"/>
            <p14:sldId id="447"/>
            <p14:sldId id="449"/>
            <p14:sldId id="450"/>
            <p14:sldId id="448"/>
            <p14:sldId id="270"/>
            <p14:sldId id="465"/>
            <p14:sldId id="454"/>
            <p14:sldId id="487"/>
            <p14:sldId id="2265"/>
            <p14:sldId id="2266"/>
            <p14:sldId id="489"/>
            <p14:sldId id="451"/>
            <p14:sldId id="478"/>
            <p14:sldId id="273"/>
            <p14:sldId id="405"/>
            <p14:sldId id="406"/>
            <p14:sldId id="455"/>
            <p14:sldId id="452"/>
            <p14:sldId id="445"/>
            <p14:sldId id="456"/>
            <p14:sldId id="459"/>
            <p14:sldId id="457"/>
            <p14:sldId id="458"/>
            <p14:sldId id="460"/>
            <p14:sldId id="479"/>
            <p14:sldId id="480"/>
          </p14:sldIdLst>
        </p14:section>
        <p14:section name="Wrapup" id="{29A7F866-9DA9-446B-8359-CE426CB89C7A}">
          <p14:sldIdLst>
            <p14:sldId id="4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AADC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4" autoAdjust="0"/>
    <p:restoredTop sz="87768" autoAdjust="0"/>
  </p:normalViewPr>
  <p:slideViewPr>
    <p:cSldViewPr snapToGrid="0">
      <p:cViewPr varScale="1">
        <p:scale>
          <a:sx n="152" d="100"/>
          <a:sy n="152" d="100"/>
        </p:scale>
        <p:origin x="224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tableStyles" Target="tableStyles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82" Type="http://schemas.openxmlformats.org/officeDocument/2006/relationships/viewProps" Target="view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slide" Target="slides/slide73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100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8B1E31-8139-D340-BE89-3F6CE06B3536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61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probably ~25 more minutes to finish interactive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43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4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ck/tock/blob/master/kernel/src/scheduler/mlfq.rs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03:</a:t>
            </a:r>
            <a:br>
              <a:rPr lang="en-US" dirty="0"/>
            </a:br>
            <a:r>
              <a:rPr lang="en-US" dirty="0"/>
              <a:t>Classical Scheduling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Stephen </a:t>
            </a:r>
            <a:r>
              <a:rPr lang="en-US" dirty="0" err="1"/>
              <a:t>Tarzia</a:t>
            </a:r>
            <a:r>
              <a:rPr lang="en-US" dirty="0"/>
              <a:t> (Northwestern), Shivaram Venkataraman (Wisconsin),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19FDB-2F97-4708-A16F-F94B240A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can the OS make scheduling decisions?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8CED3-16AA-442D-9C04-4408BC695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the OS is actually running</a:t>
            </a:r>
          </a:p>
          <a:p>
            <a:pPr lvl="1"/>
            <a:r>
              <a:rPr lang="en-US" dirty="0"/>
              <a:t>i.e. after a context switch</a:t>
            </a:r>
          </a:p>
          <a:p>
            <a:pPr lvl="1"/>
            <a:endParaRPr lang="en-US" dirty="0"/>
          </a:p>
          <a:p>
            <a:r>
              <a:rPr lang="en-US" dirty="0"/>
              <a:t>Possible triggers</a:t>
            </a:r>
          </a:p>
          <a:p>
            <a:pPr lvl="1"/>
            <a:r>
              <a:rPr lang="en-US" dirty="0"/>
              <a:t>System calls</a:t>
            </a:r>
          </a:p>
          <a:p>
            <a:pPr lvl="2"/>
            <a:r>
              <a:rPr lang="en-US" dirty="0"/>
              <a:t>Process/Thread creation/termination</a:t>
            </a:r>
          </a:p>
          <a:p>
            <a:pPr lvl="2"/>
            <a:r>
              <a:rPr lang="en-US" dirty="0"/>
              <a:t>I/O requests</a:t>
            </a:r>
          </a:p>
          <a:p>
            <a:pPr lvl="2"/>
            <a:r>
              <a:rPr lang="en-US" dirty="0"/>
              <a:t>Synchronization primitives (</a:t>
            </a:r>
            <a:r>
              <a:rPr lang="en-US" dirty="0" err="1"/>
              <a:t>futex</a:t>
            </a:r>
            <a:r>
              <a:rPr lang="en-US" dirty="0"/>
              <a:t>/</a:t>
            </a:r>
            <a:r>
              <a:rPr lang="en-US" dirty="0" err="1"/>
              <a:t>condvar</a:t>
            </a:r>
            <a:r>
              <a:rPr lang="en-US" dirty="0"/>
              <a:t>/semaphore)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Hardware events (interrupts)</a:t>
            </a:r>
          </a:p>
          <a:p>
            <a:pPr lvl="2"/>
            <a:r>
              <a:rPr lang="en-US" dirty="0"/>
              <a:t>I/O complete</a:t>
            </a:r>
          </a:p>
          <a:p>
            <a:pPr lvl="2"/>
            <a:r>
              <a:rPr lang="en-US" dirty="0"/>
              <a:t>Timer triggers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A6FEF7-D713-4AD9-BAE0-97F68AD46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365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3AD3-563A-DF18-BBA2-205D6E06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 of most schedulers: always have a job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310DC-81B1-65BB-A652-D75B283E4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schedulers we look at in class are “work-conserving”</a:t>
            </a:r>
          </a:p>
          <a:p>
            <a:pPr lvl="1"/>
            <a:r>
              <a:rPr lang="en-US" dirty="0"/>
              <a:t>Always keeps scheduled resource busy if possible</a:t>
            </a:r>
          </a:p>
          <a:p>
            <a:pPr lvl="1"/>
            <a:r>
              <a:rPr lang="en-US" dirty="0"/>
              <a:t>When in doubt, make sure </a:t>
            </a:r>
            <a:r>
              <a:rPr lang="en-US" i="1" dirty="0"/>
              <a:t>some job</a:t>
            </a:r>
            <a:r>
              <a:rPr lang="en-US" dirty="0"/>
              <a:t> is running on the processor</a:t>
            </a:r>
          </a:p>
          <a:p>
            <a:pPr lvl="2"/>
            <a:r>
              <a:rPr lang="en-US" dirty="0"/>
              <a:t>Remember this for the lab and for exams!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Counter-examples of “non-work-conserving” schedulers</a:t>
            </a:r>
          </a:p>
          <a:p>
            <a:pPr lvl="1"/>
            <a:r>
              <a:rPr lang="en-US" dirty="0"/>
              <a:t>Network I/O scheduling may rate-limit to avoid overloading network</a:t>
            </a:r>
          </a:p>
          <a:p>
            <a:pPr lvl="1"/>
            <a:r>
              <a:rPr lang="en-US" dirty="0"/>
              <a:t>Energy-limited systems may choose to run nothing to preserve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D7DDD-4DA8-7A2E-350D-855552E2E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226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Jobs all arrive at the same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job runs for the same amount of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Jobs cannot be stopped while executing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new jobs are created while running existing jobs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There is only one core (we’ll discuss this one next lecture)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293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4A2E-6301-4B07-8CB5-0C8969AB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scheduler: FIFO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991C-E1D8-4376-83DA-7EA0DC174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136359"/>
          </a:xfrm>
        </p:spPr>
        <p:txBody>
          <a:bodyPr>
            <a:normAutofit/>
          </a:bodyPr>
          <a:lstStyle/>
          <a:p>
            <a:r>
              <a:rPr lang="en-US" dirty="0"/>
              <a:t>First In, First Out (FIFO)</a:t>
            </a:r>
          </a:p>
          <a:p>
            <a:pPr lvl="1"/>
            <a:r>
              <a:rPr lang="en-US" dirty="0"/>
              <a:t>also known as First Come First Served (FCFS)</a:t>
            </a:r>
          </a:p>
          <a:p>
            <a:pPr lvl="1"/>
            <a:endParaRPr lang="en-US" dirty="0"/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First job to arrive gets scheduled first</a:t>
            </a:r>
          </a:p>
          <a:p>
            <a:pPr lvl="1"/>
            <a:r>
              <a:rPr lang="en-US" dirty="0"/>
              <a:t>Let a job continue until it is complete</a:t>
            </a:r>
          </a:p>
          <a:p>
            <a:pPr lvl="1"/>
            <a:r>
              <a:rPr lang="en-US" dirty="0"/>
              <a:t>Then schedule next remaining job with earliest arrival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80475-C28A-45A0-A41D-963537C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F193E-8E84-4094-B81D-101F6BF9B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546"/>
          <a:stretch/>
        </p:blipFill>
        <p:spPr>
          <a:xfrm>
            <a:off x="971837" y="4279359"/>
            <a:ext cx="5301963" cy="21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99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Scheduling Overview</a:t>
            </a:r>
          </a:p>
          <a:p>
            <a:r>
              <a:rPr lang="en-US" b="1" dirty="0"/>
              <a:t>Scheduler Metrics</a:t>
            </a:r>
          </a:p>
          <a:p>
            <a:pPr lvl="1"/>
            <a:endParaRPr lang="en-US" b="1" dirty="0"/>
          </a:p>
          <a:p>
            <a:r>
              <a:rPr lang="en-US" dirty="0"/>
              <a:t>Batch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Interactive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55505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C9D6-481B-4EEB-8C77-F7703005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7C039-0281-460C-9E5A-352ACE073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Metric – standard for measuring something</a:t>
            </a:r>
          </a:p>
          <a:p>
            <a:pPr lvl="1"/>
            <a:r>
              <a:rPr lang="en-US" dirty="0"/>
              <a:t>Mathematical optimization: objective function</a:t>
            </a:r>
          </a:p>
          <a:p>
            <a:pPr lvl="1"/>
            <a:r>
              <a:rPr lang="en-US" dirty="0"/>
              <a:t>Economics: utility function</a:t>
            </a:r>
          </a:p>
          <a:p>
            <a:endParaRPr lang="en-US" dirty="0"/>
          </a:p>
          <a:p>
            <a:r>
              <a:rPr lang="en-US" dirty="0"/>
              <a:t>For different computing scenarios, different metrics will be most important</a:t>
            </a:r>
          </a:p>
          <a:p>
            <a:pPr lvl="1"/>
            <a:r>
              <a:rPr lang="en-US" dirty="0"/>
              <a:t>Computing systems have different goals and uses</a:t>
            </a:r>
          </a:p>
          <a:p>
            <a:pPr lvl="1"/>
            <a:r>
              <a:rPr lang="en-US" dirty="0"/>
              <a:t>Performance metrics are often in conflict with each other</a:t>
            </a:r>
          </a:p>
          <a:p>
            <a:endParaRPr lang="en-US" dirty="0"/>
          </a:p>
          <a:p>
            <a:r>
              <a:rPr lang="en-US" dirty="0"/>
              <a:t>Operating Systems are full of </a:t>
            </a:r>
            <a:r>
              <a:rPr lang="en-US" i="1" dirty="0"/>
              <a:t>tradeoffs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B4934-6D3D-4934-8152-77B286B8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63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4838-A6DC-45AB-B493-4CFD2FB5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global scheduling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28193-B01B-49E2-8F5B-5CE220120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Fairness</a:t>
            </a:r>
          </a:p>
          <a:p>
            <a:pPr lvl="1"/>
            <a:r>
              <a:rPr lang="en-US" dirty="0"/>
              <a:t>Each job should get a “fair” share of the processor</a:t>
            </a:r>
          </a:p>
          <a:p>
            <a:pPr lvl="1"/>
            <a:endParaRPr lang="en-US" dirty="0"/>
          </a:p>
          <a:p>
            <a:r>
              <a:rPr lang="en-US" dirty="0"/>
              <a:t>Fair means different things of course</a:t>
            </a:r>
          </a:p>
          <a:p>
            <a:pPr lvl="1"/>
            <a:r>
              <a:rPr lang="en-US" dirty="0"/>
              <a:t>Could be “each job gets equal time”</a:t>
            </a:r>
          </a:p>
          <a:p>
            <a:pPr lvl="1"/>
            <a:r>
              <a:rPr lang="en-US" dirty="0"/>
              <a:t>Could be “each job starts in order it arrives”</a:t>
            </a:r>
          </a:p>
          <a:p>
            <a:pPr lvl="1"/>
            <a:r>
              <a:rPr lang="en-US" dirty="0"/>
              <a:t>Could be “each job is handled based on its priority”</a:t>
            </a:r>
          </a:p>
          <a:p>
            <a:pPr lvl="1"/>
            <a:endParaRPr lang="en-US" dirty="0"/>
          </a:p>
          <a:p>
            <a:r>
              <a:rPr lang="en-US" dirty="0"/>
              <a:t>Scheduler should be fair with regards to the goals of the system it runs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363EE-A7E1-4D2A-B59C-7576B9CA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994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A50D5-D11E-68A9-BBCB-18F86C2AE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scheduling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60AB-4B16-AE50-676F-6AB829803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How many jobs does the system complete?</a:t>
            </a:r>
          </a:p>
          <a:p>
            <a:pPr lvl="1"/>
            <a:r>
              <a:rPr lang="en-US" dirty="0"/>
              <a:t>How quickly are jobs completed?</a:t>
            </a:r>
          </a:p>
          <a:p>
            <a:pPr lvl="1"/>
            <a:endParaRPr lang="en-US" dirty="0"/>
          </a:p>
          <a:p>
            <a:r>
              <a:rPr lang="en-US" dirty="0"/>
              <a:t>Responsiveness</a:t>
            </a:r>
          </a:p>
          <a:p>
            <a:pPr lvl="1"/>
            <a:r>
              <a:rPr lang="en-US" dirty="0"/>
              <a:t>How responsive does the system </a:t>
            </a:r>
            <a:r>
              <a:rPr lang="en-US" i="1" dirty="0"/>
              <a:t>feel </a:t>
            </a:r>
            <a:r>
              <a:rPr lang="en-US" dirty="0"/>
              <a:t>to users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Energy use, types of jobs run, processor cores used,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73762-687A-D500-FEB5-3FBB2845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09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B0FE-8C15-4BCC-BC0D-F320F552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systems have different important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735F-8B03-41FE-89D8-026F53F0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network server</a:t>
            </a:r>
          </a:p>
          <a:p>
            <a:pPr lvl="1"/>
            <a:r>
              <a:rPr lang="en-US" dirty="0"/>
              <a:t>Request for home page</a:t>
            </a:r>
          </a:p>
          <a:p>
            <a:pPr lvl="1"/>
            <a:r>
              <a:rPr lang="en-US" dirty="0"/>
              <a:t>Request for contact page</a:t>
            </a:r>
          </a:p>
          <a:p>
            <a:pPr lvl="1"/>
            <a:endParaRPr lang="en-US" dirty="0"/>
          </a:p>
          <a:p>
            <a:r>
              <a:rPr lang="en-US" dirty="0"/>
              <a:t>Example: personal computer</a:t>
            </a:r>
          </a:p>
          <a:p>
            <a:pPr lvl="1"/>
            <a:r>
              <a:rPr lang="en-US" dirty="0"/>
              <a:t>Text editor that the user is actively interacting with</a:t>
            </a:r>
          </a:p>
          <a:p>
            <a:pPr lvl="1"/>
            <a:r>
              <a:rPr lang="en-US" dirty="0"/>
              <a:t>Compilation running in the background</a:t>
            </a:r>
          </a:p>
          <a:p>
            <a:pPr lvl="1"/>
            <a:endParaRPr lang="en-US" dirty="0"/>
          </a:p>
          <a:p>
            <a:r>
              <a:rPr lang="en-US" dirty="0"/>
              <a:t>Example: autonomous vehicle</a:t>
            </a:r>
          </a:p>
          <a:p>
            <a:pPr lvl="1"/>
            <a:r>
              <a:rPr lang="en-US" dirty="0"/>
              <a:t>Image recognition algorithms</a:t>
            </a:r>
          </a:p>
          <a:p>
            <a:pPr lvl="1"/>
            <a:r>
              <a:rPr lang="en-US" dirty="0"/>
              <a:t>Radio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402C6-457E-4C7C-AEDD-21F4190B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88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5B0FE-8C15-4BCC-BC0D-F320F552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systems have different important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5735F-8B03-41FE-89D8-026F53F0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network server – </a:t>
            </a:r>
            <a:r>
              <a:rPr lang="en-US" b="1" dirty="0"/>
              <a:t>Batch System</a:t>
            </a:r>
          </a:p>
          <a:p>
            <a:pPr lvl="1"/>
            <a:r>
              <a:rPr lang="en-US" dirty="0"/>
              <a:t>Request for home page</a:t>
            </a:r>
          </a:p>
          <a:p>
            <a:pPr lvl="1"/>
            <a:r>
              <a:rPr lang="en-US" dirty="0"/>
              <a:t>Request for contact page</a:t>
            </a:r>
          </a:p>
          <a:p>
            <a:pPr lvl="1"/>
            <a:endParaRPr lang="en-US" dirty="0"/>
          </a:p>
          <a:p>
            <a:r>
              <a:rPr lang="en-US" dirty="0"/>
              <a:t>Example: personal computer –</a:t>
            </a:r>
            <a:r>
              <a:rPr lang="en-US" b="1" dirty="0"/>
              <a:t> Interactive System</a:t>
            </a:r>
          </a:p>
          <a:p>
            <a:pPr lvl="1"/>
            <a:r>
              <a:rPr lang="en-US" dirty="0"/>
              <a:t>Text editor that the user is actively interacting with</a:t>
            </a:r>
          </a:p>
          <a:p>
            <a:pPr lvl="1"/>
            <a:r>
              <a:rPr lang="en-US" dirty="0"/>
              <a:t>Compilation running in the background</a:t>
            </a:r>
          </a:p>
          <a:p>
            <a:pPr lvl="1"/>
            <a:endParaRPr lang="en-US" dirty="0"/>
          </a:p>
          <a:p>
            <a:r>
              <a:rPr lang="en-US" dirty="0"/>
              <a:t>Example: autonomous vehicle – </a:t>
            </a:r>
            <a:r>
              <a:rPr lang="en-US" b="1" dirty="0"/>
              <a:t>Real-time System</a:t>
            </a:r>
          </a:p>
          <a:p>
            <a:pPr lvl="1"/>
            <a:r>
              <a:rPr lang="en-US" dirty="0"/>
              <a:t>Image recognition algorithms</a:t>
            </a:r>
          </a:p>
          <a:p>
            <a:pPr lvl="1"/>
            <a:r>
              <a:rPr lang="en-US" dirty="0"/>
              <a:t>Radio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402C6-457E-4C7C-AEDD-21F4190B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5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49C2-2A52-444E-A2B5-6CA07F88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DFB7A-563A-4B40-828C-0F79F133A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Getting Started lab due tonight! - 11:59 pm</a:t>
            </a:r>
          </a:p>
          <a:p>
            <a:pPr lvl="1"/>
            <a:r>
              <a:rPr lang="en-US" dirty="0"/>
              <a:t>Submission: your most-recent commit in git</a:t>
            </a:r>
          </a:p>
          <a:p>
            <a:pPr lvl="1"/>
            <a:r>
              <a:rPr lang="en-US" dirty="0"/>
              <a:t>Should have a STATUS file with results</a:t>
            </a:r>
          </a:p>
          <a:p>
            <a:pPr lvl="2"/>
            <a:r>
              <a:rPr lang="en-US" dirty="0"/>
              <a:t>Just called STATUS, plain text file please</a:t>
            </a:r>
          </a:p>
          <a:p>
            <a:pPr lvl="2"/>
            <a:r>
              <a:rPr lang="en-US" dirty="0"/>
              <a:t>Graded on completion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Scheduling Lab will be out later tonight</a:t>
            </a:r>
          </a:p>
          <a:p>
            <a:pPr lvl="1"/>
            <a:r>
              <a:rPr lang="en-US" dirty="0"/>
              <a:t>Groups of 1-3 students</a:t>
            </a:r>
          </a:p>
          <a:p>
            <a:pPr lvl="1"/>
            <a:r>
              <a:rPr lang="en-US" dirty="0"/>
              <a:t>Partnership survey is out, I’m going to start pairing groups tonight too</a:t>
            </a:r>
          </a:p>
          <a:p>
            <a:pPr lvl="1"/>
            <a:endParaRPr lang="en-US" dirty="0"/>
          </a:p>
          <a:p>
            <a:r>
              <a:rPr lang="en-US" dirty="0"/>
              <a:t>Monday office hours canceled for Solar Eclipse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C2B0A-693F-4F70-9EAD-C0E9EA57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49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endParaRPr lang="en-US" dirty="0"/>
          </a:p>
          <a:p>
            <a:pPr lvl="2"/>
            <a:r>
              <a:rPr lang="en-US" dirty="0"/>
              <a:t>Favorite Emoji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94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	-Branden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	-Electrical and Computer Engineering, and Computer Science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	- Twix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r>
              <a:rPr lang="en-US" dirty="0"/>
              <a:t>	- </a:t>
            </a:r>
            <a:r>
              <a:rPr lang="en-US" dirty="0" err="1"/>
              <a:t>Eevee</a:t>
            </a:r>
            <a:endParaRPr lang="en-US" dirty="0"/>
          </a:p>
          <a:p>
            <a:pPr lvl="2"/>
            <a:r>
              <a:rPr lang="en-US" dirty="0"/>
              <a:t>Favorite Emoji	- 🍢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7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Scheduling Overview</a:t>
            </a:r>
          </a:p>
          <a:p>
            <a:r>
              <a:rPr lang="en-US" dirty="0"/>
              <a:t>Scheduler Metrics</a:t>
            </a:r>
          </a:p>
          <a:p>
            <a:pPr lvl="1"/>
            <a:endParaRPr lang="en-US" b="1" dirty="0"/>
          </a:p>
          <a:p>
            <a:r>
              <a:rPr lang="en-US" b="1" dirty="0"/>
              <a:t>Batch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Interactive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5736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69C-6766-486D-AC6B-20827F30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batch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F114-DD37-4C48-BE71-10AC63E9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Systems designed to run a set of provided tasks</a:t>
            </a:r>
          </a:p>
          <a:p>
            <a:pPr lvl="1"/>
            <a:r>
              <a:rPr lang="en-US" dirty="0"/>
              <a:t>No direct interaction with users</a:t>
            </a:r>
          </a:p>
          <a:p>
            <a:pPr lvl="1"/>
            <a:r>
              <a:rPr lang="en-US" dirty="0"/>
              <a:t>Predominantly run-to-completion jobs</a:t>
            </a:r>
          </a:p>
          <a:p>
            <a:pPr lvl="1"/>
            <a:endParaRPr lang="en-US" dirty="0"/>
          </a:p>
          <a:p>
            <a:r>
              <a:rPr lang="en-US" dirty="0"/>
              <a:t>Example: banking systems or payroll management</a:t>
            </a:r>
          </a:p>
          <a:p>
            <a:endParaRPr lang="en-US" dirty="0"/>
          </a:p>
          <a:p>
            <a:r>
              <a:rPr lang="en-US" dirty="0"/>
              <a:t>Modern example: network servers</a:t>
            </a:r>
          </a:p>
          <a:p>
            <a:pPr lvl="1"/>
            <a:r>
              <a:rPr lang="en-US" dirty="0"/>
              <a:t>Tasks are serving requests</a:t>
            </a:r>
          </a:p>
          <a:p>
            <a:pPr lvl="1"/>
            <a:r>
              <a:rPr lang="en-US" dirty="0"/>
              <a:t>Multiple types of requests, each with known runtimes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E8AE8-E698-4E5F-ADDF-D53561F2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327195-4A2F-6459-2A93-03CF8CCCD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429000"/>
            <a:ext cx="3810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229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2947-299B-4BB9-95F0-9D1BB039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 for batch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5F79-6F91-4DC0-B3DD-9BCE2055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Throughput</a:t>
            </a:r>
          </a:p>
          <a:p>
            <a:pPr lvl="1"/>
            <a:r>
              <a:rPr lang="en-US" dirty="0"/>
              <a:t>Jobs completed per unit time</a:t>
            </a:r>
          </a:p>
          <a:p>
            <a:pPr lvl="1"/>
            <a:r>
              <a:rPr lang="en-US" dirty="0"/>
              <a:t>Throughput = </a:t>
            </a:r>
            <a:r>
              <a:rPr lang="en-US" dirty="0" err="1"/>
              <a:t>jobs_completed</a:t>
            </a:r>
            <a:r>
              <a:rPr lang="en-US" dirty="0"/>
              <a:t> / </a:t>
            </a:r>
            <a:r>
              <a:rPr lang="en-US" dirty="0" err="1"/>
              <a:t>total_duration</a:t>
            </a:r>
            <a:endParaRPr lang="en-US" dirty="0"/>
          </a:p>
          <a:p>
            <a:pPr lvl="1"/>
            <a:r>
              <a:rPr lang="en-US" dirty="0"/>
              <a:t>Higher is better</a:t>
            </a:r>
          </a:p>
          <a:p>
            <a:pPr lvl="1"/>
            <a:endParaRPr lang="en-US" dirty="0"/>
          </a:p>
          <a:p>
            <a:r>
              <a:rPr lang="en-US" dirty="0"/>
              <a:t>Turnaround time</a:t>
            </a:r>
          </a:p>
          <a:p>
            <a:pPr lvl="1"/>
            <a:r>
              <a:rPr lang="en-US" dirty="0"/>
              <a:t>Duration from job arrival until job completion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turnaround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completion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T</a:t>
            </a:r>
            <a:r>
              <a:rPr lang="en-US" baseline="-25000" dirty="0" err="1"/>
              <a:t>arrival</a:t>
            </a:r>
            <a:endParaRPr lang="en-US" baseline="-25000" dirty="0"/>
          </a:p>
          <a:p>
            <a:pPr lvl="1"/>
            <a:r>
              <a:rPr lang="en-US" dirty="0"/>
              <a:t>Lower is better</a:t>
            </a:r>
          </a:p>
          <a:p>
            <a:pPr lvl="1"/>
            <a:r>
              <a:rPr lang="en-US" dirty="0"/>
              <a:t>Average turnaround time is computed across all jobs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A2ACD-4972-499C-9BC4-E24AD57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71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2947-299B-4BB9-95F0-9D1BB039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throughput and turnaround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5F79-6F91-4DC0-B3DD-9BCE20559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243784"/>
            <a:ext cx="10972800" cy="29284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Job A</a:t>
            </a:r>
          </a:p>
          <a:p>
            <a:pPr lvl="1"/>
            <a:r>
              <a:rPr lang="en-US" dirty="0"/>
              <a:t>Arrival: 10</a:t>
            </a:r>
          </a:p>
          <a:p>
            <a:pPr lvl="1"/>
            <a:r>
              <a:rPr lang="en-US" dirty="0"/>
              <a:t>Completion: 40</a:t>
            </a:r>
          </a:p>
          <a:p>
            <a:pPr lvl="1"/>
            <a:r>
              <a:rPr lang="en-US" dirty="0"/>
              <a:t>Duration: 30</a:t>
            </a:r>
          </a:p>
          <a:p>
            <a:r>
              <a:rPr lang="en-US" dirty="0"/>
              <a:t>Job B</a:t>
            </a:r>
          </a:p>
          <a:p>
            <a:pPr lvl="1"/>
            <a:r>
              <a:rPr lang="en-US" dirty="0"/>
              <a:t>Arrival: 10</a:t>
            </a:r>
          </a:p>
          <a:p>
            <a:pPr lvl="1"/>
            <a:r>
              <a:rPr lang="en-US" dirty="0"/>
              <a:t>Completion: 60</a:t>
            </a:r>
          </a:p>
          <a:p>
            <a:pPr lvl="1"/>
            <a:r>
              <a:rPr lang="en-US" dirty="0"/>
              <a:t>Duration: 20</a:t>
            </a:r>
          </a:p>
          <a:p>
            <a:pPr lvl="1"/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A2ACD-4972-499C-9BC4-E24AD57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63C9385-F915-4039-526E-522A12A38DDD}"/>
              </a:ext>
            </a:extLst>
          </p:cNvPr>
          <p:cNvGrpSpPr/>
          <p:nvPr/>
        </p:nvGrpSpPr>
        <p:grpSpPr>
          <a:xfrm>
            <a:off x="607595" y="914400"/>
            <a:ext cx="10921629" cy="2018814"/>
            <a:chOff x="607595" y="914400"/>
            <a:chExt cx="10921629" cy="2018814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BDCECD2-BC88-0E0A-B4EA-FAD6E3D26844}"/>
                </a:ext>
              </a:extLst>
            </p:cNvPr>
            <p:cNvCxnSpPr>
              <a:cxnSpLocks/>
            </p:cNvCxnSpPr>
            <p:nvPr/>
          </p:nvCxnSpPr>
          <p:spPr>
            <a:xfrm>
              <a:off x="974689" y="2169539"/>
              <a:ext cx="10158517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4879D6-CF18-444A-A22C-C92256DF5FB2}"/>
                </a:ext>
              </a:extLst>
            </p:cNvPr>
            <p:cNvSpPr txBox="1"/>
            <p:nvPr/>
          </p:nvSpPr>
          <p:spPr>
            <a:xfrm>
              <a:off x="10875127" y="2353690"/>
              <a:ext cx="65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DBAF23A-575E-E132-0A0C-5B697DC8080F}"/>
                </a:ext>
              </a:extLst>
            </p:cNvPr>
            <p:cNvSpPr txBox="1"/>
            <p:nvPr/>
          </p:nvSpPr>
          <p:spPr>
            <a:xfrm>
              <a:off x="607595" y="914400"/>
              <a:ext cx="15885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Jobs A and B arrive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A61A28E-A707-F1B9-C621-660340E9325D}"/>
                </a:ext>
              </a:extLst>
            </p:cNvPr>
            <p:cNvSpPr/>
            <p:nvPr/>
          </p:nvSpPr>
          <p:spPr>
            <a:xfrm>
              <a:off x="1521998" y="1772473"/>
              <a:ext cx="5486400" cy="36933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Running Job 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7EA9025-CE9D-CE92-55CF-9702E6D0FEFC}"/>
                </a:ext>
              </a:extLst>
            </p:cNvPr>
            <p:cNvSpPr/>
            <p:nvPr/>
          </p:nvSpPr>
          <p:spPr>
            <a:xfrm>
              <a:off x="7008398" y="1772473"/>
              <a:ext cx="3657600" cy="36933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Running Job B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E02C040-050C-B392-5EA3-D6E577B3C706}"/>
                </a:ext>
              </a:extLst>
            </p:cNvPr>
            <p:cNvCxnSpPr>
              <a:cxnSpLocks/>
            </p:cNvCxnSpPr>
            <p:nvPr/>
          </p:nvCxnSpPr>
          <p:spPr>
            <a:xfrm>
              <a:off x="1521997" y="1880035"/>
              <a:ext cx="0" cy="57900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E043A6-6DD5-4122-A47A-83BDBB57FB54}"/>
                </a:ext>
              </a:extLst>
            </p:cNvPr>
            <p:cNvSpPr txBox="1"/>
            <p:nvPr/>
          </p:nvSpPr>
          <p:spPr>
            <a:xfrm>
              <a:off x="1194949" y="2563882"/>
              <a:ext cx="65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2212EAE-E895-398E-20D8-3C3690A732FB}"/>
                </a:ext>
              </a:extLst>
            </p:cNvPr>
            <p:cNvCxnSpPr>
              <a:cxnSpLocks/>
            </p:cNvCxnSpPr>
            <p:nvPr/>
          </p:nvCxnSpPr>
          <p:spPr>
            <a:xfrm>
              <a:off x="7008398" y="1880034"/>
              <a:ext cx="0" cy="57900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17F2541-363A-89C0-3D01-6838B7BBB56D}"/>
                </a:ext>
              </a:extLst>
            </p:cNvPr>
            <p:cNvSpPr txBox="1"/>
            <p:nvPr/>
          </p:nvSpPr>
          <p:spPr>
            <a:xfrm>
              <a:off x="6681350" y="2563881"/>
              <a:ext cx="65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40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68CA03-82BE-E2AF-4BF6-1B256023E7F8}"/>
                </a:ext>
              </a:extLst>
            </p:cNvPr>
            <p:cNvCxnSpPr>
              <a:cxnSpLocks/>
            </p:cNvCxnSpPr>
            <p:nvPr/>
          </p:nvCxnSpPr>
          <p:spPr>
            <a:xfrm>
              <a:off x="10665998" y="1880034"/>
              <a:ext cx="0" cy="57900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31A2623-DA24-38F4-2A7A-2A1CEFD2DF9D}"/>
                </a:ext>
              </a:extLst>
            </p:cNvPr>
            <p:cNvSpPr txBox="1"/>
            <p:nvPr/>
          </p:nvSpPr>
          <p:spPr>
            <a:xfrm>
              <a:off x="10338950" y="2563881"/>
              <a:ext cx="65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60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E55ADF-4098-B383-5987-E3B1AA497E1B}"/>
                </a:ext>
              </a:extLst>
            </p:cNvPr>
            <p:cNvCxnSpPr>
              <a:cxnSpLocks/>
            </p:cNvCxnSpPr>
            <p:nvPr/>
          </p:nvCxnSpPr>
          <p:spPr>
            <a:xfrm>
              <a:off x="974702" y="1878164"/>
              <a:ext cx="0" cy="579009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EE6A0D-ECB1-D215-B777-9D3C977C275F}"/>
                </a:ext>
              </a:extLst>
            </p:cNvPr>
            <p:cNvSpPr txBox="1"/>
            <p:nvPr/>
          </p:nvSpPr>
          <p:spPr>
            <a:xfrm>
              <a:off x="647654" y="2562011"/>
              <a:ext cx="6540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80C770E-E717-8F72-3815-2A5E1BD962C6}"/>
                </a:ext>
              </a:extLst>
            </p:cNvPr>
            <p:cNvCxnSpPr/>
            <p:nvPr/>
          </p:nvCxnSpPr>
          <p:spPr>
            <a:xfrm>
              <a:off x="1401854" y="1357485"/>
              <a:ext cx="120143" cy="5206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32982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2947-299B-4BB9-95F0-9D1BB039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throughput and turnaround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5F79-6F91-4DC0-B3DD-9BCE2055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Throughput = </a:t>
            </a:r>
            <a:r>
              <a:rPr lang="en-US" dirty="0" err="1"/>
              <a:t>jobs_completed</a:t>
            </a:r>
            <a:r>
              <a:rPr lang="en-US" dirty="0"/>
              <a:t> / </a:t>
            </a:r>
            <a:r>
              <a:rPr lang="en-US" dirty="0" err="1"/>
              <a:t>total_duration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T</a:t>
            </a:r>
            <a:r>
              <a:rPr lang="en-US" baseline="-25000" dirty="0" err="1"/>
              <a:t>turnaround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completion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T</a:t>
            </a:r>
            <a:r>
              <a:rPr lang="en-US" baseline="-25000" dirty="0" err="1"/>
              <a:t>arrival</a:t>
            </a:r>
            <a:endParaRPr lang="en-US" baseline="-25000" dirty="0"/>
          </a:p>
          <a:p>
            <a:pPr marL="457200" lvl="1" indent="0">
              <a:buNone/>
            </a:pPr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A2ACD-4972-499C-9BC4-E24AD57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479E5-CF34-4045-8BE9-11F4CCD4227E}"/>
              </a:ext>
            </a:extLst>
          </p:cNvPr>
          <p:cNvSpPr txBox="1"/>
          <p:nvPr/>
        </p:nvSpPr>
        <p:spPr>
          <a:xfrm>
            <a:off x="607595" y="3810000"/>
            <a:ext cx="368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Throughput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F164-A1A6-4F12-BDC6-B6320D0E0857}"/>
              </a:ext>
            </a:extLst>
          </p:cNvPr>
          <p:cNvSpPr txBox="1"/>
          <p:nvPr/>
        </p:nvSpPr>
        <p:spPr>
          <a:xfrm>
            <a:off x="607595" y="5017780"/>
            <a:ext cx="287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D372D-5F3A-49AE-BF88-95DBA431AE29}"/>
              </a:ext>
            </a:extLst>
          </p:cNvPr>
          <p:cNvSpPr txBox="1"/>
          <p:nvPr/>
        </p:nvSpPr>
        <p:spPr>
          <a:xfrm>
            <a:off x="4290595" y="5017780"/>
            <a:ext cx="2872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3F208-430C-4D49-BEDC-7A4E09C25283}"/>
              </a:ext>
            </a:extLst>
          </p:cNvPr>
          <p:cNvSpPr txBox="1"/>
          <p:nvPr/>
        </p:nvSpPr>
        <p:spPr>
          <a:xfrm>
            <a:off x="7973594" y="5017780"/>
            <a:ext cx="348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61234F7A-425B-12E4-45F7-C181105D8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818030"/>
            <a:ext cx="8879595" cy="173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9371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62947-299B-4BB9-95F0-9D1BB0391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throughput and turnaround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35F79-6F91-4DC0-B3DD-9BCE20559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Throughput = </a:t>
            </a:r>
            <a:r>
              <a:rPr lang="en-US" dirty="0" err="1"/>
              <a:t>jobs_completed</a:t>
            </a:r>
            <a:r>
              <a:rPr lang="en-US" dirty="0"/>
              <a:t> / </a:t>
            </a:r>
            <a:r>
              <a:rPr lang="en-US" dirty="0" err="1"/>
              <a:t>total_duration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T</a:t>
            </a:r>
            <a:r>
              <a:rPr lang="en-US" baseline="-25000" dirty="0" err="1"/>
              <a:t>turnaround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completion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T</a:t>
            </a:r>
            <a:r>
              <a:rPr lang="en-US" baseline="-25000" dirty="0" err="1"/>
              <a:t>arrival</a:t>
            </a:r>
            <a:endParaRPr lang="en-US" baseline="-25000" dirty="0"/>
          </a:p>
          <a:p>
            <a:pPr marL="457200" lvl="1" indent="0">
              <a:buNone/>
            </a:pPr>
            <a:endParaRPr lang="en-US" baseline="-25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A2ACD-4972-499C-9BC4-E24AD573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2479E5-CF34-4045-8BE9-11F4CCD4227E}"/>
              </a:ext>
            </a:extLst>
          </p:cNvPr>
          <p:cNvSpPr txBox="1"/>
          <p:nvPr/>
        </p:nvSpPr>
        <p:spPr>
          <a:xfrm>
            <a:off x="607595" y="3810000"/>
            <a:ext cx="368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Throughput</a:t>
            </a:r>
          </a:p>
          <a:p>
            <a:r>
              <a:rPr lang="en-US" sz="2400" dirty="0"/>
              <a:t>2 jobs / 50 time = 0.04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44F164-A1A6-4F12-BDC6-B6320D0E0857}"/>
              </a:ext>
            </a:extLst>
          </p:cNvPr>
          <p:cNvSpPr txBox="1"/>
          <p:nvPr/>
        </p:nvSpPr>
        <p:spPr>
          <a:xfrm>
            <a:off x="607595" y="5017780"/>
            <a:ext cx="287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A</a:t>
            </a:r>
          </a:p>
          <a:p>
            <a:r>
              <a:rPr lang="en-US" sz="2400" dirty="0"/>
              <a:t>40-10 = 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2D372D-5F3A-49AE-BF88-95DBA431AE29}"/>
              </a:ext>
            </a:extLst>
          </p:cNvPr>
          <p:cNvSpPr txBox="1"/>
          <p:nvPr/>
        </p:nvSpPr>
        <p:spPr>
          <a:xfrm>
            <a:off x="4290595" y="5017780"/>
            <a:ext cx="287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B</a:t>
            </a:r>
          </a:p>
          <a:p>
            <a:r>
              <a:rPr lang="en-US" sz="2400" dirty="0"/>
              <a:t>60-10 = 50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23F208-430C-4D49-BEDC-7A4E09C25283}"/>
              </a:ext>
            </a:extLst>
          </p:cNvPr>
          <p:cNvSpPr txBox="1"/>
          <p:nvPr/>
        </p:nvSpPr>
        <p:spPr>
          <a:xfrm>
            <a:off x="7973594" y="5017780"/>
            <a:ext cx="348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  <a:p>
            <a:r>
              <a:rPr lang="en-US" sz="2400" dirty="0"/>
              <a:t>(30+50)/2 = 40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2995342-9F16-8C6C-F389-D314640DC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818030"/>
            <a:ext cx="8879595" cy="173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766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DF17B-FDA9-4FF7-AA87-35B895EF0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scheduler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5CDF8-723D-406A-B999-E07769954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metric is most relevant to a batch system scheduler with a finite list of processes?</a:t>
            </a:r>
          </a:p>
          <a:p>
            <a:pPr lvl="1"/>
            <a:r>
              <a:rPr lang="en-US" dirty="0"/>
              <a:t>Throughput or Turnaround</a:t>
            </a:r>
          </a:p>
          <a:p>
            <a:pPr lvl="1"/>
            <a:endParaRPr lang="en-US" dirty="0"/>
          </a:p>
          <a:p>
            <a:r>
              <a:rPr lang="en-US" dirty="0"/>
              <a:t>Throughput only cares about sum of durations of jobs</a:t>
            </a:r>
          </a:p>
          <a:p>
            <a:pPr lvl="1"/>
            <a:r>
              <a:rPr lang="en-US" dirty="0"/>
              <a:t>Throughput is the same no matter whether A or B goes first</a:t>
            </a:r>
          </a:p>
          <a:p>
            <a:endParaRPr lang="en-US" dirty="0"/>
          </a:p>
          <a:p>
            <a:r>
              <a:rPr lang="en-US" dirty="0"/>
              <a:t>Turnaround accounts for delays in scheduling a job</a:t>
            </a:r>
          </a:p>
          <a:p>
            <a:pPr lvl="1"/>
            <a:r>
              <a:rPr lang="en-US" dirty="0"/>
              <a:t>Swapping A and B would result in better average turnaround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A1738-027D-4FF1-916D-C98E127C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B9F633-C145-47DF-8131-886ED23AC702}"/>
              </a:ext>
            </a:extLst>
          </p:cNvPr>
          <p:cNvSpPr txBox="1"/>
          <p:nvPr/>
        </p:nvSpPr>
        <p:spPr>
          <a:xfrm>
            <a:off x="607595" y="5341203"/>
            <a:ext cx="287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A</a:t>
            </a:r>
          </a:p>
          <a:p>
            <a:r>
              <a:rPr lang="en-US" sz="2400" dirty="0"/>
              <a:t>60-10 = 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E90D6C-E97A-4E92-B640-942FC421310C}"/>
              </a:ext>
            </a:extLst>
          </p:cNvPr>
          <p:cNvSpPr txBox="1"/>
          <p:nvPr/>
        </p:nvSpPr>
        <p:spPr>
          <a:xfrm>
            <a:off x="4290595" y="5341203"/>
            <a:ext cx="28722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Turnaround for B</a:t>
            </a:r>
          </a:p>
          <a:p>
            <a:r>
              <a:rPr lang="en-US" sz="2400" dirty="0"/>
              <a:t>30-10 = 20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F3FB7-241A-471B-A202-4A7F6FA8CDBE}"/>
              </a:ext>
            </a:extLst>
          </p:cNvPr>
          <p:cNvSpPr txBox="1"/>
          <p:nvPr/>
        </p:nvSpPr>
        <p:spPr>
          <a:xfrm>
            <a:off x="7973594" y="5341203"/>
            <a:ext cx="348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  <a:p>
            <a:r>
              <a:rPr lang="en-US" sz="2400" dirty="0"/>
              <a:t>(50+20)/2 = 35</a:t>
            </a:r>
          </a:p>
        </p:txBody>
      </p:sp>
    </p:spTree>
    <p:extLst>
      <p:ext uri="{BB962C8B-B14F-4D97-AF65-F5344CB8AC3E}">
        <p14:creationId xmlns:p14="http://schemas.microsoft.com/office/powerpoint/2010/main" val="3594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E744-128B-4B68-9B51-D1C5354EE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Schedulers for batch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2DAA2-DCDB-4D95-AC8A-794F03F2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 In First Out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Shortest Job First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Preemptive Shortest Remaining Processing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81BCB-5165-40EF-B496-D37AAE84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94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concept and challenges of scheduling</a:t>
            </a:r>
          </a:p>
          <a:p>
            <a:endParaRPr lang="en-US" dirty="0"/>
          </a:p>
          <a:p>
            <a:r>
              <a:rPr lang="en-US" dirty="0"/>
              <a:t>Explore scheduling for batch and interactive systems</a:t>
            </a:r>
          </a:p>
          <a:p>
            <a:endParaRPr lang="en-US" dirty="0"/>
          </a:p>
          <a:p>
            <a:r>
              <a:rPr lang="en-US" dirty="0"/>
              <a:t>Identify important metrics for measuring scheduler performance</a:t>
            </a:r>
          </a:p>
          <a:p>
            <a:endParaRPr lang="en-US" dirty="0"/>
          </a:p>
          <a:p>
            <a:r>
              <a:rPr lang="en-US" dirty="0"/>
              <a:t>Examine several scheduling policies that target these metrics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Jobs all arrive at the same time</a:t>
            </a:r>
            <a:br>
              <a:rPr lang="en-US" b="1" strike="sngStrike" dirty="0"/>
            </a:br>
            <a:r>
              <a:rPr lang="en-US" b="1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Each job runs for the same amount of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Jobs cannot be stopped while executing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new jobs are created while running existing jobs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4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4A2E-6301-4B07-8CB5-0C8969AB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FIFO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6991C-E1D8-4376-83DA-7EA0DC174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136359"/>
          </a:xfrm>
        </p:spPr>
        <p:txBody>
          <a:bodyPr>
            <a:normAutofit/>
          </a:bodyPr>
          <a:lstStyle/>
          <a:p>
            <a:r>
              <a:rPr lang="en-US" dirty="0"/>
              <a:t>First In, First Out (FIFO)</a:t>
            </a:r>
          </a:p>
          <a:p>
            <a:pPr lvl="1"/>
            <a:r>
              <a:rPr lang="en-US" dirty="0"/>
              <a:t>assumption for now: all jobs arrive at time zero</a:t>
            </a:r>
          </a:p>
          <a:p>
            <a:pPr lvl="1"/>
            <a:endParaRPr lang="en-US" dirty="0"/>
          </a:p>
          <a:p>
            <a:r>
              <a:rPr lang="en-US" dirty="0"/>
              <a:t>What is the average turnaround for this workload?</a:t>
            </a:r>
          </a:p>
          <a:p>
            <a:pPr lvl="1"/>
            <a:r>
              <a:rPr lang="en-US" dirty="0"/>
              <a:t>(10 + 20 + 30)/3 = 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80475-C28A-45A0-A41D-963537C4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AF193E-8E84-4094-B81D-101F6BF9BB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546"/>
          <a:stretch/>
        </p:blipFill>
        <p:spPr>
          <a:xfrm>
            <a:off x="971837" y="4279359"/>
            <a:ext cx="5301963" cy="212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7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Each job runs for the same amount of time</a:t>
            </a:r>
            <a:br>
              <a:rPr lang="en-US" dirty="0"/>
            </a:br>
            <a:r>
              <a:rPr lang="en-US" b="1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Jobs cannot be stopped while executing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new jobs are created while running existing jobs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25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91D6-938E-4232-ABF9-2D79815F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FIFOs with different durations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AEE8-6DEF-45B8-A83F-01A55643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problematic scenario for FIFO scheduling?</a:t>
            </a:r>
          </a:p>
          <a:p>
            <a:pPr lvl="1"/>
            <a:r>
              <a:rPr lang="en-US" dirty="0"/>
              <a:t>(consider job durations)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3E206-07DC-4ED4-87B8-9770785C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62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591D6-938E-4232-ABF9-2D79815F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FIFOs with different durations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7AEE8-6DEF-45B8-A83F-01A55643A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 problematic scenario for FIFO scheduling?</a:t>
            </a:r>
          </a:p>
          <a:p>
            <a:r>
              <a:rPr lang="en-US" dirty="0"/>
              <a:t>One big job can cause lots of jobs behind it to wait</a:t>
            </a:r>
          </a:p>
          <a:p>
            <a:pPr lvl="2"/>
            <a:r>
              <a:rPr lang="en-US" dirty="0"/>
              <a:t>Convoy effect – lots of small jobs stuck behind one big job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Average turnaround time = (100+110+120)/3 = 110</a:t>
            </a:r>
          </a:p>
          <a:p>
            <a:pPr lvl="1"/>
            <a:r>
              <a:rPr lang="en-US" dirty="0"/>
              <a:t>Minimum average turnaround time = (10+20+120)/3 = 50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3E206-07DC-4ED4-87B8-9770785C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5BC20-2132-4431-97F0-1FDA5DEB3E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193"/>
          <a:stretch/>
        </p:blipFill>
        <p:spPr>
          <a:xfrm>
            <a:off x="1682750" y="2911475"/>
            <a:ext cx="3695700" cy="149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03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149F-3869-41AB-920F-D27A8975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Shortest Job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2483F-2ABF-4F55-8A47-1ECFD22D5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  <a:p>
            <a:pPr lvl="1"/>
            <a:r>
              <a:rPr lang="en-US" dirty="0"/>
              <a:t>Schedule the job with the smallest duration first</a:t>
            </a:r>
          </a:p>
          <a:p>
            <a:pPr lvl="1"/>
            <a:r>
              <a:rPr lang="en-US" dirty="0"/>
              <a:t>Let a job continue until it is complete</a:t>
            </a:r>
          </a:p>
          <a:p>
            <a:pPr lvl="1"/>
            <a:r>
              <a:rPr lang="en-US" dirty="0"/>
              <a:t>Then schedule next remaining job with smallest duration</a:t>
            </a:r>
          </a:p>
          <a:p>
            <a:pPr lvl="1"/>
            <a:endParaRPr lang="en-US" dirty="0"/>
          </a:p>
          <a:p>
            <a:r>
              <a:rPr lang="en-US" dirty="0"/>
              <a:t>Essentially: complete a job as soon as possible</a:t>
            </a:r>
          </a:p>
          <a:p>
            <a:pPr lvl="1"/>
            <a:r>
              <a:rPr lang="en-US" dirty="0"/>
              <a:t>Minimizes the number of waiting jobs, minimizing average turnaround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77261-AE17-4E50-B453-1F6184933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2E2BD-7232-40E9-ACCE-1CAB733330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048"/>
          <a:stretch/>
        </p:blipFill>
        <p:spPr>
          <a:xfrm>
            <a:off x="1036842" y="4413852"/>
            <a:ext cx="5057152" cy="21250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FD2831-4DFB-45D6-A6A0-D8A5E3E57BAF}"/>
              </a:ext>
            </a:extLst>
          </p:cNvPr>
          <p:cNvSpPr txBox="1"/>
          <p:nvPr/>
        </p:nvSpPr>
        <p:spPr>
          <a:xfrm>
            <a:off x="6523241" y="4884003"/>
            <a:ext cx="348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  <a:p>
            <a:r>
              <a:rPr lang="en-US" sz="2400" dirty="0"/>
              <a:t>(10+20+120)/3 = 50</a:t>
            </a:r>
          </a:p>
        </p:txBody>
      </p:sp>
    </p:spTree>
    <p:extLst>
      <p:ext uri="{BB962C8B-B14F-4D97-AF65-F5344CB8AC3E}">
        <p14:creationId xmlns:p14="http://schemas.microsoft.com/office/powerpoint/2010/main" val="3068287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C687-FDFB-41DE-BC7E-0132B28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Job First can fail with late arrivals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76C3-BEEC-4006-8359-81C0C031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Scheduler’s previously optimal decision could be invalidated by new job arrivals</a:t>
            </a:r>
          </a:p>
          <a:p>
            <a:pPr lvl="1"/>
            <a:r>
              <a:rPr lang="en-US" dirty="0"/>
              <a:t>If B and C arrive late, they will have to wait because A is already running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936CA-4E2E-4DDF-B0F2-350F739A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F7B0E6-4E12-4761-970E-20C2D27685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28"/>
          <a:stretch/>
        </p:blipFill>
        <p:spPr>
          <a:xfrm>
            <a:off x="1100210" y="3174536"/>
            <a:ext cx="7145975" cy="26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4016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C687-FDFB-41DE-BC7E-0132B28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76C3-BEEC-4006-8359-81C0C0312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average turnaround time for this example?</a:t>
            </a:r>
          </a:p>
          <a:p>
            <a:pPr lvl="1"/>
            <a:r>
              <a:rPr lang="en-US" dirty="0"/>
              <a:t>B and C arrive at time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936CA-4E2E-4DDF-B0F2-350F739A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0EAF49-C62F-4AF2-900E-F5A524AFF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28"/>
          <a:stretch/>
        </p:blipFill>
        <p:spPr>
          <a:xfrm>
            <a:off x="1100210" y="3174536"/>
            <a:ext cx="7145975" cy="26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134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8C687-FDFB-41DE-BC7E-0132B28F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B76C3-BEEC-4006-8359-81C0C0312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2232642" cy="5029200"/>
          </a:xfrm>
        </p:spPr>
        <p:txBody>
          <a:bodyPr/>
          <a:lstStyle/>
          <a:p>
            <a:r>
              <a:rPr lang="en-US" dirty="0"/>
              <a:t>What is the average turnaround time for this example?</a:t>
            </a:r>
          </a:p>
          <a:p>
            <a:pPr lvl="1"/>
            <a:r>
              <a:rPr lang="en-US" dirty="0"/>
              <a:t>B and C arrive at time 10</a:t>
            </a:r>
          </a:p>
          <a:p>
            <a:pPr lvl="1"/>
            <a:endParaRPr lang="en-US" dirty="0"/>
          </a:p>
          <a:p>
            <a:r>
              <a:rPr lang="en-US" dirty="0"/>
              <a:t>Average turnaround = ((100-0) + (110-10) + (120-10))/3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936CA-4E2E-4DDF-B0F2-350F739A8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0EAF49-C62F-4AF2-900E-F5A524AFF3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128"/>
          <a:stretch/>
        </p:blipFill>
        <p:spPr>
          <a:xfrm>
            <a:off x="1100210" y="3174536"/>
            <a:ext cx="7145975" cy="26874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114E7F-BBD7-8D6D-54E5-010687776D48}"/>
              </a:ext>
            </a:extLst>
          </p:cNvPr>
          <p:cNvSpPr txBox="1"/>
          <p:nvPr/>
        </p:nvSpPr>
        <p:spPr>
          <a:xfrm>
            <a:off x="9995349" y="2448415"/>
            <a:ext cx="310580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= 103.33333333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Jobs cannot be stopped while executing</a:t>
            </a:r>
            <a:br>
              <a:rPr lang="en-US" b="1" strike="sngStrike" dirty="0"/>
            </a:br>
            <a:r>
              <a:rPr lang="en-US" b="1" dirty="0"/>
              <a:t>Jobs can be </a:t>
            </a:r>
            <a:r>
              <a:rPr lang="en-US" b="1" i="1" dirty="0"/>
              <a:t>preempted</a:t>
            </a:r>
            <a:r>
              <a:rPr lang="en-US" b="1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new jobs are created while running existing jobs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0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Scheduling Overview</a:t>
            </a:r>
          </a:p>
          <a:p>
            <a:r>
              <a:rPr lang="en-US" dirty="0"/>
              <a:t>Scheduler Metrics</a:t>
            </a:r>
          </a:p>
          <a:p>
            <a:pPr lvl="1"/>
            <a:endParaRPr lang="en-US" b="1" dirty="0"/>
          </a:p>
          <a:p>
            <a:r>
              <a:rPr lang="en-US" dirty="0"/>
              <a:t>Batch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Interactive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943152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727C-54D4-4DBF-8E3F-F143FBE84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227F5-2FC4-4928-9756-43AAB68CB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8399245" cy="5029200"/>
          </a:xfrm>
        </p:spPr>
        <p:txBody>
          <a:bodyPr/>
          <a:lstStyle/>
          <a:p>
            <a:r>
              <a:rPr lang="en-US" dirty="0"/>
              <a:t>Let’s add a new scheduler capability: preemption</a:t>
            </a:r>
          </a:p>
          <a:p>
            <a:endParaRPr lang="en-US" dirty="0"/>
          </a:p>
          <a:p>
            <a:r>
              <a:rPr lang="en-US" dirty="0"/>
              <a:t>OS can “</a:t>
            </a:r>
            <a:r>
              <a:rPr lang="en-US" dirty="0" err="1"/>
              <a:t>deschedule</a:t>
            </a:r>
            <a:r>
              <a:rPr lang="en-US" dirty="0"/>
              <a:t>” jobs that</a:t>
            </a:r>
            <a:br>
              <a:rPr lang="en-US" dirty="0"/>
            </a:br>
            <a:r>
              <a:rPr lang="en-US" dirty="0"/>
              <a:t>are running</a:t>
            </a:r>
          </a:p>
          <a:p>
            <a:endParaRPr lang="en-US" dirty="0"/>
          </a:p>
          <a:p>
            <a:r>
              <a:rPr lang="en-US" dirty="0"/>
              <a:t>This means it can make scheduling</a:t>
            </a:r>
            <a:br>
              <a:rPr lang="en-US" dirty="0"/>
            </a:br>
            <a:r>
              <a:rPr lang="en-US" dirty="0"/>
              <a:t>decisions more frequently</a:t>
            </a:r>
          </a:p>
          <a:p>
            <a:pPr lvl="1"/>
            <a:r>
              <a:rPr lang="en-US" dirty="0"/>
              <a:t>System calls</a:t>
            </a:r>
          </a:p>
          <a:p>
            <a:pPr lvl="1"/>
            <a:r>
              <a:rPr lang="en-US" dirty="0"/>
              <a:t>Interrupts</a:t>
            </a:r>
          </a:p>
          <a:p>
            <a:pPr lvl="1"/>
            <a:r>
              <a:rPr lang="en-US" dirty="0"/>
              <a:t>Timers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3F5D2-A630-41E5-915F-7677C9D02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74B6108-3D45-4768-8763-22F297C46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376" y="2548801"/>
            <a:ext cx="4242018" cy="346727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19933F-56BE-4C56-99D1-2A68E6C85D68}"/>
              </a:ext>
            </a:extLst>
          </p:cNvPr>
          <p:cNvSpPr/>
          <p:nvPr/>
        </p:nvSpPr>
        <p:spPr>
          <a:xfrm>
            <a:off x="8837343" y="2834640"/>
            <a:ext cx="1282700" cy="431800"/>
          </a:xfrm>
          <a:prstGeom prst="roundRect">
            <a:avLst/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406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 overhead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 processes is expensive</a:t>
            </a:r>
          </a:p>
          <a:p>
            <a:pPr lvl="1"/>
            <a:r>
              <a:rPr lang="en-US" dirty="0"/>
              <a:t>Context switch to OS is on the order of 1 </a:t>
            </a:r>
            <a:r>
              <a:rPr lang="el-GR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dirty="0"/>
              <a:t>s (1 millionth of a second)</a:t>
            </a:r>
          </a:p>
          <a:p>
            <a:pPr lvl="1"/>
            <a:r>
              <a:rPr lang="en-US" dirty="0"/>
              <a:t>Switching registers and CPU mode</a:t>
            </a:r>
          </a:p>
          <a:p>
            <a:pPr lvl="1"/>
            <a:endParaRPr lang="en-US" dirty="0"/>
          </a:p>
          <a:p>
            <a:r>
              <a:rPr lang="en-US" dirty="0"/>
              <a:t>Memory is often the larger expense though</a:t>
            </a:r>
          </a:p>
          <a:p>
            <a:pPr lvl="1"/>
            <a:r>
              <a:rPr lang="en-US" dirty="0"/>
              <a:t>New process has different physical memory pages</a:t>
            </a:r>
          </a:p>
          <a:p>
            <a:pPr lvl="1"/>
            <a:r>
              <a:rPr lang="en-US" dirty="0"/>
              <a:t>Which means that caches have to be cleared</a:t>
            </a:r>
          </a:p>
          <a:p>
            <a:pPr lvl="1"/>
            <a:r>
              <a:rPr lang="en-US" dirty="0"/>
              <a:t>Caches will “warm up” as the process runs</a:t>
            </a:r>
          </a:p>
          <a:p>
            <a:pPr lvl="1"/>
            <a:r>
              <a:rPr lang="en-US" dirty="0"/>
              <a:t>Less of a penalty to threads (only stack changes)</a:t>
            </a:r>
          </a:p>
          <a:p>
            <a:pPr lvl="1"/>
            <a:endParaRPr lang="en-US" dirty="0"/>
          </a:p>
          <a:p>
            <a:r>
              <a:rPr lang="en-US" dirty="0"/>
              <a:t>Alternative option: cooperative scheduling through yield()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DA4AA-9AD9-40BE-BE41-317FEE3A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3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Jobs cannot be stopped while executing</a:t>
            </a:r>
            <a:br>
              <a:rPr lang="en-US" b="1" strike="sngStrike" dirty="0"/>
            </a:br>
            <a:r>
              <a:rPr lang="en-US" b="1" dirty="0"/>
              <a:t>Jobs can be </a:t>
            </a:r>
            <a:r>
              <a:rPr lang="en-US" b="1" i="1" dirty="0"/>
              <a:t>preempted</a:t>
            </a:r>
            <a:r>
              <a:rPr lang="en-US" b="1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No new jobs are created while running existing jobs</a:t>
            </a:r>
            <a:br>
              <a:rPr lang="en-US" b="1" dirty="0"/>
            </a:br>
            <a:r>
              <a:rPr lang="en-US" b="1" dirty="0" err="1"/>
              <a:t>Jobs</a:t>
            </a:r>
            <a:r>
              <a:rPr lang="en-US" b="1" dirty="0"/>
              <a:t> can be created at any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 runtime is known in advance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629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18BD-B9AA-4939-B798-351531DE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Preemptive Shortest Remaining 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389D0-C64C-4970-BFD9-2BA37440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Shortest Time-to-Completion First</a:t>
            </a:r>
          </a:p>
          <a:p>
            <a:endParaRPr lang="en-US" dirty="0"/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Schedule job with smallest duration first</a:t>
            </a:r>
          </a:p>
          <a:p>
            <a:pPr lvl="1"/>
            <a:r>
              <a:rPr lang="en-US" dirty="0"/>
              <a:t>Preempt a running job when new jobs arrive</a:t>
            </a:r>
          </a:p>
          <a:p>
            <a:pPr lvl="1"/>
            <a:r>
              <a:rPr lang="en-US" dirty="0"/>
              <a:t>Then schedule job with smallest remaining duration</a:t>
            </a:r>
          </a:p>
          <a:p>
            <a:endParaRPr lang="en-US" dirty="0"/>
          </a:p>
          <a:p>
            <a:r>
              <a:rPr lang="en-US" dirty="0"/>
              <a:t>Essentially, reevaluate schedule when new information is gained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3FFB1-369D-482B-990B-94DBC9F0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416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F055-1DDB-469D-8C1A-431357C1A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Remaining Processing Time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2E89-DE93-4BD6-978D-4E18693A8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is preempted when B and C arrive at time 10</a:t>
            </a:r>
          </a:p>
          <a:p>
            <a:r>
              <a:rPr lang="en-US" dirty="0"/>
              <a:t>Scheduler chooses B as new shortest remaining time</a:t>
            </a:r>
          </a:p>
          <a:p>
            <a:pPr lvl="1"/>
            <a:r>
              <a:rPr lang="en-US" dirty="0"/>
              <a:t>B=10, C=10, A=100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4DFE8-7A36-4BC6-867C-D7CA1717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16E34-2170-4E5A-8597-5F6ED8F289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319"/>
          <a:stretch/>
        </p:blipFill>
        <p:spPr>
          <a:xfrm>
            <a:off x="1012555" y="2989097"/>
            <a:ext cx="6454898" cy="28891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68DD4F-075D-4336-87EF-71F73D575A2C}"/>
              </a:ext>
            </a:extLst>
          </p:cNvPr>
          <p:cNvSpPr txBox="1"/>
          <p:nvPr/>
        </p:nvSpPr>
        <p:spPr>
          <a:xfrm>
            <a:off x="7783021" y="3842603"/>
            <a:ext cx="3481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Average Turnaround</a:t>
            </a:r>
          </a:p>
          <a:p>
            <a:r>
              <a:rPr lang="en-US" sz="2400" dirty="0"/>
              <a:t>(120+10+20)/3 = 50</a:t>
            </a:r>
          </a:p>
        </p:txBody>
      </p:sp>
    </p:spTree>
    <p:extLst>
      <p:ext uri="{BB962C8B-B14F-4D97-AF65-F5344CB8AC3E}">
        <p14:creationId xmlns:p14="http://schemas.microsoft.com/office/powerpoint/2010/main" val="1911023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775C-A885-465A-8621-88ABA7FD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Starvation and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8407-8689-497D-B4CA-9FDCC56D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Starvation can occur in schedulers</a:t>
            </a:r>
          </a:p>
          <a:p>
            <a:pPr lvl="1"/>
            <a:r>
              <a:rPr lang="en-US" dirty="0"/>
              <a:t>When one job will never actually get a chance to run</a:t>
            </a:r>
          </a:p>
          <a:p>
            <a:endParaRPr lang="en-US" dirty="0"/>
          </a:p>
          <a:p>
            <a:r>
              <a:rPr lang="en-US" dirty="0"/>
              <a:t>We’ve discussed:</a:t>
            </a:r>
          </a:p>
          <a:p>
            <a:pPr lvl="1"/>
            <a:r>
              <a:rPr lang="en-US" dirty="0"/>
              <a:t>FIFO, Shortest Job First, and Shortest Remaining Processing Time</a:t>
            </a:r>
          </a:p>
          <a:p>
            <a:pPr lvl="1"/>
            <a:r>
              <a:rPr lang="en-US" dirty="0"/>
              <a:t>Which of these can exhibit starvation?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57AB1-F37A-4D2F-8B16-07857D76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6494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D775C-A885-465A-8621-88ABA7FD7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Starvation and 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8407-8689-497D-B4CA-9FDCC56DD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Starvation can occur in schedulers</a:t>
            </a:r>
          </a:p>
          <a:p>
            <a:pPr lvl="1"/>
            <a:r>
              <a:rPr lang="en-US" dirty="0"/>
              <a:t>When one job will never actually get a chance to run</a:t>
            </a:r>
          </a:p>
          <a:p>
            <a:endParaRPr lang="en-US" dirty="0"/>
          </a:p>
          <a:p>
            <a:r>
              <a:rPr lang="en-US" dirty="0"/>
              <a:t>We’ve discussed:</a:t>
            </a:r>
          </a:p>
          <a:p>
            <a:pPr lvl="1"/>
            <a:r>
              <a:rPr lang="en-US" dirty="0"/>
              <a:t>FIFO, Shortest Job First, and Shortest Remaining Processing Time</a:t>
            </a:r>
          </a:p>
          <a:p>
            <a:pPr lvl="1"/>
            <a:r>
              <a:rPr lang="en-US" dirty="0"/>
              <a:t>Which of these can exhibit starvation?</a:t>
            </a:r>
          </a:p>
          <a:p>
            <a:pPr lvl="2"/>
            <a:r>
              <a:rPr lang="en-US" dirty="0"/>
              <a:t>Shortest Remaining Processing Time</a:t>
            </a:r>
          </a:p>
          <a:p>
            <a:pPr lvl="2"/>
            <a:r>
              <a:rPr lang="en-US" dirty="0"/>
              <a:t>Shortest Job First too if we allow new job arrivals (without preemption)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Arriving short tasks could lead a long task to never be scheduled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957AB1-F37A-4D2F-8B16-07857D76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28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Scheduling Overview</a:t>
            </a:r>
          </a:p>
          <a:p>
            <a:r>
              <a:rPr lang="en-US" dirty="0"/>
              <a:t>Scheduler Metrics</a:t>
            </a:r>
          </a:p>
          <a:p>
            <a:pPr lvl="1"/>
            <a:endParaRPr lang="en-US" b="1" dirty="0"/>
          </a:p>
          <a:p>
            <a:r>
              <a:rPr lang="en-US" dirty="0"/>
              <a:t>Batch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b="1" dirty="0"/>
              <a:t>Interactive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798248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69C-6766-486D-AC6B-20827F30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interactive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F114-DD37-4C48-BE71-10AC63E9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computer you directly interact with</a:t>
            </a:r>
          </a:p>
          <a:p>
            <a:pPr lvl="1"/>
            <a:r>
              <a:rPr lang="en-US" dirty="0"/>
              <a:t>Desktops, laptops, smartphones</a:t>
            </a:r>
          </a:p>
          <a:p>
            <a:pPr lvl="1"/>
            <a:endParaRPr lang="en-US" dirty="0"/>
          </a:p>
          <a:p>
            <a:r>
              <a:rPr lang="en-US" dirty="0"/>
              <a:t>Differences from batch systems</a:t>
            </a:r>
          </a:p>
          <a:p>
            <a:pPr lvl="1"/>
            <a:r>
              <a:rPr lang="en-US" dirty="0"/>
              <a:t>Humans are “in-the-loop”</a:t>
            </a:r>
          </a:p>
          <a:p>
            <a:pPr lvl="2"/>
            <a:r>
              <a:rPr lang="en-US" dirty="0"/>
              <a:t>Computer needs to feel responsive for programs they are using</a:t>
            </a:r>
          </a:p>
          <a:p>
            <a:endParaRPr lang="en-US" dirty="0"/>
          </a:p>
          <a:p>
            <a:pPr lvl="1"/>
            <a:r>
              <a:rPr lang="en-US" b="1" dirty="0"/>
              <a:t>Many jobs have no predefined duration</a:t>
            </a:r>
          </a:p>
          <a:p>
            <a:pPr lvl="2"/>
            <a:r>
              <a:rPr lang="en-US" dirty="0"/>
              <a:t>How long does Chrome run for?</a:t>
            </a:r>
          </a:p>
          <a:p>
            <a:pPr lvl="2"/>
            <a:endParaRPr lang="en-US" dirty="0"/>
          </a:p>
          <a:p>
            <a:r>
              <a:rPr lang="en-US" dirty="0"/>
              <a:t>Still have some batch jobs though (background services)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E8AE8-E698-4E5F-ADDF-D53561F2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32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CEBE-BA63-4318-B393-6D50A2AB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for interactive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D987-60F3-4034-87BE-5BBCB095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Response time</a:t>
            </a:r>
          </a:p>
          <a:p>
            <a:pPr lvl="1"/>
            <a:r>
              <a:rPr lang="en-US" dirty="0"/>
              <a:t>Time from arrival until the job </a:t>
            </a:r>
            <a:r>
              <a:rPr lang="en-US" b="1" dirty="0"/>
              <a:t>begins</a:t>
            </a:r>
            <a:r>
              <a:rPr lang="en-US" dirty="0"/>
              <a:t> execution</a:t>
            </a:r>
          </a:p>
          <a:p>
            <a:pPr lvl="1"/>
            <a:r>
              <a:rPr lang="en-US" dirty="0"/>
              <a:t>Doesn’t matter how long the job takes to run since it runs indefinitely</a:t>
            </a:r>
          </a:p>
          <a:p>
            <a:pPr lvl="1"/>
            <a:r>
              <a:rPr lang="en-US" dirty="0" err="1"/>
              <a:t>T</a:t>
            </a:r>
            <a:r>
              <a:rPr lang="en-US" baseline="-25000" dirty="0" err="1"/>
              <a:t>response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T</a:t>
            </a:r>
            <a:r>
              <a:rPr lang="en-US" baseline="-25000" dirty="0" err="1"/>
              <a:t>start</a:t>
            </a:r>
            <a:r>
              <a:rPr lang="en-US" baseline="-25000" dirty="0"/>
              <a:t> </a:t>
            </a:r>
            <a:r>
              <a:rPr lang="en-US" dirty="0"/>
              <a:t>– </a:t>
            </a:r>
            <a:r>
              <a:rPr lang="en-US" dirty="0" err="1"/>
              <a:t>T</a:t>
            </a:r>
            <a:r>
              <a:rPr lang="en-US" baseline="-25000" dirty="0" err="1"/>
              <a:t>arrival</a:t>
            </a:r>
            <a:endParaRPr lang="en-US" baseline="-250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Particularly useful for interactive processes</a:t>
            </a:r>
          </a:p>
          <a:p>
            <a:pPr lvl="1"/>
            <a:r>
              <a:rPr lang="en-US" dirty="0"/>
              <a:t>Need to quickly show that they are reacting to user inputs</a:t>
            </a:r>
          </a:p>
          <a:p>
            <a:pPr lvl="1"/>
            <a:r>
              <a:rPr lang="en-US" dirty="0"/>
              <a:t>Exact total run duration isn’t so important though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86EFC-57B6-4BC2-9E90-E4977350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885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A7451B-B4ED-4A34-858F-B168B06F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Lies your operating system always told you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65CD01-940A-46E4-BE5A-249EE6CC3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“Every process on your computer gets to run at the same time!”</a:t>
            </a:r>
          </a:p>
          <a:p>
            <a:pPr lvl="1"/>
            <a:r>
              <a:rPr lang="en-US" dirty="0"/>
              <a:t>This is an </a:t>
            </a:r>
            <a:r>
              <a:rPr lang="en-US" i="1" dirty="0"/>
              <a:t>illusion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My desktop at home (running Windows)</a:t>
            </a:r>
          </a:p>
          <a:p>
            <a:pPr lvl="1"/>
            <a:r>
              <a:rPr lang="en-US" dirty="0"/>
              <a:t>Current load: 250 processes with 2987 threads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 how does the magic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E5322-EF83-4363-9B67-8AA9297B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190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A527A-CB23-4CAC-BF38-CCC6E8748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Schedulers for interactive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F491-3FD9-4A3F-B2A7-5FDA9C8A9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Round Robin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Multi-Level Feedback Queue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85F60-31FF-4003-91DE-1EC97BFC2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6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cannot be stopped while executing</a:t>
            </a:r>
            <a:br>
              <a:rPr lang="en-US" strike="sngStrike" dirty="0"/>
            </a:br>
            <a:r>
              <a:rPr lang="en-US" dirty="0"/>
              <a:t>Jobs can be </a:t>
            </a:r>
            <a:r>
              <a:rPr lang="en-US" i="1" dirty="0"/>
              <a:t>preempted</a:t>
            </a:r>
            <a:r>
              <a:rPr lang="en-US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No new jobs are created while running existing jobs</a:t>
            </a:r>
            <a:br>
              <a:rPr lang="en-US" dirty="0"/>
            </a:br>
            <a:r>
              <a:rPr lang="en-US" dirty="0" err="1"/>
              <a:t>Jobs</a:t>
            </a:r>
            <a:r>
              <a:rPr lang="en-US" dirty="0"/>
              <a:t> can be created at any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Job runtime is known in advance</a:t>
            </a:r>
            <a:br>
              <a:rPr lang="en-US" b="1" strike="sngStrike" dirty="0"/>
            </a:br>
            <a:r>
              <a:rPr lang="en-US" b="1" dirty="0"/>
              <a:t>Job runtime is unknown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only use CPU (no I/O)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7232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5CEBE-BA63-4318-B393-6D50A2AB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Round Robin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A6D987-60F3-4034-87BE-5BBCB095D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Robin scheduling runs a job for a small </a:t>
            </a:r>
            <a:r>
              <a:rPr lang="en-US" i="1" dirty="0" err="1"/>
              <a:t>timeslice</a:t>
            </a:r>
            <a:r>
              <a:rPr lang="en-US" i="1" dirty="0"/>
              <a:t> </a:t>
            </a:r>
            <a:r>
              <a:rPr lang="en-US" dirty="0"/>
              <a:t>(quanta), then schedules the next job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all jobs arrive at time 0</a:t>
            </a:r>
          </a:p>
          <a:p>
            <a:pPr lvl="1"/>
            <a:r>
              <a:rPr lang="en-US" dirty="0"/>
              <a:t>Average response time = (0 + 1 + 2)/3 = 1</a:t>
            </a:r>
          </a:p>
          <a:p>
            <a:pPr lvl="1"/>
            <a:endParaRPr lang="en-US" dirty="0"/>
          </a:p>
          <a:p>
            <a:r>
              <a:rPr lang="en-US" dirty="0"/>
              <a:t>Smaller </a:t>
            </a:r>
            <a:r>
              <a:rPr lang="en-US" dirty="0" err="1"/>
              <a:t>timeslice</a:t>
            </a:r>
            <a:r>
              <a:rPr lang="en-US" dirty="0"/>
              <a:t> means smaller response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86EFC-57B6-4BC2-9E90-E4977350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5B8F74-0A93-458E-8A1D-7EBC1373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5895" y="2416347"/>
            <a:ext cx="47752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8867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35" y="3689684"/>
            <a:ext cx="5265765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Round Robin </a:t>
            </a:r>
            <a:r>
              <a:rPr lang="en-US" dirty="0"/>
              <a:t>scheduling:</a:t>
            </a:r>
          </a:p>
          <a:p>
            <a:r>
              <a:rPr lang="en-US" dirty="0"/>
              <a:t>Avg turnaround time =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US" dirty="0"/>
              <a:t>Avg response time = 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89684"/>
            <a:ext cx="5730498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Shortest Job first </a:t>
            </a:r>
            <a:r>
              <a:rPr lang="en-US" dirty="0"/>
              <a:t>or </a:t>
            </a:r>
            <a:r>
              <a:rPr lang="en-US" b="1" i="1" dirty="0">
                <a:solidFill>
                  <a:schemeClr val="accent4"/>
                </a:solidFill>
              </a:rPr>
              <a:t>SRPT</a:t>
            </a:r>
            <a:r>
              <a:rPr lang="en-US" dirty="0"/>
              <a:t>:</a:t>
            </a:r>
          </a:p>
          <a:p>
            <a:r>
              <a:rPr lang="en-US" dirty="0"/>
              <a:t>Avg turnaround time =</a:t>
            </a:r>
            <a:endParaRPr lang="en-US" b="1" dirty="0">
              <a:solidFill>
                <a:schemeClr val="accent4"/>
              </a:solidFill>
            </a:endParaRPr>
          </a:p>
          <a:p>
            <a:r>
              <a:rPr lang="en-US" dirty="0"/>
              <a:t>Avg response time =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5" y="1469863"/>
            <a:ext cx="4775200" cy="199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69863"/>
            <a:ext cx="48260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446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policies favor different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35" y="3689684"/>
            <a:ext cx="5265765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Round Robin </a:t>
            </a:r>
            <a:r>
              <a:rPr lang="en-US" dirty="0"/>
              <a:t>scheduling:</a:t>
            </a:r>
          </a:p>
          <a:p>
            <a:r>
              <a:rPr lang="en-US" dirty="0" err="1"/>
              <a:t>Avg</a:t>
            </a:r>
            <a:r>
              <a:rPr lang="en-US" dirty="0"/>
              <a:t> turnaround time = </a:t>
            </a:r>
            <a:r>
              <a:rPr lang="en-US" b="1" dirty="0">
                <a:solidFill>
                  <a:schemeClr val="accent4"/>
                </a:solidFill>
              </a:rPr>
              <a:t>14</a:t>
            </a:r>
          </a:p>
          <a:p>
            <a:r>
              <a:rPr lang="en-US" dirty="0"/>
              <a:t>Avg response time = </a:t>
            </a:r>
            <a:r>
              <a:rPr lang="en-US" b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689684"/>
            <a:ext cx="5730498" cy="3021081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Shortest Job first </a:t>
            </a:r>
            <a:r>
              <a:rPr lang="en-US" dirty="0"/>
              <a:t>or </a:t>
            </a:r>
            <a:r>
              <a:rPr lang="en-US" b="1" i="1" dirty="0">
                <a:solidFill>
                  <a:schemeClr val="accent4"/>
                </a:solidFill>
              </a:rPr>
              <a:t>SRPT</a:t>
            </a:r>
            <a:r>
              <a:rPr lang="en-US" dirty="0"/>
              <a:t>:</a:t>
            </a:r>
          </a:p>
          <a:p>
            <a:r>
              <a:rPr lang="en-US" dirty="0" err="1"/>
              <a:t>Avg</a:t>
            </a:r>
            <a:r>
              <a:rPr lang="en-US" dirty="0"/>
              <a:t> turnaround time = </a:t>
            </a:r>
            <a:r>
              <a:rPr lang="en-US" b="1" dirty="0">
                <a:solidFill>
                  <a:schemeClr val="accent4"/>
                </a:solidFill>
              </a:rPr>
              <a:t>10</a:t>
            </a:r>
          </a:p>
          <a:p>
            <a:r>
              <a:rPr lang="en-US" dirty="0"/>
              <a:t>Avg response time = </a:t>
            </a:r>
            <a:r>
              <a:rPr lang="en-US" b="1" dirty="0">
                <a:solidFill>
                  <a:schemeClr val="accent4"/>
                </a:solidFill>
              </a:rPr>
              <a:t>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5" y="1469863"/>
            <a:ext cx="4775200" cy="199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69863"/>
            <a:ext cx="4826000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25F6B-7E26-441C-A497-6C330BC1FBE6}"/>
              </a:ext>
            </a:extLst>
          </p:cNvPr>
          <p:cNvSpPr txBox="1"/>
          <p:nvPr/>
        </p:nvSpPr>
        <p:spPr>
          <a:xfrm>
            <a:off x="741119" y="5388137"/>
            <a:ext cx="1025708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Better response time versus Better turnaround time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4630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Remember, context switches are not free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035" y="3451064"/>
            <a:ext cx="5265765" cy="325970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Round Robin </a:t>
            </a:r>
            <a:r>
              <a:rPr lang="en-US" dirty="0"/>
              <a:t>scheduling:</a:t>
            </a:r>
          </a:p>
          <a:p>
            <a:r>
              <a:rPr lang="en-US" dirty="0"/>
              <a:t>Context switches = </a:t>
            </a:r>
            <a:r>
              <a:rPr lang="en-US" b="1" dirty="0">
                <a:solidFill>
                  <a:schemeClr val="accent4"/>
                </a:solidFill>
              </a:rPr>
              <a:t>14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451064"/>
            <a:ext cx="5730498" cy="325970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chemeClr val="accent4"/>
                </a:solidFill>
              </a:rPr>
              <a:t>Shortest Job first </a:t>
            </a:r>
            <a:r>
              <a:rPr lang="en-US" dirty="0"/>
              <a:t>or </a:t>
            </a:r>
            <a:r>
              <a:rPr lang="en-US" b="1" i="1" dirty="0">
                <a:solidFill>
                  <a:schemeClr val="accent4"/>
                </a:solidFill>
              </a:rPr>
              <a:t>STCF</a:t>
            </a:r>
            <a:r>
              <a:rPr lang="en-US" dirty="0"/>
              <a:t>:</a:t>
            </a:r>
          </a:p>
          <a:p>
            <a:r>
              <a:rPr lang="en-US" dirty="0"/>
              <a:t>Context switches = </a:t>
            </a:r>
            <a:r>
              <a:rPr lang="en-US" b="1" dirty="0">
                <a:solidFill>
                  <a:schemeClr val="accent4"/>
                </a:solidFill>
              </a:rPr>
              <a:t>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35" y="1469863"/>
            <a:ext cx="4775200" cy="1993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469863"/>
            <a:ext cx="4826000" cy="198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25F6B-7E26-441C-A497-6C330BC1FBE6}"/>
              </a:ext>
            </a:extLst>
          </p:cNvPr>
          <p:cNvSpPr txBox="1"/>
          <p:nvPr/>
        </p:nvSpPr>
        <p:spPr>
          <a:xfrm>
            <a:off x="469901" y="4560197"/>
            <a:ext cx="111630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 a real OS, Round Robin would take an extra ~12 </a:t>
            </a:r>
            <a:r>
              <a:rPr lang="el-GR" sz="2800" dirty="0"/>
              <a:t>μ</a:t>
            </a:r>
            <a:r>
              <a:rPr lang="en-US" sz="2800" dirty="0"/>
              <a:t>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Plus more time lost with cold caches…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Timeslice</a:t>
            </a:r>
            <a:r>
              <a:rPr lang="en-US" sz="2800" dirty="0"/>
              <a:t> must be </a:t>
            </a:r>
            <a:r>
              <a:rPr lang="en-US" sz="2800" b="1" dirty="0"/>
              <a:t>much</a:t>
            </a:r>
            <a:r>
              <a:rPr lang="en-US" sz="2800" dirty="0"/>
              <a:t> greater than context switch time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/>
              <a:t>Usually </a:t>
            </a:r>
            <a:r>
              <a:rPr lang="en-US" sz="2400" dirty="0" err="1"/>
              <a:t>timeslice</a:t>
            </a:r>
            <a:r>
              <a:rPr lang="en-US" sz="2400" dirty="0"/>
              <a:t> is ~1 </a:t>
            </a:r>
            <a:r>
              <a:rPr lang="en-US" sz="2400" dirty="0" err="1"/>
              <a:t>ms</a:t>
            </a:r>
            <a:r>
              <a:rPr lang="en-US" sz="2400" dirty="0"/>
              <a:t> and context switch is ~1 </a:t>
            </a:r>
            <a:r>
              <a:rPr lang="en-US" sz="2400" dirty="0" err="1"/>
              <a:t>μs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21559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5DB7-E498-F147-3CA9-230AD62A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 round-robin edge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7FBC-289A-9EDF-62BB-2B5310E2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should the scheduler do?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Schedule nothing for the rest of the </a:t>
            </a:r>
            <a:r>
              <a:rPr lang="en-US" dirty="0" err="1"/>
              <a:t>timeslice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Schedule a new job for the rest of the </a:t>
            </a:r>
            <a:r>
              <a:rPr lang="en-US" dirty="0" err="1"/>
              <a:t>timeslice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Schedule a new job with a new, full </a:t>
            </a:r>
            <a:r>
              <a:rPr lang="en-US" dirty="0" err="1"/>
              <a:t>timeslice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85EC5-55B7-CF5E-9D4B-5F5419F1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13F67B-5AE5-3424-2F95-0BC85A24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193800"/>
            <a:ext cx="4826000" cy="1981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B62809-13D6-3742-71FA-10EAB0F8E0C0}"/>
              </a:ext>
            </a:extLst>
          </p:cNvPr>
          <p:cNvSpPr/>
          <p:nvPr/>
        </p:nvSpPr>
        <p:spPr>
          <a:xfrm>
            <a:off x="3556000" y="1193800"/>
            <a:ext cx="2921000" cy="128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522FC-0C3D-E8CC-3751-A1A506C4C89E}"/>
              </a:ext>
            </a:extLst>
          </p:cNvPr>
          <p:cNvSpPr txBox="1"/>
          <p:nvPr/>
        </p:nvSpPr>
        <p:spPr>
          <a:xfrm>
            <a:off x="3251200" y="11684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B2E5B4-753E-21E1-8350-750FDD1AFD0C}"/>
              </a:ext>
            </a:extLst>
          </p:cNvPr>
          <p:cNvCxnSpPr>
            <a:cxnSpLocks/>
          </p:cNvCxnSpPr>
          <p:nvPr/>
        </p:nvCxnSpPr>
        <p:spPr>
          <a:xfrm flipH="1">
            <a:off x="3683000" y="1624231"/>
            <a:ext cx="806450" cy="240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742D1A-2351-A1E3-4054-AF7F1D7812EB}"/>
              </a:ext>
            </a:extLst>
          </p:cNvPr>
          <p:cNvSpPr txBox="1"/>
          <p:nvPr/>
        </p:nvSpPr>
        <p:spPr>
          <a:xfrm>
            <a:off x="4489450" y="1387565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completes at time 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41A635-E554-2313-035F-760C818A96BA}"/>
              </a:ext>
            </a:extLst>
          </p:cNvPr>
          <p:cNvSpPr txBox="1"/>
          <p:nvPr/>
        </p:nvSpPr>
        <p:spPr>
          <a:xfrm>
            <a:off x="8737600" y="762000"/>
            <a:ext cx="2842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Assume quantum (timeslice duration) is 5</a:t>
            </a:r>
          </a:p>
        </p:txBody>
      </p:sp>
    </p:spTree>
    <p:extLst>
      <p:ext uri="{BB962C8B-B14F-4D97-AF65-F5344CB8AC3E}">
        <p14:creationId xmlns:p14="http://schemas.microsoft.com/office/powerpoint/2010/main" val="26475706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5DB7-E498-F147-3CA9-230AD62A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 round-robin edge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7FBC-289A-9EDF-62BB-2B5310E2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should the scheduler do?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trike="sngStrike" dirty="0"/>
              <a:t>Schedule nothing for the rest of the timeslice</a:t>
            </a:r>
            <a:r>
              <a:rPr lang="en-US" dirty="0"/>
              <a:t> </a:t>
            </a:r>
            <a:r>
              <a:rPr lang="en-US" b="1" dirty="0"/>
              <a:t>Not work-conserving</a:t>
            </a:r>
            <a:br>
              <a:rPr lang="en-US" b="1" dirty="0"/>
            </a:br>
            <a:endParaRPr lang="en-US" b="1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Schedule a new job for the rest of the </a:t>
            </a:r>
            <a:r>
              <a:rPr lang="en-US" dirty="0" err="1"/>
              <a:t>timeslice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Schedule a new job with a new, full </a:t>
            </a:r>
            <a:r>
              <a:rPr lang="en-US" dirty="0" err="1"/>
              <a:t>timeslice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85EC5-55B7-CF5E-9D4B-5F5419F1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13F67B-5AE5-3424-2F95-0BC85A24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193800"/>
            <a:ext cx="4826000" cy="1981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B62809-13D6-3742-71FA-10EAB0F8E0C0}"/>
              </a:ext>
            </a:extLst>
          </p:cNvPr>
          <p:cNvSpPr/>
          <p:nvPr/>
        </p:nvSpPr>
        <p:spPr>
          <a:xfrm>
            <a:off x="3556000" y="1193800"/>
            <a:ext cx="2921000" cy="128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522FC-0C3D-E8CC-3751-A1A506C4C89E}"/>
              </a:ext>
            </a:extLst>
          </p:cNvPr>
          <p:cNvSpPr txBox="1"/>
          <p:nvPr/>
        </p:nvSpPr>
        <p:spPr>
          <a:xfrm>
            <a:off x="3251200" y="11684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B2E5B4-753E-21E1-8350-750FDD1AFD0C}"/>
              </a:ext>
            </a:extLst>
          </p:cNvPr>
          <p:cNvCxnSpPr>
            <a:cxnSpLocks/>
          </p:cNvCxnSpPr>
          <p:nvPr/>
        </p:nvCxnSpPr>
        <p:spPr>
          <a:xfrm flipH="1">
            <a:off x="3683000" y="1624231"/>
            <a:ext cx="806450" cy="240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742D1A-2351-A1E3-4054-AF7F1D7812EB}"/>
              </a:ext>
            </a:extLst>
          </p:cNvPr>
          <p:cNvSpPr txBox="1"/>
          <p:nvPr/>
        </p:nvSpPr>
        <p:spPr>
          <a:xfrm>
            <a:off x="4489450" y="1387565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completes at time 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41A635-E554-2313-035F-760C818A96BA}"/>
              </a:ext>
            </a:extLst>
          </p:cNvPr>
          <p:cNvSpPr txBox="1"/>
          <p:nvPr/>
        </p:nvSpPr>
        <p:spPr>
          <a:xfrm>
            <a:off x="8737600" y="762000"/>
            <a:ext cx="2842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Assume quantum (timeslice duration) is 5</a:t>
            </a:r>
          </a:p>
        </p:txBody>
      </p:sp>
    </p:spTree>
    <p:extLst>
      <p:ext uri="{BB962C8B-B14F-4D97-AF65-F5344CB8AC3E}">
        <p14:creationId xmlns:p14="http://schemas.microsoft.com/office/powerpoint/2010/main" val="8745275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5DB7-E498-F147-3CA9-230AD62A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a round-robin edge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7FBC-289A-9EDF-62BB-2B5310E2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should the scheduler do?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trike="sngStrike" dirty="0"/>
              <a:t>Schedule nothing for the rest of the timeslice</a:t>
            </a:r>
            <a:r>
              <a:rPr lang="en-US" dirty="0"/>
              <a:t> Not work-conserving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strike="sngStrike" dirty="0"/>
              <a:t>Schedule a new job for the rest of the timeslice</a:t>
            </a:r>
            <a:r>
              <a:rPr lang="en-US" dirty="0"/>
              <a:t> </a:t>
            </a:r>
            <a:r>
              <a:rPr lang="en-US" b="1" dirty="0"/>
              <a:t>Not fair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Schedule a new job with a new, full timeslice </a:t>
            </a:r>
            <a:r>
              <a:rPr lang="en-US" b="1" dirty="0"/>
              <a:t>Correct!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85EC5-55B7-CF5E-9D4B-5F5419F1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13F67B-5AE5-3424-2F95-0BC85A24F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193800"/>
            <a:ext cx="4826000" cy="19812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B62809-13D6-3742-71FA-10EAB0F8E0C0}"/>
              </a:ext>
            </a:extLst>
          </p:cNvPr>
          <p:cNvSpPr/>
          <p:nvPr/>
        </p:nvSpPr>
        <p:spPr>
          <a:xfrm>
            <a:off x="3556000" y="1193800"/>
            <a:ext cx="2921000" cy="1282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9522FC-0C3D-E8CC-3751-A1A506C4C89E}"/>
              </a:ext>
            </a:extLst>
          </p:cNvPr>
          <p:cNvSpPr txBox="1"/>
          <p:nvPr/>
        </p:nvSpPr>
        <p:spPr>
          <a:xfrm>
            <a:off x="3251200" y="1168400"/>
            <a:ext cx="7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B2E5B4-753E-21E1-8350-750FDD1AFD0C}"/>
              </a:ext>
            </a:extLst>
          </p:cNvPr>
          <p:cNvCxnSpPr>
            <a:cxnSpLocks/>
          </p:cNvCxnSpPr>
          <p:nvPr/>
        </p:nvCxnSpPr>
        <p:spPr>
          <a:xfrm flipH="1">
            <a:off x="3683000" y="1624231"/>
            <a:ext cx="806450" cy="2409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742D1A-2351-A1E3-4054-AF7F1D7812EB}"/>
              </a:ext>
            </a:extLst>
          </p:cNvPr>
          <p:cNvSpPr txBox="1"/>
          <p:nvPr/>
        </p:nvSpPr>
        <p:spPr>
          <a:xfrm>
            <a:off x="4489450" y="1387565"/>
            <a:ext cx="3314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completes at time 12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41A635-E554-2313-035F-760C818A96BA}"/>
              </a:ext>
            </a:extLst>
          </p:cNvPr>
          <p:cNvSpPr txBox="1"/>
          <p:nvPr/>
        </p:nvSpPr>
        <p:spPr>
          <a:xfrm>
            <a:off x="8737600" y="762000"/>
            <a:ext cx="2842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Assume quantum (timeslice duration) is 5</a:t>
            </a:r>
          </a:p>
        </p:txBody>
      </p:sp>
    </p:spTree>
    <p:extLst>
      <p:ext uri="{BB962C8B-B14F-4D97-AF65-F5344CB8AC3E}">
        <p14:creationId xmlns:p14="http://schemas.microsoft.com/office/powerpoint/2010/main" val="38500614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65DB7-E498-F147-3CA9-230AD62A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Timeslices</a:t>
            </a:r>
            <a:r>
              <a:rPr lang="en-US" dirty="0"/>
              <a:t> are attached to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7FBC-289A-9EDF-62BB-2B5310E20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i="1" dirty="0"/>
              <a:t>job</a:t>
            </a:r>
            <a:r>
              <a:rPr lang="en-US" dirty="0"/>
              <a:t> gets its own timeslice duration</a:t>
            </a:r>
          </a:p>
          <a:p>
            <a:endParaRPr lang="en-US" dirty="0"/>
          </a:p>
          <a:p>
            <a:r>
              <a:rPr lang="en-US" dirty="0"/>
              <a:t>Jobs may use less than their entire timeslice voluntarily</a:t>
            </a:r>
          </a:p>
          <a:p>
            <a:pPr lvl="1"/>
            <a:r>
              <a:rPr lang="en-US" dirty="0"/>
              <a:t>They could complete</a:t>
            </a:r>
          </a:p>
          <a:p>
            <a:pPr lvl="1"/>
            <a:r>
              <a:rPr lang="en-US" dirty="0"/>
              <a:t>They could become blocked</a:t>
            </a:r>
          </a:p>
          <a:p>
            <a:pPr lvl="1"/>
            <a:r>
              <a:rPr lang="en-US" dirty="0"/>
              <a:t>They could decide to yield</a:t>
            </a:r>
          </a:p>
          <a:p>
            <a:pPr lvl="1"/>
            <a:endParaRPr lang="en-US" dirty="0"/>
          </a:p>
          <a:p>
            <a:r>
              <a:rPr lang="en-US" dirty="0"/>
              <a:t>The scheduler, however, should always provide a full timeslice</a:t>
            </a:r>
          </a:p>
          <a:p>
            <a:pPr lvl="1"/>
            <a:r>
              <a:rPr lang="en-US" dirty="0"/>
              <a:t>In previous example: runtime of one job shouldn’t affect another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85EC5-55B7-CF5E-9D4B-5F5419F1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97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Processes don’t run all the time</a:t>
            </a:r>
            <a:endParaRPr lang="en-US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5754624" y="1143000"/>
            <a:ext cx="5829784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OS </a:t>
            </a:r>
            <a:r>
              <a:rPr lang="en-US" b="1" i="1" dirty="0">
                <a:solidFill>
                  <a:schemeClr val="accent1"/>
                </a:solidFill>
              </a:rPr>
              <a:t>schedules</a:t>
            </a:r>
            <a:r>
              <a:rPr lang="en-US" dirty="0"/>
              <a:t> processes</a:t>
            </a:r>
          </a:p>
          <a:p>
            <a:pPr lvl="1"/>
            <a:r>
              <a:rPr lang="en-US" dirty="0"/>
              <a:t>Decides which of many competing processes to run.</a:t>
            </a:r>
          </a:p>
          <a:p>
            <a:pPr lvl="1"/>
            <a:endParaRPr lang="en-US" dirty="0"/>
          </a:p>
          <a:p>
            <a:r>
              <a:rPr lang="en-US" dirty="0"/>
              <a:t>A</a:t>
            </a:r>
            <a:r>
              <a:rPr lang="en-US" b="1" i="1" dirty="0">
                <a:solidFill>
                  <a:schemeClr val="accent1"/>
                </a:solidFill>
              </a:rPr>
              <a:t> blocked </a:t>
            </a:r>
            <a:r>
              <a:rPr lang="en-US" dirty="0"/>
              <a:t>process is not ready to run and is waiting on I/O</a:t>
            </a:r>
          </a:p>
          <a:p>
            <a:r>
              <a:rPr lang="en-US" dirty="0"/>
              <a:t>I/O means input/output – anything other than computing.</a:t>
            </a:r>
          </a:p>
          <a:p>
            <a:pPr lvl="1"/>
            <a:r>
              <a:rPr lang="en-US" dirty="0"/>
              <a:t>For example, reading/writing disk, sending network packet, waiting for keystroke, </a:t>
            </a:r>
            <a:r>
              <a:rPr lang="en-US" dirty="0" err="1"/>
              <a:t>condvar</a:t>
            </a:r>
            <a:r>
              <a:rPr lang="en-US" dirty="0"/>
              <a:t>/semaphore!</a:t>
            </a:r>
          </a:p>
          <a:p>
            <a:pPr lvl="1"/>
            <a:r>
              <a:rPr lang="en-US" dirty="0"/>
              <a:t>While waiting for results, the OS </a:t>
            </a:r>
            <a:r>
              <a:rPr lang="en-US" b="1" dirty="0"/>
              <a:t>blocks</a:t>
            </a:r>
            <a:r>
              <a:rPr lang="en-US" dirty="0"/>
              <a:t> the process, waiting to do more computation until the result is ready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F32C0-6719-F84D-A0B5-1ABE30A785BB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16633342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cannot be stopped while executing</a:t>
            </a:r>
            <a:br>
              <a:rPr lang="en-US" strike="sngStrike" dirty="0"/>
            </a:br>
            <a:r>
              <a:rPr lang="en-US" dirty="0"/>
              <a:t>Jobs can be </a:t>
            </a:r>
            <a:r>
              <a:rPr lang="en-US" i="1" dirty="0"/>
              <a:t>preempted</a:t>
            </a:r>
            <a:r>
              <a:rPr lang="en-US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No new jobs are created while running existing jobs</a:t>
            </a:r>
            <a:br>
              <a:rPr lang="en-US" dirty="0"/>
            </a:br>
            <a:r>
              <a:rPr lang="en-US" dirty="0" err="1"/>
              <a:t>Jobs</a:t>
            </a:r>
            <a:r>
              <a:rPr lang="en-US" dirty="0"/>
              <a:t> can be created at any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 runtime is known in advance</a:t>
            </a:r>
            <a:br>
              <a:rPr lang="en-US" strike="sngStrike" dirty="0"/>
            </a:br>
            <a:r>
              <a:rPr lang="en-US" dirty="0"/>
              <a:t>Job runtime is unknown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All jobs only use CPU (no I/O)</a:t>
            </a:r>
            <a:br>
              <a:rPr lang="en-US" b="1" dirty="0"/>
            </a:br>
            <a:r>
              <a:rPr lang="en-US" b="1" dirty="0"/>
              <a:t>Jobs can make I/O requests that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All jobs have equal priority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293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creates scheduling </a:t>
            </a:r>
            <a:r>
              <a:rPr lang="en-US" b="1" i="1" dirty="0">
                <a:solidFill>
                  <a:schemeClr val="tx1"/>
                </a:solidFill>
              </a:rPr>
              <a:t>overlap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1425843"/>
            <a:ext cx="11455483" cy="5222929"/>
          </a:xfrm>
        </p:spPr>
        <p:txBody>
          <a:bodyPr>
            <a:normAutofit/>
          </a:bodyPr>
          <a:lstStyle/>
          <a:p>
            <a:r>
              <a:rPr lang="en-US" dirty="0"/>
              <a:t>Job A does I/O every ten</a:t>
            </a:r>
            <a:br>
              <a:rPr lang="en-US" dirty="0"/>
            </a:br>
            <a:r>
              <a:rPr lang="en-US" dirty="0"/>
              <a:t>milliseconds and each I/O takes 10 </a:t>
            </a:r>
            <a:r>
              <a:rPr lang="en-US" dirty="0" err="1"/>
              <a:t>ms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r>
              <a:rPr lang="en-US" dirty="0"/>
              <a:t>A is </a:t>
            </a:r>
            <a:r>
              <a:rPr lang="en-US" b="1" dirty="0"/>
              <a:t>blocked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during its I/O.</a:t>
            </a:r>
          </a:p>
          <a:p>
            <a:pPr lvl="1"/>
            <a:r>
              <a:rPr lang="en-US" dirty="0"/>
              <a:t>It’s just waiting for data from the disk</a:t>
            </a:r>
          </a:p>
          <a:p>
            <a:pPr lvl="1"/>
            <a:r>
              <a:rPr lang="en-US" dirty="0"/>
              <a:t>But it does not need the CPU</a:t>
            </a:r>
          </a:p>
          <a:p>
            <a:pPr lvl="1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54" y="1363728"/>
            <a:ext cx="4330698" cy="190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289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creates scheduling </a:t>
            </a:r>
            <a:r>
              <a:rPr lang="en-US" b="1" i="1" dirty="0">
                <a:solidFill>
                  <a:schemeClr val="tx1"/>
                </a:solidFill>
              </a:rPr>
              <a:t>overlap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/>
              <a:t>opportunities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471" y="1425843"/>
            <a:ext cx="11455483" cy="5222929"/>
          </a:xfrm>
        </p:spPr>
        <p:txBody>
          <a:bodyPr>
            <a:normAutofit/>
          </a:bodyPr>
          <a:lstStyle/>
          <a:p>
            <a:r>
              <a:rPr lang="en-US" dirty="0"/>
              <a:t>Job A does I/O every ten</a:t>
            </a:r>
            <a:br>
              <a:rPr lang="en-US" dirty="0"/>
            </a:br>
            <a:r>
              <a:rPr lang="en-US" dirty="0"/>
              <a:t>milliseconds and each I/O takes 10  </a:t>
            </a:r>
            <a:r>
              <a:rPr lang="en-US" dirty="0" err="1"/>
              <a:t>ms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r>
              <a:rPr lang="en-US" dirty="0"/>
              <a:t>A is </a:t>
            </a:r>
            <a:r>
              <a:rPr lang="en-US" b="1" dirty="0"/>
              <a:t>blocked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during its I/O.</a:t>
            </a:r>
          </a:p>
          <a:p>
            <a:pPr lvl="1"/>
            <a:r>
              <a:rPr lang="en-US" dirty="0"/>
              <a:t>It’s just waiting for data from the disk</a:t>
            </a:r>
          </a:p>
          <a:p>
            <a:pPr lvl="1"/>
            <a:r>
              <a:rPr lang="en-US" dirty="0"/>
              <a:t>But it does not need the CPU</a:t>
            </a:r>
          </a:p>
          <a:p>
            <a:pPr lvl="1"/>
            <a:endParaRPr lang="en-US" dirty="0"/>
          </a:p>
          <a:p>
            <a:r>
              <a:rPr lang="en-US" dirty="0"/>
              <a:t>We can schedule another job during</a:t>
            </a:r>
            <a:br>
              <a:rPr lang="en-US" dirty="0"/>
            </a:br>
            <a:r>
              <a:rPr lang="en-US" dirty="0"/>
              <a:t>process A’s I/O</a:t>
            </a:r>
          </a:p>
          <a:p>
            <a:pPr lvl="1"/>
            <a:r>
              <a:rPr lang="en-US" dirty="0"/>
              <a:t>Once a job is blocked, the scheduler can</a:t>
            </a:r>
            <a:br>
              <a:rPr lang="en-US" dirty="0"/>
            </a:br>
            <a:r>
              <a:rPr lang="en-US" dirty="0"/>
              <a:t>immediately move to the next job!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254" y="1363728"/>
            <a:ext cx="4330698" cy="19009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8254" y="3972487"/>
            <a:ext cx="43307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290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438882-1671-4D11-A767-B4DF4B2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Jobs can be I/O-bound or CPU-bound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BCB91F-A85F-4866-9F47-A3C1A9EA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CPU-bound process</a:t>
            </a:r>
          </a:p>
          <a:p>
            <a:pPr lvl="1"/>
            <a:r>
              <a:rPr lang="en-US" dirty="0"/>
              <a:t>Lots of computation between each I/O request</a:t>
            </a:r>
          </a:p>
          <a:p>
            <a:pPr lvl="1"/>
            <a:r>
              <a:rPr lang="en-US" dirty="0"/>
              <a:t>Actually needs to do computation on a processor</a:t>
            </a:r>
          </a:p>
          <a:p>
            <a:pPr lvl="1"/>
            <a:r>
              <a:rPr lang="en-US" dirty="0"/>
              <a:t>Example: doing matrix math</a:t>
            </a:r>
          </a:p>
          <a:p>
            <a:pPr lvl="1"/>
            <a:endParaRPr lang="en-US" dirty="0"/>
          </a:p>
          <a:p>
            <a:r>
              <a:rPr lang="en-US" dirty="0"/>
              <a:t>I/O-bound process</a:t>
            </a:r>
          </a:p>
          <a:p>
            <a:pPr lvl="1"/>
            <a:r>
              <a:rPr lang="en-US" dirty="0"/>
              <a:t>Very little computation between each I/O request</a:t>
            </a:r>
          </a:p>
          <a:p>
            <a:pPr lvl="1"/>
            <a:r>
              <a:rPr lang="en-US" dirty="0"/>
              <a:t>Just needs a processor to figure out its next I/O request</a:t>
            </a:r>
          </a:p>
          <a:p>
            <a:pPr lvl="1"/>
            <a:r>
              <a:rPr lang="en-US" dirty="0"/>
              <a:t>Example: searching a file system for a 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D4CF2-D4B9-40E1-9250-AF202E4A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2727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438882-1671-4D11-A767-B4DF4B2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goal: I/O-bound before CPU-bound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BCB91F-A85F-4866-9F47-A3C1A9EA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maximize I/O</a:t>
            </a:r>
          </a:p>
          <a:p>
            <a:pPr lvl="1"/>
            <a:r>
              <a:rPr lang="en-US" dirty="0"/>
              <a:t>Run the I/O-bound jobs as quickly as possible,</a:t>
            </a:r>
          </a:p>
          <a:p>
            <a:pPr lvl="1"/>
            <a:r>
              <a:rPr lang="en-US" dirty="0"/>
              <a:t>So they can send next I/O request,</a:t>
            </a:r>
          </a:p>
          <a:p>
            <a:pPr lvl="1"/>
            <a:r>
              <a:rPr lang="en-US" dirty="0"/>
              <a:t>And our disks, network cards, etc. are maximally used</a:t>
            </a:r>
          </a:p>
          <a:p>
            <a:pPr lvl="1"/>
            <a:endParaRPr lang="en-US" dirty="0"/>
          </a:p>
          <a:p>
            <a:r>
              <a:rPr lang="en-US" dirty="0"/>
              <a:t>Then fill up the processor(s)</a:t>
            </a:r>
          </a:p>
          <a:p>
            <a:pPr lvl="1"/>
            <a:r>
              <a:rPr lang="en-US" dirty="0"/>
              <a:t>Lots of room for multiprogramming between the I/O requests</a:t>
            </a:r>
          </a:p>
          <a:p>
            <a:pPr lvl="1"/>
            <a:r>
              <a:rPr lang="en-US" dirty="0"/>
              <a:t>Blocked jobs are still “progressing” as their I/O is fetched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D4CF2-D4B9-40E1-9250-AF202E4A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376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0438882-1671-4D11-A767-B4DF4B22B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goal: I/O-bound before CPU-bound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6BCB91F-A85F-4866-9F47-A3C1A9EAC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First maximize I/O</a:t>
            </a:r>
          </a:p>
          <a:p>
            <a:pPr lvl="1"/>
            <a:r>
              <a:rPr lang="en-US" dirty="0"/>
              <a:t>Run the I/O-bound jobs as quickly as possible,</a:t>
            </a:r>
          </a:p>
          <a:p>
            <a:pPr lvl="1"/>
            <a:r>
              <a:rPr lang="en-US" dirty="0"/>
              <a:t>So they can send next I/O request,</a:t>
            </a:r>
          </a:p>
          <a:p>
            <a:pPr lvl="1"/>
            <a:r>
              <a:rPr lang="en-US" dirty="0"/>
              <a:t>And our disks, network cards, etc. are maximally used</a:t>
            </a:r>
          </a:p>
          <a:p>
            <a:pPr lvl="1"/>
            <a:endParaRPr lang="en-US" dirty="0"/>
          </a:p>
          <a:p>
            <a:r>
              <a:rPr lang="en-US" dirty="0"/>
              <a:t>Then fill up the processor(s)</a:t>
            </a:r>
          </a:p>
          <a:p>
            <a:pPr lvl="1"/>
            <a:r>
              <a:rPr lang="en-US" dirty="0"/>
              <a:t>Lots of room for multiprogramming between the I/O requests</a:t>
            </a:r>
          </a:p>
          <a:p>
            <a:pPr lvl="1"/>
            <a:r>
              <a:rPr lang="en-US" dirty="0"/>
              <a:t>Blocked jobs are still “progressing” as their I/O is fetched</a:t>
            </a:r>
          </a:p>
          <a:p>
            <a:pPr lvl="1"/>
            <a:endParaRPr lang="en-US" dirty="0"/>
          </a:p>
          <a:p>
            <a:r>
              <a:rPr lang="en-US" dirty="0"/>
              <a:t>But how do you know when a job is going to use I/O?</a:t>
            </a:r>
          </a:p>
          <a:p>
            <a:pPr lvl="1"/>
            <a:r>
              <a:rPr lang="en-US" dirty="0"/>
              <a:t>Can’t know the future</a:t>
            </a:r>
          </a:p>
          <a:p>
            <a:pPr lvl="1"/>
            <a:r>
              <a:rPr lang="en-US" dirty="0"/>
              <a:t>Can track past behavior of the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D4CF2-D4B9-40E1-9250-AF202E4A8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696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29BA-2CFF-458D-97B6-A3094A51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Revisiting scheduling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496E2-AB10-4F6A-A16E-418A71126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all arrive at the same time</a:t>
            </a:r>
            <a:br>
              <a:rPr lang="en-US" strike="sngStrike" dirty="0"/>
            </a:br>
            <a:r>
              <a:rPr lang="en-US" dirty="0"/>
              <a:t>Jobs have arrival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Each job runs for the same amount of time</a:t>
            </a:r>
            <a:br>
              <a:rPr lang="en-US" dirty="0"/>
            </a:br>
            <a:r>
              <a:rPr lang="en-US" dirty="0"/>
              <a:t>Jobs can have different run durations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Jobs cannot be stopped while executing</a:t>
            </a:r>
            <a:br>
              <a:rPr lang="en-US" strike="sngStrike" dirty="0"/>
            </a:br>
            <a:r>
              <a:rPr lang="en-US" dirty="0"/>
              <a:t>Jobs can be </a:t>
            </a:r>
            <a:r>
              <a:rPr lang="en-US" i="1" dirty="0"/>
              <a:t>preempted</a:t>
            </a:r>
            <a:r>
              <a:rPr lang="en-US" dirty="0"/>
              <a:t> during execution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No new jobs are created while running existing jobs</a:t>
            </a:r>
            <a:br>
              <a:rPr lang="en-US" dirty="0"/>
            </a:br>
            <a:r>
              <a:rPr lang="en-US" dirty="0" err="1"/>
              <a:t>Jobs</a:t>
            </a:r>
            <a:r>
              <a:rPr lang="en-US" dirty="0"/>
              <a:t> can be created at any time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Job runtime is known in advance</a:t>
            </a:r>
            <a:br>
              <a:rPr lang="en-US" strike="sngStrike" dirty="0"/>
            </a:br>
            <a:r>
              <a:rPr lang="en-US" dirty="0"/>
              <a:t>Job runtime is unknown</a:t>
            </a:r>
          </a:p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All jobs only use CPU (no I/O)</a:t>
            </a:r>
            <a:br>
              <a:rPr lang="en-US" dirty="0"/>
            </a:br>
            <a:r>
              <a:rPr lang="en-US" dirty="0"/>
              <a:t>Jobs can make I/O requests that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strike="sngStrike" dirty="0"/>
              <a:t>All jobs have equal priority</a:t>
            </a:r>
            <a:br>
              <a:rPr lang="en-US" b="1" strike="sngStrike" dirty="0"/>
            </a:br>
            <a:r>
              <a:rPr lang="en-US" b="1" dirty="0"/>
              <a:t>Jobs have individual priority</a:t>
            </a:r>
            <a:endParaRPr lang="en-US" b="1" strike="sngStrike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2C518-DC7D-44EC-B3C0-11A56405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0250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F1A8-6B64-49B5-80A2-19A9A6C2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Multi-Level Feedback Queue (MLFQ)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DE880-DB30-451E-AD19-D3672969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purpose scheduler to support multiple goals</a:t>
            </a:r>
          </a:p>
          <a:p>
            <a:pPr lvl="1"/>
            <a:r>
              <a:rPr lang="en-US" dirty="0"/>
              <a:t>Good response time for interactive jobs</a:t>
            </a:r>
          </a:p>
          <a:p>
            <a:pPr lvl="1"/>
            <a:r>
              <a:rPr lang="en-US" dirty="0"/>
              <a:t>Good turnaround time for batch jobs</a:t>
            </a:r>
          </a:p>
          <a:p>
            <a:pPr lvl="1"/>
            <a:r>
              <a:rPr lang="en-US" dirty="0"/>
              <a:t>Achieves this by prioritizing I/O bound jobs over CPU bound jobs</a:t>
            </a:r>
          </a:p>
          <a:p>
            <a:pPr lvl="1"/>
            <a:endParaRPr lang="en-US" dirty="0"/>
          </a:p>
          <a:p>
            <a:r>
              <a:rPr lang="en-US" dirty="0"/>
              <a:t>Policy</a:t>
            </a:r>
          </a:p>
          <a:p>
            <a:pPr lvl="1"/>
            <a:r>
              <a:rPr lang="en-US" dirty="0"/>
              <a:t>Automatically attach priority to jobs:</a:t>
            </a:r>
          </a:p>
          <a:p>
            <a:pPr lvl="2"/>
            <a:r>
              <a:rPr lang="en-US" dirty="0"/>
              <a:t>Interactive, I/O bound jobs should be highest priority</a:t>
            </a:r>
          </a:p>
          <a:p>
            <a:pPr lvl="2"/>
            <a:r>
              <a:rPr lang="en-US" dirty="0"/>
              <a:t>CPU bound, batch jobs should be lowest priority</a:t>
            </a:r>
          </a:p>
          <a:p>
            <a:pPr lvl="2"/>
            <a:r>
              <a:rPr lang="en-US" dirty="0"/>
              <a:t>Apply different round robin </a:t>
            </a:r>
            <a:r>
              <a:rPr lang="en-US" dirty="0" err="1"/>
              <a:t>timeslices</a:t>
            </a:r>
            <a:r>
              <a:rPr lang="en-US" dirty="0"/>
              <a:t> to each priority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E3267-1686-4368-AA1D-EA41F2835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954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3964-A8DD-4F8E-A256-C47D88DE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Feedback Queue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2E2D-14B2-4FC4-BEE4-CF16A5B7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38134" cy="5029200"/>
          </a:xfrm>
        </p:spPr>
        <p:txBody>
          <a:bodyPr/>
          <a:lstStyle/>
          <a:p>
            <a:r>
              <a:rPr lang="en-US" dirty="0"/>
              <a:t>Run highest priority level available</a:t>
            </a:r>
          </a:p>
          <a:p>
            <a:pPr lvl="1"/>
            <a:r>
              <a:rPr lang="en-US" dirty="0"/>
              <a:t>Round robin among jobs there</a:t>
            </a:r>
          </a:p>
          <a:p>
            <a:pPr lvl="1"/>
            <a:endParaRPr lang="en-US" dirty="0"/>
          </a:p>
          <a:p>
            <a:r>
              <a:rPr lang="en-US" dirty="0"/>
              <a:t>When all jobs at a level are blocked on I/O</a:t>
            </a:r>
          </a:p>
          <a:p>
            <a:pPr lvl="1"/>
            <a:r>
              <a:rPr lang="en-US" dirty="0"/>
              <a:t>Move down to next lower level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Long running jobs lose priority</a:t>
            </a:r>
          </a:p>
          <a:p>
            <a:pPr lvl="1"/>
            <a:r>
              <a:rPr lang="en-US" dirty="0"/>
              <a:t>Set a processor usage limit at a given level</a:t>
            </a:r>
          </a:p>
          <a:p>
            <a:pPr lvl="1"/>
            <a:r>
              <a:rPr lang="en-US" dirty="0"/>
              <a:t>When used up, demote job one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C98A0-9163-45F6-BDE8-3536CD89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753BE6E-3735-436E-9286-9BE806AD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645" y="1143000"/>
            <a:ext cx="4698749" cy="50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602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3964-A8DD-4F8E-A256-C47D88DE9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2E2D-14B2-4FC4-BEE4-CF16A5B7A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38134" cy="50292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Priority(</a:t>
            </a:r>
            <a:r>
              <a:rPr lang="en-US" b="1" dirty="0"/>
              <a:t>J</a:t>
            </a:r>
            <a:r>
              <a:rPr lang="en-US" b="1" baseline="-25000" dirty="0"/>
              <a:t>1</a:t>
            </a:r>
            <a:r>
              <a:rPr lang="en-US" dirty="0"/>
              <a:t>) &gt; Priority(</a:t>
            </a:r>
            <a:r>
              <a:rPr lang="en-US" b="1" dirty="0"/>
              <a:t>J</a:t>
            </a:r>
            <a:r>
              <a:rPr lang="en-US" b="1" baseline="-25000" dirty="0"/>
              <a:t>2</a:t>
            </a:r>
            <a:r>
              <a:rPr lang="en-US" dirty="0"/>
              <a:t>),</a:t>
            </a:r>
            <a:br>
              <a:rPr lang="en-US" dirty="0"/>
            </a:br>
            <a:r>
              <a:rPr lang="en-US" b="1" dirty="0"/>
              <a:t>J</a:t>
            </a:r>
            <a:r>
              <a:rPr lang="en-US" b="1" baseline="-25000" dirty="0"/>
              <a:t>1</a:t>
            </a:r>
            <a:r>
              <a:rPr lang="en-US" dirty="0"/>
              <a:t> runs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Priority(</a:t>
            </a:r>
            <a:r>
              <a:rPr lang="en-US" b="1" dirty="0"/>
              <a:t>J</a:t>
            </a:r>
            <a:r>
              <a:rPr lang="en-US" b="1" baseline="-25000" dirty="0"/>
              <a:t>1</a:t>
            </a:r>
            <a:r>
              <a:rPr lang="en-US" dirty="0"/>
              <a:t>) = Priority(</a:t>
            </a:r>
            <a:r>
              <a:rPr lang="en-US" b="1" dirty="0"/>
              <a:t>J</a:t>
            </a:r>
            <a:r>
              <a:rPr lang="en-US" b="1" baseline="-25000" dirty="0"/>
              <a:t>2</a:t>
            </a:r>
            <a:r>
              <a:rPr lang="en-US" dirty="0"/>
              <a:t>),</a:t>
            </a:r>
            <a:br>
              <a:rPr lang="en-US" dirty="0"/>
            </a:br>
            <a:r>
              <a:rPr lang="en-US" b="1" dirty="0"/>
              <a:t>J</a:t>
            </a:r>
            <a:r>
              <a:rPr lang="en-US" b="1" baseline="-25000" dirty="0"/>
              <a:t>1</a:t>
            </a:r>
            <a:r>
              <a:rPr lang="en-US" dirty="0"/>
              <a:t> and </a:t>
            </a:r>
            <a:r>
              <a:rPr lang="en-US" b="1" dirty="0"/>
              <a:t>J</a:t>
            </a:r>
            <a:r>
              <a:rPr lang="en-US" b="1" baseline="-25000" dirty="0"/>
              <a:t>2</a:t>
            </a:r>
            <a:r>
              <a:rPr lang="en-US" dirty="0"/>
              <a:t> run in Round Robin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Jobs start at top priority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a job uses its time quota for a level, demote it one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</a:t>
            </a:r>
            <a:r>
              <a:rPr lang="en-US" b="1" dirty="0"/>
              <a:t>S</a:t>
            </a:r>
            <a:r>
              <a:rPr lang="en-US" dirty="0"/>
              <a:t> seconds, reset priority of all jobs to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C98A0-9163-45F6-BDE8-3536CD89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5753BE6E-3735-436E-9286-9BE806AD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645" y="1143000"/>
            <a:ext cx="4698749" cy="500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65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8C036DD-582D-45B5-B827-541E1DFCF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Multiprogramming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AA5DC-900B-4CBD-80AA-8909D0598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E19FC-9212-490F-989A-C106843FF3B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81472" y="1143000"/>
            <a:ext cx="590293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Even with a single processor, the OS can provide the illusion of many processes running simultaneously</a:t>
            </a:r>
          </a:p>
          <a:p>
            <a:pPr lvl="1"/>
            <a:r>
              <a:rPr lang="en-US" dirty="0"/>
              <a:t>And also use this opportunity to get more useful work done</a:t>
            </a:r>
          </a:p>
          <a:p>
            <a:pPr lvl="1"/>
            <a:endParaRPr lang="en-US" dirty="0"/>
          </a:p>
          <a:p>
            <a:r>
              <a:rPr lang="en-US" dirty="0"/>
              <a:t>When one process is Blocked, OS can schedule a different process that is Ready</a:t>
            </a:r>
          </a:p>
          <a:p>
            <a:r>
              <a:rPr lang="en-US" dirty="0"/>
              <a:t>OS can also swap between various Ready processes so they all make progress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81795273-CE47-42C4-AC9A-F26D7AE60F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133" y="2161300"/>
            <a:ext cx="4242018" cy="346727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AD064C-3A3F-48BA-B023-5C23F3FEDA2E}"/>
              </a:ext>
            </a:extLst>
          </p:cNvPr>
          <p:cNvSpPr txBox="1"/>
          <p:nvPr/>
        </p:nvSpPr>
        <p:spPr>
          <a:xfrm>
            <a:off x="863342" y="1229422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The three basic process states:</a:t>
            </a:r>
          </a:p>
        </p:txBody>
      </p:sp>
    </p:spTree>
    <p:extLst>
      <p:ext uri="{BB962C8B-B14F-4D97-AF65-F5344CB8AC3E}">
        <p14:creationId xmlns:p14="http://schemas.microsoft.com/office/powerpoint/2010/main" val="377199653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008A040-52F6-403B-8989-B190FC46A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C2B6C-B928-46D3-8518-8B52670E5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D74CD9-1ACA-47DB-8B25-D62E20A6B1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06"/>
          <a:stretch/>
        </p:blipFill>
        <p:spPr>
          <a:xfrm>
            <a:off x="1201439" y="1453244"/>
            <a:ext cx="4277322" cy="38426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FFE84A-8EA2-4C9C-A6CA-65B94411FE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917"/>
          <a:stretch/>
        </p:blipFill>
        <p:spPr>
          <a:xfrm>
            <a:off x="6352004" y="1459352"/>
            <a:ext cx="4531522" cy="38365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5C3E35-8D7E-4CBE-BA53-95AFF62D9A05}"/>
              </a:ext>
            </a:extLst>
          </p:cNvPr>
          <p:cNvSpPr txBox="1"/>
          <p:nvPr/>
        </p:nvSpPr>
        <p:spPr>
          <a:xfrm rot="16200000">
            <a:off x="-254331" y="3726432"/>
            <a:ext cx="1937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Priority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1697C7-7FC9-40DD-923C-94987A42CFD6}"/>
              </a:ext>
            </a:extLst>
          </p:cNvPr>
          <p:cNvSpPr txBox="1"/>
          <p:nvPr/>
        </p:nvSpPr>
        <p:spPr>
          <a:xfrm>
            <a:off x="1491247" y="5480801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B8F67-1D04-466E-B786-FBFCC383181C}"/>
              </a:ext>
            </a:extLst>
          </p:cNvPr>
          <p:cNvSpPr txBox="1"/>
          <p:nvPr/>
        </p:nvSpPr>
        <p:spPr>
          <a:xfrm>
            <a:off x="3219113" y="1393247"/>
            <a:ext cx="250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Job’s priority drops as it runs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8A3C53-4731-42B4-9CC6-828C0240E84F}"/>
              </a:ext>
            </a:extLst>
          </p:cNvPr>
          <p:cNvCxnSpPr>
            <a:cxnSpLocks/>
          </p:cNvCxnSpPr>
          <p:nvPr/>
        </p:nvCxnSpPr>
        <p:spPr>
          <a:xfrm flipH="1">
            <a:off x="2400300" y="2070100"/>
            <a:ext cx="711200" cy="5588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E7F204-FA20-42B8-803F-F310A88504DE}"/>
              </a:ext>
            </a:extLst>
          </p:cNvPr>
          <p:cNvSpPr txBox="1"/>
          <p:nvPr/>
        </p:nvSpPr>
        <p:spPr>
          <a:xfrm>
            <a:off x="6847015" y="498901"/>
            <a:ext cx="250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Higher priority jobs run first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72B2CB-3612-4D92-A030-7CEEF2142212}"/>
              </a:ext>
            </a:extLst>
          </p:cNvPr>
          <p:cNvCxnSpPr>
            <a:cxnSpLocks/>
          </p:cNvCxnSpPr>
          <p:nvPr/>
        </p:nvCxnSpPr>
        <p:spPr>
          <a:xfrm>
            <a:off x="8101643" y="1386469"/>
            <a:ext cx="712157" cy="683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08D72E-B314-4D0B-94A6-B41C61B6EF4E}"/>
              </a:ext>
            </a:extLst>
          </p:cNvPr>
          <p:cNvCxnSpPr>
            <a:cxnSpLocks/>
          </p:cNvCxnSpPr>
          <p:nvPr/>
        </p:nvCxnSpPr>
        <p:spPr>
          <a:xfrm flipV="1">
            <a:off x="759995" y="2070100"/>
            <a:ext cx="0" cy="8926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5AF922-B992-4502-A29C-3F022D357518}"/>
              </a:ext>
            </a:extLst>
          </p:cNvPr>
          <p:cNvCxnSpPr>
            <a:cxnSpLocks/>
          </p:cNvCxnSpPr>
          <p:nvPr/>
        </p:nvCxnSpPr>
        <p:spPr>
          <a:xfrm flipV="1">
            <a:off x="3991778" y="5838428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4E6F187-12DC-4FC9-AE15-1D6A8BDD7BF6}"/>
              </a:ext>
            </a:extLst>
          </p:cNvPr>
          <p:cNvSpPr txBox="1"/>
          <p:nvPr/>
        </p:nvSpPr>
        <p:spPr>
          <a:xfrm>
            <a:off x="6647447" y="5480801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C60C58-23D4-48DA-BD0A-8F4348A3DFD4}"/>
              </a:ext>
            </a:extLst>
          </p:cNvPr>
          <p:cNvCxnSpPr>
            <a:cxnSpLocks/>
          </p:cNvCxnSpPr>
          <p:nvPr/>
        </p:nvCxnSpPr>
        <p:spPr>
          <a:xfrm flipV="1">
            <a:off x="9147978" y="5838428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33F1534D-A9AF-4501-AE96-81A378BA604E}"/>
              </a:ext>
            </a:extLst>
          </p:cNvPr>
          <p:cNvSpPr/>
          <p:nvPr/>
        </p:nvSpPr>
        <p:spPr>
          <a:xfrm>
            <a:off x="7006107" y="4353059"/>
            <a:ext cx="180304" cy="4507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136E5F-3098-4043-A505-225A71816519}"/>
              </a:ext>
            </a:extLst>
          </p:cNvPr>
          <p:cNvSpPr/>
          <p:nvPr/>
        </p:nvSpPr>
        <p:spPr>
          <a:xfrm>
            <a:off x="7242043" y="4018208"/>
            <a:ext cx="1766552" cy="7126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16483E-405A-4A60-8270-902E51D304A5}"/>
              </a:ext>
            </a:extLst>
          </p:cNvPr>
          <p:cNvSpPr/>
          <p:nvPr/>
        </p:nvSpPr>
        <p:spPr>
          <a:xfrm>
            <a:off x="9344416" y="4018208"/>
            <a:ext cx="1427967" cy="11613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013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9C27-D1BD-4C44-B310-B1E8C6F2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avoids starvation with periodic priority 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C196D-D99C-4CA2-B5CF-47E37D1CE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262276" cy="5029200"/>
          </a:xfrm>
        </p:spPr>
        <p:txBody>
          <a:bodyPr/>
          <a:lstStyle/>
          <a:p>
            <a:r>
              <a:rPr lang="en-US" dirty="0"/>
              <a:t>Low priority jobs could starve if there are enough interactive jobs</a:t>
            </a:r>
          </a:p>
          <a:p>
            <a:endParaRPr lang="en-US" dirty="0"/>
          </a:p>
          <a:p>
            <a:r>
              <a:rPr lang="en-US" dirty="0"/>
              <a:t>MLFQ avoids starvation by periodically resetting priorities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A4AA3-1DB6-4D0C-8892-890801202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16296CD-B922-4EDC-B279-E37B6240C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457" b="18396"/>
          <a:stretch/>
        </p:blipFill>
        <p:spPr>
          <a:xfrm>
            <a:off x="3869871" y="2106386"/>
            <a:ext cx="7256108" cy="36086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C9EE89-80A9-4745-BD8C-A297876207B9}"/>
              </a:ext>
            </a:extLst>
          </p:cNvPr>
          <p:cNvSpPr txBox="1"/>
          <p:nvPr/>
        </p:nvSpPr>
        <p:spPr>
          <a:xfrm>
            <a:off x="4354147" y="1033101"/>
            <a:ext cx="2509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new interactive jobs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1396390-F53C-4D85-B151-13716D20CCE1}"/>
              </a:ext>
            </a:extLst>
          </p:cNvPr>
          <p:cNvCxnSpPr>
            <a:cxnSpLocks/>
          </p:cNvCxnSpPr>
          <p:nvPr/>
        </p:nvCxnSpPr>
        <p:spPr>
          <a:xfrm>
            <a:off x="5252697" y="1944861"/>
            <a:ext cx="712157" cy="68363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7B82D9-335D-46EA-AC17-2FC235F7E713}"/>
              </a:ext>
            </a:extLst>
          </p:cNvPr>
          <p:cNvSpPr txBox="1"/>
          <p:nvPr/>
        </p:nvSpPr>
        <p:spPr>
          <a:xfrm>
            <a:off x="9243647" y="1033100"/>
            <a:ext cx="2509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Priority reset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8187B1-F751-43E0-818E-D86272A55F3C}"/>
              </a:ext>
            </a:extLst>
          </p:cNvPr>
          <p:cNvCxnSpPr>
            <a:cxnSpLocks/>
          </p:cNvCxnSpPr>
          <p:nvPr/>
        </p:nvCxnSpPr>
        <p:spPr>
          <a:xfrm>
            <a:off x="10498275" y="1521900"/>
            <a:ext cx="169725" cy="630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3492BE-EDCA-4389-8ED6-908BDC206A33}"/>
              </a:ext>
            </a:extLst>
          </p:cNvPr>
          <p:cNvSpPr txBox="1"/>
          <p:nvPr/>
        </p:nvSpPr>
        <p:spPr>
          <a:xfrm>
            <a:off x="3899802" y="5824899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475AAB-F6C1-4740-AFAE-252A26A2954F}"/>
              </a:ext>
            </a:extLst>
          </p:cNvPr>
          <p:cNvCxnSpPr>
            <a:cxnSpLocks/>
          </p:cNvCxnSpPr>
          <p:nvPr/>
        </p:nvCxnSpPr>
        <p:spPr>
          <a:xfrm flipV="1">
            <a:off x="6400333" y="6182526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79DE3BC-9EA9-4A4A-AF87-FAD93D969274}"/>
              </a:ext>
            </a:extLst>
          </p:cNvPr>
          <p:cNvSpPr txBox="1"/>
          <p:nvPr/>
        </p:nvSpPr>
        <p:spPr>
          <a:xfrm>
            <a:off x="7797943" y="5863825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4E260F-05DE-47DE-A200-CC3BB9E27768}"/>
              </a:ext>
            </a:extLst>
          </p:cNvPr>
          <p:cNvCxnSpPr>
            <a:cxnSpLocks/>
          </p:cNvCxnSpPr>
          <p:nvPr/>
        </p:nvCxnSpPr>
        <p:spPr>
          <a:xfrm flipV="1">
            <a:off x="10298474" y="6221452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4681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DF2A9-4410-4B16-8BA7-F068BFC73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</a:t>
            </a:r>
            <a:r>
              <a:rPr lang="en-US" dirty="0" err="1"/>
              <a:t>timeslices</a:t>
            </a:r>
            <a:r>
              <a:rPr lang="en-US" dirty="0"/>
              <a:t> to optimize response and turnaround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D258B-DD0D-4DE2-AC1F-9ED1D2E1D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priority jobs are CPU bound, not interactive</a:t>
            </a:r>
          </a:p>
          <a:p>
            <a:pPr lvl="1"/>
            <a:r>
              <a:rPr lang="en-US" dirty="0"/>
              <a:t>So we can use longer </a:t>
            </a:r>
            <a:r>
              <a:rPr lang="en-US" dirty="0" err="1"/>
              <a:t>timeslices</a:t>
            </a:r>
            <a:r>
              <a:rPr lang="en-US" dirty="0"/>
              <a:t> to minimize context switches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81C61-259D-4B04-82DE-FA33B431F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53356E-962A-4A34-A702-221A289C2D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02"/>
          <a:stretch/>
        </p:blipFill>
        <p:spPr>
          <a:xfrm>
            <a:off x="3125806" y="2095695"/>
            <a:ext cx="5738793" cy="40765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14B963-3B06-4495-A6CA-DFECCDBDC9FD}"/>
              </a:ext>
            </a:extLst>
          </p:cNvPr>
          <p:cNvSpPr txBox="1"/>
          <p:nvPr/>
        </p:nvSpPr>
        <p:spPr>
          <a:xfrm>
            <a:off x="4297947" y="6002407"/>
            <a:ext cx="324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681B96-3593-46AF-B60B-8E23458FC5CC}"/>
              </a:ext>
            </a:extLst>
          </p:cNvPr>
          <p:cNvCxnSpPr>
            <a:cxnSpLocks/>
          </p:cNvCxnSpPr>
          <p:nvPr/>
        </p:nvCxnSpPr>
        <p:spPr>
          <a:xfrm flipV="1">
            <a:off x="6798478" y="6360034"/>
            <a:ext cx="827505" cy="36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23B740-CDF7-4BB5-AC77-B121BA68C443}"/>
              </a:ext>
            </a:extLst>
          </p:cNvPr>
          <p:cNvSpPr txBox="1"/>
          <p:nvPr/>
        </p:nvSpPr>
        <p:spPr>
          <a:xfrm rot="16200000">
            <a:off x="2510873" y="4392181"/>
            <a:ext cx="1937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Priority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D4F3451-5277-4C78-9413-4DA3B96CB0D0}"/>
              </a:ext>
            </a:extLst>
          </p:cNvPr>
          <p:cNvCxnSpPr>
            <a:cxnSpLocks/>
          </p:cNvCxnSpPr>
          <p:nvPr/>
        </p:nvCxnSpPr>
        <p:spPr>
          <a:xfrm flipV="1">
            <a:off x="3525199" y="2735849"/>
            <a:ext cx="0" cy="8926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75237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FD94-DE30-4445-9AA2-4591BAD2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EA9F-4CC8-44D3-89E4-72C372F7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MLFQ implementation needs to choose a bunch of parameters</a:t>
            </a:r>
          </a:p>
          <a:p>
            <a:pPr lvl="1"/>
            <a:r>
              <a:rPr lang="en-US" dirty="0"/>
              <a:t>How many queues/priority levels?</a:t>
            </a:r>
          </a:p>
          <a:p>
            <a:pPr lvl="1"/>
            <a:r>
              <a:rPr lang="en-US" dirty="0"/>
              <a:t>When does a job get demoted in priority?</a:t>
            </a:r>
          </a:p>
          <a:p>
            <a:pPr lvl="1"/>
            <a:r>
              <a:rPr lang="en-US" dirty="0"/>
              <a:t>How often to reset priority for everything?</a:t>
            </a:r>
          </a:p>
          <a:p>
            <a:pPr lvl="1"/>
            <a:r>
              <a:rPr lang="en-US" dirty="0"/>
              <a:t>How large is the </a:t>
            </a:r>
            <a:r>
              <a:rPr lang="en-US" dirty="0" err="1"/>
              <a:t>timeslice</a:t>
            </a:r>
            <a:r>
              <a:rPr lang="en-US" dirty="0"/>
              <a:t> at each priority level?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5B2DC-E501-41C8-B9CB-8DAD5A4E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12200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FD94-DE30-4445-9AA2-4591BAD2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MLFQ in the wild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6EA9F-4CC8-44D3-89E4-72C372F7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embedded OS I work on has an MLFQ scheduler!</a:t>
            </a:r>
          </a:p>
          <a:p>
            <a:pPr lvl="1"/>
            <a:r>
              <a:rPr lang="en-US" dirty="0">
                <a:hlinkClick r:id="rId2"/>
              </a:rPr>
              <a:t>https://github.com/tock/tock/blob/master/kernel/src/scheduler/mlfq.rs</a:t>
            </a:r>
            <a:endParaRPr lang="en-US" dirty="0"/>
          </a:p>
          <a:p>
            <a:endParaRPr lang="en-US" dirty="0"/>
          </a:p>
          <a:p>
            <a:r>
              <a:rPr lang="en-US" dirty="0"/>
              <a:t>How many queues/priority levels?</a:t>
            </a:r>
          </a:p>
          <a:p>
            <a:pPr lvl="1"/>
            <a:r>
              <a:rPr lang="en-US" dirty="0"/>
              <a:t>Three</a:t>
            </a:r>
          </a:p>
          <a:p>
            <a:pPr lvl="1"/>
            <a:endParaRPr lang="en-US" dirty="0"/>
          </a:p>
          <a:p>
            <a:r>
              <a:rPr lang="en-US" dirty="0"/>
              <a:t>When does a job get demoted in priority?</a:t>
            </a:r>
          </a:p>
          <a:p>
            <a:pPr lvl="1"/>
            <a:r>
              <a:rPr lang="en-US" dirty="0"/>
              <a:t>If it ever uses its whole </a:t>
            </a:r>
            <a:r>
              <a:rPr lang="en-US" dirty="0" err="1"/>
              <a:t>timeslice</a:t>
            </a:r>
            <a:r>
              <a:rPr lang="en-US" dirty="0"/>
              <a:t> without blocking</a:t>
            </a:r>
          </a:p>
          <a:p>
            <a:pPr lvl="1"/>
            <a:endParaRPr lang="en-US" dirty="0"/>
          </a:p>
          <a:p>
            <a:r>
              <a:rPr lang="en-US" dirty="0"/>
              <a:t>How often to reset priority for everything?</a:t>
            </a:r>
          </a:p>
          <a:p>
            <a:pPr lvl="1"/>
            <a:r>
              <a:rPr lang="en-US" dirty="0"/>
              <a:t>Every five seconds</a:t>
            </a:r>
          </a:p>
          <a:p>
            <a:pPr lvl="1"/>
            <a:endParaRPr lang="en-US" dirty="0"/>
          </a:p>
          <a:p>
            <a:r>
              <a:rPr lang="en-US" dirty="0"/>
              <a:t>How large is the </a:t>
            </a:r>
            <a:r>
              <a:rPr lang="en-US" dirty="0" err="1"/>
              <a:t>timeslice</a:t>
            </a:r>
            <a:r>
              <a:rPr lang="en-US" dirty="0"/>
              <a:t> at each priority level?</a:t>
            </a:r>
          </a:p>
          <a:p>
            <a:pPr lvl="1"/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, 20 </a:t>
            </a:r>
            <a:r>
              <a:rPr lang="en-US" dirty="0" err="1"/>
              <a:t>ms</a:t>
            </a:r>
            <a:r>
              <a:rPr lang="en-US" dirty="0"/>
              <a:t>, 50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05B2DC-E501-41C8-B9CB-8DAD5A4E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46308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Scheduling Overview</a:t>
            </a:r>
          </a:p>
          <a:p>
            <a:r>
              <a:rPr lang="en-US" dirty="0"/>
              <a:t>Scheduler Metrics</a:t>
            </a:r>
          </a:p>
          <a:p>
            <a:pPr lvl="1"/>
            <a:endParaRPr lang="en-US" b="1" dirty="0"/>
          </a:p>
          <a:p>
            <a:r>
              <a:rPr lang="en-US" dirty="0"/>
              <a:t>Batch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First In First Out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Job First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Shortest Remaining Processing Time scheduling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Interactive Systems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Round Robin scheduling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Multi-Level Feedback Queue scheduling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5150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569C-6766-486D-AC6B-20827F30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2F114-DD37-4C48-BE71-10AC63E99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know that multiple processes will be sharing the CPU</a:t>
            </a:r>
          </a:p>
          <a:p>
            <a:pPr lvl="1"/>
            <a:r>
              <a:rPr lang="en-US" dirty="0"/>
              <a:t>Possibly multiple threads in each process</a:t>
            </a:r>
          </a:p>
          <a:p>
            <a:pPr lvl="1"/>
            <a:r>
              <a:rPr lang="en-US" dirty="0"/>
              <a:t>Possibly multiple cores in the CPU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Scheduling is creating a </a:t>
            </a:r>
            <a:r>
              <a:rPr lang="en-US" i="1" dirty="0"/>
              <a:t>policy</a:t>
            </a:r>
            <a:r>
              <a:rPr lang="en-US" dirty="0"/>
              <a:t> for sharing the CPU</a:t>
            </a:r>
          </a:p>
          <a:p>
            <a:pPr lvl="1"/>
            <a:r>
              <a:rPr lang="en-US" dirty="0"/>
              <a:t>Which process/thread is chosen to run, and when?</a:t>
            </a:r>
          </a:p>
          <a:p>
            <a:pPr lvl="1"/>
            <a:r>
              <a:rPr lang="en-US" dirty="0"/>
              <a:t>When (if ever) does the OS change which process is running?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E8AE8-E698-4E5F-ADDF-D53561F2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89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C9CE-B0D6-4847-AFA8-48E2A3FEE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569D8-46CA-46C3-8C98-DE8B192DB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Job - an execution unit handled by the scheduler (a.k.a. “task”)</a:t>
            </a:r>
          </a:p>
          <a:p>
            <a:pPr lvl="1"/>
            <a:r>
              <a:rPr lang="en-US" dirty="0"/>
              <a:t>Thread or process (doesn’t matter in this context)</a:t>
            </a:r>
          </a:p>
          <a:p>
            <a:pPr lvl="1"/>
            <a:r>
              <a:rPr lang="en-US" dirty="0"/>
              <a:t>Moves between Ready and Blocked queues</a:t>
            </a:r>
          </a:p>
          <a:p>
            <a:pPr lvl="1"/>
            <a:endParaRPr lang="en-US" dirty="0"/>
          </a:p>
          <a:p>
            <a:r>
              <a:rPr lang="en-US" dirty="0"/>
              <a:t>Workload – set of jobs</a:t>
            </a:r>
          </a:p>
          <a:p>
            <a:pPr lvl="1"/>
            <a:r>
              <a:rPr lang="en-US" dirty="0"/>
              <a:t>Arrival time of each job</a:t>
            </a:r>
          </a:p>
          <a:p>
            <a:pPr lvl="1"/>
            <a:r>
              <a:rPr lang="en-US" dirty="0"/>
              <a:t>Run time of each job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483E9-8366-4107-8AE9-77403ED57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6228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3F3FC087875C4BAE985717BD82E7B2" ma:contentTypeVersion="0" ma:contentTypeDescription="Create a new document." ma:contentTypeScope="" ma:versionID="26daa483f51ad1e97b8bf13dafe5051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4ff5ed55415c3a4bcca95795cd293a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6C87B74-B255-459A-86AD-192C9A153C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A324916-68D4-43CB-A783-DB63FB720F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3CB72D0-31A9-42A9-94F9-8EC9DD4FE2BA}">
  <ds:schemaRefs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1770</TotalTime>
  <Words>4062</Words>
  <Application>Microsoft Macintosh PowerPoint</Application>
  <PresentationFormat>Widescreen</PresentationFormat>
  <Paragraphs>769</Paragraphs>
  <Slides>75</Slides>
  <Notes>3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79" baseType="lpstr">
      <vt:lpstr>Arial</vt:lpstr>
      <vt:lpstr>Calibri</vt:lpstr>
      <vt:lpstr>Tahoma</vt:lpstr>
      <vt:lpstr>Class Slides</vt:lpstr>
      <vt:lpstr>Lecture 03: Classical Scheduling</vt:lpstr>
      <vt:lpstr>Administriva</vt:lpstr>
      <vt:lpstr>Today’s Goals</vt:lpstr>
      <vt:lpstr>Outline</vt:lpstr>
      <vt:lpstr>Lies your operating system always told you</vt:lpstr>
      <vt:lpstr>Processes don’t run all the time</vt:lpstr>
      <vt:lpstr>Multiprogramming processes</vt:lpstr>
      <vt:lpstr>Scheduling</vt:lpstr>
      <vt:lpstr>Scheduling terminology</vt:lpstr>
      <vt:lpstr>When can the OS make scheduling decisions?</vt:lpstr>
      <vt:lpstr>Goal of most schedulers: always have a job running</vt:lpstr>
      <vt:lpstr>Scheduling assumptions</vt:lpstr>
      <vt:lpstr>First scheduler: FIFO Scheduling</vt:lpstr>
      <vt:lpstr>Outline</vt:lpstr>
      <vt:lpstr>Metrics for systems</vt:lpstr>
      <vt:lpstr>A global scheduling metric</vt:lpstr>
      <vt:lpstr>Other scheduling metrics</vt:lpstr>
      <vt:lpstr>Different systems have different important metrics</vt:lpstr>
      <vt:lpstr>Different systems have different important metrics</vt:lpstr>
      <vt:lpstr>Break + Say hi to your neighbors</vt:lpstr>
      <vt:lpstr>Break + Say hi to your neighbors</vt:lpstr>
      <vt:lpstr>Outline</vt:lpstr>
      <vt:lpstr>What are batch systems?</vt:lpstr>
      <vt:lpstr>Metrics for batch systems</vt:lpstr>
      <vt:lpstr>Example: throughput and turnaround</vt:lpstr>
      <vt:lpstr>Example: throughput and turnaround</vt:lpstr>
      <vt:lpstr>Example: throughput and turnaround</vt:lpstr>
      <vt:lpstr>Batch scheduler metric</vt:lpstr>
      <vt:lpstr>Schedulers for batch systems</vt:lpstr>
      <vt:lpstr>Revisiting scheduling assumptions</vt:lpstr>
      <vt:lpstr>1. FIFO Scheduling</vt:lpstr>
      <vt:lpstr>Revisiting scheduling assumptions</vt:lpstr>
      <vt:lpstr>Check your understanding – FIFOs with different durations</vt:lpstr>
      <vt:lpstr>Check your understanding – FIFOs with different durations</vt:lpstr>
      <vt:lpstr>2. Shortest Job First</vt:lpstr>
      <vt:lpstr>Shortest Job First can fail with late arrivals</vt:lpstr>
      <vt:lpstr>Check your understanding</vt:lpstr>
      <vt:lpstr>Check your understanding</vt:lpstr>
      <vt:lpstr>Revisiting scheduling assumptions</vt:lpstr>
      <vt:lpstr>Preemption</vt:lpstr>
      <vt:lpstr>Context switching overhead</vt:lpstr>
      <vt:lpstr>Revisiting scheduling assumptions</vt:lpstr>
      <vt:lpstr>3. Preemptive Shortest Remaining Processing Time</vt:lpstr>
      <vt:lpstr>Shortest Remaining Processing Time example</vt:lpstr>
      <vt:lpstr>Break + Starvation and scheduling</vt:lpstr>
      <vt:lpstr>Break + Starvation and scheduling</vt:lpstr>
      <vt:lpstr>Outline</vt:lpstr>
      <vt:lpstr>What are interactive systems?</vt:lpstr>
      <vt:lpstr>Metric for interactive systems</vt:lpstr>
      <vt:lpstr>Schedulers for interactive systems</vt:lpstr>
      <vt:lpstr>Revisiting scheduling assumptions</vt:lpstr>
      <vt:lpstr>1. Round Robin</vt:lpstr>
      <vt:lpstr>Check your understanding</vt:lpstr>
      <vt:lpstr>Different policies favor different metrics</vt:lpstr>
      <vt:lpstr>Remember, context switches are not free</vt:lpstr>
      <vt:lpstr>Handling a round-robin edge case</vt:lpstr>
      <vt:lpstr>Handling a round-robin edge case</vt:lpstr>
      <vt:lpstr>Handling a round-robin edge case</vt:lpstr>
      <vt:lpstr>Timeslices are attached to jobs</vt:lpstr>
      <vt:lpstr>Revisiting scheduling assumptions</vt:lpstr>
      <vt:lpstr>I/O creates scheduling overlap opportunities</vt:lpstr>
      <vt:lpstr>I/O creates scheduling overlap opportunities</vt:lpstr>
      <vt:lpstr>Jobs can be I/O-bound or CPU-bound</vt:lpstr>
      <vt:lpstr>Scheduling goal: I/O-bound before CPU-bound</vt:lpstr>
      <vt:lpstr>Scheduling goal: I/O-bound before CPU-bound</vt:lpstr>
      <vt:lpstr>Revisiting scheduling assumptions</vt:lpstr>
      <vt:lpstr>2. Multi-Level Feedback Queue (MLFQ)</vt:lpstr>
      <vt:lpstr>Multi-Level Feedback Queue Details</vt:lpstr>
      <vt:lpstr>MLFQ Rules</vt:lpstr>
      <vt:lpstr>MLFQ Example</vt:lpstr>
      <vt:lpstr>MLFQ avoids starvation with periodic priority reset</vt:lpstr>
      <vt:lpstr>Change timeslices to optimize response and turnaround</vt:lpstr>
      <vt:lpstr>MLFQ parameters</vt:lpstr>
      <vt:lpstr>MLFQ in the wild</vt:lpstr>
      <vt:lpstr>Outline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07: Classical Scheduling</dc:title>
  <dc:creator>Branden Ghena</dc:creator>
  <cp:lastModifiedBy>Branden Ghena</cp:lastModifiedBy>
  <cp:revision>144</cp:revision>
  <dcterms:created xsi:type="dcterms:W3CDTF">2020-10-05T20:36:53Z</dcterms:created>
  <dcterms:modified xsi:type="dcterms:W3CDTF">2024-04-14T20:58:38Z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0x010100E63F3FC087875C4BAE985717BD82E7B2</vt:lpwstr>
  </property>
</Properties>
</file>