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9"/>
  </p:notesMasterIdLst>
  <p:sldIdLst>
    <p:sldId id="256" r:id="rId2"/>
    <p:sldId id="264" r:id="rId3"/>
    <p:sldId id="348" r:id="rId4"/>
    <p:sldId id="383" r:id="rId5"/>
    <p:sldId id="503" r:id="rId6"/>
    <p:sldId id="502" r:id="rId7"/>
    <p:sldId id="399" r:id="rId8"/>
    <p:sldId id="398" r:id="rId9"/>
    <p:sldId id="400" r:id="rId10"/>
    <p:sldId id="388" r:id="rId11"/>
    <p:sldId id="389" r:id="rId12"/>
    <p:sldId id="391" r:id="rId13"/>
    <p:sldId id="392" r:id="rId14"/>
    <p:sldId id="401" r:id="rId15"/>
    <p:sldId id="499" r:id="rId16"/>
    <p:sldId id="500" r:id="rId17"/>
    <p:sldId id="443" r:id="rId18"/>
    <p:sldId id="393" r:id="rId19"/>
    <p:sldId id="404" r:id="rId20"/>
    <p:sldId id="405" r:id="rId21"/>
    <p:sldId id="403" r:id="rId22"/>
    <p:sldId id="395" r:id="rId23"/>
    <p:sldId id="409" r:id="rId24"/>
    <p:sldId id="440" r:id="rId25"/>
    <p:sldId id="411" r:id="rId26"/>
    <p:sldId id="412" r:id="rId27"/>
    <p:sldId id="413" r:id="rId28"/>
    <p:sldId id="406" r:id="rId29"/>
    <p:sldId id="441" r:id="rId30"/>
    <p:sldId id="410" r:id="rId31"/>
    <p:sldId id="442" r:id="rId32"/>
    <p:sldId id="445" r:id="rId33"/>
    <p:sldId id="444" r:id="rId34"/>
    <p:sldId id="407" r:id="rId35"/>
    <p:sldId id="394" r:id="rId36"/>
    <p:sldId id="417" r:id="rId37"/>
    <p:sldId id="390" r:id="rId38"/>
    <p:sldId id="419" r:id="rId39"/>
    <p:sldId id="418" r:id="rId40"/>
    <p:sldId id="446" r:id="rId41"/>
    <p:sldId id="420" r:id="rId42"/>
    <p:sldId id="414" r:id="rId43"/>
    <p:sldId id="447" r:id="rId44"/>
    <p:sldId id="501" r:id="rId45"/>
    <p:sldId id="435" r:id="rId46"/>
    <p:sldId id="385" r:id="rId47"/>
    <p:sldId id="423" r:id="rId48"/>
    <p:sldId id="505" r:id="rId49"/>
    <p:sldId id="504" r:id="rId50"/>
    <p:sldId id="422" r:id="rId51"/>
    <p:sldId id="424" r:id="rId52"/>
    <p:sldId id="425" r:id="rId53"/>
    <p:sldId id="426" r:id="rId54"/>
    <p:sldId id="498" r:id="rId55"/>
    <p:sldId id="430" r:id="rId56"/>
    <p:sldId id="434" r:id="rId57"/>
    <p:sldId id="449" r:id="rId58"/>
    <p:sldId id="432" r:id="rId59"/>
    <p:sldId id="438" r:id="rId60"/>
    <p:sldId id="437" r:id="rId61"/>
    <p:sldId id="433" r:id="rId62"/>
    <p:sldId id="387" r:id="rId63"/>
    <p:sldId id="448" r:id="rId64"/>
    <p:sldId id="506" r:id="rId65"/>
    <p:sldId id="507" r:id="rId66"/>
    <p:sldId id="431" r:id="rId67"/>
    <p:sldId id="436" r:id="rId68"/>
  </p:sldIdLst>
  <p:sldSz cx="12192000" cy="6858000"/>
  <p:notesSz cx="6858000" cy="9144000"/>
  <p:embeddedFontLst>
    <p:embeddedFont>
      <p:font typeface="Cambria Math" panose="02040503050406030204" pitchFamily="18" charset="0"/>
      <p:regular r:id="rId70"/>
    </p:embeddedFont>
    <p:embeddedFont>
      <p:font typeface="Tahoma" panose="020B0604030504040204" pitchFamily="34" charset="0"/>
      <p:regular r:id="rId71"/>
      <p:bold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Real-Time OS" id="{B55B8E8C-5EAB-4A1E-A4E9-AE5E896E46FA}">
          <p14:sldIdLst>
            <p14:sldId id="348"/>
            <p14:sldId id="383"/>
            <p14:sldId id="503"/>
            <p14:sldId id="502"/>
            <p14:sldId id="399"/>
            <p14:sldId id="398"/>
            <p14:sldId id="400"/>
            <p14:sldId id="388"/>
            <p14:sldId id="389"/>
            <p14:sldId id="391"/>
            <p14:sldId id="392"/>
            <p14:sldId id="401"/>
            <p14:sldId id="499"/>
            <p14:sldId id="500"/>
          </p14:sldIdLst>
        </p14:section>
        <p14:section name="EDF" id="{91D83FDB-A624-4224-975A-0C5E949DDAEE}">
          <p14:sldIdLst>
            <p14:sldId id="443"/>
            <p14:sldId id="393"/>
            <p14:sldId id="404"/>
            <p14:sldId id="405"/>
            <p14:sldId id="403"/>
            <p14:sldId id="395"/>
            <p14:sldId id="409"/>
            <p14:sldId id="440"/>
            <p14:sldId id="411"/>
            <p14:sldId id="412"/>
            <p14:sldId id="413"/>
            <p14:sldId id="406"/>
            <p14:sldId id="441"/>
            <p14:sldId id="410"/>
            <p14:sldId id="442"/>
            <p14:sldId id="445"/>
            <p14:sldId id="444"/>
            <p14:sldId id="407"/>
            <p14:sldId id="394"/>
            <p14:sldId id="417"/>
            <p14:sldId id="390"/>
            <p14:sldId id="419"/>
            <p14:sldId id="418"/>
            <p14:sldId id="446"/>
            <p14:sldId id="420"/>
            <p14:sldId id="414"/>
            <p14:sldId id="447"/>
            <p14:sldId id="501"/>
          </p14:sldIdLst>
        </p14:section>
        <p14:section name="Modern OS" id="{FC320076-AEC4-495D-8638-A390C392BE83}">
          <p14:sldIdLst>
            <p14:sldId id="435"/>
            <p14:sldId id="385"/>
            <p14:sldId id="423"/>
            <p14:sldId id="505"/>
            <p14:sldId id="504"/>
            <p14:sldId id="422"/>
            <p14:sldId id="424"/>
            <p14:sldId id="425"/>
            <p14:sldId id="426"/>
            <p14:sldId id="498"/>
            <p14:sldId id="430"/>
            <p14:sldId id="434"/>
            <p14:sldId id="449"/>
            <p14:sldId id="432"/>
            <p14:sldId id="438"/>
            <p14:sldId id="437"/>
            <p14:sldId id="433"/>
            <p14:sldId id="387"/>
            <p14:sldId id="448"/>
            <p14:sldId id="506"/>
            <p14:sldId id="507"/>
          </p14:sldIdLst>
        </p14:section>
        <p14:section name="Wrapup" id="{29A7F866-9DA9-446B-8359-CE426CB89C7A}">
          <p14:sldIdLst>
            <p14:sldId id="431"/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1280" autoAdjust="0"/>
  </p:normalViewPr>
  <p:slideViewPr>
    <p:cSldViewPr snapToGrid="0">
      <p:cViewPr varScale="1">
        <p:scale>
          <a:sx n="74" d="100"/>
          <a:sy n="74" d="100"/>
        </p:scale>
        <p:origin x="84" y="17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Aside: put into perspective how big these things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Aside: here’s a picture of the second-curiosity they’ve got at NASA JPL for testing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Big O of 1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6DA34142-4057-4E41-8FAB-93DD5A2F5272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8582682-8512-4993-8477-88A6B81ECC95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8582682-8512-4993-8477-88A6B81ECC95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92C82BC-EFE8-41E4-A86B-07FC0B1457C3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41D1D5B-B5C1-4AF0-9BCF-12885203BE3F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fld id="{600F0348-2F1A-4EE8-8A85-4721B86DEA66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F27AB6CE-1AFC-4A94-BDA7-A76098728A1D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colyer.org/2016/04/26/the-linux-scheduler-a-decade-of-wasted-cores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925371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04:</a:t>
            </a:r>
            <a:br>
              <a:rPr lang="en-US" dirty="0"/>
            </a:br>
            <a:r>
              <a:rPr lang="en-US" dirty="0"/>
              <a:t>Advanced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Some slides borrowed from: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Wang Yi (Uppsala), and UC Berkeley CS149 and CS162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1DCA41-B5B0-C357-4E25-64B9976BF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6974" y="3186829"/>
            <a:ext cx="2189408" cy="222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1F1E7-7B83-C3DD-FC8F-22534FFBE0A0}"/>
              </a:ext>
            </a:extLst>
          </p:cNvPr>
          <p:cNvSpPr txBox="1"/>
          <p:nvPr/>
        </p:nvSpPr>
        <p:spPr>
          <a:xfrm>
            <a:off x="607595" y="2817497"/>
            <a:ext cx="25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Andy </a:t>
            </a:r>
            <a:r>
              <a:rPr lang="en-US" dirty="0" err="1"/>
              <a:t>Mauragis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9432-77D3-40CF-BEBC-C82B789E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C61-9311-417F-A12F-1422DBC5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guaranteed performance</a:t>
            </a:r>
          </a:p>
          <a:p>
            <a:pPr lvl="1"/>
            <a:r>
              <a:rPr lang="en-US" dirty="0"/>
              <a:t>Meet </a:t>
            </a:r>
            <a:r>
              <a:rPr lang="en-US" i="1" dirty="0"/>
              <a:t>deadlines</a:t>
            </a:r>
            <a:r>
              <a:rPr lang="en-US" dirty="0"/>
              <a:t> even if it means being slow</a:t>
            </a:r>
          </a:p>
          <a:p>
            <a:pPr lvl="1"/>
            <a:r>
              <a:rPr lang="en-US" dirty="0"/>
              <a:t>Limit how bad the </a:t>
            </a:r>
            <a:r>
              <a:rPr lang="en-US" i="1" dirty="0"/>
              <a:t>worst case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Usually mathematically</a:t>
            </a:r>
          </a:p>
          <a:p>
            <a:pPr lvl="1"/>
            <a:endParaRPr lang="en-US" dirty="0"/>
          </a:p>
          <a:p>
            <a:r>
              <a:rPr lang="en-US" dirty="0"/>
              <a:t>It’s not about speed, it’s about guaranteed performance</a:t>
            </a:r>
          </a:p>
          <a:p>
            <a:pPr lvl="1"/>
            <a:r>
              <a:rPr lang="en-US" dirty="0"/>
              <a:t>Good turnaround and response time are nice, but insufficient</a:t>
            </a:r>
          </a:p>
          <a:p>
            <a:pPr lvl="1"/>
            <a:r>
              <a:rPr lang="en-US" dirty="0"/>
              <a:t>Predictability is key to providing a guarantee</a:t>
            </a:r>
          </a:p>
          <a:p>
            <a:pPr lvl="1"/>
            <a:endParaRPr lang="en-US" dirty="0"/>
          </a:p>
          <a:p>
            <a:r>
              <a:rPr lang="en-US" dirty="0"/>
              <a:t>RTOS is actually a whole other class worth of material</a:t>
            </a:r>
          </a:p>
          <a:p>
            <a:pPr lvl="1"/>
            <a:r>
              <a:rPr lang="en-US" dirty="0"/>
              <a:t>Last taught by Peter </a:t>
            </a:r>
            <a:r>
              <a:rPr lang="en-US" dirty="0" err="1"/>
              <a:t>Dinda</a:t>
            </a:r>
            <a:r>
              <a:rPr lang="en-US" dirty="0"/>
              <a:t> in 2005…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7D181-5665-4B7F-941E-C038A46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8B4B-8D50-4B94-9635-29EB21B3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real-time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3B43-C73A-46F4-8FF5-071FB506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real-time:</a:t>
            </a:r>
          </a:p>
          <a:p>
            <a:pPr lvl="1"/>
            <a:r>
              <a:rPr lang="en-US" dirty="0"/>
              <a:t>Meet </a:t>
            </a:r>
            <a:r>
              <a:rPr lang="en-US" b="1" dirty="0"/>
              <a:t>all deadlines</a:t>
            </a:r>
          </a:p>
          <a:p>
            <a:pPr lvl="2"/>
            <a:r>
              <a:rPr lang="en-US" dirty="0"/>
              <a:t>Otherwise decline to accept the job</a:t>
            </a:r>
          </a:p>
          <a:p>
            <a:pPr lvl="1"/>
            <a:r>
              <a:rPr lang="en-US" dirty="0"/>
              <a:t>Ideally: determine in advance if deadlines will be met</a:t>
            </a:r>
          </a:p>
          <a:p>
            <a:pPr lvl="1"/>
            <a:endParaRPr lang="en-US" dirty="0"/>
          </a:p>
          <a:p>
            <a:r>
              <a:rPr lang="en-US" dirty="0"/>
              <a:t>Soft real-time</a:t>
            </a:r>
          </a:p>
          <a:p>
            <a:pPr lvl="1"/>
            <a:r>
              <a:rPr lang="en-US" dirty="0"/>
              <a:t>Attempt to meet deadlines with high probability</a:t>
            </a:r>
          </a:p>
          <a:p>
            <a:pPr lvl="1"/>
            <a:r>
              <a:rPr lang="en-US" dirty="0"/>
              <a:t>Often good enough for many non-safety-critical applications</a:t>
            </a:r>
          </a:p>
          <a:p>
            <a:pPr lvl="2"/>
            <a:r>
              <a:rPr lang="en-US" dirty="0"/>
              <a:t>Quadcopter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609A-8313-4E68-89BF-7E201C1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ED74-FF18-4000-83C3-A1A52C0A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C0E6-B1E5-4E34-98BC-A947AA29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Preemptable jobs with known deadlines (D) and computation (C)</a:t>
            </a:r>
          </a:p>
          <a:p>
            <a:pPr lvl="1"/>
            <a:r>
              <a:rPr lang="en-US" dirty="0"/>
              <a:t>Computation duration here are the worst-case execution times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Computation MUST complete before deadline and start after arrival</a:t>
            </a:r>
          </a:p>
          <a:p>
            <a:pPr lvl="2"/>
            <a:r>
              <a:rPr lang="en-US" dirty="0"/>
              <a:t>Can happen anywhere between those boundaries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9185-772A-4701-BCFE-0FF241A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DAD2B-0E40-3A3C-D244-C7FE8FA3C789}"/>
              </a:ext>
            </a:extLst>
          </p:cNvPr>
          <p:cNvCxnSpPr>
            <a:cxnSpLocks/>
          </p:cNvCxnSpPr>
          <p:nvPr/>
        </p:nvCxnSpPr>
        <p:spPr>
          <a:xfrm>
            <a:off x="1133341" y="4990326"/>
            <a:ext cx="95346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1A6AEC-57F5-5B53-45B9-260103DDC41B}"/>
              </a:ext>
            </a:extLst>
          </p:cNvPr>
          <p:cNvCxnSpPr/>
          <p:nvPr/>
        </p:nvCxnSpPr>
        <p:spPr>
          <a:xfrm>
            <a:off x="3103808" y="3985773"/>
            <a:ext cx="0" cy="1004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7C2A9-B0AD-C7FD-D6E1-480141A3D116}"/>
              </a:ext>
            </a:extLst>
          </p:cNvPr>
          <p:cNvCxnSpPr/>
          <p:nvPr/>
        </p:nvCxnSpPr>
        <p:spPr>
          <a:xfrm>
            <a:off x="7094112" y="3985773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A2FA8C-AC60-39CD-5032-A483AB6F02F2}"/>
              </a:ext>
            </a:extLst>
          </p:cNvPr>
          <p:cNvSpPr txBox="1"/>
          <p:nvPr/>
        </p:nvSpPr>
        <p:spPr>
          <a:xfrm>
            <a:off x="2523067" y="5152368"/>
            <a:ext cx="1286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Job arrives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37471-0EB9-08D6-3854-8FD5255B1F79}"/>
              </a:ext>
            </a:extLst>
          </p:cNvPr>
          <p:cNvSpPr txBox="1"/>
          <p:nvPr/>
        </p:nvSpPr>
        <p:spPr>
          <a:xfrm>
            <a:off x="6213077" y="5152368"/>
            <a:ext cx="176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437E6-4EA9-3AB5-987F-E4486332E742}"/>
              </a:ext>
            </a:extLst>
          </p:cNvPr>
          <p:cNvSpPr/>
          <p:nvPr/>
        </p:nvSpPr>
        <p:spPr>
          <a:xfrm>
            <a:off x="3324419" y="4324319"/>
            <a:ext cx="3132666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39263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3C56-7D2F-4DB8-A9B3-D6403246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Prior scheduling policies don’t apply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030F-CF51-4FCB-BDDC-33542EB7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7595" y="1298448"/>
            <a:ext cx="10972800" cy="471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342E-780A-432E-90B6-16E24C67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027A3-F068-44D4-9BD8-E7004664F0C1}"/>
              </a:ext>
            </a:extLst>
          </p:cNvPr>
          <p:cNvSpPr txBox="1"/>
          <p:nvPr/>
        </p:nvSpPr>
        <p:spPr>
          <a:xfrm>
            <a:off x="723900" y="1447800"/>
            <a:ext cx="438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</a:rPr>
              <a:t>Round Robin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5D64E-C538-435A-92BD-451C3731350E}"/>
              </a:ext>
            </a:extLst>
          </p:cNvPr>
          <p:cNvSpPr txBox="1"/>
          <p:nvPr/>
        </p:nvSpPr>
        <p:spPr>
          <a:xfrm>
            <a:off x="9445791" y="1143000"/>
            <a:ext cx="2250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Need to account for deadlines!</a:t>
            </a:r>
          </a:p>
        </p:txBody>
      </p:sp>
    </p:spTree>
    <p:extLst>
      <p:ext uri="{BB962C8B-B14F-4D97-AF65-F5344CB8AC3E}">
        <p14:creationId xmlns:p14="http://schemas.microsoft.com/office/powerpoint/2010/main" val="183366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F8A-EA26-4764-B2AB-EE130578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real-time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BD38-EFA5-4567-B0AF-954BB633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Aperiodic</a:t>
            </a:r>
          </a:p>
          <a:p>
            <a:pPr lvl="1"/>
            <a:r>
              <a:rPr lang="en-US" dirty="0"/>
              <a:t>Jobs we are already accustomed to</a:t>
            </a:r>
          </a:p>
          <a:p>
            <a:pPr lvl="1"/>
            <a:r>
              <a:rPr lang="en-US" dirty="0"/>
              <a:t>Unpredictable start times, no deadlines (not real-time)</a:t>
            </a:r>
          </a:p>
          <a:p>
            <a:pPr lvl="1"/>
            <a:endParaRPr lang="en-US" dirty="0"/>
          </a:p>
          <a:p>
            <a:r>
              <a:rPr lang="en-US" dirty="0"/>
              <a:t>Sporadic</a:t>
            </a:r>
          </a:p>
          <a:p>
            <a:pPr lvl="1"/>
            <a:r>
              <a:rPr lang="en-US" dirty="0"/>
              <a:t>Unpredictable start time, has a deadline</a:t>
            </a:r>
          </a:p>
          <a:p>
            <a:pPr lvl="1"/>
            <a:r>
              <a:rPr lang="en-US" dirty="0"/>
              <a:t>Must decide feasibility at runtime and either accept or reject job</a:t>
            </a:r>
          </a:p>
          <a:p>
            <a:pPr lvl="1"/>
            <a:endParaRPr lang="en-US" dirty="0"/>
          </a:p>
          <a:p>
            <a:r>
              <a:rPr lang="en-US" dirty="0"/>
              <a:t>Periodic (we’ll focus on these)</a:t>
            </a:r>
          </a:p>
          <a:p>
            <a:pPr lvl="1"/>
            <a:r>
              <a:rPr lang="en-US" dirty="0"/>
              <a:t>Recurs at a certain time interval</a:t>
            </a:r>
          </a:p>
          <a:p>
            <a:pPr lvl="1"/>
            <a:r>
              <a:rPr lang="en-US" dirty="0"/>
              <a:t>Deadline for completion is before the start of the next time interval</a:t>
            </a:r>
          </a:p>
          <a:p>
            <a:pPr lvl="2"/>
            <a:r>
              <a:rPr lang="en-US" dirty="0"/>
              <a:t>i.e. deadline equals the period</a:t>
            </a:r>
          </a:p>
          <a:p>
            <a:pPr lvl="1"/>
            <a:r>
              <a:rPr lang="en-US" dirty="0"/>
              <a:t>Can decide </a:t>
            </a:r>
            <a:r>
              <a:rPr lang="en-US" i="1" dirty="0"/>
              <a:t>feasibility</a:t>
            </a:r>
            <a:r>
              <a:rPr lang="en-US" dirty="0"/>
              <a:t> of schedule at compile-time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4209-753F-4AF5-8A0A-56A855BF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ED74-FF18-4000-83C3-A1A52C0A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real-time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C0E6-B1E5-4E34-98BC-A947AA29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at their deadline</a:t>
            </a:r>
          </a:p>
          <a:p>
            <a:pPr lvl="1"/>
            <a:r>
              <a:rPr lang="en-US" dirty="0"/>
              <a:t>New work cannot be started until the deadline</a:t>
            </a:r>
          </a:p>
          <a:p>
            <a:pPr lvl="1"/>
            <a:r>
              <a:rPr lang="en-US" dirty="0"/>
              <a:t>Work can take place anytime between deadlines</a:t>
            </a:r>
          </a:p>
          <a:p>
            <a:pPr lvl="2"/>
            <a:r>
              <a:rPr lang="en-US" dirty="0"/>
              <a:t>But MUST finish before the deadline 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9185-772A-4701-BCFE-0FF241A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DAD2B-0E40-3A3C-D244-C7FE8FA3C789}"/>
              </a:ext>
            </a:extLst>
          </p:cNvPr>
          <p:cNvCxnSpPr>
            <a:cxnSpLocks/>
          </p:cNvCxnSpPr>
          <p:nvPr/>
        </p:nvCxnSpPr>
        <p:spPr>
          <a:xfrm>
            <a:off x="1304202" y="4665923"/>
            <a:ext cx="95346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1A6AEC-57F5-5B53-45B9-260103DDC41B}"/>
              </a:ext>
            </a:extLst>
          </p:cNvPr>
          <p:cNvCxnSpPr/>
          <p:nvPr/>
        </p:nvCxnSpPr>
        <p:spPr>
          <a:xfrm>
            <a:off x="1647063" y="3661370"/>
            <a:ext cx="0" cy="1004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7C2A9-B0AD-C7FD-D6E1-480141A3D116}"/>
              </a:ext>
            </a:extLst>
          </p:cNvPr>
          <p:cNvCxnSpPr/>
          <p:nvPr/>
        </p:nvCxnSpPr>
        <p:spPr>
          <a:xfrm>
            <a:off x="7279901" y="3595210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A2FA8C-AC60-39CD-5032-A483AB6F02F2}"/>
              </a:ext>
            </a:extLst>
          </p:cNvPr>
          <p:cNvSpPr txBox="1"/>
          <p:nvPr/>
        </p:nvSpPr>
        <p:spPr>
          <a:xfrm>
            <a:off x="1066322" y="4787205"/>
            <a:ext cx="1286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Job arrives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37471-0EB9-08D6-3854-8FD5255B1F79}"/>
              </a:ext>
            </a:extLst>
          </p:cNvPr>
          <p:cNvSpPr txBox="1"/>
          <p:nvPr/>
        </p:nvSpPr>
        <p:spPr>
          <a:xfrm>
            <a:off x="3438994" y="4787205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  <a:p>
            <a:pPr algn="ctr"/>
            <a:r>
              <a:rPr lang="en-US" sz="2800" dirty="0"/>
              <a:t>and</a:t>
            </a:r>
          </a:p>
          <a:p>
            <a:pPr algn="ctr"/>
            <a:r>
              <a:rPr lang="en-US" sz="2800" dirty="0"/>
              <a:t>new arrival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437E6-4EA9-3AB5-987F-E4486332E742}"/>
              </a:ext>
            </a:extLst>
          </p:cNvPr>
          <p:cNvSpPr/>
          <p:nvPr/>
        </p:nvSpPr>
        <p:spPr>
          <a:xfrm>
            <a:off x="1709788" y="3999559"/>
            <a:ext cx="2264294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463450-749F-04E5-24B7-AD0936495997}"/>
              </a:ext>
            </a:extLst>
          </p:cNvPr>
          <p:cNvCxnSpPr/>
          <p:nvPr/>
        </p:nvCxnSpPr>
        <p:spPr>
          <a:xfrm>
            <a:off x="4491863" y="3595210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A3A6B-25AD-34CD-1122-283AC94B15D4}"/>
              </a:ext>
            </a:extLst>
          </p:cNvPr>
          <p:cNvCxnSpPr/>
          <p:nvPr/>
        </p:nvCxnSpPr>
        <p:spPr>
          <a:xfrm>
            <a:off x="10067939" y="3595210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0B51B8-C17C-C793-6A17-8FAD40CA7B19}"/>
              </a:ext>
            </a:extLst>
          </p:cNvPr>
          <p:cNvSpPr/>
          <p:nvPr/>
        </p:nvSpPr>
        <p:spPr>
          <a:xfrm>
            <a:off x="4963853" y="3999559"/>
            <a:ext cx="2264294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41218-2A9F-75E3-6752-7BA3737538DB}"/>
              </a:ext>
            </a:extLst>
          </p:cNvPr>
          <p:cNvSpPr/>
          <p:nvPr/>
        </p:nvSpPr>
        <p:spPr>
          <a:xfrm>
            <a:off x="7369481" y="3999559"/>
            <a:ext cx="1339504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94D23-03B3-9EF2-9FCB-2FEDE8ECD9F7}"/>
              </a:ext>
            </a:extLst>
          </p:cNvPr>
          <p:cNvSpPr/>
          <p:nvPr/>
        </p:nvSpPr>
        <p:spPr>
          <a:xfrm>
            <a:off x="8902074" y="3999559"/>
            <a:ext cx="1165865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ADA57-A1AD-60A1-B13C-02F57529EB51}"/>
              </a:ext>
            </a:extLst>
          </p:cNvPr>
          <p:cNvSpPr txBox="1"/>
          <p:nvPr/>
        </p:nvSpPr>
        <p:spPr>
          <a:xfrm>
            <a:off x="6289301" y="4787205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  <a:p>
            <a:pPr algn="ctr"/>
            <a:r>
              <a:rPr lang="en-US" sz="2800" dirty="0"/>
              <a:t>and</a:t>
            </a:r>
          </a:p>
          <a:p>
            <a:pPr algn="ctr"/>
            <a:r>
              <a:rPr lang="en-US" sz="2800" dirty="0"/>
              <a:t>new arrival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E9A50-8449-AEFA-709B-58382D13DDD2}"/>
              </a:ext>
            </a:extLst>
          </p:cNvPr>
          <p:cNvSpPr txBox="1"/>
          <p:nvPr/>
        </p:nvSpPr>
        <p:spPr>
          <a:xfrm>
            <a:off x="9077339" y="4787205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  <a:p>
            <a:pPr algn="ctr"/>
            <a:r>
              <a:rPr lang="en-US" sz="2800" dirty="0"/>
              <a:t>and</a:t>
            </a:r>
          </a:p>
          <a:p>
            <a:pPr algn="ctr"/>
            <a:r>
              <a:rPr lang="en-US" sz="2800" dirty="0"/>
              <a:t>new arrival</a:t>
            </a:r>
          </a:p>
        </p:txBody>
      </p:sp>
    </p:spTree>
    <p:extLst>
      <p:ext uri="{BB962C8B-B14F-4D97-AF65-F5344CB8AC3E}">
        <p14:creationId xmlns:p14="http://schemas.microsoft.com/office/powerpoint/2010/main" val="264590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D6AA-4873-FB68-3354-C687CCE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9537C-61D6-C4F7-D2E4-F5C9F26F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BD0505-FD11-939D-830F-AE8C784A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4720" y="1088639"/>
            <a:ext cx="9298547" cy="50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9BEAD-180C-DF1E-A2F6-23C0DFC6817C}"/>
              </a:ext>
            </a:extLst>
          </p:cNvPr>
          <p:cNvSpPr txBox="1"/>
          <p:nvPr/>
        </p:nvSpPr>
        <p:spPr>
          <a:xfrm>
            <a:off x="499056" y="6276480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https://xkcd.com/2433/</a:t>
            </a:r>
          </a:p>
        </p:txBody>
      </p:sp>
    </p:spTree>
    <p:extLst>
      <p:ext uri="{BB962C8B-B14F-4D97-AF65-F5344CB8AC3E}">
        <p14:creationId xmlns:p14="http://schemas.microsoft.com/office/powerpoint/2010/main" val="209362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Real Time Operating Systems</a:t>
            </a:r>
          </a:p>
          <a:p>
            <a:pPr lvl="1"/>
            <a:r>
              <a:rPr lang="en-US" b="1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2625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BF6995-9D62-45DE-9C3D-393F5BFF1363}"/>
              </a:ext>
            </a:extLst>
          </p:cNvPr>
          <p:cNvGrpSpPr/>
          <p:nvPr/>
        </p:nvGrpSpPr>
        <p:grpSpPr>
          <a:xfrm>
            <a:off x="1901001" y="3662363"/>
            <a:ext cx="8186526" cy="2343150"/>
            <a:chOff x="195474" y="3371850"/>
            <a:chExt cx="8186526" cy="2343150"/>
          </a:xfrm>
        </p:grpSpPr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9DF659DB-AA03-41E2-8F0B-C8CEB1A55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23B2C462-2D17-4A99-9F54-7BA4B14E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75BDC05C-7EBF-4A25-B72E-526A61F9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2CFA5699-5D76-44C9-8470-3820556D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CB7C7566-F106-447E-85A9-229B49CDB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510508D4-9489-45C4-8A19-663ED5C06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239DE1E3-27F2-4B51-9C0D-F37314A8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9BE581A-D4E6-4BC7-B2F2-DF6E30EB7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8649920C-EF89-4BB9-9625-6B20AADAE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3431CC0E-4D0C-4197-992E-5188BD61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1595E569-B719-4045-BC0A-29D63CDD9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9B8B599A-6349-437A-9507-B620F66C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1AC9E9B0-EE72-4287-B608-BEC643CB6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0E2D9CA1-6423-495B-890F-3F294450F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ED06111B-BA15-443A-9199-D21CD66B0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BA2EE6F7-5908-452E-A94F-A76BB72DE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ADBB6A92-A5CE-4232-8B6A-CB662DFB0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EDE85FEB-1031-4441-84E0-1AA75D6C9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id="{7D98FCD7-2EA0-48C8-90B2-71C8059A7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id="{9EE996E9-CEAE-4781-94FE-2CF9550F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DE0718B3-42C6-43D6-AB81-F13F7A0F5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504EBD6D-ABE4-4E51-B984-64C173F60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33">
              <a:extLst>
                <a:ext uri="{FF2B5EF4-FFF2-40B4-BE49-F238E27FC236}">
                  <a16:creationId xmlns:a16="http://schemas.microsoft.com/office/drawing/2014/main" id="{6704664C-AE92-4982-BF57-FE9EC721E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183AD4B2-E522-4E9A-8EC0-27C145871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A913ABA1-78A0-43FF-A341-4982A4AD5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36">
              <a:extLst>
                <a:ext uri="{FF2B5EF4-FFF2-40B4-BE49-F238E27FC236}">
                  <a16:creationId xmlns:a16="http://schemas.microsoft.com/office/drawing/2014/main" id="{495852A6-6B6B-484A-A51B-AE47507F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37">
              <a:extLst>
                <a:ext uri="{FF2B5EF4-FFF2-40B4-BE49-F238E27FC236}">
                  <a16:creationId xmlns:a16="http://schemas.microsoft.com/office/drawing/2014/main" id="{B5759561-28F0-4D7A-AD97-FACC1C07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3F6117B4-8675-4A27-B5CC-8DB36AB1C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3EFB1BCD-E018-4C15-934F-13452181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40">
              <a:extLst>
                <a:ext uri="{FF2B5EF4-FFF2-40B4-BE49-F238E27FC236}">
                  <a16:creationId xmlns:a16="http://schemas.microsoft.com/office/drawing/2014/main" id="{F6FBF68D-E59F-4BD1-B060-7CB52A745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41">
              <a:extLst>
                <a:ext uri="{FF2B5EF4-FFF2-40B4-BE49-F238E27FC236}">
                  <a16:creationId xmlns:a16="http://schemas.microsoft.com/office/drawing/2014/main" id="{AED591AC-D4D6-4234-823D-5483EFC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42">
              <a:extLst>
                <a:ext uri="{FF2B5EF4-FFF2-40B4-BE49-F238E27FC236}">
                  <a16:creationId xmlns:a16="http://schemas.microsoft.com/office/drawing/2014/main" id="{869F4A15-EDA5-48DD-8773-0E96C3BC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43">
              <a:extLst>
                <a:ext uri="{FF2B5EF4-FFF2-40B4-BE49-F238E27FC236}">
                  <a16:creationId xmlns:a16="http://schemas.microsoft.com/office/drawing/2014/main" id="{1AE779EC-2162-4A90-BC67-049E293C9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44">
              <a:extLst>
                <a:ext uri="{FF2B5EF4-FFF2-40B4-BE49-F238E27FC236}">
                  <a16:creationId xmlns:a16="http://schemas.microsoft.com/office/drawing/2014/main" id="{A5616A27-BE1F-4756-B2D4-48D9E2354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45">
              <a:extLst>
                <a:ext uri="{FF2B5EF4-FFF2-40B4-BE49-F238E27FC236}">
                  <a16:creationId xmlns:a16="http://schemas.microsoft.com/office/drawing/2014/main" id="{17D1683F-384E-4687-BA77-1B3E389A7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9042058B-8170-4AC9-A5AE-2E11D13F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47">
              <a:extLst>
                <a:ext uri="{FF2B5EF4-FFF2-40B4-BE49-F238E27FC236}">
                  <a16:creationId xmlns:a16="http://schemas.microsoft.com/office/drawing/2014/main" id="{E9BF1C39-2CE9-4B92-B5F7-52C78CE7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48">
              <a:extLst>
                <a:ext uri="{FF2B5EF4-FFF2-40B4-BE49-F238E27FC236}">
                  <a16:creationId xmlns:a16="http://schemas.microsoft.com/office/drawing/2014/main" id="{E9D7294B-CABA-49F6-8361-20D0B2C91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71ED25A7-90DA-44F8-AEB1-EB542B8D4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88622959-7F10-492F-91A2-48078B4C3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9AE03EB-8DA0-474C-8166-43E0CE173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52">
              <a:extLst>
                <a:ext uri="{FF2B5EF4-FFF2-40B4-BE49-F238E27FC236}">
                  <a16:creationId xmlns:a16="http://schemas.microsoft.com/office/drawing/2014/main" id="{4E2C946C-F132-4A25-9263-3A8AC517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AED27747-7380-4008-BE13-39238A546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55">
              <a:extLst>
                <a:ext uri="{FF2B5EF4-FFF2-40B4-BE49-F238E27FC236}">
                  <a16:creationId xmlns:a16="http://schemas.microsoft.com/office/drawing/2014/main" id="{170DC0CD-A35B-41E7-B534-4581FD275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56">
              <a:extLst>
                <a:ext uri="{FF2B5EF4-FFF2-40B4-BE49-F238E27FC236}">
                  <a16:creationId xmlns:a16="http://schemas.microsoft.com/office/drawing/2014/main" id="{C1C9DDA1-01D3-4DAD-A63C-B973C2D2B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57">
              <a:extLst>
                <a:ext uri="{FF2B5EF4-FFF2-40B4-BE49-F238E27FC236}">
                  <a16:creationId xmlns:a16="http://schemas.microsoft.com/office/drawing/2014/main" id="{19D28730-4CEE-4817-BC39-81F613203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58">
              <a:extLst>
                <a:ext uri="{FF2B5EF4-FFF2-40B4-BE49-F238E27FC236}">
                  <a16:creationId xmlns:a16="http://schemas.microsoft.com/office/drawing/2014/main" id="{AC776ADD-FA69-4972-A33F-E5F0C208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59">
              <a:extLst>
                <a:ext uri="{FF2B5EF4-FFF2-40B4-BE49-F238E27FC236}">
                  <a16:creationId xmlns:a16="http://schemas.microsoft.com/office/drawing/2014/main" id="{9E6F3C50-B3C5-48CB-8CA0-760A4E832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60">
              <a:extLst>
                <a:ext uri="{FF2B5EF4-FFF2-40B4-BE49-F238E27FC236}">
                  <a16:creationId xmlns:a16="http://schemas.microsoft.com/office/drawing/2014/main" id="{40C1DC5C-6F1F-47B4-A807-CCDCDDB22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61">
              <a:extLst>
                <a:ext uri="{FF2B5EF4-FFF2-40B4-BE49-F238E27FC236}">
                  <a16:creationId xmlns:a16="http://schemas.microsoft.com/office/drawing/2014/main" id="{40D2883F-9407-486B-BBAE-B1AD1AF94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62">
              <a:extLst>
                <a:ext uri="{FF2B5EF4-FFF2-40B4-BE49-F238E27FC236}">
                  <a16:creationId xmlns:a16="http://schemas.microsoft.com/office/drawing/2014/main" id="{38A7DE90-80E3-4BDF-AA87-3C157289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Line 63">
              <a:extLst>
                <a:ext uri="{FF2B5EF4-FFF2-40B4-BE49-F238E27FC236}">
                  <a16:creationId xmlns:a16="http://schemas.microsoft.com/office/drawing/2014/main" id="{88C8404E-235A-4140-9F73-800D07E2C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Line 64">
              <a:extLst>
                <a:ext uri="{FF2B5EF4-FFF2-40B4-BE49-F238E27FC236}">
                  <a16:creationId xmlns:a16="http://schemas.microsoft.com/office/drawing/2014/main" id="{9F214B09-48D6-485D-9EE4-707EB1DB7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Line 65">
              <a:extLst>
                <a:ext uri="{FF2B5EF4-FFF2-40B4-BE49-F238E27FC236}">
                  <a16:creationId xmlns:a16="http://schemas.microsoft.com/office/drawing/2014/main" id="{7B54BD2A-579D-4140-9769-79E80141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" name="Line 66">
              <a:extLst>
                <a:ext uri="{FF2B5EF4-FFF2-40B4-BE49-F238E27FC236}">
                  <a16:creationId xmlns:a16="http://schemas.microsoft.com/office/drawing/2014/main" id="{6EF43DE0-0197-4E3C-8D08-51A42F48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Line 67">
              <a:extLst>
                <a:ext uri="{FF2B5EF4-FFF2-40B4-BE49-F238E27FC236}">
                  <a16:creationId xmlns:a16="http://schemas.microsoft.com/office/drawing/2014/main" id="{30AE9CCA-8EE8-4C52-85FD-64A2FE1C2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Line 68">
              <a:extLst>
                <a:ext uri="{FF2B5EF4-FFF2-40B4-BE49-F238E27FC236}">
                  <a16:creationId xmlns:a16="http://schemas.microsoft.com/office/drawing/2014/main" id="{1A2820FD-1DB2-40F7-BD58-D2E3E7376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Line 69">
              <a:extLst>
                <a:ext uri="{FF2B5EF4-FFF2-40B4-BE49-F238E27FC236}">
                  <a16:creationId xmlns:a16="http://schemas.microsoft.com/office/drawing/2014/main" id="{E72C15DC-4833-44AE-8722-EE35D028D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Line 70">
              <a:extLst>
                <a:ext uri="{FF2B5EF4-FFF2-40B4-BE49-F238E27FC236}">
                  <a16:creationId xmlns:a16="http://schemas.microsoft.com/office/drawing/2014/main" id="{77647CF9-C173-42E2-A947-6115D616D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Line 71">
              <a:extLst>
                <a:ext uri="{FF2B5EF4-FFF2-40B4-BE49-F238E27FC236}">
                  <a16:creationId xmlns:a16="http://schemas.microsoft.com/office/drawing/2014/main" id="{6AD9E338-F481-43EC-8AB7-40CC0AE1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72">
              <a:extLst>
                <a:ext uri="{FF2B5EF4-FFF2-40B4-BE49-F238E27FC236}">
                  <a16:creationId xmlns:a16="http://schemas.microsoft.com/office/drawing/2014/main" id="{6AFD637B-14B2-4366-9930-12AD89040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Line 73">
              <a:extLst>
                <a:ext uri="{FF2B5EF4-FFF2-40B4-BE49-F238E27FC236}">
                  <a16:creationId xmlns:a16="http://schemas.microsoft.com/office/drawing/2014/main" id="{058E3F13-FD6A-494A-8E69-E0D9962C4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Line 74">
              <a:extLst>
                <a:ext uri="{FF2B5EF4-FFF2-40B4-BE49-F238E27FC236}">
                  <a16:creationId xmlns:a16="http://schemas.microsoft.com/office/drawing/2014/main" id="{5D3E4CD9-E7AA-4DAD-8EFA-E953728BE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Text Box 75">
              <a:extLst>
                <a:ext uri="{FF2B5EF4-FFF2-40B4-BE49-F238E27FC236}">
                  <a16:creationId xmlns:a16="http://schemas.microsoft.com/office/drawing/2014/main" id="{C075A912-2672-4E61-B683-478216562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ED0F7E44-B0A6-43A3-AEE2-CA57D0CEF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93" name="Text Box 77">
              <a:extLst>
                <a:ext uri="{FF2B5EF4-FFF2-40B4-BE49-F238E27FC236}">
                  <a16:creationId xmlns:a16="http://schemas.microsoft.com/office/drawing/2014/main" id="{1516615B-7D6F-467C-B630-9E8F93D3E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94" name="Text Box 78">
              <a:extLst>
                <a:ext uri="{FF2B5EF4-FFF2-40B4-BE49-F238E27FC236}">
                  <a16:creationId xmlns:a16="http://schemas.microsoft.com/office/drawing/2014/main" id="{0967FB9A-4BA1-4604-BE98-DBFAA91F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D012C5A-81C3-4ED0-822A-8B913501A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49" y="3490123"/>
              <a:ext cx="966788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9FC34FF-BC2B-423A-9831-BE6C35E44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74" y="4280698"/>
              <a:ext cx="1030288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6DEFBE6-C535-4C40-8A16-27B3891C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49" y="4983961"/>
              <a:ext cx="1030288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8" name="Line 82">
              <a:extLst>
                <a:ext uri="{FF2B5EF4-FFF2-40B4-BE49-F238E27FC236}">
                  <a16:creationId xmlns:a16="http://schemas.microsoft.com/office/drawing/2014/main" id="{DD86E4BD-264F-4065-AE56-63A53215B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99" name="Line 83">
              <a:extLst>
                <a:ext uri="{FF2B5EF4-FFF2-40B4-BE49-F238E27FC236}">
                  <a16:creationId xmlns:a16="http://schemas.microsoft.com/office/drawing/2014/main" id="{F542F2F8-B633-42EE-ABD3-1748A0B54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Line 84">
              <a:extLst>
                <a:ext uri="{FF2B5EF4-FFF2-40B4-BE49-F238E27FC236}">
                  <a16:creationId xmlns:a16="http://schemas.microsoft.com/office/drawing/2014/main" id="{87F878E5-F74E-47DD-8DEF-AE46DA3FB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Line 85">
            <a:extLst>
              <a:ext uri="{FF2B5EF4-FFF2-40B4-BE49-F238E27FC236}">
                <a16:creationId xmlns:a16="http://schemas.microsoft.com/office/drawing/2014/main" id="{CB32196E-E1B1-4962-AF82-D7C3672B8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7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" name="Line 86">
            <a:extLst>
              <a:ext uri="{FF2B5EF4-FFF2-40B4-BE49-F238E27FC236}">
                <a16:creationId xmlns:a16="http://schemas.microsoft.com/office/drawing/2014/main" id="{8D1D761B-1F88-4BDB-A26D-DE2E2BA63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8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Line 87">
            <a:extLst>
              <a:ext uri="{FF2B5EF4-FFF2-40B4-BE49-F238E27FC236}">
                <a16:creationId xmlns:a16="http://schemas.microsoft.com/office/drawing/2014/main" id="{CF71403E-27E2-4FE3-AE8E-B4955D1DD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0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1">
            <a:extLst>
              <a:ext uri="{FF2B5EF4-FFF2-40B4-BE49-F238E27FC236}">
                <a16:creationId xmlns:a16="http://schemas.microsoft.com/office/drawing/2014/main" id="{710B4735-B9BD-4A02-8BDC-E0A63E079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1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Line 92">
            <a:extLst>
              <a:ext uri="{FF2B5EF4-FFF2-40B4-BE49-F238E27FC236}">
                <a16:creationId xmlns:a16="http://schemas.microsoft.com/office/drawing/2014/main" id="{4D07318C-9868-4B4F-96AB-6EB74FBDD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3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Line 97">
            <a:extLst>
              <a:ext uri="{FF2B5EF4-FFF2-40B4-BE49-F238E27FC236}">
                <a16:creationId xmlns:a16="http://schemas.microsoft.com/office/drawing/2014/main" id="{9EB641D4-0FFE-4D60-9561-D993984B8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5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7" name="Line 99">
            <a:extLst>
              <a:ext uri="{FF2B5EF4-FFF2-40B4-BE49-F238E27FC236}">
                <a16:creationId xmlns:a16="http://schemas.microsoft.com/office/drawing/2014/main" id="{07AF7352-25D8-4915-BF23-B57C4D8B7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49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6" name="Line 98">
            <a:extLst>
              <a:ext uri="{FF2B5EF4-FFF2-40B4-BE49-F238E27FC236}">
                <a16:creationId xmlns:a16="http://schemas.microsoft.com/office/drawing/2014/main" id="{314639D4-4DC1-4626-BAD9-82914B1BD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8327" y="4419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93">
            <a:extLst>
              <a:ext uri="{FF2B5EF4-FFF2-40B4-BE49-F238E27FC236}">
                <a16:creationId xmlns:a16="http://schemas.microsoft.com/office/drawing/2014/main" id="{215F6934-9AAF-4834-ABDD-462F0A3DB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7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8DB30C-9654-44DE-AC5B-7D6E6AEDFDD4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7138E7-8043-428A-B3EF-7B17B5243582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</p:spTree>
    <p:extLst>
      <p:ext uri="{BB962C8B-B14F-4D97-AF65-F5344CB8AC3E}">
        <p14:creationId xmlns:p14="http://schemas.microsoft.com/office/powerpoint/2010/main" val="27858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531758-F598-469F-9536-F43FA805BC44}"/>
              </a:ext>
            </a:extLst>
          </p:cNvPr>
          <p:cNvGrpSpPr/>
          <p:nvPr/>
        </p:nvGrpSpPr>
        <p:grpSpPr>
          <a:xfrm>
            <a:off x="1901001" y="3657600"/>
            <a:ext cx="8186526" cy="2347913"/>
            <a:chOff x="195474" y="3367087"/>
            <a:chExt cx="8186526" cy="23479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BF6995-9D62-45DE-9C3D-393F5BFF1363}"/>
                </a:ext>
              </a:extLst>
            </p:cNvPr>
            <p:cNvGrpSpPr/>
            <p:nvPr/>
          </p:nvGrpSpPr>
          <p:grpSpPr>
            <a:xfrm>
              <a:off x="195474" y="3371850"/>
              <a:ext cx="8186526" cy="2343150"/>
              <a:chOff x="195474" y="3371850"/>
              <a:chExt cx="8186526" cy="2343150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9DF659DB-AA03-41E2-8F0B-C8CEB1A55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752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Line 11">
                <a:extLst>
                  <a:ext uri="{FF2B5EF4-FFF2-40B4-BE49-F238E27FC236}">
                    <a16:creationId xmlns:a16="http://schemas.microsoft.com/office/drawing/2014/main" id="{23B2C462-2D17-4A99-9F54-7BA4B14E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75BDC05C-7EBF-4A25-B72E-526A61F9E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Line 13">
                <a:extLst>
                  <a:ext uri="{FF2B5EF4-FFF2-40B4-BE49-F238E27FC236}">
                    <a16:creationId xmlns:a16="http://schemas.microsoft.com/office/drawing/2014/main" id="{2CFA5699-5D76-44C9-8470-3820556DA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Line 14">
                <a:extLst>
                  <a:ext uri="{FF2B5EF4-FFF2-40B4-BE49-F238E27FC236}">
                    <a16:creationId xmlns:a16="http://schemas.microsoft.com/office/drawing/2014/main" id="{CB7C7566-F106-447E-85A9-229B49CD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Line 15">
                <a:extLst>
                  <a:ext uri="{FF2B5EF4-FFF2-40B4-BE49-F238E27FC236}">
                    <a16:creationId xmlns:a16="http://schemas.microsoft.com/office/drawing/2014/main" id="{510508D4-9489-45C4-8A19-663ED5C06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239DE1E3-27F2-4B51-9C0D-F37314A8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E9BE581A-D4E6-4BC7-B2F2-DF6E30EB7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8649920C-EF89-4BB9-9625-6B20AADAE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3431CC0E-4D0C-4197-992E-5188BD617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1595E569-B719-4045-BC0A-29D63CDD9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9B8B599A-6349-437A-9507-B620F66CF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1AC9E9B0-EE72-4287-B608-BEC643CB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0E2D9CA1-6423-495B-890F-3F294450F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Line 24">
                <a:extLst>
                  <a:ext uri="{FF2B5EF4-FFF2-40B4-BE49-F238E27FC236}">
                    <a16:creationId xmlns:a16="http://schemas.microsoft.com/office/drawing/2014/main" id="{ED06111B-BA15-443A-9199-D21CD66B0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Line 25">
                <a:extLst>
                  <a:ext uri="{FF2B5EF4-FFF2-40B4-BE49-F238E27FC236}">
                    <a16:creationId xmlns:a16="http://schemas.microsoft.com/office/drawing/2014/main" id="{BA2EE6F7-5908-452E-A94F-A76BB72DE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Line 26">
                <a:extLst>
                  <a:ext uri="{FF2B5EF4-FFF2-40B4-BE49-F238E27FC236}">
                    <a16:creationId xmlns:a16="http://schemas.microsoft.com/office/drawing/2014/main" id="{ADBB6A92-A5CE-4232-8B6A-CB662DFB0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EDE85FEB-1031-4441-84E0-1AA75D6C9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Line 28">
                <a:extLst>
                  <a:ext uri="{FF2B5EF4-FFF2-40B4-BE49-F238E27FC236}">
                    <a16:creationId xmlns:a16="http://schemas.microsoft.com/office/drawing/2014/main" id="{7D98FCD7-2EA0-48C8-90B2-71C8059A7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Line 29">
                <a:extLst>
                  <a:ext uri="{FF2B5EF4-FFF2-40B4-BE49-F238E27FC236}">
                    <a16:creationId xmlns:a16="http://schemas.microsoft.com/office/drawing/2014/main" id="{9EE996E9-CEAE-4781-94FE-2CF9550F7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Line 30">
                <a:extLst>
                  <a:ext uri="{FF2B5EF4-FFF2-40B4-BE49-F238E27FC236}">
                    <a16:creationId xmlns:a16="http://schemas.microsoft.com/office/drawing/2014/main" id="{DE0718B3-42C6-43D6-AB81-F13F7A0F5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504EBD6D-ABE4-4E51-B984-64C173F6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514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0" name="Line 33">
                <a:extLst>
                  <a:ext uri="{FF2B5EF4-FFF2-40B4-BE49-F238E27FC236}">
                    <a16:creationId xmlns:a16="http://schemas.microsoft.com/office/drawing/2014/main" id="{6704664C-AE92-4982-BF57-FE9EC721E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1" name="Line 34">
                <a:extLst>
                  <a:ext uri="{FF2B5EF4-FFF2-40B4-BE49-F238E27FC236}">
                    <a16:creationId xmlns:a16="http://schemas.microsoft.com/office/drawing/2014/main" id="{183AD4B2-E522-4E9A-8EC0-27C14587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2" name="Line 35">
                <a:extLst>
                  <a:ext uri="{FF2B5EF4-FFF2-40B4-BE49-F238E27FC236}">
                    <a16:creationId xmlns:a16="http://schemas.microsoft.com/office/drawing/2014/main" id="{A913ABA1-78A0-43FF-A341-4982A4AD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3" name="Line 36">
                <a:extLst>
                  <a:ext uri="{FF2B5EF4-FFF2-40B4-BE49-F238E27FC236}">
                    <a16:creationId xmlns:a16="http://schemas.microsoft.com/office/drawing/2014/main" id="{495852A6-6B6B-484A-A51B-AE47507FA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4" name="Line 37">
                <a:extLst>
                  <a:ext uri="{FF2B5EF4-FFF2-40B4-BE49-F238E27FC236}">
                    <a16:creationId xmlns:a16="http://schemas.microsoft.com/office/drawing/2014/main" id="{B5759561-28F0-4D7A-AD97-FACC1C07E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3F6117B4-8675-4A27-B5CC-8DB36AB1C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3EFB1BCD-E018-4C15-934F-13452181C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7" name="Line 40">
                <a:extLst>
                  <a:ext uri="{FF2B5EF4-FFF2-40B4-BE49-F238E27FC236}">
                    <a16:creationId xmlns:a16="http://schemas.microsoft.com/office/drawing/2014/main" id="{F6FBF68D-E59F-4BD1-B060-7CB52A745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8" name="Line 41">
                <a:extLst>
                  <a:ext uri="{FF2B5EF4-FFF2-40B4-BE49-F238E27FC236}">
                    <a16:creationId xmlns:a16="http://schemas.microsoft.com/office/drawing/2014/main" id="{AED591AC-D4D6-4234-823D-5483EFC05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9" name="Line 42">
                <a:extLst>
                  <a:ext uri="{FF2B5EF4-FFF2-40B4-BE49-F238E27FC236}">
                    <a16:creationId xmlns:a16="http://schemas.microsoft.com/office/drawing/2014/main" id="{869F4A15-EDA5-48DD-8773-0E96C3BCE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0" name="Line 43">
                <a:extLst>
                  <a:ext uri="{FF2B5EF4-FFF2-40B4-BE49-F238E27FC236}">
                    <a16:creationId xmlns:a16="http://schemas.microsoft.com/office/drawing/2014/main" id="{1AE779EC-2162-4A90-BC67-049E293C9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Line 44">
                <a:extLst>
                  <a:ext uri="{FF2B5EF4-FFF2-40B4-BE49-F238E27FC236}">
                    <a16:creationId xmlns:a16="http://schemas.microsoft.com/office/drawing/2014/main" id="{A5616A27-BE1F-4756-B2D4-48D9E235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Line 45">
                <a:extLst>
                  <a:ext uri="{FF2B5EF4-FFF2-40B4-BE49-F238E27FC236}">
                    <a16:creationId xmlns:a16="http://schemas.microsoft.com/office/drawing/2014/main" id="{17D1683F-384E-4687-BA77-1B3E389A7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3" name="Line 46">
                <a:extLst>
                  <a:ext uri="{FF2B5EF4-FFF2-40B4-BE49-F238E27FC236}">
                    <a16:creationId xmlns:a16="http://schemas.microsoft.com/office/drawing/2014/main" id="{9042058B-8170-4AC9-A5AE-2E11D13F2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Line 47">
                <a:extLst>
                  <a:ext uri="{FF2B5EF4-FFF2-40B4-BE49-F238E27FC236}">
                    <a16:creationId xmlns:a16="http://schemas.microsoft.com/office/drawing/2014/main" id="{E9BF1C39-2CE9-4B92-B5F7-52C78CE7A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Line 48">
                <a:extLst>
                  <a:ext uri="{FF2B5EF4-FFF2-40B4-BE49-F238E27FC236}">
                    <a16:creationId xmlns:a16="http://schemas.microsoft.com/office/drawing/2014/main" id="{E9D7294B-CABA-49F6-8361-20D0B2C91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Line 49">
                <a:extLst>
                  <a:ext uri="{FF2B5EF4-FFF2-40B4-BE49-F238E27FC236}">
                    <a16:creationId xmlns:a16="http://schemas.microsoft.com/office/drawing/2014/main" id="{71ED25A7-90DA-44F8-AEB1-EB542B8D4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7" name="Line 50">
                <a:extLst>
                  <a:ext uri="{FF2B5EF4-FFF2-40B4-BE49-F238E27FC236}">
                    <a16:creationId xmlns:a16="http://schemas.microsoft.com/office/drawing/2014/main" id="{88622959-7F10-492F-91A2-48078B4C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8" name="Line 51">
                <a:extLst>
                  <a:ext uri="{FF2B5EF4-FFF2-40B4-BE49-F238E27FC236}">
                    <a16:creationId xmlns:a16="http://schemas.microsoft.com/office/drawing/2014/main" id="{D9AE03EB-8DA0-474C-8166-43E0CE173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9" name="Line 52">
                <a:extLst>
                  <a:ext uri="{FF2B5EF4-FFF2-40B4-BE49-F238E27FC236}">
                    <a16:creationId xmlns:a16="http://schemas.microsoft.com/office/drawing/2014/main" id="{4E2C946C-F132-4A25-9263-3A8AC517B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0" name="Line 53">
                <a:extLst>
                  <a:ext uri="{FF2B5EF4-FFF2-40B4-BE49-F238E27FC236}">
                    <a16:creationId xmlns:a16="http://schemas.microsoft.com/office/drawing/2014/main" id="{AED27747-7380-4008-BE13-39238A546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5276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Line 55">
                <a:extLst>
                  <a:ext uri="{FF2B5EF4-FFF2-40B4-BE49-F238E27FC236}">
                    <a16:creationId xmlns:a16="http://schemas.microsoft.com/office/drawing/2014/main" id="{170DC0CD-A35B-41E7-B534-4581FD27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2" name="Line 56">
                <a:extLst>
                  <a:ext uri="{FF2B5EF4-FFF2-40B4-BE49-F238E27FC236}">
                    <a16:creationId xmlns:a16="http://schemas.microsoft.com/office/drawing/2014/main" id="{C1C9DDA1-01D3-4DAD-A63C-B973C2D2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Line 57">
                <a:extLst>
                  <a:ext uri="{FF2B5EF4-FFF2-40B4-BE49-F238E27FC236}">
                    <a16:creationId xmlns:a16="http://schemas.microsoft.com/office/drawing/2014/main" id="{19D28730-4CEE-4817-BC39-81F613203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4" name="Line 58">
                <a:extLst>
                  <a:ext uri="{FF2B5EF4-FFF2-40B4-BE49-F238E27FC236}">
                    <a16:creationId xmlns:a16="http://schemas.microsoft.com/office/drawing/2014/main" id="{AC776ADD-FA69-4972-A33F-E5F0C208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5" name="Line 59">
                <a:extLst>
                  <a:ext uri="{FF2B5EF4-FFF2-40B4-BE49-F238E27FC236}">
                    <a16:creationId xmlns:a16="http://schemas.microsoft.com/office/drawing/2014/main" id="{9E6F3C50-B3C5-48CB-8CA0-760A4E832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6" name="Line 60">
                <a:extLst>
                  <a:ext uri="{FF2B5EF4-FFF2-40B4-BE49-F238E27FC236}">
                    <a16:creationId xmlns:a16="http://schemas.microsoft.com/office/drawing/2014/main" id="{40C1DC5C-6F1F-47B4-A807-CCDCDDB22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Line 61">
                <a:extLst>
                  <a:ext uri="{FF2B5EF4-FFF2-40B4-BE49-F238E27FC236}">
                    <a16:creationId xmlns:a16="http://schemas.microsoft.com/office/drawing/2014/main" id="{40D2883F-9407-486B-BBAE-B1AD1AF9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8" name="Line 62">
                <a:extLst>
                  <a:ext uri="{FF2B5EF4-FFF2-40B4-BE49-F238E27FC236}">
                    <a16:creationId xmlns:a16="http://schemas.microsoft.com/office/drawing/2014/main" id="{38A7DE90-80E3-4BDF-AA87-3C1572894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88C8404E-235A-4140-9F73-800D07E2C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9F214B09-48D6-485D-9EE4-707EB1DB7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1" name="Line 65">
                <a:extLst>
                  <a:ext uri="{FF2B5EF4-FFF2-40B4-BE49-F238E27FC236}">
                    <a16:creationId xmlns:a16="http://schemas.microsoft.com/office/drawing/2014/main" id="{7B54BD2A-579D-4140-9769-79E801413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Line 66">
                <a:extLst>
                  <a:ext uri="{FF2B5EF4-FFF2-40B4-BE49-F238E27FC236}">
                    <a16:creationId xmlns:a16="http://schemas.microsoft.com/office/drawing/2014/main" id="{6EF43DE0-0197-4E3C-8D08-51A42F48B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3" name="Line 67">
                <a:extLst>
                  <a:ext uri="{FF2B5EF4-FFF2-40B4-BE49-F238E27FC236}">
                    <a16:creationId xmlns:a16="http://schemas.microsoft.com/office/drawing/2014/main" id="{30AE9CCA-8EE8-4C52-85FD-64A2FE1C2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4" name="Line 68">
                <a:extLst>
                  <a:ext uri="{FF2B5EF4-FFF2-40B4-BE49-F238E27FC236}">
                    <a16:creationId xmlns:a16="http://schemas.microsoft.com/office/drawing/2014/main" id="{1A2820FD-1DB2-40F7-BD58-D2E3E7376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Line 69">
                <a:extLst>
                  <a:ext uri="{FF2B5EF4-FFF2-40B4-BE49-F238E27FC236}">
                    <a16:creationId xmlns:a16="http://schemas.microsoft.com/office/drawing/2014/main" id="{E72C15DC-4833-44AE-8722-EE35D028D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6" name="Line 70">
                <a:extLst>
                  <a:ext uri="{FF2B5EF4-FFF2-40B4-BE49-F238E27FC236}">
                    <a16:creationId xmlns:a16="http://schemas.microsoft.com/office/drawing/2014/main" id="{77647CF9-C173-42E2-A947-6115D616D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7" name="Line 71">
                <a:extLst>
                  <a:ext uri="{FF2B5EF4-FFF2-40B4-BE49-F238E27FC236}">
                    <a16:creationId xmlns:a16="http://schemas.microsoft.com/office/drawing/2014/main" id="{6AD9E338-F481-43EC-8AB7-40CC0AE1D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8" name="Line 72">
                <a:extLst>
                  <a:ext uri="{FF2B5EF4-FFF2-40B4-BE49-F238E27FC236}">
                    <a16:creationId xmlns:a16="http://schemas.microsoft.com/office/drawing/2014/main" id="{6AFD637B-14B2-4366-9930-12AD89040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9" name="Line 73">
                <a:extLst>
                  <a:ext uri="{FF2B5EF4-FFF2-40B4-BE49-F238E27FC236}">
                    <a16:creationId xmlns:a16="http://schemas.microsoft.com/office/drawing/2014/main" id="{058E3F13-FD6A-494A-8E69-E0D9962C4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Line 74">
                <a:extLst>
                  <a:ext uri="{FF2B5EF4-FFF2-40B4-BE49-F238E27FC236}">
                    <a16:creationId xmlns:a16="http://schemas.microsoft.com/office/drawing/2014/main" id="{5D3E4CD9-E7AA-4DAD-8EFA-E953728BE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1" name="Text Box 75">
                <a:extLst>
                  <a:ext uri="{FF2B5EF4-FFF2-40B4-BE49-F238E27FC236}">
                    <a16:creationId xmlns:a16="http://schemas.microsoft.com/office/drawing/2014/main" id="{C075A912-2672-4E61-B683-478216562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3292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92" name="Text Box 76">
                <a:extLst>
                  <a:ext uri="{FF2B5EF4-FFF2-40B4-BE49-F238E27FC236}">
                    <a16:creationId xmlns:a16="http://schemas.microsoft.com/office/drawing/2014/main" id="{ED0F7E44-B0A6-43A3-AEE2-CA57D0CEF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93" name="Text Box 77">
                <a:extLst>
                  <a:ext uri="{FF2B5EF4-FFF2-40B4-BE49-F238E27FC236}">
                    <a16:creationId xmlns:a16="http://schemas.microsoft.com/office/drawing/2014/main" id="{1516615B-7D6F-467C-B630-9E8F93D3E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94" name="Text Box 78">
                <a:extLst>
                  <a:ext uri="{FF2B5EF4-FFF2-40B4-BE49-F238E27FC236}">
                    <a16:creationId xmlns:a16="http://schemas.microsoft.com/office/drawing/2014/main" id="{0967FB9A-4BA1-4604-BE98-DBFAA91F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3482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15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AD012C5A-81C3-4ED0-822A-8B913501A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49" y="3490123"/>
                <a:ext cx="966788" cy="35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 xmlns:mc="http://schemas.openxmlformats.org/markup-compatibility/2006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59FC34FF-BC2B-423A-9831-BE6C35E44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474" y="4280698"/>
                <a:ext cx="1030288" cy="358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 xmlns:mc="http://schemas.openxmlformats.org/markup-compatibility/2006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76DEFBE6-C535-4C40-8A16-27B3891C64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049" y="4983961"/>
                <a:ext cx="1030288" cy="379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 xmlns:mc="http://schemas.openxmlformats.org/markup-compatibility/2006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8" name="Line 82">
                <a:extLst>
                  <a:ext uri="{FF2B5EF4-FFF2-40B4-BE49-F238E27FC236}">
                    <a16:creationId xmlns:a16="http://schemas.microsoft.com/office/drawing/2014/main" id="{DD86E4BD-264F-4065-AE56-63A53215B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3371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Line 83">
                <a:extLst>
                  <a:ext uri="{FF2B5EF4-FFF2-40B4-BE49-F238E27FC236}">
                    <a16:creationId xmlns:a16="http://schemas.microsoft.com/office/drawing/2014/main" id="{F542F2F8-B633-42EE-ABD3-1748A0B5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133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Line 84">
                <a:extLst>
                  <a:ext uri="{FF2B5EF4-FFF2-40B4-BE49-F238E27FC236}">
                    <a16:creationId xmlns:a16="http://schemas.microsoft.com/office/drawing/2014/main" id="{87F878E5-F74E-47DD-8DEF-AE46DA3FB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895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Line 85">
              <a:extLst>
                <a:ext uri="{FF2B5EF4-FFF2-40B4-BE49-F238E27FC236}">
                  <a16:creationId xmlns:a16="http://schemas.microsoft.com/office/drawing/2014/main" id="{CB32196E-E1B1-4962-AF82-D7C3672B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8D1D761B-1F88-4BDB-A26D-DE2E2BA63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Line 87">
              <a:extLst>
                <a:ext uri="{FF2B5EF4-FFF2-40B4-BE49-F238E27FC236}">
                  <a16:creationId xmlns:a16="http://schemas.microsoft.com/office/drawing/2014/main" id="{CF71403E-27E2-4FE3-AE8E-B4955D1DD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Line 91">
              <a:extLst>
                <a:ext uri="{FF2B5EF4-FFF2-40B4-BE49-F238E27FC236}">
                  <a16:creationId xmlns:a16="http://schemas.microsoft.com/office/drawing/2014/main" id="{710B4735-B9BD-4A02-8BDC-E0A63E079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5" name="Line 92">
              <a:extLst>
                <a:ext uri="{FF2B5EF4-FFF2-40B4-BE49-F238E27FC236}">
                  <a16:creationId xmlns:a16="http://schemas.microsoft.com/office/drawing/2014/main" id="{4D07318C-9868-4B4F-96AB-6EB74FBDD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Line 97">
              <a:extLst>
                <a:ext uri="{FF2B5EF4-FFF2-40B4-BE49-F238E27FC236}">
                  <a16:creationId xmlns:a16="http://schemas.microsoft.com/office/drawing/2014/main" id="{9EB641D4-0FFE-4D60-9561-D993984B8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99">
              <a:extLst>
                <a:ext uri="{FF2B5EF4-FFF2-40B4-BE49-F238E27FC236}">
                  <a16:creationId xmlns:a16="http://schemas.microsoft.com/office/drawing/2014/main" id="{07AF7352-25D8-4915-BF23-B57C4D8B7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98">
              <a:extLst>
                <a:ext uri="{FF2B5EF4-FFF2-40B4-BE49-F238E27FC236}">
                  <a16:creationId xmlns:a16="http://schemas.microsoft.com/office/drawing/2014/main" id="{314639D4-4DC1-4626-BAD9-82914B1BD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4129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Line 93">
              <a:extLst>
                <a:ext uri="{FF2B5EF4-FFF2-40B4-BE49-F238E27FC236}">
                  <a16:creationId xmlns:a16="http://schemas.microsoft.com/office/drawing/2014/main" id="{215F6934-9AAF-4834-ABDD-462F0A3D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08DB30C-9654-44DE-AC5B-7D6E6AEDFDD4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7138E7-8043-428A-B3EF-7B17B5243582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13823-A81D-4A00-B185-3B85A0C8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real-time systems</a:t>
            </a:r>
          </a:p>
          <a:p>
            <a:endParaRPr lang="en-US" dirty="0"/>
          </a:p>
          <a:p>
            <a:r>
              <a:rPr lang="en-US" dirty="0"/>
              <a:t>Understand scheduling policies based on deadlines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modern operating system schedulers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531758-F598-469F-9536-F43FA805BC44}"/>
              </a:ext>
            </a:extLst>
          </p:cNvPr>
          <p:cNvGrpSpPr/>
          <p:nvPr/>
        </p:nvGrpSpPr>
        <p:grpSpPr>
          <a:xfrm>
            <a:off x="1901001" y="3657600"/>
            <a:ext cx="8186526" cy="2347913"/>
            <a:chOff x="195474" y="3367087"/>
            <a:chExt cx="8186526" cy="23479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BF6995-9D62-45DE-9C3D-393F5BFF1363}"/>
                </a:ext>
              </a:extLst>
            </p:cNvPr>
            <p:cNvGrpSpPr/>
            <p:nvPr/>
          </p:nvGrpSpPr>
          <p:grpSpPr>
            <a:xfrm>
              <a:off x="195474" y="3371850"/>
              <a:ext cx="8186526" cy="2343150"/>
              <a:chOff x="195474" y="3371850"/>
              <a:chExt cx="8186526" cy="2343150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9DF659DB-AA03-41E2-8F0B-C8CEB1A55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752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Line 11">
                <a:extLst>
                  <a:ext uri="{FF2B5EF4-FFF2-40B4-BE49-F238E27FC236}">
                    <a16:creationId xmlns:a16="http://schemas.microsoft.com/office/drawing/2014/main" id="{23B2C462-2D17-4A99-9F54-7BA4B14E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75BDC05C-7EBF-4A25-B72E-526A61F9E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Line 13">
                <a:extLst>
                  <a:ext uri="{FF2B5EF4-FFF2-40B4-BE49-F238E27FC236}">
                    <a16:creationId xmlns:a16="http://schemas.microsoft.com/office/drawing/2014/main" id="{2CFA5699-5D76-44C9-8470-3820556DA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Line 14">
                <a:extLst>
                  <a:ext uri="{FF2B5EF4-FFF2-40B4-BE49-F238E27FC236}">
                    <a16:creationId xmlns:a16="http://schemas.microsoft.com/office/drawing/2014/main" id="{CB7C7566-F106-447E-85A9-229B49CD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Line 15">
                <a:extLst>
                  <a:ext uri="{FF2B5EF4-FFF2-40B4-BE49-F238E27FC236}">
                    <a16:creationId xmlns:a16="http://schemas.microsoft.com/office/drawing/2014/main" id="{510508D4-9489-45C4-8A19-663ED5C06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239DE1E3-27F2-4B51-9C0D-F37314A8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E9BE581A-D4E6-4BC7-B2F2-DF6E30EB7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8649920C-EF89-4BB9-9625-6B20AADAE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3431CC0E-4D0C-4197-992E-5188BD617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1595E569-B719-4045-BC0A-29D63CDD9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9B8B599A-6349-437A-9507-B620F66CF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1AC9E9B0-EE72-4287-B608-BEC643CB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0E2D9CA1-6423-495B-890F-3F294450F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Line 24">
                <a:extLst>
                  <a:ext uri="{FF2B5EF4-FFF2-40B4-BE49-F238E27FC236}">
                    <a16:creationId xmlns:a16="http://schemas.microsoft.com/office/drawing/2014/main" id="{ED06111B-BA15-443A-9199-D21CD66B0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Line 25">
                <a:extLst>
                  <a:ext uri="{FF2B5EF4-FFF2-40B4-BE49-F238E27FC236}">
                    <a16:creationId xmlns:a16="http://schemas.microsoft.com/office/drawing/2014/main" id="{BA2EE6F7-5908-452E-A94F-A76BB72DE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Line 26">
                <a:extLst>
                  <a:ext uri="{FF2B5EF4-FFF2-40B4-BE49-F238E27FC236}">
                    <a16:creationId xmlns:a16="http://schemas.microsoft.com/office/drawing/2014/main" id="{ADBB6A92-A5CE-4232-8B6A-CB662DFB0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EDE85FEB-1031-4441-84E0-1AA75D6C9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Line 28">
                <a:extLst>
                  <a:ext uri="{FF2B5EF4-FFF2-40B4-BE49-F238E27FC236}">
                    <a16:creationId xmlns:a16="http://schemas.microsoft.com/office/drawing/2014/main" id="{7D98FCD7-2EA0-48C8-90B2-71C8059A7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Line 29">
                <a:extLst>
                  <a:ext uri="{FF2B5EF4-FFF2-40B4-BE49-F238E27FC236}">
                    <a16:creationId xmlns:a16="http://schemas.microsoft.com/office/drawing/2014/main" id="{9EE996E9-CEAE-4781-94FE-2CF9550F7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Line 30">
                <a:extLst>
                  <a:ext uri="{FF2B5EF4-FFF2-40B4-BE49-F238E27FC236}">
                    <a16:creationId xmlns:a16="http://schemas.microsoft.com/office/drawing/2014/main" id="{DE0718B3-42C6-43D6-AB81-F13F7A0F5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504EBD6D-ABE4-4E51-B984-64C173F6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514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0" name="Line 33">
                <a:extLst>
                  <a:ext uri="{FF2B5EF4-FFF2-40B4-BE49-F238E27FC236}">
                    <a16:creationId xmlns:a16="http://schemas.microsoft.com/office/drawing/2014/main" id="{6704664C-AE92-4982-BF57-FE9EC721E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1" name="Line 34">
                <a:extLst>
                  <a:ext uri="{FF2B5EF4-FFF2-40B4-BE49-F238E27FC236}">
                    <a16:creationId xmlns:a16="http://schemas.microsoft.com/office/drawing/2014/main" id="{183AD4B2-E522-4E9A-8EC0-27C14587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2" name="Line 35">
                <a:extLst>
                  <a:ext uri="{FF2B5EF4-FFF2-40B4-BE49-F238E27FC236}">
                    <a16:creationId xmlns:a16="http://schemas.microsoft.com/office/drawing/2014/main" id="{A913ABA1-78A0-43FF-A341-4982A4AD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3" name="Line 36">
                <a:extLst>
                  <a:ext uri="{FF2B5EF4-FFF2-40B4-BE49-F238E27FC236}">
                    <a16:creationId xmlns:a16="http://schemas.microsoft.com/office/drawing/2014/main" id="{495852A6-6B6B-484A-A51B-AE47507FA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4" name="Line 37">
                <a:extLst>
                  <a:ext uri="{FF2B5EF4-FFF2-40B4-BE49-F238E27FC236}">
                    <a16:creationId xmlns:a16="http://schemas.microsoft.com/office/drawing/2014/main" id="{B5759561-28F0-4D7A-AD97-FACC1C07E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3F6117B4-8675-4A27-B5CC-8DB36AB1C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3EFB1BCD-E018-4C15-934F-13452181C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7" name="Line 40">
                <a:extLst>
                  <a:ext uri="{FF2B5EF4-FFF2-40B4-BE49-F238E27FC236}">
                    <a16:creationId xmlns:a16="http://schemas.microsoft.com/office/drawing/2014/main" id="{F6FBF68D-E59F-4BD1-B060-7CB52A745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8" name="Line 41">
                <a:extLst>
                  <a:ext uri="{FF2B5EF4-FFF2-40B4-BE49-F238E27FC236}">
                    <a16:creationId xmlns:a16="http://schemas.microsoft.com/office/drawing/2014/main" id="{AED591AC-D4D6-4234-823D-5483EFC05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9" name="Line 42">
                <a:extLst>
                  <a:ext uri="{FF2B5EF4-FFF2-40B4-BE49-F238E27FC236}">
                    <a16:creationId xmlns:a16="http://schemas.microsoft.com/office/drawing/2014/main" id="{869F4A15-EDA5-48DD-8773-0E96C3BCE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0" name="Line 43">
                <a:extLst>
                  <a:ext uri="{FF2B5EF4-FFF2-40B4-BE49-F238E27FC236}">
                    <a16:creationId xmlns:a16="http://schemas.microsoft.com/office/drawing/2014/main" id="{1AE779EC-2162-4A90-BC67-049E293C9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Line 44">
                <a:extLst>
                  <a:ext uri="{FF2B5EF4-FFF2-40B4-BE49-F238E27FC236}">
                    <a16:creationId xmlns:a16="http://schemas.microsoft.com/office/drawing/2014/main" id="{A5616A27-BE1F-4756-B2D4-48D9E235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Line 45">
                <a:extLst>
                  <a:ext uri="{FF2B5EF4-FFF2-40B4-BE49-F238E27FC236}">
                    <a16:creationId xmlns:a16="http://schemas.microsoft.com/office/drawing/2014/main" id="{17D1683F-384E-4687-BA77-1B3E389A7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3" name="Line 46">
                <a:extLst>
                  <a:ext uri="{FF2B5EF4-FFF2-40B4-BE49-F238E27FC236}">
                    <a16:creationId xmlns:a16="http://schemas.microsoft.com/office/drawing/2014/main" id="{9042058B-8170-4AC9-A5AE-2E11D13F2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Line 47">
                <a:extLst>
                  <a:ext uri="{FF2B5EF4-FFF2-40B4-BE49-F238E27FC236}">
                    <a16:creationId xmlns:a16="http://schemas.microsoft.com/office/drawing/2014/main" id="{E9BF1C39-2CE9-4B92-B5F7-52C78CE7A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Line 48">
                <a:extLst>
                  <a:ext uri="{FF2B5EF4-FFF2-40B4-BE49-F238E27FC236}">
                    <a16:creationId xmlns:a16="http://schemas.microsoft.com/office/drawing/2014/main" id="{E9D7294B-CABA-49F6-8361-20D0B2C91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Line 49">
                <a:extLst>
                  <a:ext uri="{FF2B5EF4-FFF2-40B4-BE49-F238E27FC236}">
                    <a16:creationId xmlns:a16="http://schemas.microsoft.com/office/drawing/2014/main" id="{71ED25A7-90DA-44F8-AEB1-EB542B8D4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7" name="Line 50">
                <a:extLst>
                  <a:ext uri="{FF2B5EF4-FFF2-40B4-BE49-F238E27FC236}">
                    <a16:creationId xmlns:a16="http://schemas.microsoft.com/office/drawing/2014/main" id="{88622959-7F10-492F-91A2-48078B4C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8" name="Line 51">
                <a:extLst>
                  <a:ext uri="{FF2B5EF4-FFF2-40B4-BE49-F238E27FC236}">
                    <a16:creationId xmlns:a16="http://schemas.microsoft.com/office/drawing/2014/main" id="{D9AE03EB-8DA0-474C-8166-43E0CE173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9" name="Line 52">
                <a:extLst>
                  <a:ext uri="{FF2B5EF4-FFF2-40B4-BE49-F238E27FC236}">
                    <a16:creationId xmlns:a16="http://schemas.microsoft.com/office/drawing/2014/main" id="{4E2C946C-F132-4A25-9263-3A8AC517B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0" name="Line 53">
                <a:extLst>
                  <a:ext uri="{FF2B5EF4-FFF2-40B4-BE49-F238E27FC236}">
                    <a16:creationId xmlns:a16="http://schemas.microsoft.com/office/drawing/2014/main" id="{AED27747-7380-4008-BE13-39238A546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5276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Line 55">
                <a:extLst>
                  <a:ext uri="{FF2B5EF4-FFF2-40B4-BE49-F238E27FC236}">
                    <a16:creationId xmlns:a16="http://schemas.microsoft.com/office/drawing/2014/main" id="{170DC0CD-A35B-41E7-B534-4581FD27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2" name="Line 56">
                <a:extLst>
                  <a:ext uri="{FF2B5EF4-FFF2-40B4-BE49-F238E27FC236}">
                    <a16:creationId xmlns:a16="http://schemas.microsoft.com/office/drawing/2014/main" id="{C1C9DDA1-01D3-4DAD-A63C-B973C2D2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Line 57">
                <a:extLst>
                  <a:ext uri="{FF2B5EF4-FFF2-40B4-BE49-F238E27FC236}">
                    <a16:creationId xmlns:a16="http://schemas.microsoft.com/office/drawing/2014/main" id="{19D28730-4CEE-4817-BC39-81F613203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4" name="Line 58">
                <a:extLst>
                  <a:ext uri="{FF2B5EF4-FFF2-40B4-BE49-F238E27FC236}">
                    <a16:creationId xmlns:a16="http://schemas.microsoft.com/office/drawing/2014/main" id="{AC776ADD-FA69-4972-A33F-E5F0C208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5" name="Line 59">
                <a:extLst>
                  <a:ext uri="{FF2B5EF4-FFF2-40B4-BE49-F238E27FC236}">
                    <a16:creationId xmlns:a16="http://schemas.microsoft.com/office/drawing/2014/main" id="{9E6F3C50-B3C5-48CB-8CA0-760A4E832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6" name="Line 60">
                <a:extLst>
                  <a:ext uri="{FF2B5EF4-FFF2-40B4-BE49-F238E27FC236}">
                    <a16:creationId xmlns:a16="http://schemas.microsoft.com/office/drawing/2014/main" id="{40C1DC5C-6F1F-47B4-A807-CCDCDDB22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Line 61">
                <a:extLst>
                  <a:ext uri="{FF2B5EF4-FFF2-40B4-BE49-F238E27FC236}">
                    <a16:creationId xmlns:a16="http://schemas.microsoft.com/office/drawing/2014/main" id="{40D2883F-9407-486B-BBAE-B1AD1AF9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8" name="Line 62">
                <a:extLst>
                  <a:ext uri="{FF2B5EF4-FFF2-40B4-BE49-F238E27FC236}">
                    <a16:creationId xmlns:a16="http://schemas.microsoft.com/office/drawing/2014/main" id="{38A7DE90-80E3-4BDF-AA87-3C1572894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88C8404E-235A-4140-9F73-800D07E2C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9F214B09-48D6-485D-9EE4-707EB1DB7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1" name="Line 65">
                <a:extLst>
                  <a:ext uri="{FF2B5EF4-FFF2-40B4-BE49-F238E27FC236}">
                    <a16:creationId xmlns:a16="http://schemas.microsoft.com/office/drawing/2014/main" id="{7B54BD2A-579D-4140-9769-79E801413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Line 66">
                <a:extLst>
                  <a:ext uri="{FF2B5EF4-FFF2-40B4-BE49-F238E27FC236}">
                    <a16:creationId xmlns:a16="http://schemas.microsoft.com/office/drawing/2014/main" id="{6EF43DE0-0197-4E3C-8D08-51A42F48B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3" name="Line 67">
                <a:extLst>
                  <a:ext uri="{FF2B5EF4-FFF2-40B4-BE49-F238E27FC236}">
                    <a16:creationId xmlns:a16="http://schemas.microsoft.com/office/drawing/2014/main" id="{30AE9CCA-8EE8-4C52-85FD-64A2FE1C2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4" name="Line 68">
                <a:extLst>
                  <a:ext uri="{FF2B5EF4-FFF2-40B4-BE49-F238E27FC236}">
                    <a16:creationId xmlns:a16="http://schemas.microsoft.com/office/drawing/2014/main" id="{1A2820FD-1DB2-40F7-BD58-D2E3E7376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Line 69">
                <a:extLst>
                  <a:ext uri="{FF2B5EF4-FFF2-40B4-BE49-F238E27FC236}">
                    <a16:creationId xmlns:a16="http://schemas.microsoft.com/office/drawing/2014/main" id="{E72C15DC-4833-44AE-8722-EE35D028D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6" name="Line 70">
                <a:extLst>
                  <a:ext uri="{FF2B5EF4-FFF2-40B4-BE49-F238E27FC236}">
                    <a16:creationId xmlns:a16="http://schemas.microsoft.com/office/drawing/2014/main" id="{77647CF9-C173-42E2-A947-6115D616D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7" name="Line 71">
                <a:extLst>
                  <a:ext uri="{FF2B5EF4-FFF2-40B4-BE49-F238E27FC236}">
                    <a16:creationId xmlns:a16="http://schemas.microsoft.com/office/drawing/2014/main" id="{6AD9E338-F481-43EC-8AB7-40CC0AE1D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8" name="Line 72">
                <a:extLst>
                  <a:ext uri="{FF2B5EF4-FFF2-40B4-BE49-F238E27FC236}">
                    <a16:creationId xmlns:a16="http://schemas.microsoft.com/office/drawing/2014/main" id="{6AFD637B-14B2-4366-9930-12AD89040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9" name="Line 73">
                <a:extLst>
                  <a:ext uri="{FF2B5EF4-FFF2-40B4-BE49-F238E27FC236}">
                    <a16:creationId xmlns:a16="http://schemas.microsoft.com/office/drawing/2014/main" id="{058E3F13-FD6A-494A-8E69-E0D9962C4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Line 74">
                <a:extLst>
                  <a:ext uri="{FF2B5EF4-FFF2-40B4-BE49-F238E27FC236}">
                    <a16:creationId xmlns:a16="http://schemas.microsoft.com/office/drawing/2014/main" id="{5D3E4CD9-E7AA-4DAD-8EFA-E953728BE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1" name="Text Box 75">
                <a:extLst>
                  <a:ext uri="{FF2B5EF4-FFF2-40B4-BE49-F238E27FC236}">
                    <a16:creationId xmlns:a16="http://schemas.microsoft.com/office/drawing/2014/main" id="{C075A912-2672-4E61-B683-478216562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3292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92" name="Text Box 76">
                <a:extLst>
                  <a:ext uri="{FF2B5EF4-FFF2-40B4-BE49-F238E27FC236}">
                    <a16:creationId xmlns:a16="http://schemas.microsoft.com/office/drawing/2014/main" id="{ED0F7E44-B0A6-43A3-AEE2-CA57D0CEF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93" name="Text Box 77">
                <a:extLst>
                  <a:ext uri="{FF2B5EF4-FFF2-40B4-BE49-F238E27FC236}">
                    <a16:creationId xmlns:a16="http://schemas.microsoft.com/office/drawing/2014/main" id="{1516615B-7D6F-467C-B630-9E8F93D3E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94" name="Text Box 78">
                <a:extLst>
                  <a:ext uri="{FF2B5EF4-FFF2-40B4-BE49-F238E27FC236}">
                    <a16:creationId xmlns:a16="http://schemas.microsoft.com/office/drawing/2014/main" id="{0967FB9A-4BA1-4604-BE98-DBFAA91F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3482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15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AD012C5A-81C3-4ED0-822A-8B913501A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49" y="3490123"/>
                <a:ext cx="966788" cy="35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59FC34FF-BC2B-423A-9831-BE6C35E44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474" y="4280698"/>
                <a:ext cx="1030288" cy="358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76DEFBE6-C535-4C40-8A16-27B3891C64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049" y="4983961"/>
                <a:ext cx="1030288" cy="379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8" name="Line 82">
                <a:extLst>
                  <a:ext uri="{FF2B5EF4-FFF2-40B4-BE49-F238E27FC236}">
                    <a16:creationId xmlns:a16="http://schemas.microsoft.com/office/drawing/2014/main" id="{DD86E4BD-264F-4065-AE56-63A53215B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3371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Line 83">
                <a:extLst>
                  <a:ext uri="{FF2B5EF4-FFF2-40B4-BE49-F238E27FC236}">
                    <a16:creationId xmlns:a16="http://schemas.microsoft.com/office/drawing/2014/main" id="{F542F2F8-B633-42EE-ABD3-1748A0B5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133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Line 84">
                <a:extLst>
                  <a:ext uri="{FF2B5EF4-FFF2-40B4-BE49-F238E27FC236}">
                    <a16:creationId xmlns:a16="http://schemas.microsoft.com/office/drawing/2014/main" id="{87F878E5-F74E-47DD-8DEF-AE46DA3FB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895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Line 85">
              <a:extLst>
                <a:ext uri="{FF2B5EF4-FFF2-40B4-BE49-F238E27FC236}">
                  <a16:creationId xmlns:a16="http://schemas.microsoft.com/office/drawing/2014/main" id="{CB32196E-E1B1-4962-AF82-D7C3672B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8D1D761B-1F88-4BDB-A26D-DE2E2BA63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Line 87">
              <a:extLst>
                <a:ext uri="{FF2B5EF4-FFF2-40B4-BE49-F238E27FC236}">
                  <a16:creationId xmlns:a16="http://schemas.microsoft.com/office/drawing/2014/main" id="{CF71403E-27E2-4FE3-AE8E-B4955D1DD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Line 91">
              <a:extLst>
                <a:ext uri="{FF2B5EF4-FFF2-40B4-BE49-F238E27FC236}">
                  <a16:creationId xmlns:a16="http://schemas.microsoft.com/office/drawing/2014/main" id="{710B4735-B9BD-4A02-8BDC-E0A63E079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5" name="Line 92">
              <a:extLst>
                <a:ext uri="{FF2B5EF4-FFF2-40B4-BE49-F238E27FC236}">
                  <a16:creationId xmlns:a16="http://schemas.microsoft.com/office/drawing/2014/main" id="{4D07318C-9868-4B4F-96AB-6EB74FBDD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Line 97">
              <a:extLst>
                <a:ext uri="{FF2B5EF4-FFF2-40B4-BE49-F238E27FC236}">
                  <a16:creationId xmlns:a16="http://schemas.microsoft.com/office/drawing/2014/main" id="{9EB641D4-0FFE-4D60-9561-D993984B8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99">
              <a:extLst>
                <a:ext uri="{FF2B5EF4-FFF2-40B4-BE49-F238E27FC236}">
                  <a16:creationId xmlns:a16="http://schemas.microsoft.com/office/drawing/2014/main" id="{07AF7352-25D8-4915-BF23-B57C4D8B7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98">
              <a:extLst>
                <a:ext uri="{FF2B5EF4-FFF2-40B4-BE49-F238E27FC236}">
                  <a16:creationId xmlns:a16="http://schemas.microsoft.com/office/drawing/2014/main" id="{314639D4-4DC1-4626-BAD9-82914B1BD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4129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Line 93">
              <a:extLst>
                <a:ext uri="{FF2B5EF4-FFF2-40B4-BE49-F238E27FC236}">
                  <a16:creationId xmlns:a16="http://schemas.microsoft.com/office/drawing/2014/main" id="{215F6934-9AAF-4834-ABDD-462F0A3D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08DB30C-9654-44DE-AC5B-7D6E6AEDFDD4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7138E7-8043-428A-B3EF-7B17B5243582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86230-9147-43F1-A8FE-F512AB77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FD136-E957-4527-9C75-D2230B82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327" y="4500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0357-E1A2-4700-B81D-7BD4976E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27" y="5262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34824-9FF4-4C7F-A317-EE768031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327" y="37338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24C5D-E91D-481C-8399-5B381378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AE8AC-3812-4396-80E2-A5ECCE84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327" y="37338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BF6995-9D62-45DE-9C3D-393F5BFF1363}"/>
              </a:ext>
            </a:extLst>
          </p:cNvPr>
          <p:cNvGrpSpPr/>
          <p:nvPr/>
        </p:nvGrpSpPr>
        <p:grpSpPr>
          <a:xfrm>
            <a:off x="1901001" y="3662363"/>
            <a:ext cx="8186526" cy="2343150"/>
            <a:chOff x="195474" y="3371850"/>
            <a:chExt cx="8186526" cy="2343150"/>
          </a:xfrm>
        </p:grpSpPr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9DF659DB-AA03-41E2-8F0B-C8CEB1A55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23B2C462-2D17-4A99-9F54-7BA4B14E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75BDC05C-7EBF-4A25-B72E-526A61F9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2CFA5699-5D76-44C9-8470-3820556D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CB7C7566-F106-447E-85A9-229B49CDB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510508D4-9489-45C4-8A19-663ED5C06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239DE1E3-27F2-4B51-9C0D-F37314A8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9BE581A-D4E6-4BC7-B2F2-DF6E30EB7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8649920C-EF89-4BB9-9625-6B20AADAE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3431CC0E-4D0C-4197-992E-5188BD61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1595E569-B719-4045-BC0A-29D63CDD9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9B8B599A-6349-437A-9507-B620F66C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1AC9E9B0-EE72-4287-B608-BEC643CB6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0E2D9CA1-6423-495B-890F-3F294450F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ED06111B-BA15-443A-9199-D21CD66B0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BA2EE6F7-5908-452E-A94F-A76BB72DE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ADBB6A92-A5CE-4232-8B6A-CB662DFB0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EDE85FEB-1031-4441-84E0-1AA75D6C9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id="{7D98FCD7-2EA0-48C8-90B2-71C8059A7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id="{9EE996E9-CEAE-4781-94FE-2CF9550F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DE0718B3-42C6-43D6-AB81-F13F7A0F5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504EBD6D-ABE4-4E51-B984-64C173F60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33">
              <a:extLst>
                <a:ext uri="{FF2B5EF4-FFF2-40B4-BE49-F238E27FC236}">
                  <a16:creationId xmlns:a16="http://schemas.microsoft.com/office/drawing/2014/main" id="{6704664C-AE92-4982-BF57-FE9EC721E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183AD4B2-E522-4E9A-8EC0-27C145871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A913ABA1-78A0-43FF-A341-4982A4AD5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36">
              <a:extLst>
                <a:ext uri="{FF2B5EF4-FFF2-40B4-BE49-F238E27FC236}">
                  <a16:creationId xmlns:a16="http://schemas.microsoft.com/office/drawing/2014/main" id="{495852A6-6B6B-484A-A51B-AE47507F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37">
              <a:extLst>
                <a:ext uri="{FF2B5EF4-FFF2-40B4-BE49-F238E27FC236}">
                  <a16:creationId xmlns:a16="http://schemas.microsoft.com/office/drawing/2014/main" id="{B5759561-28F0-4D7A-AD97-FACC1C07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3F6117B4-8675-4A27-B5CC-8DB36AB1C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3EFB1BCD-E018-4C15-934F-13452181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40">
              <a:extLst>
                <a:ext uri="{FF2B5EF4-FFF2-40B4-BE49-F238E27FC236}">
                  <a16:creationId xmlns:a16="http://schemas.microsoft.com/office/drawing/2014/main" id="{F6FBF68D-E59F-4BD1-B060-7CB52A745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41">
              <a:extLst>
                <a:ext uri="{FF2B5EF4-FFF2-40B4-BE49-F238E27FC236}">
                  <a16:creationId xmlns:a16="http://schemas.microsoft.com/office/drawing/2014/main" id="{AED591AC-D4D6-4234-823D-5483EFC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42">
              <a:extLst>
                <a:ext uri="{FF2B5EF4-FFF2-40B4-BE49-F238E27FC236}">
                  <a16:creationId xmlns:a16="http://schemas.microsoft.com/office/drawing/2014/main" id="{869F4A15-EDA5-48DD-8773-0E96C3BC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43">
              <a:extLst>
                <a:ext uri="{FF2B5EF4-FFF2-40B4-BE49-F238E27FC236}">
                  <a16:creationId xmlns:a16="http://schemas.microsoft.com/office/drawing/2014/main" id="{1AE779EC-2162-4A90-BC67-049E293C9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44">
              <a:extLst>
                <a:ext uri="{FF2B5EF4-FFF2-40B4-BE49-F238E27FC236}">
                  <a16:creationId xmlns:a16="http://schemas.microsoft.com/office/drawing/2014/main" id="{A5616A27-BE1F-4756-B2D4-48D9E2354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45">
              <a:extLst>
                <a:ext uri="{FF2B5EF4-FFF2-40B4-BE49-F238E27FC236}">
                  <a16:creationId xmlns:a16="http://schemas.microsoft.com/office/drawing/2014/main" id="{17D1683F-384E-4687-BA77-1B3E389A7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9042058B-8170-4AC9-A5AE-2E11D13F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47">
              <a:extLst>
                <a:ext uri="{FF2B5EF4-FFF2-40B4-BE49-F238E27FC236}">
                  <a16:creationId xmlns:a16="http://schemas.microsoft.com/office/drawing/2014/main" id="{E9BF1C39-2CE9-4B92-B5F7-52C78CE7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48">
              <a:extLst>
                <a:ext uri="{FF2B5EF4-FFF2-40B4-BE49-F238E27FC236}">
                  <a16:creationId xmlns:a16="http://schemas.microsoft.com/office/drawing/2014/main" id="{E9D7294B-CABA-49F6-8361-20D0B2C91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71ED25A7-90DA-44F8-AEB1-EB542B8D4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88622959-7F10-492F-91A2-48078B4C3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9AE03EB-8DA0-474C-8166-43E0CE173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52">
              <a:extLst>
                <a:ext uri="{FF2B5EF4-FFF2-40B4-BE49-F238E27FC236}">
                  <a16:creationId xmlns:a16="http://schemas.microsoft.com/office/drawing/2014/main" id="{4E2C946C-F132-4A25-9263-3A8AC517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AED27747-7380-4008-BE13-39238A546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55">
              <a:extLst>
                <a:ext uri="{FF2B5EF4-FFF2-40B4-BE49-F238E27FC236}">
                  <a16:creationId xmlns:a16="http://schemas.microsoft.com/office/drawing/2014/main" id="{170DC0CD-A35B-41E7-B534-4581FD275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56">
              <a:extLst>
                <a:ext uri="{FF2B5EF4-FFF2-40B4-BE49-F238E27FC236}">
                  <a16:creationId xmlns:a16="http://schemas.microsoft.com/office/drawing/2014/main" id="{C1C9DDA1-01D3-4DAD-A63C-B973C2D2B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57">
              <a:extLst>
                <a:ext uri="{FF2B5EF4-FFF2-40B4-BE49-F238E27FC236}">
                  <a16:creationId xmlns:a16="http://schemas.microsoft.com/office/drawing/2014/main" id="{19D28730-4CEE-4817-BC39-81F613203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58">
              <a:extLst>
                <a:ext uri="{FF2B5EF4-FFF2-40B4-BE49-F238E27FC236}">
                  <a16:creationId xmlns:a16="http://schemas.microsoft.com/office/drawing/2014/main" id="{AC776ADD-FA69-4972-A33F-E5F0C208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59">
              <a:extLst>
                <a:ext uri="{FF2B5EF4-FFF2-40B4-BE49-F238E27FC236}">
                  <a16:creationId xmlns:a16="http://schemas.microsoft.com/office/drawing/2014/main" id="{9E6F3C50-B3C5-48CB-8CA0-760A4E832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60">
              <a:extLst>
                <a:ext uri="{FF2B5EF4-FFF2-40B4-BE49-F238E27FC236}">
                  <a16:creationId xmlns:a16="http://schemas.microsoft.com/office/drawing/2014/main" id="{40C1DC5C-6F1F-47B4-A807-CCDCDDB22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61">
              <a:extLst>
                <a:ext uri="{FF2B5EF4-FFF2-40B4-BE49-F238E27FC236}">
                  <a16:creationId xmlns:a16="http://schemas.microsoft.com/office/drawing/2014/main" id="{40D2883F-9407-486B-BBAE-B1AD1AF94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62">
              <a:extLst>
                <a:ext uri="{FF2B5EF4-FFF2-40B4-BE49-F238E27FC236}">
                  <a16:creationId xmlns:a16="http://schemas.microsoft.com/office/drawing/2014/main" id="{38A7DE90-80E3-4BDF-AA87-3C157289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Line 63">
              <a:extLst>
                <a:ext uri="{FF2B5EF4-FFF2-40B4-BE49-F238E27FC236}">
                  <a16:creationId xmlns:a16="http://schemas.microsoft.com/office/drawing/2014/main" id="{88C8404E-235A-4140-9F73-800D07E2C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Line 64">
              <a:extLst>
                <a:ext uri="{FF2B5EF4-FFF2-40B4-BE49-F238E27FC236}">
                  <a16:creationId xmlns:a16="http://schemas.microsoft.com/office/drawing/2014/main" id="{9F214B09-48D6-485D-9EE4-707EB1DB7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Line 65">
              <a:extLst>
                <a:ext uri="{FF2B5EF4-FFF2-40B4-BE49-F238E27FC236}">
                  <a16:creationId xmlns:a16="http://schemas.microsoft.com/office/drawing/2014/main" id="{7B54BD2A-579D-4140-9769-79E80141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" name="Line 66">
              <a:extLst>
                <a:ext uri="{FF2B5EF4-FFF2-40B4-BE49-F238E27FC236}">
                  <a16:creationId xmlns:a16="http://schemas.microsoft.com/office/drawing/2014/main" id="{6EF43DE0-0197-4E3C-8D08-51A42F48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Line 67">
              <a:extLst>
                <a:ext uri="{FF2B5EF4-FFF2-40B4-BE49-F238E27FC236}">
                  <a16:creationId xmlns:a16="http://schemas.microsoft.com/office/drawing/2014/main" id="{30AE9CCA-8EE8-4C52-85FD-64A2FE1C2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Line 68">
              <a:extLst>
                <a:ext uri="{FF2B5EF4-FFF2-40B4-BE49-F238E27FC236}">
                  <a16:creationId xmlns:a16="http://schemas.microsoft.com/office/drawing/2014/main" id="{1A2820FD-1DB2-40F7-BD58-D2E3E7376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Line 69">
              <a:extLst>
                <a:ext uri="{FF2B5EF4-FFF2-40B4-BE49-F238E27FC236}">
                  <a16:creationId xmlns:a16="http://schemas.microsoft.com/office/drawing/2014/main" id="{E72C15DC-4833-44AE-8722-EE35D028D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Line 70">
              <a:extLst>
                <a:ext uri="{FF2B5EF4-FFF2-40B4-BE49-F238E27FC236}">
                  <a16:creationId xmlns:a16="http://schemas.microsoft.com/office/drawing/2014/main" id="{77647CF9-C173-42E2-A947-6115D616D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Line 71">
              <a:extLst>
                <a:ext uri="{FF2B5EF4-FFF2-40B4-BE49-F238E27FC236}">
                  <a16:creationId xmlns:a16="http://schemas.microsoft.com/office/drawing/2014/main" id="{6AD9E338-F481-43EC-8AB7-40CC0AE1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72">
              <a:extLst>
                <a:ext uri="{FF2B5EF4-FFF2-40B4-BE49-F238E27FC236}">
                  <a16:creationId xmlns:a16="http://schemas.microsoft.com/office/drawing/2014/main" id="{6AFD637B-14B2-4366-9930-12AD89040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Line 73">
              <a:extLst>
                <a:ext uri="{FF2B5EF4-FFF2-40B4-BE49-F238E27FC236}">
                  <a16:creationId xmlns:a16="http://schemas.microsoft.com/office/drawing/2014/main" id="{058E3F13-FD6A-494A-8E69-E0D9962C4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Line 74">
              <a:extLst>
                <a:ext uri="{FF2B5EF4-FFF2-40B4-BE49-F238E27FC236}">
                  <a16:creationId xmlns:a16="http://schemas.microsoft.com/office/drawing/2014/main" id="{5D3E4CD9-E7AA-4DAD-8EFA-E953728BE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Text Box 75">
              <a:extLst>
                <a:ext uri="{FF2B5EF4-FFF2-40B4-BE49-F238E27FC236}">
                  <a16:creationId xmlns:a16="http://schemas.microsoft.com/office/drawing/2014/main" id="{C075A912-2672-4E61-B683-478216562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ED0F7E44-B0A6-43A3-AEE2-CA57D0CEF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93" name="Text Box 77">
              <a:extLst>
                <a:ext uri="{FF2B5EF4-FFF2-40B4-BE49-F238E27FC236}">
                  <a16:creationId xmlns:a16="http://schemas.microsoft.com/office/drawing/2014/main" id="{1516615B-7D6F-467C-B630-9E8F93D3E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94" name="Text Box 78">
              <a:extLst>
                <a:ext uri="{FF2B5EF4-FFF2-40B4-BE49-F238E27FC236}">
                  <a16:creationId xmlns:a16="http://schemas.microsoft.com/office/drawing/2014/main" id="{0967FB9A-4BA1-4604-BE98-DBFAA91F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D012C5A-81C3-4ED0-822A-8B913501A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49" y="3490123"/>
              <a:ext cx="966788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9FC34FF-BC2B-423A-9831-BE6C35E44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74" y="4280698"/>
              <a:ext cx="1030288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6DEFBE6-C535-4C40-8A16-27B3891C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49" y="4983961"/>
              <a:ext cx="1030288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8" name="Line 82">
              <a:extLst>
                <a:ext uri="{FF2B5EF4-FFF2-40B4-BE49-F238E27FC236}">
                  <a16:creationId xmlns:a16="http://schemas.microsoft.com/office/drawing/2014/main" id="{DD86E4BD-264F-4065-AE56-63A53215B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99" name="Line 83">
              <a:extLst>
                <a:ext uri="{FF2B5EF4-FFF2-40B4-BE49-F238E27FC236}">
                  <a16:creationId xmlns:a16="http://schemas.microsoft.com/office/drawing/2014/main" id="{F542F2F8-B633-42EE-ABD3-1748A0B54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Line 84">
              <a:extLst>
                <a:ext uri="{FF2B5EF4-FFF2-40B4-BE49-F238E27FC236}">
                  <a16:creationId xmlns:a16="http://schemas.microsoft.com/office/drawing/2014/main" id="{87F878E5-F74E-47DD-8DEF-AE46DA3FB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Line 85">
            <a:extLst>
              <a:ext uri="{FF2B5EF4-FFF2-40B4-BE49-F238E27FC236}">
                <a16:creationId xmlns:a16="http://schemas.microsoft.com/office/drawing/2014/main" id="{CB32196E-E1B1-4962-AF82-D7C3672B8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7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" name="Line 86">
            <a:extLst>
              <a:ext uri="{FF2B5EF4-FFF2-40B4-BE49-F238E27FC236}">
                <a16:creationId xmlns:a16="http://schemas.microsoft.com/office/drawing/2014/main" id="{8D1D761B-1F88-4BDB-A26D-DE2E2BA63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8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Line 87">
            <a:extLst>
              <a:ext uri="{FF2B5EF4-FFF2-40B4-BE49-F238E27FC236}">
                <a16:creationId xmlns:a16="http://schemas.microsoft.com/office/drawing/2014/main" id="{CF71403E-27E2-4FE3-AE8E-B4955D1DD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0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1">
            <a:extLst>
              <a:ext uri="{FF2B5EF4-FFF2-40B4-BE49-F238E27FC236}">
                <a16:creationId xmlns:a16="http://schemas.microsoft.com/office/drawing/2014/main" id="{710B4735-B9BD-4A02-8BDC-E0A63E079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1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Line 92">
            <a:extLst>
              <a:ext uri="{FF2B5EF4-FFF2-40B4-BE49-F238E27FC236}">
                <a16:creationId xmlns:a16="http://schemas.microsoft.com/office/drawing/2014/main" id="{4D07318C-9868-4B4F-96AB-6EB74FBDD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3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Line 97">
            <a:extLst>
              <a:ext uri="{FF2B5EF4-FFF2-40B4-BE49-F238E27FC236}">
                <a16:creationId xmlns:a16="http://schemas.microsoft.com/office/drawing/2014/main" id="{9EB641D4-0FFE-4D60-9561-D993984B8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5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7" name="Line 99">
            <a:extLst>
              <a:ext uri="{FF2B5EF4-FFF2-40B4-BE49-F238E27FC236}">
                <a16:creationId xmlns:a16="http://schemas.microsoft.com/office/drawing/2014/main" id="{07AF7352-25D8-4915-BF23-B57C4D8B7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49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1A3676-F34A-4DA8-943E-CD0D3A10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327" y="4500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E022A-C824-4CC6-8AF0-1F9093A6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27" y="5262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85E2A-212D-45BC-AB97-153E27B8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5BCDF-C38C-45ED-ACAA-3EEC1B92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327" y="4495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8E577F-AA08-4E0F-9733-A1640A2E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327" y="525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58C006-4218-4750-8622-74FBF035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327" y="4495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Line 98">
            <a:extLst>
              <a:ext uri="{FF2B5EF4-FFF2-40B4-BE49-F238E27FC236}">
                <a16:creationId xmlns:a16="http://schemas.microsoft.com/office/drawing/2014/main" id="{314639D4-4DC1-4626-BAD9-82914B1BD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8327" y="4419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93">
            <a:extLst>
              <a:ext uri="{FF2B5EF4-FFF2-40B4-BE49-F238E27FC236}">
                <a16:creationId xmlns:a16="http://schemas.microsoft.com/office/drawing/2014/main" id="{215F6934-9AAF-4834-ABDD-462F0A3DB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7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6FFC5D-1EF8-405C-93AF-5B85AD207918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048D710-5B1A-4071-9B37-3AC17C60DE9B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</p:spTree>
    <p:extLst>
      <p:ext uri="{BB962C8B-B14F-4D97-AF65-F5344CB8AC3E}">
        <p14:creationId xmlns:p14="http://schemas.microsoft.com/office/powerpoint/2010/main" val="3723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A071-9585-45C9-BFF1-915FD297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Schedulability</a:t>
            </a:r>
            <a:r>
              <a:rPr lang="en-US" dirty="0"/>
              <a:t> test for EDF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84CB9-5FC6-4A49-8FD2-A015F51F4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Guarantees schedule feasibility if total load is not more than 100%</a:t>
                </a:r>
              </a:p>
              <a:p>
                <a:pPr lvl="1"/>
                <a:r>
                  <a:rPr lang="en-US" dirty="0"/>
                  <a:t>All deadlines </a:t>
                </a:r>
                <a:r>
                  <a:rPr lang="en-US" b="1" dirty="0"/>
                  <a:t>will</a:t>
                </a:r>
                <a:r>
                  <a:rPr lang="en-US" dirty="0"/>
                  <a:t> be met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i="1" dirty="0"/>
                  <a:t>n </a:t>
                </a:r>
                <a:r>
                  <a:rPr lang="en-US" dirty="0"/>
                  <a:t>tasks with computation time </a:t>
                </a:r>
                <a:r>
                  <a:rPr lang="en-US" i="1" dirty="0"/>
                  <a:t>C</a:t>
                </a:r>
                <a:r>
                  <a:rPr lang="en-US" dirty="0"/>
                  <a:t> and deadline (period) </a:t>
                </a:r>
                <a:r>
                  <a:rPr lang="en-US" i="1" dirty="0"/>
                  <a:t>D</a:t>
                </a:r>
              </a:p>
              <a:p>
                <a:pPr lvl="1"/>
                <a:r>
                  <a:rPr lang="en-US" dirty="0"/>
                  <a:t>A feasible schedule exists if </a:t>
                </a:r>
                <a:r>
                  <a:rPr lang="en-US" b="1" dirty="0"/>
                  <a:t>utilization</a:t>
                </a:r>
                <a:r>
                  <a:rPr lang="en-US" dirty="0"/>
                  <a:t> is less than or equal to one: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84CB9-5FC6-4A49-8FD2-A015F51F4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90AD-E55D-4342-BEB8-6BFD6B50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9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29003B-8AB9-A596-5D5C-218BBE422EE1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C0F19-7BE6-3BA5-0C72-8197F496A248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BED0-8BD8-F235-88EE-858519E75422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876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B3AC5582-8DD6-4CB4-96B0-93DA210E239C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B7F23-DDE8-5285-9D62-445FDC38FAAF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67612-7267-6D79-D62A-FEA1D9000769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EC5AD-3B19-D212-5177-28DC4EB6181A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314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84E775-2EAF-4EAB-A612-8B807AC1FE24}"/>
              </a:ext>
            </a:extLst>
          </p:cNvPr>
          <p:cNvSpPr txBox="1"/>
          <p:nvPr/>
        </p:nvSpPr>
        <p:spPr>
          <a:xfrm>
            <a:off x="2033888" y="5751791"/>
            <a:ext cx="37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Can’t start a job </a:t>
            </a:r>
            <a:r>
              <a:rPr lang="en-US" i="1" dirty="0">
                <a:latin typeface="Tahoma" panose="020B0604030504040204" pitchFamily="34" charset="0"/>
              </a:rPr>
              <a:t>before</a:t>
            </a:r>
            <a:r>
              <a:rPr lang="en-US" dirty="0">
                <a:latin typeface="Tahoma" panose="020B0604030504040204" pitchFamily="34" charset="0"/>
              </a:rPr>
              <a:t> its period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3B9214-B129-4517-B6E1-3D195F6695E1}"/>
              </a:ext>
            </a:extLst>
          </p:cNvPr>
          <p:cNvCxnSpPr/>
          <p:nvPr/>
        </p:nvCxnSpPr>
        <p:spPr>
          <a:xfrm flipV="1">
            <a:off x="2741339" y="5118101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4E703-81B4-4C17-A343-9E9AB6BD5494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4E703-81B4-4C17-A343-9E9AB6BD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6E1A5F-3B27-C72B-46ED-6E1B4480B252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D647A-DFA8-A287-CE7A-33DBA4168B29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75F50-6BDB-C4B0-685F-6C68D93502A2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3236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1" grpId="0" animBg="1"/>
      <p:bldP spid="95" grpId="0" animBg="1"/>
      <p:bldP spid="1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48B4E9-E964-4005-A4A0-CFECCF6F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608" y="3272818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591D55-B6B9-419C-A009-42A7A319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09" y="4021118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F6FF1D-2318-4BC1-AA57-C856151B5E1F}"/>
              </a:ext>
            </a:extLst>
          </p:cNvPr>
          <p:cNvSpPr txBox="1"/>
          <p:nvPr/>
        </p:nvSpPr>
        <p:spPr>
          <a:xfrm>
            <a:off x="2533524" y="5742760"/>
            <a:ext cx="28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Earliest deadline changes, preempting Job B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39A378E-E3BF-414E-8339-C12C25E9750E}"/>
              </a:ext>
            </a:extLst>
          </p:cNvPr>
          <p:cNvCxnSpPr/>
          <p:nvPr/>
        </p:nvCxnSpPr>
        <p:spPr>
          <a:xfrm flipV="1">
            <a:off x="3517532" y="5118101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FDEF0-8570-4D6B-80A3-464194798A4F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FDEF0-8570-4D6B-80A3-46419479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E75074-0550-87D0-9BBF-8FDFD594887C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CBA1C-9034-C01C-7DA6-C5783A61E87A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0AEA9-0D0A-B8F3-7B05-23660D10023A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488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48B4E9-E964-4005-A4A0-CFECCF6F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608" y="3272818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5A2460-7650-4469-BEB3-D6B7BA3B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07" y="32714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CF1D02D-ED5A-4946-AE7C-0F0ABA09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927" y="327932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591D55-B6B9-419C-A009-42A7A319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09" y="4021118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7F2A344-1320-4078-A830-A5EC0BA9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90" y="4029859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B493BD-9FF3-4745-8608-E58C7F62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145" y="4029962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3E48F6-1CC0-442E-A150-B9FC0451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17" y="4800599"/>
            <a:ext cx="382103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B48E90-4B87-4696-9186-01A5A1E1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08" y="4797881"/>
            <a:ext cx="755341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F6FF1D-2318-4BC1-AA57-C856151B5E1F}"/>
              </a:ext>
            </a:extLst>
          </p:cNvPr>
          <p:cNvSpPr txBox="1"/>
          <p:nvPr/>
        </p:nvSpPr>
        <p:spPr>
          <a:xfrm>
            <a:off x="5945042" y="5683032"/>
            <a:ext cx="452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Schedule repeats at least common multiple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39A378E-E3BF-414E-8339-C12C25E9750E}"/>
              </a:ext>
            </a:extLst>
          </p:cNvPr>
          <p:cNvCxnSpPr/>
          <p:nvPr/>
        </p:nvCxnSpPr>
        <p:spPr>
          <a:xfrm flipV="1">
            <a:off x="6935708" y="5149036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81D7-ED36-4F85-8E43-1C3A3B33D343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81D7-ED36-4F85-8E43-1C3A3B33D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837E8-ED43-32D2-B2E4-19618CE061D5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DDCAD-DF1A-02EC-A267-6A878963970A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462FF-4279-4797-304D-F34081EAD5A2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755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  <p:bldP spid="101" grpId="0" animBg="1"/>
      <p:bldP spid="106" grpId="0" animBg="1"/>
      <p:bldP spid="103" grpId="0" animBg="1"/>
      <p:bldP spid="124" grpId="0" animBg="1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2, computation 1</a:t>
            </a:r>
          </a:p>
          <a:p>
            <a:pPr lvl="1"/>
            <a:r>
              <a:rPr lang="en-US" dirty="0"/>
              <a:t>Job B: period 3, computation 1</a:t>
            </a:r>
          </a:p>
          <a:p>
            <a:pPr lvl="1"/>
            <a:r>
              <a:rPr lang="en-US" dirty="0"/>
              <a:t>Job C: period 4, computation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Line 85">
            <a:extLst>
              <a:ext uri="{FF2B5EF4-FFF2-40B4-BE49-F238E27FC236}">
                <a16:creationId xmlns:a16="http://schemas.microsoft.com/office/drawing/2014/main" id="{759B7E7B-48DA-4864-83C5-C5091167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87">
            <a:extLst>
              <a:ext uri="{FF2B5EF4-FFF2-40B4-BE49-F238E27FC236}">
                <a16:creationId xmlns:a16="http://schemas.microsoft.com/office/drawing/2014/main" id="{D500E75F-3CB7-495A-B409-D28B3662C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1">
            <a:extLst>
              <a:ext uri="{FF2B5EF4-FFF2-40B4-BE49-F238E27FC236}">
                <a16:creationId xmlns:a16="http://schemas.microsoft.com/office/drawing/2014/main" id="{3D58814F-642E-4C7A-B21F-B2A614F6D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1A813964-5E4A-464B-B7D4-0948CD9CD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7">
            <a:extLst>
              <a:ext uri="{FF2B5EF4-FFF2-40B4-BE49-F238E27FC236}">
                <a16:creationId xmlns:a16="http://schemas.microsoft.com/office/drawing/2014/main" id="{0A7C2F76-5999-44B5-859D-771AA4D0B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Line 99">
            <a:extLst>
              <a:ext uri="{FF2B5EF4-FFF2-40B4-BE49-F238E27FC236}">
                <a16:creationId xmlns:a16="http://schemas.microsoft.com/office/drawing/2014/main" id="{E850263A-5901-4E59-8A3E-0B586888B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1954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ine 93">
            <a:extLst>
              <a:ext uri="{FF2B5EF4-FFF2-40B4-BE49-F238E27FC236}">
                <a16:creationId xmlns:a16="http://schemas.microsoft.com/office/drawing/2014/main" id="{9E1E88ED-7488-45C8-9CAA-E039EFF42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Line 85">
            <a:extLst>
              <a:ext uri="{FF2B5EF4-FFF2-40B4-BE49-F238E27FC236}">
                <a16:creationId xmlns:a16="http://schemas.microsoft.com/office/drawing/2014/main" id="{6264895B-9F0F-4754-9D9E-4F5087B99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6" name="Line 91">
            <a:extLst>
              <a:ext uri="{FF2B5EF4-FFF2-40B4-BE49-F238E27FC236}">
                <a16:creationId xmlns:a16="http://schemas.microsoft.com/office/drawing/2014/main" id="{E61ED899-2ABA-40D4-ADB3-031B8D8A3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0E50E30F-8C7D-4793-9690-6F40052DF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8634743F-9B22-4ED8-B850-C723F365F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9954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1D8DBC6D-11AA-4482-B42B-D2BA6DB5B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Line 87">
            <a:extLst>
              <a:ext uri="{FF2B5EF4-FFF2-40B4-BE49-F238E27FC236}">
                <a16:creationId xmlns:a16="http://schemas.microsoft.com/office/drawing/2014/main" id="{079A1984-AB84-4E8D-AC8B-CFDBFD993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3D274A-CA6E-28C1-00D2-54F72A2BDD68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29FAFF-D88D-065E-6222-484BDF632CC0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52C325-18F8-8C1B-D73F-607708FC53DE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54283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2, computation 1</a:t>
            </a:r>
          </a:p>
          <a:p>
            <a:pPr lvl="1"/>
            <a:r>
              <a:rPr lang="en-US" dirty="0"/>
              <a:t>Job B: period 3, computation 1</a:t>
            </a:r>
          </a:p>
          <a:p>
            <a:pPr lvl="1"/>
            <a:r>
              <a:rPr lang="en-US" dirty="0"/>
              <a:t>Job C: period 4, computation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Line 85">
            <a:extLst>
              <a:ext uri="{FF2B5EF4-FFF2-40B4-BE49-F238E27FC236}">
                <a16:creationId xmlns:a16="http://schemas.microsoft.com/office/drawing/2014/main" id="{759B7E7B-48DA-4864-83C5-C5091167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87">
            <a:extLst>
              <a:ext uri="{FF2B5EF4-FFF2-40B4-BE49-F238E27FC236}">
                <a16:creationId xmlns:a16="http://schemas.microsoft.com/office/drawing/2014/main" id="{D500E75F-3CB7-495A-B409-D28B3662C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1">
            <a:extLst>
              <a:ext uri="{FF2B5EF4-FFF2-40B4-BE49-F238E27FC236}">
                <a16:creationId xmlns:a16="http://schemas.microsoft.com/office/drawing/2014/main" id="{3D58814F-642E-4C7A-B21F-B2A614F6D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1A813964-5E4A-464B-B7D4-0948CD9CD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7">
            <a:extLst>
              <a:ext uri="{FF2B5EF4-FFF2-40B4-BE49-F238E27FC236}">
                <a16:creationId xmlns:a16="http://schemas.microsoft.com/office/drawing/2014/main" id="{0A7C2F76-5999-44B5-859D-771AA4D0B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Line 99">
            <a:extLst>
              <a:ext uri="{FF2B5EF4-FFF2-40B4-BE49-F238E27FC236}">
                <a16:creationId xmlns:a16="http://schemas.microsoft.com/office/drawing/2014/main" id="{E850263A-5901-4E59-8A3E-0B586888B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1954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ine 93">
            <a:extLst>
              <a:ext uri="{FF2B5EF4-FFF2-40B4-BE49-F238E27FC236}">
                <a16:creationId xmlns:a16="http://schemas.microsoft.com/office/drawing/2014/main" id="{9E1E88ED-7488-45C8-9CAA-E039EFF42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Line 85">
            <a:extLst>
              <a:ext uri="{FF2B5EF4-FFF2-40B4-BE49-F238E27FC236}">
                <a16:creationId xmlns:a16="http://schemas.microsoft.com/office/drawing/2014/main" id="{6264895B-9F0F-4754-9D9E-4F5087B99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6" name="Line 91">
            <a:extLst>
              <a:ext uri="{FF2B5EF4-FFF2-40B4-BE49-F238E27FC236}">
                <a16:creationId xmlns:a16="http://schemas.microsoft.com/office/drawing/2014/main" id="{E61ED899-2ABA-40D4-ADB3-031B8D8A3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0E50E30F-8C7D-4793-9690-6F40052DF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8634743F-9B22-4ED8-B850-C723F365F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9954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1D8DBC6D-11AA-4482-B42B-D2BA6DB5B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Line 87">
            <a:extLst>
              <a:ext uri="{FF2B5EF4-FFF2-40B4-BE49-F238E27FC236}">
                <a16:creationId xmlns:a16="http://schemas.microsoft.com/office/drawing/2014/main" id="{079A1984-AB84-4E8D-AC8B-CFDBFD993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CF27FBDD-8A5A-4288-84A8-17F4F726F183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1/2 + 1/3 + 1/4 = 1.08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0240B-D3ED-FC27-CE37-D549C9CB84AD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4BEADE-4A23-A901-018C-EBEE7B7CDCA0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6650F5-EACD-7E2B-2ADA-FCE28898B7EF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000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D60B2CA-042C-4E3A-A385-54B07BAE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935" y="3265036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C43F16C-6117-491D-B8C4-C42CC600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27" y="4024313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8ED9DF-827A-47BD-BA56-64E414FC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518" y="4030663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16F0BB-E4F3-4797-826D-35A4A64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54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85071B1-016A-401D-A15E-81561D89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86" y="4024314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D6ED08-EB94-41F4-ABDB-54094663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7" y="4798218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57CCFE4-FA78-4A25-A5C4-4458F516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9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7E79F3A-9322-4A82-BC3D-22140EC6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086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A4F0A2-5F42-4DFF-82D0-E72F1748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985" y="4024313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1D8AB7-94B9-44F6-8276-55AD60B1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927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CC8921-4690-4AFD-81E4-B7CDFE91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953" y="4787899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2, computation 1</a:t>
            </a:r>
          </a:p>
          <a:p>
            <a:pPr lvl="1"/>
            <a:r>
              <a:rPr lang="en-US" dirty="0"/>
              <a:t>Job B: period 3, computation 1</a:t>
            </a:r>
          </a:p>
          <a:p>
            <a:pPr lvl="1"/>
            <a:r>
              <a:rPr lang="en-US" dirty="0"/>
              <a:t>Job C: period 4, computation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Line 85">
            <a:extLst>
              <a:ext uri="{FF2B5EF4-FFF2-40B4-BE49-F238E27FC236}">
                <a16:creationId xmlns:a16="http://schemas.microsoft.com/office/drawing/2014/main" id="{759B7E7B-48DA-4864-83C5-C5091167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87">
            <a:extLst>
              <a:ext uri="{FF2B5EF4-FFF2-40B4-BE49-F238E27FC236}">
                <a16:creationId xmlns:a16="http://schemas.microsoft.com/office/drawing/2014/main" id="{D500E75F-3CB7-495A-B409-D28B3662C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1">
            <a:extLst>
              <a:ext uri="{FF2B5EF4-FFF2-40B4-BE49-F238E27FC236}">
                <a16:creationId xmlns:a16="http://schemas.microsoft.com/office/drawing/2014/main" id="{3D58814F-642E-4C7A-B21F-B2A614F6D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1A813964-5E4A-464B-B7D4-0948CD9CD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7">
            <a:extLst>
              <a:ext uri="{FF2B5EF4-FFF2-40B4-BE49-F238E27FC236}">
                <a16:creationId xmlns:a16="http://schemas.microsoft.com/office/drawing/2014/main" id="{0A7C2F76-5999-44B5-859D-771AA4D0B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Line 99">
            <a:extLst>
              <a:ext uri="{FF2B5EF4-FFF2-40B4-BE49-F238E27FC236}">
                <a16:creationId xmlns:a16="http://schemas.microsoft.com/office/drawing/2014/main" id="{E850263A-5901-4E59-8A3E-0B586888B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1954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ine 93">
            <a:extLst>
              <a:ext uri="{FF2B5EF4-FFF2-40B4-BE49-F238E27FC236}">
                <a16:creationId xmlns:a16="http://schemas.microsoft.com/office/drawing/2014/main" id="{9E1E88ED-7488-45C8-9CAA-E039EFF42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AE16E2-A00A-4BDD-B51C-40C2FF6E65D0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AE16E2-A00A-4BDD-B51C-40C2FF6E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85">
            <a:extLst>
              <a:ext uri="{FF2B5EF4-FFF2-40B4-BE49-F238E27FC236}">
                <a16:creationId xmlns:a16="http://schemas.microsoft.com/office/drawing/2014/main" id="{6264895B-9F0F-4754-9D9E-4F5087B99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6" name="Line 91">
            <a:extLst>
              <a:ext uri="{FF2B5EF4-FFF2-40B4-BE49-F238E27FC236}">
                <a16:creationId xmlns:a16="http://schemas.microsoft.com/office/drawing/2014/main" id="{E61ED899-2ABA-40D4-ADB3-031B8D8A3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0E50E30F-8C7D-4793-9690-6F40052DF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8634743F-9B22-4ED8-B850-C723F365F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9954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1D8DBC6D-11AA-4482-B42B-D2BA6DB5B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Line 87">
            <a:extLst>
              <a:ext uri="{FF2B5EF4-FFF2-40B4-BE49-F238E27FC236}">
                <a16:creationId xmlns:a16="http://schemas.microsoft.com/office/drawing/2014/main" id="{079A1984-AB84-4E8D-AC8B-CFDBFD993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F6FF1D-2318-4BC1-AA57-C856151B5E1F}"/>
              </a:ext>
            </a:extLst>
          </p:cNvPr>
          <p:cNvSpPr txBox="1"/>
          <p:nvPr/>
        </p:nvSpPr>
        <p:spPr>
          <a:xfrm>
            <a:off x="4810920" y="5831443"/>
            <a:ext cx="19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Missed deadline!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39A378E-E3BF-414E-8339-C12C25E9750E}"/>
              </a:ext>
            </a:extLst>
          </p:cNvPr>
          <p:cNvCxnSpPr/>
          <p:nvPr/>
        </p:nvCxnSpPr>
        <p:spPr>
          <a:xfrm flipV="1">
            <a:off x="5794927" y="5206784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1/2 + 1/3 + 1/4 = 1.08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8BB1B-1EE8-F9CF-F757-875F1F4B1870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EBFF5D-0072-5492-7E2F-0D50602DC3E4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04DDD2-9FE7-2D0C-E14C-1EA3B4A80BA8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897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0" grpId="0" animBg="1"/>
      <p:bldP spid="132" grpId="0" animBg="1"/>
      <p:bldP spid="134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6" grpId="0" animBg="1"/>
      <p:bldP spid="1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B692-C3ED-4CA2-A6A0-0ABEBF9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1679-3250-4A44-A865-26534BAB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job deadlines come from? Provide an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5795-D222-4937-9577-E7231DA1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6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B692-C3ED-4CA2-A6A0-0ABEBF9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1679-3250-4A44-A865-26534BAB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job deadlines come from? Provide an example.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Real-world constraints!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Autonomous vehicle:</a:t>
            </a:r>
          </a:p>
          <a:p>
            <a:pPr lvl="2"/>
            <a:r>
              <a:rPr lang="en-US" dirty="0"/>
              <a:t>“If I don’t finish the detection algorithm by time N,</a:t>
            </a:r>
            <a:br>
              <a:rPr lang="en-US" dirty="0"/>
            </a:br>
            <a:r>
              <a:rPr lang="en-US" dirty="0"/>
              <a:t>then I will no longer be able to stop in time to avoid what it detects.”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this example, deadline might vary with velocity,</a:t>
            </a:r>
            <a:br>
              <a:rPr lang="en-US" dirty="0"/>
            </a:br>
            <a:r>
              <a:rPr lang="en-US" dirty="0"/>
              <a:t>or maybe we just choose a deadline based on fastest velocity.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5795-D222-4937-9577-E7231DA1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b="1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74996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3A54-C9B0-4626-9BF7-F0462F09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Earliest Deadline First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3F05-3654-4A1F-BB87-280A3AE6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Good qualities</a:t>
            </a:r>
          </a:p>
          <a:p>
            <a:r>
              <a:rPr lang="en-US" dirty="0"/>
              <a:t>Simple concept and simple </a:t>
            </a:r>
            <a:r>
              <a:rPr lang="en-US" dirty="0" err="1"/>
              <a:t>schedulability</a:t>
            </a:r>
            <a:r>
              <a:rPr lang="en-US" dirty="0"/>
              <a:t> test</a:t>
            </a:r>
          </a:p>
          <a:p>
            <a:r>
              <a:rPr lang="en-US" dirty="0"/>
              <a:t>Excellent CPU utilization (can use 100% of the CPU)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Bad qualities</a:t>
            </a:r>
          </a:p>
          <a:p>
            <a:r>
              <a:rPr lang="en-US" dirty="0"/>
              <a:t>Hard to implement in practice</a:t>
            </a:r>
          </a:p>
          <a:p>
            <a:pPr lvl="1"/>
            <a:r>
              <a:rPr lang="en-US" dirty="0"/>
              <a:t>Need to constantly recalculate task priorities</a:t>
            </a:r>
          </a:p>
          <a:p>
            <a:pPr lvl="1"/>
            <a:r>
              <a:rPr lang="en-US" dirty="0"/>
              <a:t>CPU time spent in scheduler needs to be counted against load</a:t>
            </a:r>
          </a:p>
          <a:p>
            <a:r>
              <a:rPr lang="en-US" dirty="0"/>
              <a:t>Unstable: Hard to predict which job will miss deadline</a:t>
            </a:r>
          </a:p>
          <a:p>
            <a:pPr lvl="1"/>
            <a:r>
              <a:rPr lang="en-US" dirty="0"/>
              <a:t>Utilization was greater than 1, so we knew there was a problem</a:t>
            </a:r>
          </a:p>
          <a:p>
            <a:pPr lvl="1"/>
            <a:r>
              <a:rPr lang="en-US" dirty="0"/>
              <a:t>But we had to work out the whole schedule to see Job C missed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C173-AD84-4181-9FAF-F66B0479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8B7B-98C6-4CB0-8344-1176C0AF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(RMS)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3F3F-3359-493D-818C-D1352DBA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  <a:p>
            <a:r>
              <a:rPr lang="en-US" dirty="0"/>
              <a:t>Assign fixed priority of 1/Period for each job</a:t>
            </a:r>
          </a:p>
          <a:p>
            <a:pPr lvl="1"/>
            <a:r>
              <a:rPr lang="en-US" dirty="0"/>
              <a:t>Makes the scheduling algorithm simple and stable</a:t>
            </a:r>
          </a:p>
          <a:p>
            <a:pPr lvl="1"/>
            <a:r>
              <a:rPr lang="en-US" dirty="0"/>
              <a:t>Deterministic failures: only lowest priority jobs might miss deadlines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</a:t>
            </a:r>
            <a:r>
              <a:rPr lang="en-US" b="1" i="1" dirty="0"/>
              <a:t>any</a:t>
            </a:r>
            <a:r>
              <a:rPr lang="en-US" dirty="0"/>
              <a:t> fixed-priority scheduling algorithm can schedule a workload,</a:t>
            </a:r>
            <a:br>
              <a:rPr lang="en-US" dirty="0"/>
            </a:br>
            <a:r>
              <a:rPr lang="en-US" dirty="0"/>
              <a:t>So can Rate Monotonic Scheduling</a:t>
            </a:r>
          </a:p>
          <a:p>
            <a:pPr lvl="1"/>
            <a:r>
              <a:rPr lang="en-US" dirty="0"/>
              <a:t>There could be dynamic-priority systems that beat it</a:t>
            </a:r>
          </a:p>
          <a:p>
            <a:pPr lvl="1"/>
            <a:r>
              <a:rPr lang="en-US" dirty="0"/>
              <a:t>But they would be more complicated and take more cycles to run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68F7F-ACFF-465A-9A84-2A999ACE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4C0FED-E2BB-4620-8785-A61BF98D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27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7D774F-8C43-4E81-A977-43EB8422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6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F7A7A3-5352-43A4-8138-72857384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925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D9301E-1291-48A7-A72E-DD30F1C4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789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E34B4BA-1F49-47C3-A04B-B5AAF620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628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9E533BE-E6AB-4325-AD70-9742B0B0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6" y="4800600"/>
            <a:ext cx="761995" cy="292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D9A7AB-6614-40AA-BC0B-6C70E346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20" y="4787900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C06F5CA-2A08-4C10-ABFC-E9F68C09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12" y="4787900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F0416F9-530F-4385-B0F5-3501B0B3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633" y="4800600"/>
            <a:ext cx="761995" cy="292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the following workload with RMS</a:t>
            </a:r>
          </a:p>
          <a:p>
            <a:pPr lvl="1"/>
            <a:r>
              <a:rPr lang="en-US" dirty="0"/>
              <a:t>Job A: period 3, computation 1 -&gt; Priority 1/3</a:t>
            </a:r>
          </a:p>
          <a:p>
            <a:pPr lvl="1"/>
            <a:r>
              <a:rPr lang="en-US" dirty="0"/>
              <a:t>Job B: period 5, computation 2 -&gt; Priority 1/5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D7A5BC64-E21F-42E2-BA35-021DB38B0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927" y="43434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E40769DD-AE35-41AF-B921-60E3D1BB5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94F71420-B0FD-464D-8828-801DD5C2B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AC14DD34-DBE9-41D3-8CAC-027FC3F44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4F6F45CF-ED8B-45E4-B01F-F8D5A481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12ACF14F-7BDF-4A70-A511-B7486762A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CAB5A1EE-B2D0-4DCB-97EF-D865AF12B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90DA8C10-820C-4546-BFCD-C602FF37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24189BE1-92A3-4B05-B508-99AD061B3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E64E90AB-D8F0-4AFB-B845-BB978AE28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41EDD723-C58D-41F1-9AD0-E05248EF5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552F0FAF-309D-4ED6-92B7-217CDA7EC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5477063A-511F-43F2-A7CC-ED5A323A5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34A3956F-BC96-41D8-BDAA-DE64054F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7EEB004D-EF72-4E21-A73A-F6BCAE59F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1FCA6F57-E6CA-418E-8FEC-4A19AC919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C8DAABC5-76DD-490D-A57D-AD1180F94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AB736095-3EE2-40BE-AA49-EFD8606E1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29C750D2-6EE3-4F8A-9D16-F398ADED0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FCC72F60-26AB-40F8-9F0B-34242F58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1F171DB4-6FA2-447C-AE37-1791AD7E0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34C9D65F-8671-41FC-BC2E-83B804D28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927" y="51054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Line 55">
            <a:extLst>
              <a:ext uri="{FF2B5EF4-FFF2-40B4-BE49-F238E27FC236}">
                <a16:creationId xmlns:a16="http://schemas.microsoft.com/office/drawing/2014/main" id="{7D1596DF-FC94-4DED-AB3D-C323CFD4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28741C8E-F387-4B63-BDA4-25F5A2072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BA36AB0B-11D7-4773-A1F3-136136B8F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7D157035-38CC-4948-8FE3-EB0CBCB7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Line 59">
            <a:extLst>
              <a:ext uri="{FF2B5EF4-FFF2-40B4-BE49-F238E27FC236}">
                <a16:creationId xmlns:a16="http://schemas.microsoft.com/office/drawing/2014/main" id="{233304C6-213A-4B0B-A09C-75AC3CE93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Line 60">
            <a:extLst>
              <a:ext uri="{FF2B5EF4-FFF2-40B4-BE49-F238E27FC236}">
                <a16:creationId xmlns:a16="http://schemas.microsoft.com/office/drawing/2014/main" id="{9954AB83-247C-4D94-89C3-42D5C2F77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Line 61">
            <a:extLst>
              <a:ext uri="{FF2B5EF4-FFF2-40B4-BE49-F238E27FC236}">
                <a16:creationId xmlns:a16="http://schemas.microsoft.com/office/drawing/2014/main" id="{484DE888-3186-4D32-BF16-02CF8ED36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Line 62">
            <a:extLst>
              <a:ext uri="{FF2B5EF4-FFF2-40B4-BE49-F238E27FC236}">
                <a16:creationId xmlns:a16="http://schemas.microsoft.com/office/drawing/2014/main" id="{D53E9E54-5478-48C9-82FD-802A0380F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Line 63">
            <a:extLst>
              <a:ext uri="{FF2B5EF4-FFF2-40B4-BE49-F238E27FC236}">
                <a16:creationId xmlns:a16="http://schemas.microsoft.com/office/drawing/2014/main" id="{0254D88B-41C0-45B7-AD3A-E3A0E0018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Line 64">
            <a:extLst>
              <a:ext uri="{FF2B5EF4-FFF2-40B4-BE49-F238E27FC236}">
                <a16:creationId xmlns:a16="http://schemas.microsoft.com/office/drawing/2014/main" id="{80E0F51B-FACC-4BE3-BA79-8325AAA05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Line 65">
            <a:extLst>
              <a:ext uri="{FF2B5EF4-FFF2-40B4-BE49-F238E27FC236}">
                <a16:creationId xmlns:a16="http://schemas.microsoft.com/office/drawing/2014/main" id="{DBA267B6-0C57-456B-BBF7-1921AF6A1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Line 66">
            <a:extLst>
              <a:ext uri="{FF2B5EF4-FFF2-40B4-BE49-F238E27FC236}">
                <a16:creationId xmlns:a16="http://schemas.microsoft.com/office/drawing/2014/main" id="{8B1D5E56-62C8-46DD-97F8-A69CC13DB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Line 67">
            <a:extLst>
              <a:ext uri="{FF2B5EF4-FFF2-40B4-BE49-F238E27FC236}">
                <a16:creationId xmlns:a16="http://schemas.microsoft.com/office/drawing/2014/main" id="{BE642ED5-3251-4FCB-A3BC-CAF727962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Line 68">
            <a:extLst>
              <a:ext uri="{FF2B5EF4-FFF2-40B4-BE49-F238E27FC236}">
                <a16:creationId xmlns:a16="http://schemas.microsoft.com/office/drawing/2014/main" id="{93D395FC-7655-4822-84F3-B5105CFBF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E84691A1-CF4B-4CE8-AC49-9B80649C2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Line 70">
            <a:extLst>
              <a:ext uri="{FF2B5EF4-FFF2-40B4-BE49-F238E27FC236}">
                <a16:creationId xmlns:a16="http://schemas.microsoft.com/office/drawing/2014/main" id="{C9EEA3A1-A5E8-42D5-884B-BA88E1509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Line 71">
            <a:extLst>
              <a:ext uri="{FF2B5EF4-FFF2-40B4-BE49-F238E27FC236}">
                <a16:creationId xmlns:a16="http://schemas.microsoft.com/office/drawing/2014/main" id="{AF6F9DEB-A9F3-4041-BF6D-9AA1AE6E3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Line 72">
            <a:extLst>
              <a:ext uri="{FF2B5EF4-FFF2-40B4-BE49-F238E27FC236}">
                <a16:creationId xmlns:a16="http://schemas.microsoft.com/office/drawing/2014/main" id="{BB692782-E607-413A-9944-230564CEE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Line 73">
            <a:extLst>
              <a:ext uri="{FF2B5EF4-FFF2-40B4-BE49-F238E27FC236}">
                <a16:creationId xmlns:a16="http://schemas.microsoft.com/office/drawing/2014/main" id="{3ABD9D82-F110-48EA-B8A7-7258E1EC3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Line 74">
            <a:extLst>
              <a:ext uri="{FF2B5EF4-FFF2-40B4-BE49-F238E27FC236}">
                <a16:creationId xmlns:a16="http://schemas.microsoft.com/office/drawing/2014/main" id="{00364F80-59DA-4898-BBF6-9F6ACB422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Text Box 75">
            <a:extLst>
              <a:ext uri="{FF2B5EF4-FFF2-40B4-BE49-F238E27FC236}">
                <a16:creationId xmlns:a16="http://schemas.microsoft.com/office/drawing/2014/main" id="{6D8870C6-4AFF-46AC-BB63-73006F1C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27" y="51577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80" name="Text Box 76">
            <a:extLst>
              <a:ext uri="{FF2B5EF4-FFF2-40B4-BE49-F238E27FC236}">
                <a16:creationId xmlns:a16="http://schemas.microsoft.com/office/drawing/2014/main" id="{B61E5D15-D5D4-45B0-87C4-94D38F1E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527" y="516255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81" name="Text Box 77">
            <a:extLst>
              <a:ext uri="{FF2B5EF4-FFF2-40B4-BE49-F238E27FC236}">
                <a16:creationId xmlns:a16="http://schemas.microsoft.com/office/drawing/2014/main" id="{EA1171CE-68DE-427C-B3D9-39A26C5BB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27" y="516255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82" name="Text Box 78">
            <a:extLst>
              <a:ext uri="{FF2B5EF4-FFF2-40B4-BE49-F238E27FC236}">
                <a16:creationId xmlns:a16="http://schemas.microsoft.com/office/drawing/2014/main" id="{C0826926-8249-4D85-AE52-B0E4B3A9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27" y="51768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87" name="Line 83">
            <a:extLst>
              <a:ext uri="{FF2B5EF4-FFF2-40B4-BE49-F238E27FC236}">
                <a16:creationId xmlns:a16="http://schemas.microsoft.com/office/drawing/2014/main" id="{6EF007E8-0EE3-4DD9-8F8C-FDB88B280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Line 84">
            <a:extLst>
              <a:ext uri="{FF2B5EF4-FFF2-40B4-BE49-F238E27FC236}">
                <a16:creationId xmlns:a16="http://schemas.microsoft.com/office/drawing/2014/main" id="{B1D8D86E-4990-4A29-91C4-90725191F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2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4754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Line 86">
            <a:extLst>
              <a:ext uri="{FF2B5EF4-FFF2-40B4-BE49-F238E27FC236}">
                <a16:creationId xmlns:a16="http://schemas.microsoft.com/office/drawing/2014/main" id="{1BE557C5-5A4A-411C-A168-C21696B5A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98">
            <a:extLst>
              <a:ext uri="{FF2B5EF4-FFF2-40B4-BE49-F238E27FC236}">
                <a16:creationId xmlns:a16="http://schemas.microsoft.com/office/drawing/2014/main" id="{157DCD59-67FE-4CB2-A523-87664978C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2">
            <a:extLst>
              <a:ext uri="{FF2B5EF4-FFF2-40B4-BE49-F238E27FC236}">
                <a16:creationId xmlns:a16="http://schemas.microsoft.com/office/drawing/2014/main" id="{B274EBC9-6259-4F36-A85C-8EDFA2956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40052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Line 86">
            <a:extLst>
              <a:ext uri="{FF2B5EF4-FFF2-40B4-BE49-F238E27FC236}">
                <a16:creationId xmlns:a16="http://schemas.microsoft.com/office/drawing/2014/main" id="{9DDDFAC7-EA37-4607-A98F-CF37CD3C8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751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8">
            <a:extLst>
              <a:ext uri="{FF2B5EF4-FFF2-40B4-BE49-F238E27FC236}">
                <a16:creationId xmlns:a16="http://schemas.microsoft.com/office/drawing/2014/main" id="{7DC03970-83AA-4660-A745-F55E36DC3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751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0C37B-8DCC-9C29-56C6-503226F3D2CA}"/>
              </a:ext>
            </a:extLst>
          </p:cNvPr>
          <p:cNvSpPr txBox="1"/>
          <p:nvPr/>
        </p:nvSpPr>
        <p:spPr>
          <a:xfrm>
            <a:off x="626569" y="3932566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E395-DE27-F000-65DD-1BE3E7A1D02B}"/>
              </a:ext>
            </a:extLst>
          </p:cNvPr>
          <p:cNvSpPr txBox="1"/>
          <p:nvPr/>
        </p:nvSpPr>
        <p:spPr>
          <a:xfrm>
            <a:off x="625871" y="4673898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586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99" grpId="0" animBg="1"/>
      <p:bldP spid="101" grpId="0" animBg="1"/>
      <p:bldP spid="103" grpId="0" animBg="1"/>
      <p:bldP spid="109" grpId="0" animBg="1"/>
      <p:bldP spid="113" grpId="0" animBg="1"/>
      <p:bldP spid="1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D5C6-7518-483C-AE62-4FD41D65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Schedulability</a:t>
            </a:r>
            <a:r>
              <a:rPr lang="en-US" dirty="0"/>
              <a:t> test for 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E2E12-D1C5-40FC-9745-42C9816B2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Schedulability</a:t>
                </a:r>
                <a:r>
                  <a:rPr lang="en-US" dirty="0"/>
                  <a:t> is more complicated for RMS unfortunately</a:t>
                </a:r>
              </a:p>
              <a:p>
                <a:pPr lvl="1"/>
                <a:r>
                  <a:rPr lang="en-US" dirty="0"/>
                  <a:t>For a workload of</a:t>
                </a:r>
                <a:r>
                  <a:rPr lang="en-US" b="1" dirty="0"/>
                  <a:t> </a:t>
                </a:r>
                <a:r>
                  <a:rPr lang="en-US" b="1" i="1" dirty="0"/>
                  <a:t>n</a:t>
                </a:r>
                <a:r>
                  <a:rPr lang="en-US" b="1" dirty="0"/>
                  <a:t> </a:t>
                </a:r>
                <a:r>
                  <a:rPr lang="en-US" dirty="0"/>
                  <a:t>jobs with computation time </a:t>
                </a:r>
                <a:r>
                  <a:rPr lang="en-US" b="1" i="1" dirty="0"/>
                  <a:t>C</a:t>
                </a:r>
                <a:r>
                  <a:rPr lang="en-US" dirty="0"/>
                  <a:t> and period </a:t>
                </a:r>
                <a:r>
                  <a:rPr lang="en-US" b="1" i="1" dirty="0"/>
                  <a:t>D</a:t>
                </a:r>
                <a:br>
                  <a:rPr lang="en-US" i="1" dirty="0"/>
                </a:br>
                <a:endParaRPr lang="en-US" i="1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80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U(1) = 1.0</a:t>
                </a:r>
              </a:p>
              <a:p>
                <a:pPr lvl="2"/>
                <a:r>
                  <a:rPr lang="en-US" dirty="0"/>
                  <a:t>U(2) = 0.828</a:t>
                </a:r>
              </a:p>
              <a:p>
                <a:pPr lvl="2"/>
                <a:r>
                  <a:rPr lang="en-US" dirty="0"/>
                  <a:t>U(3) = 0.779</a:t>
                </a:r>
              </a:p>
              <a:p>
                <a:pPr marL="914400" lvl="2" indent="0">
                  <a:buNone/>
                </a:pPr>
                <a:r>
                  <a:rPr lang="en-US" dirty="0"/>
                  <a:t>   …</a:t>
                </a:r>
              </a:p>
              <a:p>
                <a:pPr lvl="2"/>
                <a:r>
                  <a:rPr lang="en-US" dirty="0"/>
                  <a:t>U(∞) = 0.693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E2E12-D1C5-40FC-9745-42C9816B2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27C10-08CC-403F-AA31-4B3CDE6B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6B89244-F0E4-4D81-84EF-8ED98A3CD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5400" y="3194718"/>
            <a:ext cx="4748797" cy="3165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1440E-5D28-4640-A33E-11662C7800D7}"/>
              </a:ext>
            </a:extLst>
          </p:cNvPr>
          <p:cNvSpPr txBox="1"/>
          <p:nvPr/>
        </p:nvSpPr>
        <p:spPr>
          <a:xfrm>
            <a:off x="6680200" y="2464494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Lower Bound on </a:t>
            </a:r>
            <a:r>
              <a:rPr lang="en-US" dirty="0" err="1">
                <a:latin typeface="Tahoma" panose="020B0604030504040204" pitchFamily="34" charset="0"/>
              </a:rPr>
              <a:t>schedulability</a:t>
            </a:r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9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5CF2-6E8B-480F-BF98-FAC1E987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</a:t>
            </a:r>
            <a:r>
              <a:rPr lang="en-US" dirty="0" err="1"/>
              <a:t>schedulability</a:t>
            </a:r>
            <a:r>
              <a:rPr lang="en-US" dirty="0"/>
              <a:t> test is conservative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0A5E8-2F3A-446E-B215-5BEC2E5CA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∗(2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800" dirty="0"/>
                  <a:t>Schedulable! (so less than 69% is always schedulable)</a:t>
                </a:r>
              </a:p>
              <a:p>
                <a:pPr lvl="2"/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∗(2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800" dirty="0"/>
                  <a:t>Maybe schedulable</a:t>
                </a:r>
              </a:p>
              <a:p>
                <a:pPr lvl="2"/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Not schedulable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0A5E8-2F3A-446E-B215-5BEC2E5CA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1610F-9460-4983-8BE9-C879DCDE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3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 with RMS?</a:t>
            </a:r>
          </a:p>
          <a:p>
            <a:pPr lvl="1"/>
            <a:r>
              <a:rPr lang="en-US" dirty="0"/>
              <a:t>Job A: period 3,   computation 1</a:t>
            </a:r>
          </a:p>
          <a:p>
            <a:pPr lvl="1"/>
            <a:r>
              <a:rPr lang="en-US" dirty="0"/>
              <a:t>Job B: period 5,  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5F097-176A-DE10-0150-51A880E5FC65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CC8B8-BC69-E844-FF57-AF836DBDAB12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3768A-9C8D-16CD-3946-6CBFB351F519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7200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5BCE-0D58-4C89-B47D-2EDD932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OSes don’t cut it for all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2F5-E3A1-45AA-B7EE-CE7C4E8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environments need very specialized systems</a:t>
            </a:r>
          </a:p>
          <a:p>
            <a:pPr lvl="1"/>
            <a:r>
              <a:rPr lang="en-US" dirty="0"/>
              <a:t>Flight controls</a:t>
            </a:r>
          </a:p>
          <a:p>
            <a:pPr lvl="1"/>
            <a:r>
              <a:rPr lang="en-US" dirty="0"/>
              <a:t>Autonomous vehicles</a:t>
            </a:r>
          </a:p>
          <a:p>
            <a:pPr lvl="1"/>
            <a:r>
              <a:rPr lang="en-US" dirty="0"/>
              <a:t>Space exploration</a:t>
            </a:r>
          </a:p>
          <a:p>
            <a:pPr lvl="1"/>
            <a:endParaRPr lang="en-US" dirty="0"/>
          </a:p>
          <a:p>
            <a:r>
              <a:rPr lang="en-US" dirty="0"/>
              <a:t>In each of these scenarios</a:t>
            </a:r>
          </a:p>
          <a:p>
            <a:pPr lvl="1"/>
            <a:r>
              <a:rPr lang="en-US" dirty="0"/>
              <a:t>Computer failures are unacceptable</a:t>
            </a:r>
          </a:p>
          <a:p>
            <a:pPr lvl="1"/>
            <a:r>
              <a:rPr lang="en-US" dirty="0"/>
              <a:t>Humans can’t intervene to resolve issues</a:t>
            </a:r>
          </a:p>
          <a:p>
            <a:pPr lvl="1"/>
            <a:r>
              <a:rPr lang="en-US" dirty="0"/>
              <a:t>We’re going to need a computer system with performance </a:t>
            </a:r>
            <a:r>
              <a:rPr lang="en-US" i="1" dirty="0"/>
              <a:t>guarantees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3936-23C4-4563-98CB-513F3C2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82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 with RMS?</a:t>
            </a:r>
          </a:p>
          <a:p>
            <a:pPr lvl="1"/>
            <a:r>
              <a:rPr lang="en-US" dirty="0"/>
              <a:t>Job A: period 3,   computation 1</a:t>
            </a:r>
          </a:p>
          <a:p>
            <a:pPr lvl="1"/>
            <a:r>
              <a:rPr lang="en-US" dirty="0"/>
              <a:t>Job B: period 5,  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CD0F7-645D-406B-AF54-A83D85484F82}"/>
              </a:ext>
            </a:extLst>
          </p:cNvPr>
          <p:cNvSpPr txBox="1"/>
          <p:nvPr/>
        </p:nvSpPr>
        <p:spPr>
          <a:xfrm>
            <a:off x="9067800" y="1817469"/>
            <a:ext cx="251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  <a:p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U = 1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Maybe schedulable!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91864-03BE-D7F8-1DCB-072D751B9B91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C39B7-1D21-ECF0-B696-785A6B32EF4C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DF6A1-8595-2E5A-0C0E-EC88958AD7AE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12401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 with RMS?</a:t>
            </a:r>
          </a:p>
          <a:p>
            <a:pPr lvl="1" defTabSz="619125">
              <a:tabLst>
                <a:tab pos="3090863" algn="l"/>
              </a:tabLst>
            </a:pPr>
            <a:r>
              <a:rPr lang="en-US" dirty="0"/>
              <a:t>Job A: period 3,	computation 1  -&gt; Highest priority</a:t>
            </a:r>
          </a:p>
          <a:p>
            <a:pPr lvl="1" defTabSz="619125"/>
            <a:r>
              <a:rPr lang="en-US" dirty="0"/>
              <a:t>Job B: period 5,	computation 2  -&gt; Middle priority</a:t>
            </a:r>
          </a:p>
          <a:p>
            <a:pPr lvl="1" defTabSz="619125"/>
            <a:r>
              <a:rPr lang="en-US" dirty="0"/>
              <a:t>Job C: period 15, computation 4  -&gt; Lowest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5D4CE-D1B4-4BEB-A25D-4E1312EC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59" y="32771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A95E9-3948-44F6-B7A5-76AF81E0F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508" y="326916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CDDD4-D605-4D6A-ACF9-FE17DFA1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195" y="32760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E5A73-84F8-475F-89DB-64672F53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05" y="32760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F29F7-0973-4483-80C0-58D1A314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19" y="4030663"/>
            <a:ext cx="380994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17857-A5E7-46B5-B324-9FDF26C3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10" y="4030663"/>
            <a:ext cx="380994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AD7EAC-66C1-469F-A381-17DE94291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240" y="4032345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F6A1ED-C0E2-4D05-8DEF-68B8610D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26" y="4789675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1FFDF21-C69F-41B2-8089-2FD3206C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06" y="4790619"/>
            <a:ext cx="764201" cy="3123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802A06-36CD-44F2-A13B-F026C3BA91E8}"/>
              </a:ext>
            </a:extLst>
          </p:cNvPr>
          <p:cNvSpPr txBox="1"/>
          <p:nvPr/>
        </p:nvSpPr>
        <p:spPr>
          <a:xfrm>
            <a:off x="9067800" y="1817469"/>
            <a:ext cx="251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  <a:p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U = 1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Maybe schedulable!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C00CF-D5AC-73F4-94E1-A94C8CEC3092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D3285F-DC61-F807-FE69-5C94BE0D0B5D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4F851A-3057-4EA9-9CD8-E46720671E46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955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  <p:bldP spid="9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98" grpId="0" animBg="1"/>
      <p:bldP spid="100" grpId="0" animBg="1"/>
      <p:bldP spid="10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1955-56FC-433F-AEFE-F67104F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62E5-6230-4DFB-B271-BBBA7408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Upsides</a:t>
            </a:r>
          </a:p>
          <a:p>
            <a:pPr lvl="1"/>
            <a:r>
              <a:rPr lang="en-US" dirty="0"/>
              <a:t>Still conceptually simple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Stable (lower priority jobs will fail to meet deadlines in overload)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Downsides</a:t>
            </a:r>
          </a:p>
          <a:p>
            <a:pPr lvl="1"/>
            <a:r>
              <a:rPr lang="en-US" dirty="0"/>
              <a:t>Lower CPU utilization</a:t>
            </a:r>
          </a:p>
          <a:p>
            <a:pPr lvl="2"/>
            <a:r>
              <a:rPr lang="en-US" dirty="0"/>
              <a:t>Might not be able to utilize more than 70% of the processor</a:t>
            </a:r>
          </a:p>
          <a:p>
            <a:pPr lvl="1"/>
            <a:r>
              <a:rPr lang="en-US" dirty="0"/>
              <a:t>Non-precise </a:t>
            </a:r>
            <a:r>
              <a:rPr lang="en-US" dirty="0" err="1"/>
              <a:t>schedulability</a:t>
            </a:r>
            <a:r>
              <a:rPr lang="en-US" dirty="0"/>
              <a:t>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CBAB0-99B1-421A-95A2-83B4605C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75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A48C-1130-409D-9F00-A2DB0C0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58E5-5BB1-4C11-86D5-AA96EACC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handle sporadic jobs in these systems?</a:t>
            </a:r>
          </a:p>
          <a:p>
            <a:pPr lvl="1"/>
            <a:r>
              <a:rPr lang="en-US" dirty="0"/>
              <a:t>Unpredictable start time, has a deadline, not repeated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52CE-1441-4F92-81C8-33CC6C5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49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A48C-1130-409D-9F00-A2DB0C0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58E5-5BB1-4C11-86D5-AA96EACC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handle sporadic jobs in these systems?</a:t>
            </a:r>
          </a:p>
          <a:p>
            <a:pPr lvl="1"/>
            <a:r>
              <a:rPr lang="en-US" dirty="0"/>
              <a:t>Unpredictable start time, has a deadline, not repeated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Must decide feasibility at runtime and either accept or reject job</a:t>
            </a:r>
          </a:p>
          <a:p>
            <a:pPr lvl="1"/>
            <a:r>
              <a:rPr lang="en-US" dirty="0"/>
              <a:t>Calculate new Utilization accounting for the additional job</a:t>
            </a:r>
          </a:p>
          <a:p>
            <a:pPr lvl="1"/>
            <a:r>
              <a:rPr lang="en-US" dirty="0"/>
              <a:t>Determine whether the schedule will definitely (or maybe) work</a:t>
            </a:r>
          </a:p>
          <a:p>
            <a:pPr lvl="1"/>
            <a:r>
              <a:rPr lang="en-US" dirty="0"/>
              <a:t>Schedule or reject the job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scheduled, works just like any other job</a:t>
            </a:r>
          </a:p>
          <a:p>
            <a:pPr lvl="2"/>
            <a:r>
              <a:rPr lang="en-US" dirty="0"/>
              <a:t>Either EDF based on deadline of the job</a:t>
            </a:r>
          </a:p>
          <a:p>
            <a:pPr lvl="2"/>
            <a:r>
              <a:rPr lang="en-US" dirty="0"/>
              <a:t>Or given an RMS priority, based on period (duration)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52CE-1441-4F92-81C8-33CC6C5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5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b="1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38761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5BCE-0D58-4C89-B47D-2EDD932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2F5-E3A1-45AA-B7EE-CE7C4E8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may try to set priorities according to some </a:t>
            </a:r>
            <a:r>
              <a:rPr lang="en-US" b="1" dirty="0"/>
              <a:t>policy goal</a:t>
            </a:r>
            <a:endParaRPr lang="en-US" dirty="0"/>
          </a:p>
          <a:p>
            <a:r>
              <a:rPr lang="en-US" dirty="0"/>
              <a:t>MLFQ Example:</a:t>
            </a:r>
          </a:p>
          <a:p>
            <a:pPr lvl="1"/>
            <a:r>
              <a:rPr lang="en-US" dirty="0"/>
              <a:t>Give interactive jobs higher priority than long calculations</a:t>
            </a:r>
          </a:p>
          <a:p>
            <a:pPr lvl="1"/>
            <a:r>
              <a:rPr lang="en-US" dirty="0"/>
              <a:t>Prefer jobs waiting on I/O to those consuming lots of CPU</a:t>
            </a:r>
          </a:p>
          <a:p>
            <a:r>
              <a:rPr lang="en-US" dirty="0"/>
              <a:t>Try to achieve fairness:</a:t>
            </a:r>
          </a:p>
          <a:p>
            <a:pPr lvl="1"/>
            <a:r>
              <a:rPr lang="en-US" dirty="0"/>
              <a:t>elevate priority of threads that don’t get CPU time</a:t>
            </a:r>
            <a:br>
              <a:rPr lang="en-US" dirty="0"/>
            </a:br>
            <a:r>
              <a:rPr lang="en-US" dirty="0"/>
              <a:t>(ad-hoc, bad if system overloaded)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3936-23C4-4563-98CB-513F3C2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211A42-A26E-42C2-A56D-E41BEA925750}"/>
              </a:ext>
            </a:extLst>
          </p:cNvPr>
          <p:cNvGrpSpPr/>
          <p:nvPr/>
        </p:nvGrpSpPr>
        <p:grpSpPr>
          <a:xfrm>
            <a:off x="3134894" y="4484687"/>
            <a:ext cx="5918200" cy="1871663"/>
            <a:chOff x="1600200" y="762000"/>
            <a:chExt cx="5461000" cy="15240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2BC858F-70DF-4C3B-A87D-BB2A935D88EA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5715000" y="952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C3FCFB-BB86-4F8B-8A47-A1DBEC5A8867}"/>
                </a:ext>
              </a:extLst>
            </p:cNvPr>
            <p:cNvCxnSpPr>
              <a:endCxn id="21" idx="1"/>
            </p:cNvCxnSpPr>
            <p:nvPr/>
          </p:nvCxnSpPr>
          <p:spPr bwMode="auto">
            <a:xfrm>
              <a:off x="5715000" y="2095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69535E-E366-468A-95FF-0F7C23F25E95}"/>
                </a:ext>
              </a:extLst>
            </p:cNvPr>
            <p:cNvSpPr/>
            <p:nvPr/>
          </p:nvSpPr>
          <p:spPr bwMode="auto">
            <a:xfrm>
              <a:off x="1600200" y="762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657A8D-0C92-489D-9D59-16F7DEE32C2F}"/>
                </a:ext>
              </a:extLst>
            </p:cNvPr>
            <p:cNvSpPr/>
            <p:nvPr/>
          </p:nvSpPr>
          <p:spPr bwMode="auto">
            <a:xfrm>
              <a:off x="1600200" y="1143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54143-E956-4B53-9667-156F14AE1FEC}"/>
                </a:ext>
              </a:extLst>
            </p:cNvPr>
            <p:cNvSpPr/>
            <p:nvPr/>
          </p:nvSpPr>
          <p:spPr bwMode="auto">
            <a:xfrm>
              <a:off x="1600200" y="1524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935DC-54AE-4E1D-A0C8-228D42D6F6B8}"/>
                </a:ext>
              </a:extLst>
            </p:cNvPr>
            <p:cNvSpPr/>
            <p:nvPr/>
          </p:nvSpPr>
          <p:spPr bwMode="auto">
            <a:xfrm>
              <a:off x="1600200" y="1905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A8E89E-773B-400F-AE2D-D420B27FF6FE}"/>
                </a:ext>
              </a:extLst>
            </p:cNvPr>
            <p:cNvSpPr/>
            <p:nvPr/>
          </p:nvSpPr>
          <p:spPr bwMode="auto">
            <a:xfrm>
              <a:off x="35052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E26CD-AFA5-4242-92CA-57C0FDD28F13}"/>
                </a:ext>
              </a:extLst>
            </p:cNvPr>
            <p:cNvSpPr/>
            <p:nvPr/>
          </p:nvSpPr>
          <p:spPr bwMode="auto">
            <a:xfrm>
              <a:off x="48387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8BDC55-40AE-47D6-8E77-195B6C93D6AA}"/>
                </a:ext>
              </a:extLst>
            </p:cNvPr>
            <p:cNvSpPr/>
            <p:nvPr/>
          </p:nvSpPr>
          <p:spPr bwMode="auto">
            <a:xfrm>
              <a:off x="35052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A34562-D285-4B7F-82D4-8C1420F30156}"/>
                </a:ext>
              </a:extLst>
            </p:cNvPr>
            <p:cNvSpPr/>
            <p:nvPr/>
          </p:nvSpPr>
          <p:spPr bwMode="auto">
            <a:xfrm>
              <a:off x="4838700" y="7747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C2F929-4AA1-4980-84F6-302648A78E16}"/>
                </a:ext>
              </a:extLst>
            </p:cNvPr>
            <p:cNvCxnSpPr/>
            <p:nvPr/>
          </p:nvCxnSpPr>
          <p:spPr bwMode="auto">
            <a:xfrm>
              <a:off x="2959100" y="20828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C2407C-3197-47C3-9A69-0597D1B16E0F}"/>
                </a:ext>
              </a:extLst>
            </p:cNvPr>
            <p:cNvCxnSpPr/>
            <p:nvPr/>
          </p:nvCxnSpPr>
          <p:spPr bwMode="auto">
            <a:xfrm>
              <a:off x="2971800" y="965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A1E780-D990-432F-8220-75C8F11B1813}"/>
                </a:ext>
              </a:extLst>
            </p:cNvPr>
            <p:cNvCxnSpPr>
              <a:endCxn id="15" idx="1"/>
            </p:cNvCxnSpPr>
            <p:nvPr/>
          </p:nvCxnSpPr>
          <p:spPr bwMode="auto">
            <a:xfrm>
              <a:off x="4406900" y="9652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37E574-AA7D-4F32-B81C-5BDB5BDC93AD}"/>
                </a:ext>
              </a:extLst>
            </p:cNvPr>
            <p:cNvCxnSpPr/>
            <p:nvPr/>
          </p:nvCxnSpPr>
          <p:spPr bwMode="auto">
            <a:xfrm>
              <a:off x="4387850" y="2095500"/>
              <a:ext cx="4699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184F3A-A8FF-4ED1-AB69-A8DD072A6E93}"/>
                </a:ext>
              </a:extLst>
            </p:cNvPr>
            <p:cNvSpPr/>
            <p:nvPr/>
          </p:nvSpPr>
          <p:spPr bwMode="auto">
            <a:xfrm>
              <a:off x="61468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99C92-C35D-4210-AF00-E421E207CAA3}"/>
                </a:ext>
              </a:extLst>
            </p:cNvPr>
            <p:cNvSpPr/>
            <p:nvPr/>
          </p:nvSpPr>
          <p:spPr bwMode="auto">
            <a:xfrm>
              <a:off x="61468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E026CC-BF10-4A58-BC12-3B90173616B5}"/>
                </a:ext>
              </a:extLst>
            </p:cNvPr>
            <p:cNvSpPr/>
            <p:nvPr/>
          </p:nvSpPr>
          <p:spPr bwMode="auto">
            <a:xfrm>
              <a:off x="3505200" y="1143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4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27EBC5-9E5B-417E-AEC4-3FCF0CBBAFAF}"/>
                </a:ext>
              </a:extLst>
            </p:cNvPr>
            <p:cNvCxnSpPr/>
            <p:nvPr/>
          </p:nvCxnSpPr>
          <p:spPr bwMode="auto">
            <a:xfrm>
              <a:off x="2971800" y="1346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2271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BA4F-4A56-4050-894B-A1C41BA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O(1) scheduler (Linux 2.6, 2003-2007)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8BAF-7A60-4720-ADDD-CAE353EE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Keep the runtime of the scheduler itself short</a:t>
            </a:r>
          </a:p>
          <a:p>
            <a:pPr lvl="2"/>
            <a:r>
              <a:rPr lang="en-US" dirty="0"/>
              <a:t>Avoid O(n) algorithms</a:t>
            </a:r>
          </a:p>
          <a:p>
            <a:pPr lvl="2"/>
            <a:r>
              <a:rPr lang="en-US" dirty="0"/>
              <a:t>Instead, only adjust a single job when it is swapped</a:t>
            </a:r>
          </a:p>
          <a:p>
            <a:pPr lvl="1"/>
            <a:r>
              <a:rPr lang="en-US" dirty="0"/>
              <a:t>Predictable algorithm</a:t>
            </a:r>
          </a:p>
          <a:p>
            <a:pPr lvl="1"/>
            <a:r>
              <a:rPr lang="en-US" dirty="0"/>
              <a:t>Identify interactive versus noninteractive processes with heuristics</a:t>
            </a:r>
          </a:p>
          <a:p>
            <a:pPr lvl="2"/>
            <a:r>
              <a:rPr lang="en-US" dirty="0"/>
              <a:t>Processes with long average sleep time get a priority boost</a:t>
            </a:r>
          </a:p>
          <a:p>
            <a:pPr lvl="1"/>
            <a:endParaRPr lang="en-US" dirty="0"/>
          </a:p>
          <a:p>
            <a:r>
              <a:rPr lang="en-US" dirty="0"/>
              <a:t>Note my machines right now:</a:t>
            </a:r>
          </a:p>
          <a:p>
            <a:pPr lvl="1"/>
            <a:r>
              <a:rPr lang="en-US" dirty="0"/>
              <a:t>Ubuntu VM: 332 processes (867 threads)</a:t>
            </a:r>
          </a:p>
          <a:p>
            <a:pPr lvl="1"/>
            <a:r>
              <a:rPr lang="en-US" dirty="0"/>
              <a:t>Windows: 224 processes (2591 threads)</a:t>
            </a:r>
          </a:p>
          <a:p>
            <a:pPr lvl="1"/>
            <a:r>
              <a:rPr lang="en-US" dirty="0"/>
              <a:t>MacOS: 430 processes (2249 threads)</a:t>
            </a:r>
          </a:p>
          <a:p>
            <a:pPr lvl="1"/>
            <a:r>
              <a:rPr lang="en-US" b="1" dirty="0"/>
              <a:t>Major concern:</a:t>
            </a:r>
            <a:r>
              <a:rPr lang="en-US" dirty="0"/>
              <a:t> many processes mean O(n) could be long…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1927-2AB6-4C44-AE50-4204B78F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21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6FDC-C3D6-ED3B-44CD-216F271E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scheduler: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235E-21F3-06A5-1935-79FF49D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32958"/>
          </a:xfrm>
        </p:spPr>
        <p:txBody>
          <a:bodyPr>
            <a:normAutofit/>
          </a:bodyPr>
          <a:lstStyle/>
          <a:p>
            <a:r>
              <a:rPr lang="en-US" dirty="0"/>
              <a:t>Find the highest priority run queue that’s not empty</a:t>
            </a:r>
          </a:p>
          <a:p>
            <a:r>
              <a:rPr lang="en-US" dirty="0"/>
              <a:t>Remove and run the first job from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109CB-31A8-9C47-B4E4-69C97391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19F05948-3441-CB75-8560-9076F29FB267}"/>
              </a:ext>
            </a:extLst>
          </p:cNvPr>
          <p:cNvGrpSpPr/>
          <p:nvPr/>
        </p:nvGrpSpPr>
        <p:grpSpPr>
          <a:xfrm>
            <a:off x="748564" y="2640241"/>
            <a:ext cx="3196212" cy="3623055"/>
            <a:chOff x="377305" y="2640241"/>
            <a:chExt cx="3196212" cy="3623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40D17D-3617-2FB1-198E-89F530F0BE57}"/>
                </a:ext>
              </a:extLst>
            </p:cNvPr>
            <p:cNvSpPr/>
            <p:nvPr/>
          </p:nvSpPr>
          <p:spPr>
            <a:xfrm>
              <a:off x="991688" y="5748692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87F945-8ED8-1B03-F4CA-1E967BCD5197}"/>
                </a:ext>
              </a:extLst>
            </p:cNvPr>
            <p:cNvSpPr/>
            <p:nvPr/>
          </p:nvSpPr>
          <p:spPr>
            <a:xfrm>
              <a:off x="991688" y="5212664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C4E7B7-9343-6D1A-D0A7-4892B94120B0}"/>
                </a:ext>
              </a:extLst>
            </p:cNvPr>
            <p:cNvSpPr/>
            <p:nvPr/>
          </p:nvSpPr>
          <p:spPr>
            <a:xfrm>
              <a:off x="991688" y="4676636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DCBD9B-34E9-94E9-5D96-F7B03A820241}"/>
                </a:ext>
              </a:extLst>
            </p:cNvPr>
            <p:cNvSpPr/>
            <p:nvPr/>
          </p:nvSpPr>
          <p:spPr>
            <a:xfrm>
              <a:off x="991688" y="4140608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DB280F-0C53-3C2F-C08F-677A079CEBBA}"/>
                </a:ext>
              </a:extLst>
            </p:cNvPr>
            <p:cNvSpPr/>
            <p:nvPr/>
          </p:nvSpPr>
          <p:spPr>
            <a:xfrm>
              <a:off x="991688" y="3604580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E284B-FB55-A2E0-3FF2-669827499C8F}"/>
                </a:ext>
              </a:extLst>
            </p:cNvPr>
            <p:cNvSpPr/>
            <p:nvPr/>
          </p:nvSpPr>
          <p:spPr>
            <a:xfrm>
              <a:off x="991688" y="3068552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21AB5F2-03CF-B5F8-60CB-D911BF1F04C2}"/>
                </a:ext>
              </a:extLst>
            </p:cNvPr>
            <p:cNvSpPr/>
            <p:nvPr/>
          </p:nvSpPr>
          <p:spPr>
            <a:xfrm>
              <a:off x="1811494" y="5748692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E5343A-6622-0199-8D1C-27187DE592A3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6" y="5969409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5B31531-A8E8-4C1D-DA61-DBA61263DC48}"/>
                </a:ext>
              </a:extLst>
            </p:cNvPr>
            <p:cNvSpPr/>
            <p:nvPr/>
          </p:nvSpPr>
          <p:spPr>
            <a:xfrm>
              <a:off x="1811494" y="5212664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8865B2-055C-B311-C450-5000E8B464B5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6" y="5433381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42E1A72-C8F6-BF6F-F050-1B4379855036}"/>
                </a:ext>
              </a:extLst>
            </p:cNvPr>
            <p:cNvSpPr/>
            <p:nvPr/>
          </p:nvSpPr>
          <p:spPr>
            <a:xfrm>
              <a:off x="1811494" y="4140608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27A8AA-DFE2-31D2-A8D8-6B77AD6D5A43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6" y="4361325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7836FEA-232F-40E0-3734-B7F94D168E37}"/>
                </a:ext>
              </a:extLst>
            </p:cNvPr>
            <p:cNvSpPr/>
            <p:nvPr/>
          </p:nvSpPr>
          <p:spPr>
            <a:xfrm>
              <a:off x="1808175" y="360458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15358F-5D93-1465-360A-28C3B36ADE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5927" y="3825297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53C36D-7680-F3C4-EDB9-71ABBD480C75}"/>
                </a:ext>
              </a:extLst>
            </p:cNvPr>
            <p:cNvSpPr/>
            <p:nvPr/>
          </p:nvSpPr>
          <p:spPr>
            <a:xfrm>
              <a:off x="1804856" y="3068551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1B18197-DE41-0536-D85B-37056E0B36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608" y="3289268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DC9431-D31B-FF73-4811-89F175AA3C5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804" y="5971562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085D53E-2239-E368-F80B-AC3E0F8C04C0}"/>
                </a:ext>
              </a:extLst>
            </p:cNvPr>
            <p:cNvSpPr/>
            <p:nvPr/>
          </p:nvSpPr>
          <p:spPr>
            <a:xfrm>
              <a:off x="2284459" y="5748692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23AFB6-FF31-2830-6617-3596496C2E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9769" y="5971562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B09DC23-B88C-5CCC-1E6F-E10E0899F5C3}"/>
                </a:ext>
              </a:extLst>
            </p:cNvPr>
            <p:cNvSpPr/>
            <p:nvPr/>
          </p:nvSpPr>
          <p:spPr>
            <a:xfrm>
              <a:off x="2757424" y="5748692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2EA0B7-C385-DE1F-0540-76DD1E17555C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8" y="4363478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AAE3796-B10D-7A82-93E3-38E3AD1F0E59}"/>
                </a:ext>
              </a:extLst>
            </p:cNvPr>
            <p:cNvSpPr/>
            <p:nvPr/>
          </p:nvSpPr>
          <p:spPr>
            <a:xfrm>
              <a:off x="2282563" y="4140608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486B7DF-37EE-3A7E-0900-6108D5879A0B}"/>
                </a:ext>
              </a:extLst>
            </p:cNvPr>
            <p:cNvCxnSpPr>
              <a:cxnSpLocks/>
            </p:cNvCxnSpPr>
            <p:nvPr/>
          </p:nvCxnSpPr>
          <p:spPr>
            <a:xfrm>
              <a:off x="2111662" y="329142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55C72CA-D3BC-2D63-BA9A-E8CC7CA6F34E}"/>
                </a:ext>
              </a:extLst>
            </p:cNvPr>
            <p:cNvSpPr/>
            <p:nvPr/>
          </p:nvSpPr>
          <p:spPr>
            <a:xfrm>
              <a:off x="2269317" y="306855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2F538AA-3EEF-36F0-8073-721FDB6B972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175" y="329142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C6D59FE-B5B5-C397-FFD1-0C6FE523C8C4}"/>
                </a:ext>
              </a:extLst>
            </p:cNvPr>
            <p:cNvSpPr/>
            <p:nvPr/>
          </p:nvSpPr>
          <p:spPr>
            <a:xfrm>
              <a:off x="2732830" y="306855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3458CD3-1418-840E-BB17-76A9172C0077}"/>
                </a:ext>
              </a:extLst>
            </p:cNvPr>
            <p:cNvCxnSpPr>
              <a:cxnSpLocks/>
            </p:cNvCxnSpPr>
            <p:nvPr/>
          </p:nvCxnSpPr>
          <p:spPr>
            <a:xfrm>
              <a:off x="3038688" y="329142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81BF9A-6F08-6C2B-BCDD-F74121936125}"/>
                </a:ext>
              </a:extLst>
            </p:cNvPr>
            <p:cNvSpPr/>
            <p:nvPr/>
          </p:nvSpPr>
          <p:spPr>
            <a:xfrm>
              <a:off x="3196343" y="306855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48D262-6D83-E942-368F-F464D3A492F9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8" y="382745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BD63E09-7321-01BC-7266-8A1660B4BE2E}"/>
                </a:ext>
              </a:extLst>
            </p:cNvPr>
            <p:cNvSpPr/>
            <p:nvPr/>
          </p:nvSpPr>
          <p:spPr>
            <a:xfrm>
              <a:off x="2282563" y="360458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D858987-74BB-A67F-84C9-58FA000AA21D}"/>
                </a:ext>
              </a:extLst>
            </p:cNvPr>
            <p:cNvCxnSpPr>
              <a:cxnSpLocks/>
            </p:cNvCxnSpPr>
            <p:nvPr/>
          </p:nvCxnSpPr>
          <p:spPr>
            <a:xfrm>
              <a:off x="2599769" y="4363478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30CFC3-7A73-3845-EE7F-6124804F46C4}"/>
                </a:ext>
              </a:extLst>
            </p:cNvPr>
            <p:cNvSpPr/>
            <p:nvPr/>
          </p:nvSpPr>
          <p:spPr>
            <a:xfrm>
              <a:off x="2757424" y="4140608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624BD95-E2F0-1AB9-EEEA-A1EDCA9B9C15}"/>
                </a:ext>
              </a:extLst>
            </p:cNvPr>
            <p:cNvCxnSpPr>
              <a:cxnSpLocks/>
            </p:cNvCxnSpPr>
            <p:nvPr/>
          </p:nvCxnSpPr>
          <p:spPr>
            <a:xfrm>
              <a:off x="790645" y="3509985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198CF3-0C9A-E7F6-3871-E2AB7D45B803}"/>
                </a:ext>
              </a:extLst>
            </p:cNvPr>
            <p:cNvSpPr txBox="1"/>
            <p:nvPr/>
          </p:nvSpPr>
          <p:spPr>
            <a:xfrm>
              <a:off x="377305" y="3150769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1225D4-7A84-D12A-5E90-FCF5B959A04D}"/>
                </a:ext>
              </a:extLst>
            </p:cNvPr>
            <p:cNvSpPr txBox="1"/>
            <p:nvPr/>
          </p:nvSpPr>
          <p:spPr>
            <a:xfrm>
              <a:off x="426267" y="5830909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4CEED1-89BA-1D65-3E89-EF0DC1E6AEF7}"/>
                </a:ext>
              </a:extLst>
            </p:cNvPr>
            <p:cNvSpPr txBox="1"/>
            <p:nvPr/>
          </p:nvSpPr>
          <p:spPr>
            <a:xfrm rot="16200000">
              <a:off x="-203616" y="4475450"/>
              <a:ext cx="1567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Priority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761350-BDD1-D30E-41A2-DC538D0BB369}"/>
                </a:ext>
              </a:extLst>
            </p:cNvPr>
            <p:cNvSpPr txBox="1"/>
            <p:nvPr/>
          </p:nvSpPr>
          <p:spPr>
            <a:xfrm>
              <a:off x="991687" y="2640241"/>
              <a:ext cx="25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Active Run Queues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477B03-C230-0377-0190-AC6753BE735B}"/>
                </a:ext>
              </a:extLst>
            </p:cNvPr>
            <p:cNvSpPr/>
            <p:nvPr/>
          </p:nvSpPr>
          <p:spPr>
            <a:xfrm>
              <a:off x="893774" y="3009573"/>
              <a:ext cx="2679743" cy="325372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BA99E3-3813-AC1B-284B-94A7747FD561}"/>
              </a:ext>
            </a:extLst>
          </p:cNvPr>
          <p:cNvGrpSpPr/>
          <p:nvPr/>
        </p:nvGrpSpPr>
        <p:grpSpPr>
          <a:xfrm>
            <a:off x="4659218" y="2640241"/>
            <a:ext cx="3199759" cy="3623055"/>
            <a:chOff x="4659218" y="2640241"/>
            <a:chExt cx="3199759" cy="3623055"/>
          </a:xfrm>
        </p:grpSpPr>
        <p:grpSp>
          <p:nvGrpSpPr>
            <p:cNvPr id="3105" name="Group 3104">
              <a:extLst>
                <a:ext uri="{FF2B5EF4-FFF2-40B4-BE49-F238E27FC236}">
                  <a16:creationId xmlns:a16="http://schemas.microsoft.com/office/drawing/2014/main" id="{D9E9CD80-2859-CA44-4BAC-FDDF64290CB8}"/>
                </a:ext>
              </a:extLst>
            </p:cNvPr>
            <p:cNvGrpSpPr/>
            <p:nvPr/>
          </p:nvGrpSpPr>
          <p:grpSpPr>
            <a:xfrm>
              <a:off x="4711727" y="2640241"/>
              <a:ext cx="3147250" cy="3623055"/>
              <a:chOff x="4079210" y="2640241"/>
              <a:chExt cx="3147250" cy="362305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9C7E23D-218B-E1BE-BE8D-7E5E8DC50F31}"/>
                  </a:ext>
                </a:extLst>
              </p:cNvPr>
              <p:cNvSpPr/>
              <p:nvPr/>
            </p:nvSpPr>
            <p:spPr>
              <a:xfrm>
                <a:off x="4644631" y="574869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6A8FA4-F50F-1AD7-D00D-5436E4CC1A05}"/>
                  </a:ext>
                </a:extLst>
              </p:cNvPr>
              <p:cNvSpPr/>
              <p:nvPr/>
            </p:nvSpPr>
            <p:spPr>
              <a:xfrm>
                <a:off x="4644631" y="5212664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138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7BF686-87C3-3551-9120-AD73BB377A2F}"/>
                  </a:ext>
                </a:extLst>
              </p:cNvPr>
              <p:cNvSpPr/>
              <p:nvPr/>
            </p:nvSpPr>
            <p:spPr>
              <a:xfrm>
                <a:off x="4644631" y="4676636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D8EF7F2-DEF6-17EE-04B6-B35A8B7CB811}"/>
                  </a:ext>
                </a:extLst>
              </p:cNvPr>
              <p:cNvSpPr/>
              <p:nvPr/>
            </p:nvSpPr>
            <p:spPr>
              <a:xfrm>
                <a:off x="4644631" y="4140608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BF62746-FC08-1945-0A9A-DD0CB320AAAF}"/>
                  </a:ext>
                </a:extLst>
              </p:cNvPr>
              <p:cNvSpPr/>
              <p:nvPr/>
            </p:nvSpPr>
            <p:spPr>
              <a:xfrm>
                <a:off x="4644631" y="3604580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9406A49-1A00-E325-95F2-6D822F76CF34}"/>
                  </a:ext>
                </a:extLst>
              </p:cNvPr>
              <p:cNvSpPr/>
              <p:nvPr/>
            </p:nvSpPr>
            <p:spPr>
              <a:xfrm>
                <a:off x="4644631" y="306855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37BB1C3-9837-DA51-5FED-6A5AE832ECD5}"/>
                  </a:ext>
                </a:extLst>
              </p:cNvPr>
              <p:cNvSpPr/>
              <p:nvPr/>
            </p:nvSpPr>
            <p:spPr>
              <a:xfrm>
                <a:off x="546443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68979F2-3DA8-F5C2-D33C-5F3F4B581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969409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765558B-D7BF-3B76-6C8B-139D7D373A7F}"/>
                  </a:ext>
                </a:extLst>
              </p:cNvPr>
              <p:cNvSpPr/>
              <p:nvPr/>
            </p:nvSpPr>
            <p:spPr>
              <a:xfrm>
                <a:off x="5464437" y="5212664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EDB626-B358-AFAE-C1FD-D7DB5F755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433381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DC071F9-D35E-5859-FBAF-681590DBA0D2}"/>
                  </a:ext>
                </a:extLst>
              </p:cNvPr>
              <p:cNvSpPr/>
              <p:nvPr/>
            </p:nvSpPr>
            <p:spPr>
              <a:xfrm>
                <a:off x="5464437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64BDC0A-0E32-54BB-9F97-3D64AB71F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4361325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A2AF8F1-C701-4672-596E-6EDE6281B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70" y="3825297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2" name="Rectangle: Rounded Corners 3071">
                <a:extLst>
                  <a:ext uri="{FF2B5EF4-FFF2-40B4-BE49-F238E27FC236}">
                    <a16:creationId xmlns:a16="http://schemas.microsoft.com/office/drawing/2014/main" id="{9B334059-F627-E6D8-F4B8-CC67737E1FD7}"/>
                  </a:ext>
                </a:extLst>
              </p:cNvPr>
              <p:cNvSpPr/>
              <p:nvPr/>
            </p:nvSpPr>
            <p:spPr>
              <a:xfrm>
                <a:off x="5457799" y="306855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3" name="Straight Arrow Connector 3072">
                <a:extLst>
                  <a:ext uri="{FF2B5EF4-FFF2-40B4-BE49-F238E27FC236}">
                    <a16:creationId xmlns:a16="http://schemas.microsoft.com/office/drawing/2014/main" id="{DCEF9523-28A5-FB58-A7C4-788EEC7E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551" y="3289268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5" name="Straight Arrow Connector 3074">
                <a:extLst>
                  <a:ext uri="{FF2B5EF4-FFF2-40B4-BE49-F238E27FC236}">
                    <a16:creationId xmlns:a16="http://schemas.microsoft.com/office/drawing/2014/main" id="{6DC7245B-B894-3D8E-1D3A-A4AF5F518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9747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6" name="Rectangle: Rounded Corners 3075">
                <a:extLst>
                  <a:ext uri="{FF2B5EF4-FFF2-40B4-BE49-F238E27FC236}">
                    <a16:creationId xmlns:a16="http://schemas.microsoft.com/office/drawing/2014/main" id="{389C4DB9-FF29-AA24-9327-71A551790ACA}"/>
                  </a:ext>
                </a:extLst>
              </p:cNvPr>
              <p:cNvSpPr/>
              <p:nvPr/>
            </p:nvSpPr>
            <p:spPr>
              <a:xfrm>
                <a:off x="5937402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7" name="Straight Arrow Connector 3076">
                <a:extLst>
                  <a:ext uri="{FF2B5EF4-FFF2-40B4-BE49-F238E27FC236}">
                    <a16:creationId xmlns:a16="http://schemas.microsoft.com/office/drawing/2014/main" id="{1A41BE30-4D5A-B1B9-D192-5A07BB961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8" name="Rectangle: Rounded Corners 3077">
                <a:extLst>
                  <a:ext uri="{FF2B5EF4-FFF2-40B4-BE49-F238E27FC236}">
                    <a16:creationId xmlns:a16="http://schemas.microsoft.com/office/drawing/2014/main" id="{02AEA974-C2A4-2805-FF5A-09E632132AEF}"/>
                  </a:ext>
                </a:extLst>
              </p:cNvPr>
              <p:cNvSpPr/>
              <p:nvPr/>
            </p:nvSpPr>
            <p:spPr>
              <a:xfrm>
                <a:off x="641036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9" name="Straight Arrow Connector 3078">
                <a:extLst>
                  <a:ext uri="{FF2B5EF4-FFF2-40B4-BE49-F238E27FC236}">
                    <a16:creationId xmlns:a16="http://schemas.microsoft.com/office/drawing/2014/main" id="{A069AA5D-2049-EF3A-5310-40D07914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7851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0" name="Rectangle: Rounded Corners 3079">
                <a:extLst>
                  <a:ext uri="{FF2B5EF4-FFF2-40B4-BE49-F238E27FC236}">
                    <a16:creationId xmlns:a16="http://schemas.microsoft.com/office/drawing/2014/main" id="{F7E1C7CE-8349-C74E-43A3-961F151646AB}"/>
                  </a:ext>
                </a:extLst>
              </p:cNvPr>
              <p:cNvSpPr/>
              <p:nvPr/>
            </p:nvSpPr>
            <p:spPr>
              <a:xfrm>
                <a:off x="5935506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4" name="TextBox 3093">
                <a:extLst>
                  <a:ext uri="{FF2B5EF4-FFF2-40B4-BE49-F238E27FC236}">
                    <a16:creationId xmlns:a16="http://schemas.microsoft.com/office/drawing/2014/main" id="{C4B85F57-06DB-FD07-08F2-6072AA03DB63}"/>
                  </a:ext>
                </a:extLst>
              </p:cNvPr>
              <p:cNvSpPr txBox="1"/>
              <p:nvPr/>
            </p:nvSpPr>
            <p:spPr>
              <a:xfrm rot="16200000">
                <a:off x="3449327" y="4475450"/>
                <a:ext cx="1567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Priority</a:t>
                </a:r>
                <a:endParaRPr lang="en-US" dirty="0"/>
              </a:p>
            </p:txBody>
          </p:sp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8F405666-D710-13E1-0619-01B1BD0834DE}"/>
                  </a:ext>
                </a:extLst>
              </p:cNvPr>
              <p:cNvSpPr txBox="1"/>
              <p:nvPr/>
            </p:nvSpPr>
            <p:spPr>
              <a:xfrm>
                <a:off x="4644630" y="2640241"/>
                <a:ext cx="251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Expired Run Queues</a:t>
                </a:r>
              </a:p>
            </p:txBody>
          </p:sp>
          <p:sp>
            <p:nvSpPr>
              <p:cNvPr id="3096" name="Rectangle 3095">
                <a:extLst>
                  <a:ext uri="{FF2B5EF4-FFF2-40B4-BE49-F238E27FC236}">
                    <a16:creationId xmlns:a16="http://schemas.microsoft.com/office/drawing/2014/main" id="{62A25C4C-1E52-45ED-598C-6AAE88DA2FBF}"/>
                  </a:ext>
                </a:extLst>
              </p:cNvPr>
              <p:cNvSpPr/>
              <p:nvPr/>
            </p:nvSpPr>
            <p:spPr>
              <a:xfrm>
                <a:off x="4546717" y="3009573"/>
                <a:ext cx="2679743" cy="3253723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9" name="Straight Arrow Connector 3098">
                <a:extLst>
                  <a:ext uri="{FF2B5EF4-FFF2-40B4-BE49-F238E27FC236}">
                    <a16:creationId xmlns:a16="http://schemas.microsoft.com/office/drawing/2014/main" id="{4D31D3E1-2C90-76E8-4073-41A592E29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690" y="5441049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0" name="Rectangle: Rounded Corners 3099">
                <a:extLst>
                  <a:ext uri="{FF2B5EF4-FFF2-40B4-BE49-F238E27FC236}">
                    <a16:creationId xmlns:a16="http://schemas.microsoft.com/office/drawing/2014/main" id="{1A31CBD1-90FF-9FF5-3CFA-7908E4591F2C}"/>
                  </a:ext>
                </a:extLst>
              </p:cNvPr>
              <p:cNvSpPr/>
              <p:nvPr/>
            </p:nvSpPr>
            <p:spPr>
              <a:xfrm>
                <a:off x="5938345" y="5218179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1" name="Straight Arrow Connector 3100">
                <a:extLst>
                  <a:ext uri="{FF2B5EF4-FFF2-40B4-BE49-F238E27FC236}">
                    <a16:creationId xmlns:a16="http://schemas.microsoft.com/office/drawing/2014/main" id="{FF0DE8E9-35DD-0DF5-A9E0-F8414961A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44320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2" name="Rectangle: Rounded Corners 3101">
                <a:extLst>
                  <a:ext uri="{FF2B5EF4-FFF2-40B4-BE49-F238E27FC236}">
                    <a16:creationId xmlns:a16="http://schemas.microsoft.com/office/drawing/2014/main" id="{15AE94F4-A2F8-EA92-BAA6-2D8380F5E516}"/>
                  </a:ext>
                </a:extLst>
              </p:cNvPr>
              <p:cNvSpPr/>
              <p:nvPr/>
            </p:nvSpPr>
            <p:spPr>
              <a:xfrm>
                <a:off x="6410367" y="522033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3" name="Straight Arrow Connector 3102">
                <a:extLst>
                  <a:ext uri="{FF2B5EF4-FFF2-40B4-BE49-F238E27FC236}">
                    <a16:creationId xmlns:a16="http://schemas.microsoft.com/office/drawing/2014/main" id="{54E54C98-371E-5268-0507-01703CAD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219" y="597156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4" name="Rectangle: Rounded Corners 3103">
                <a:extLst>
                  <a:ext uri="{FF2B5EF4-FFF2-40B4-BE49-F238E27FC236}">
                    <a16:creationId xmlns:a16="http://schemas.microsoft.com/office/drawing/2014/main" id="{66A92CA0-8014-2C15-607E-B3CE05D035E8}"/>
                  </a:ext>
                </a:extLst>
              </p:cNvPr>
              <p:cNvSpPr/>
              <p:nvPr/>
            </p:nvSpPr>
            <p:spPr>
              <a:xfrm>
                <a:off x="6877874" y="574869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3D8DD5-32A4-0946-7E02-ADFB4327DFFD}"/>
                </a:ext>
              </a:extLst>
            </p:cNvPr>
            <p:cNvCxnSpPr>
              <a:cxnSpLocks/>
            </p:cNvCxnSpPr>
            <p:nvPr/>
          </p:nvCxnSpPr>
          <p:spPr>
            <a:xfrm>
              <a:off x="5072558" y="3509984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61A441-8B9F-367F-39C1-14285BFB5BA7}"/>
                </a:ext>
              </a:extLst>
            </p:cNvPr>
            <p:cNvSpPr txBox="1"/>
            <p:nvPr/>
          </p:nvSpPr>
          <p:spPr>
            <a:xfrm>
              <a:off x="4659218" y="3150768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59DD8F-AC8B-35A7-A7D6-F67C1A380890}"/>
                </a:ext>
              </a:extLst>
            </p:cNvPr>
            <p:cNvSpPr txBox="1"/>
            <p:nvPr/>
          </p:nvSpPr>
          <p:spPr>
            <a:xfrm>
              <a:off x="4708180" y="5830908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29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6FDC-C3D6-ED3B-44CD-216F271E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scheduler: when swapping out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235E-21F3-06A5-1935-79FF49D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15748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Always recalculate job priority</a:t>
            </a:r>
          </a:p>
          <a:p>
            <a:pPr lvl="1"/>
            <a:r>
              <a:rPr lang="en-US" dirty="0"/>
              <a:t>Heuristics: interactivity guess, process “niceness”, possibly other measurements</a:t>
            </a:r>
          </a:p>
          <a:p>
            <a:r>
              <a:rPr lang="en-US" dirty="0"/>
              <a:t>If job has not expired its quota, place at end of correct active queue (round-robin at a priority level)</a:t>
            </a:r>
          </a:p>
          <a:p>
            <a:r>
              <a:rPr lang="en-US" dirty="0"/>
              <a:t>If job has expired its quota, place at end of correct expired queue</a:t>
            </a:r>
          </a:p>
          <a:p>
            <a:pPr lvl="1"/>
            <a:r>
              <a:rPr lang="en-US" dirty="0"/>
              <a:t>When all jobs are gone from the active queue, swap which queue is “active” and which is “expired”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109CB-31A8-9C47-B4E4-69C97391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107" name="Content Placeholder 2">
            <a:extLst>
              <a:ext uri="{FF2B5EF4-FFF2-40B4-BE49-F238E27FC236}">
                <a16:creationId xmlns:a16="http://schemas.microsoft.com/office/drawing/2014/main" id="{75A2AA87-74F2-05AA-9208-8EA7B8B46CD3}"/>
              </a:ext>
            </a:extLst>
          </p:cNvPr>
          <p:cNvSpPr txBox="1">
            <a:spLocks/>
          </p:cNvSpPr>
          <p:nvPr/>
        </p:nvSpPr>
        <p:spPr>
          <a:xfrm>
            <a:off x="8231812" y="3427768"/>
            <a:ext cx="3648513" cy="274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Issue with O(1) scheduler:</a:t>
            </a:r>
          </a:p>
          <a:p>
            <a:pPr lvl="1"/>
            <a:r>
              <a:rPr lang="en-US" sz="1600" dirty="0"/>
              <a:t>Determining priority is challenging</a:t>
            </a:r>
          </a:p>
          <a:p>
            <a:pPr lvl="1"/>
            <a:r>
              <a:rPr lang="en-US" sz="1600" dirty="0"/>
              <a:t>“Complex heuristics” make decisions hard to understand at runtime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D05058-07A5-382B-87A7-A30408069E02}"/>
              </a:ext>
            </a:extLst>
          </p:cNvPr>
          <p:cNvGrpSpPr/>
          <p:nvPr/>
        </p:nvGrpSpPr>
        <p:grpSpPr>
          <a:xfrm>
            <a:off x="748564" y="2640241"/>
            <a:ext cx="3196212" cy="3623055"/>
            <a:chOff x="748564" y="2640241"/>
            <a:chExt cx="3196212" cy="3623055"/>
          </a:xfrm>
        </p:grpSpPr>
        <p:grpSp>
          <p:nvGrpSpPr>
            <p:cNvPr id="3098" name="Group 3097">
              <a:extLst>
                <a:ext uri="{FF2B5EF4-FFF2-40B4-BE49-F238E27FC236}">
                  <a16:creationId xmlns:a16="http://schemas.microsoft.com/office/drawing/2014/main" id="{19F05948-3441-CB75-8560-9076F29FB267}"/>
                </a:ext>
              </a:extLst>
            </p:cNvPr>
            <p:cNvGrpSpPr/>
            <p:nvPr/>
          </p:nvGrpSpPr>
          <p:grpSpPr>
            <a:xfrm>
              <a:off x="797526" y="2640241"/>
              <a:ext cx="3147250" cy="3623055"/>
              <a:chOff x="426267" y="2640241"/>
              <a:chExt cx="3147250" cy="36230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40D17D-3617-2FB1-198E-89F530F0BE57}"/>
                  </a:ext>
                </a:extLst>
              </p:cNvPr>
              <p:cNvSpPr/>
              <p:nvPr/>
            </p:nvSpPr>
            <p:spPr>
              <a:xfrm>
                <a:off x="991688" y="5748692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139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87F945-8ED8-1B03-F4CA-1E967BCD5197}"/>
                  </a:ext>
                </a:extLst>
              </p:cNvPr>
              <p:cNvSpPr/>
              <p:nvPr/>
            </p:nvSpPr>
            <p:spPr>
              <a:xfrm>
                <a:off x="991688" y="5212664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138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C4E7B7-9343-6D1A-D0A7-4892B94120B0}"/>
                  </a:ext>
                </a:extLst>
              </p:cNvPr>
              <p:cNvSpPr/>
              <p:nvPr/>
            </p:nvSpPr>
            <p:spPr>
              <a:xfrm>
                <a:off x="991688" y="4676636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DCBD9B-34E9-94E9-5D96-F7B03A820241}"/>
                  </a:ext>
                </a:extLst>
              </p:cNvPr>
              <p:cNvSpPr/>
              <p:nvPr/>
            </p:nvSpPr>
            <p:spPr>
              <a:xfrm>
                <a:off x="991688" y="4140608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DB280F-0C53-3C2F-C08F-677A079CEBBA}"/>
                  </a:ext>
                </a:extLst>
              </p:cNvPr>
              <p:cNvSpPr/>
              <p:nvPr/>
            </p:nvSpPr>
            <p:spPr>
              <a:xfrm>
                <a:off x="991688" y="3604580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DE284B-FB55-A2E0-3FF2-669827499C8F}"/>
                  </a:ext>
                </a:extLst>
              </p:cNvPr>
              <p:cNvSpPr/>
              <p:nvPr/>
            </p:nvSpPr>
            <p:spPr>
              <a:xfrm>
                <a:off x="991688" y="3068552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1AB5F2-03CF-B5F8-60CB-D911BF1F04C2}"/>
                  </a:ext>
                </a:extLst>
              </p:cNvPr>
              <p:cNvSpPr/>
              <p:nvPr/>
            </p:nvSpPr>
            <p:spPr>
              <a:xfrm>
                <a:off x="1811494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EE5343A-6622-0199-8D1C-27187DE59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246" y="5969409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5B31531-A8E8-4C1D-DA61-DBA61263DC48}"/>
                  </a:ext>
                </a:extLst>
              </p:cNvPr>
              <p:cNvSpPr/>
              <p:nvPr/>
            </p:nvSpPr>
            <p:spPr>
              <a:xfrm>
                <a:off x="1811494" y="5212664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18865B2-055C-B311-C450-5000E8B46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246" y="5433381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42E1A72-C8F6-BF6F-F050-1B4379855036}"/>
                  </a:ext>
                </a:extLst>
              </p:cNvPr>
              <p:cNvSpPr/>
              <p:nvPr/>
            </p:nvSpPr>
            <p:spPr>
              <a:xfrm>
                <a:off x="1811494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C27A8AA-DFE2-31D2-A8D8-6B77AD6D5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246" y="4361325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7836FEA-232F-40E0-3734-B7F94D168E37}"/>
                  </a:ext>
                </a:extLst>
              </p:cNvPr>
              <p:cNvSpPr/>
              <p:nvPr/>
            </p:nvSpPr>
            <p:spPr>
              <a:xfrm>
                <a:off x="1808175" y="360458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15358F-5D93-1465-360A-28C3B36AD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5927" y="3825297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753C36D-7680-F3C4-EDB9-71ABBD480C75}"/>
                  </a:ext>
                </a:extLst>
              </p:cNvPr>
              <p:cNvSpPr/>
              <p:nvPr/>
            </p:nvSpPr>
            <p:spPr>
              <a:xfrm>
                <a:off x="1804856" y="306855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1B18197-DE41-0536-D85B-37056E0B3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608" y="3289268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DC9431-D31B-FF73-4811-89F175AA3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6804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085D53E-2239-E368-F80B-AC3E0F8C04C0}"/>
                  </a:ext>
                </a:extLst>
              </p:cNvPr>
              <p:cNvSpPr/>
              <p:nvPr/>
            </p:nvSpPr>
            <p:spPr>
              <a:xfrm>
                <a:off x="2284459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23AFB6-FF31-2830-6617-3596496C2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769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B09DC23-B88C-5CCC-1E6F-E10E0899F5C3}"/>
                  </a:ext>
                </a:extLst>
              </p:cNvPr>
              <p:cNvSpPr/>
              <p:nvPr/>
            </p:nvSpPr>
            <p:spPr>
              <a:xfrm>
                <a:off x="2757424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92EA0B7-C385-DE1F-0540-76DD1E175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908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AAE3796-B10D-7A82-93E3-38E3AD1F0E59}"/>
                  </a:ext>
                </a:extLst>
              </p:cNvPr>
              <p:cNvSpPr/>
              <p:nvPr/>
            </p:nvSpPr>
            <p:spPr>
              <a:xfrm>
                <a:off x="2282563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486B7DF-37EE-3A7E-0900-6108D5879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662" y="329142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55C72CA-D3BC-2D63-BA9A-E8CC7CA6F34E}"/>
                  </a:ext>
                </a:extLst>
              </p:cNvPr>
              <p:cNvSpPr/>
              <p:nvPr/>
            </p:nvSpPr>
            <p:spPr>
              <a:xfrm>
                <a:off x="2269317" y="306855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2F538AA-3EEF-36F0-8073-721FDB6B9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175" y="329142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C6D59FE-B5B5-C397-FFD1-0C6FE523C8C4}"/>
                  </a:ext>
                </a:extLst>
              </p:cNvPr>
              <p:cNvSpPr/>
              <p:nvPr/>
            </p:nvSpPr>
            <p:spPr>
              <a:xfrm>
                <a:off x="2732830" y="306855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3458CD3-1418-840E-BB17-76A9172C0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688" y="329142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581BF9A-6F08-6C2B-BCDD-F74121936125}"/>
                  </a:ext>
                </a:extLst>
              </p:cNvPr>
              <p:cNvSpPr/>
              <p:nvPr/>
            </p:nvSpPr>
            <p:spPr>
              <a:xfrm>
                <a:off x="3196343" y="306855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E48D262-6D83-E942-368F-F464D3A49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908" y="382745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BD63E09-7321-01BC-7266-8A1660B4BE2E}"/>
                  </a:ext>
                </a:extLst>
              </p:cNvPr>
              <p:cNvSpPr/>
              <p:nvPr/>
            </p:nvSpPr>
            <p:spPr>
              <a:xfrm>
                <a:off x="2282563" y="360458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D858987-74BB-A67F-84C9-58FA000AA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769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830CFC3-7A73-3845-EE7F-6124804F46C4}"/>
                  </a:ext>
                </a:extLst>
              </p:cNvPr>
              <p:cNvSpPr/>
              <p:nvPr/>
            </p:nvSpPr>
            <p:spPr>
              <a:xfrm>
                <a:off x="2757424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4CEED1-89BA-1D65-3E89-EF0DC1E6AEF7}"/>
                  </a:ext>
                </a:extLst>
              </p:cNvPr>
              <p:cNvSpPr txBox="1"/>
              <p:nvPr/>
            </p:nvSpPr>
            <p:spPr>
              <a:xfrm rot="16200000">
                <a:off x="-203616" y="4475450"/>
                <a:ext cx="1567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Priority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761350-BDD1-D30E-41A2-DC538D0BB369}"/>
                  </a:ext>
                </a:extLst>
              </p:cNvPr>
              <p:cNvSpPr txBox="1"/>
              <p:nvPr/>
            </p:nvSpPr>
            <p:spPr>
              <a:xfrm>
                <a:off x="991687" y="2640241"/>
                <a:ext cx="251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Active Run Queues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477B03-C230-0377-0190-AC6753BE735B}"/>
                  </a:ext>
                </a:extLst>
              </p:cNvPr>
              <p:cNvSpPr/>
              <p:nvPr/>
            </p:nvSpPr>
            <p:spPr>
              <a:xfrm>
                <a:off x="893774" y="3009573"/>
                <a:ext cx="2679743" cy="325372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A8FACC-1D57-2360-F081-5C3565BC2E2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904" y="3509985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81D681-12E5-A7C6-BFD5-C57A058AB1E1}"/>
                </a:ext>
              </a:extLst>
            </p:cNvPr>
            <p:cNvSpPr txBox="1"/>
            <p:nvPr/>
          </p:nvSpPr>
          <p:spPr>
            <a:xfrm>
              <a:off x="748564" y="3150769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1B64E6-E766-76A4-EA9B-85198F65F5BC}"/>
                </a:ext>
              </a:extLst>
            </p:cNvPr>
            <p:cNvSpPr txBox="1"/>
            <p:nvPr/>
          </p:nvSpPr>
          <p:spPr>
            <a:xfrm>
              <a:off x="797526" y="5830909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</p:grpSp>
      <p:grpSp>
        <p:nvGrpSpPr>
          <p:cNvPr id="3074" name="Group 3073">
            <a:extLst>
              <a:ext uri="{FF2B5EF4-FFF2-40B4-BE49-F238E27FC236}">
                <a16:creationId xmlns:a16="http://schemas.microsoft.com/office/drawing/2014/main" id="{C56FEF16-EDBD-D5AA-3351-D57EF1A06C70}"/>
              </a:ext>
            </a:extLst>
          </p:cNvPr>
          <p:cNvGrpSpPr/>
          <p:nvPr/>
        </p:nvGrpSpPr>
        <p:grpSpPr>
          <a:xfrm>
            <a:off x="4649431" y="2640241"/>
            <a:ext cx="3209546" cy="3623055"/>
            <a:chOff x="4649431" y="2640241"/>
            <a:chExt cx="3209546" cy="3623055"/>
          </a:xfrm>
        </p:grpSpPr>
        <p:grpSp>
          <p:nvGrpSpPr>
            <p:cNvPr id="3105" name="Group 3104">
              <a:extLst>
                <a:ext uri="{FF2B5EF4-FFF2-40B4-BE49-F238E27FC236}">
                  <a16:creationId xmlns:a16="http://schemas.microsoft.com/office/drawing/2014/main" id="{D9E9CD80-2859-CA44-4BAC-FDDF64290CB8}"/>
                </a:ext>
              </a:extLst>
            </p:cNvPr>
            <p:cNvGrpSpPr/>
            <p:nvPr/>
          </p:nvGrpSpPr>
          <p:grpSpPr>
            <a:xfrm>
              <a:off x="4711727" y="2640241"/>
              <a:ext cx="3147250" cy="3623055"/>
              <a:chOff x="4079210" y="2640241"/>
              <a:chExt cx="3147250" cy="362305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9C7E23D-218B-E1BE-BE8D-7E5E8DC50F31}"/>
                  </a:ext>
                </a:extLst>
              </p:cNvPr>
              <p:cNvSpPr/>
              <p:nvPr/>
            </p:nvSpPr>
            <p:spPr>
              <a:xfrm>
                <a:off x="4644631" y="574869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6A8FA4-F50F-1AD7-D00D-5436E4CC1A05}"/>
                  </a:ext>
                </a:extLst>
              </p:cNvPr>
              <p:cNvSpPr/>
              <p:nvPr/>
            </p:nvSpPr>
            <p:spPr>
              <a:xfrm>
                <a:off x="4644631" y="5212664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138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7BF686-87C3-3551-9120-AD73BB377A2F}"/>
                  </a:ext>
                </a:extLst>
              </p:cNvPr>
              <p:cNvSpPr/>
              <p:nvPr/>
            </p:nvSpPr>
            <p:spPr>
              <a:xfrm>
                <a:off x="4644631" y="4676636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D8EF7F2-DEF6-17EE-04B6-B35A8B7CB811}"/>
                  </a:ext>
                </a:extLst>
              </p:cNvPr>
              <p:cNvSpPr/>
              <p:nvPr/>
            </p:nvSpPr>
            <p:spPr>
              <a:xfrm>
                <a:off x="4644631" y="4140608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BF62746-FC08-1945-0A9A-DD0CB320AAAF}"/>
                  </a:ext>
                </a:extLst>
              </p:cNvPr>
              <p:cNvSpPr/>
              <p:nvPr/>
            </p:nvSpPr>
            <p:spPr>
              <a:xfrm>
                <a:off x="4644631" y="3604580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9406A49-1A00-E325-95F2-6D822F76CF34}"/>
                  </a:ext>
                </a:extLst>
              </p:cNvPr>
              <p:cNvSpPr/>
              <p:nvPr/>
            </p:nvSpPr>
            <p:spPr>
              <a:xfrm>
                <a:off x="4644631" y="306855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37BB1C3-9837-DA51-5FED-6A5AE832ECD5}"/>
                  </a:ext>
                </a:extLst>
              </p:cNvPr>
              <p:cNvSpPr/>
              <p:nvPr/>
            </p:nvSpPr>
            <p:spPr>
              <a:xfrm>
                <a:off x="546443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68979F2-3DA8-F5C2-D33C-5F3F4B581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969409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765558B-D7BF-3B76-6C8B-139D7D373A7F}"/>
                  </a:ext>
                </a:extLst>
              </p:cNvPr>
              <p:cNvSpPr/>
              <p:nvPr/>
            </p:nvSpPr>
            <p:spPr>
              <a:xfrm>
                <a:off x="5464437" y="5212664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EDB626-B358-AFAE-C1FD-D7DB5F755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433381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DC071F9-D35E-5859-FBAF-681590DBA0D2}"/>
                  </a:ext>
                </a:extLst>
              </p:cNvPr>
              <p:cNvSpPr/>
              <p:nvPr/>
            </p:nvSpPr>
            <p:spPr>
              <a:xfrm>
                <a:off x="5464437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64BDC0A-0E32-54BB-9F97-3D64AB71F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4361325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A2AF8F1-C701-4672-596E-6EDE6281B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70" y="3825297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2" name="Rectangle: Rounded Corners 3071">
                <a:extLst>
                  <a:ext uri="{FF2B5EF4-FFF2-40B4-BE49-F238E27FC236}">
                    <a16:creationId xmlns:a16="http://schemas.microsoft.com/office/drawing/2014/main" id="{9B334059-F627-E6D8-F4B8-CC67737E1FD7}"/>
                  </a:ext>
                </a:extLst>
              </p:cNvPr>
              <p:cNvSpPr/>
              <p:nvPr/>
            </p:nvSpPr>
            <p:spPr>
              <a:xfrm>
                <a:off x="5457799" y="306855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3" name="Straight Arrow Connector 3072">
                <a:extLst>
                  <a:ext uri="{FF2B5EF4-FFF2-40B4-BE49-F238E27FC236}">
                    <a16:creationId xmlns:a16="http://schemas.microsoft.com/office/drawing/2014/main" id="{DCEF9523-28A5-FB58-A7C4-788EEC7E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551" y="3289268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5" name="Straight Arrow Connector 3074">
                <a:extLst>
                  <a:ext uri="{FF2B5EF4-FFF2-40B4-BE49-F238E27FC236}">
                    <a16:creationId xmlns:a16="http://schemas.microsoft.com/office/drawing/2014/main" id="{6DC7245B-B894-3D8E-1D3A-A4AF5F518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9747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6" name="Rectangle: Rounded Corners 3075">
                <a:extLst>
                  <a:ext uri="{FF2B5EF4-FFF2-40B4-BE49-F238E27FC236}">
                    <a16:creationId xmlns:a16="http://schemas.microsoft.com/office/drawing/2014/main" id="{389C4DB9-FF29-AA24-9327-71A551790ACA}"/>
                  </a:ext>
                </a:extLst>
              </p:cNvPr>
              <p:cNvSpPr/>
              <p:nvPr/>
            </p:nvSpPr>
            <p:spPr>
              <a:xfrm>
                <a:off x="5937402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7" name="Straight Arrow Connector 3076">
                <a:extLst>
                  <a:ext uri="{FF2B5EF4-FFF2-40B4-BE49-F238E27FC236}">
                    <a16:creationId xmlns:a16="http://schemas.microsoft.com/office/drawing/2014/main" id="{1A41BE30-4D5A-B1B9-D192-5A07BB961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8" name="Rectangle: Rounded Corners 3077">
                <a:extLst>
                  <a:ext uri="{FF2B5EF4-FFF2-40B4-BE49-F238E27FC236}">
                    <a16:creationId xmlns:a16="http://schemas.microsoft.com/office/drawing/2014/main" id="{02AEA974-C2A4-2805-FF5A-09E632132AEF}"/>
                  </a:ext>
                </a:extLst>
              </p:cNvPr>
              <p:cNvSpPr/>
              <p:nvPr/>
            </p:nvSpPr>
            <p:spPr>
              <a:xfrm>
                <a:off x="641036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9" name="Straight Arrow Connector 3078">
                <a:extLst>
                  <a:ext uri="{FF2B5EF4-FFF2-40B4-BE49-F238E27FC236}">
                    <a16:creationId xmlns:a16="http://schemas.microsoft.com/office/drawing/2014/main" id="{A069AA5D-2049-EF3A-5310-40D07914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7851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0" name="Rectangle: Rounded Corners 3079">
                <a:extLst>
                  <a:ext uri="{FF2B5EF4-FFF2-40B4-BE49-F238E27FC236}">
                    <a16:creationId xmlns:a16="http://schemas.microsoft.com/office/drawing/2014/main" id="{F7E1C7CE-8349-C74E-43A3-961F151646AB}"/>
                  </a:ext>
                </a:extLst>
              </p:cNvPr>
              <p:cNvSpPr/>
              <p:nvPr/>
            </p:nvSpPr>
            <p:spPr>
              <a:xfrm>
                <a:off x="5935506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4" name="TextBox 3093">
                <a:extLst>
                  <a:ext uri="{FF2B5EF4-FFF2-40B4-BE49-F238E27FC236}">
                    <a16:creationId xmlns:a16="http://schemas.microsoft.com/office/drawing/2014/main" id="{C4B85F57-06DB-FD07-08F2-6072AA03DB63}"/>
                  </a:ext>
                </a:extLst>
              </p:cNvPr>
              <p:cNvSpPr txBox="1"/>
              <p:nvPr/>
            </p:nvSpPr>
            <p:spPr>
              <a:xfrm rot="16200000">
                <a:off x="3449327" y="4475450"/>
                <a:ext cx="1567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Priority</a:t>
                </a:r>
                <a:endParaRPr lang="en-US" dirty="0"/>
              </a:p>
            </p:txBody>
          </p:sp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8F405666-D710-13E1-0619-01B1BD0834DE}"/>
                  </a:ext>
                </a:extLst>
              </p:cNvPr>
              <p:cNvSpPr txBox="1"/>
              <p:nvPr/>
            </p:nvSpPr>
            <p:spPr>
              <a:xfrm>
                <a:off x="4644630" y="2640241"/>
                <a:ext cx="251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Expired Run Queues</a:t>
                </a:r>
              </a:p>
            </p:txBody>
          </p:sp>
          <p:sp>
            <p:nvSpPr>
              <p:cNvPr id="3096" name="Rectangle 3095">
                <a:extLst>
                  <a:ext uri="{FF2B5EF4-FFF2-40B4-BE49-F238E27FC236}">
                    <a16:creationId xmlns:a16="http://schemas.microsoft.com/office/drawing/2014/main" id="{62A25C4C-1E52-45ED-598C-6AAE88DA2FBF}"/>
                  </a:ext>
                </a:extLst>
              </p:cNvPr>
              <p:cNvSpPr/>
              <p:nvPr/>
            </p:nvSpPr>
            <p:spPr>
              <a:xfrm>
                <a:off x="4546717" y="3009573"/>
                <a:ext cx="2679743" cy="3253723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9" name="Straight Arrow Connector 3098">
                <a:extLst>
                  <a:ext uri="{FF2B5EF4-FFF2-40B4-BE49-F238E27FC236}">
                    <a16:creationId xmlns:a16="http://schemas.microsoft.com/office/drawing/2014/main" id="{4D31D3E1-2C90-76E8-4073-41A592E29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690" y="5441049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0" name="Rectangle: Rounded Corners 3099">
                <a:extLst>
                  <a:ext uri="{FF2B5EF4-FFF2-40B4-BE49-F238E27FC236}">
                    <a16:creationId xmlns:a16="http://schemas.microsoft.com/office/drawing/2014/main" id="{1A31CBD1-90FF-9FF5-3CFA-7908E4591F2C}"/>
                  </a:ext>
                </a:extLst>
              </p:cNvPr>
              <p:cNvSpPr/>
              <p:nvPr/>
            </p:nvSpPr>
            <p:spPr>
              <a:xfrm>
                <a:off x="5938345" y="5218179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1" name="Straight Arrow Connector 3100">
                <a:extLst>
                  <a:ext uri="{FF2B5EF4-FFF2-40B4-BE49-F238E27FC236}">
                    <a16:creationId xmlns:a16="http://schemas.microsoft.com/office/drawing/2014/main" id="{FF0DE8E9-35DD-0DF5-A9E0-F8414961A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44320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2" name="Rectangle: Rounded Corners 3101">
                <a:extLst>
                  <a:ext uri="{FF2B5EF4-FFF2-40B4-BE49-F238E27FC236}">
                    <a16:creationId xmlns:a16="http://schemas.microsoft.com/office/drawing/2014/main" id="{15AE94F4-A2F8-EA92-BAA6-2D8380F5E516}"/>
                  </a:ext>
                </a:extLst>
              </p:cNvPr>
              <p:cNvSpPr/>
              <p:nvPr/>
            </p:nvSpPr>
            <p:spPr>
              <a:xfrm>
                <a:off x="6410367" y="522033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3" name="Straight Arrow Connector 3102">
                <a:extLst>
                  <a:ext uri="{FF2B5EF4-FFF2-40B4-BE49-F238E27FC236}">
                    <a16:creationId xmlns:a16="http://schemas.microsoft.com/office/drawing/2014/main" id="{54E54C98-371E-5268-0507-01703CAD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219" y="597156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4" name="Rectangle: Rounded Corners 3103">
                <a:extLst>
                  <a:ext uri="{FF2B5EF4-FFF2-40B4-BE49-F238E27FC236}">
                    <a16:creationId xmlns:a16="http://schemas.microsoft.com/office/drawing/2014/main" id="{66A92CA0-8014-2C15-607E-B3CE05D035E8}"/>
                  </a:ext>
                </a:extLst>
              </p:cNvPr>
              <p:cNvSpPr/>
              <p:nvPr/>
            </p:nvSpPr>
            <p:spPr>
              <a:xfrm>
                <a:off x="6877874" y="574869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BD4B079-A005-96BF-B988-8B962D09F01E}"/>
                </a:ext>
              </a:extLst>
            </p:cNvPr>
            <p:cNvCxnSpPr>
              <a:cxnSpLocks/>
            </p:cNvCxnSpPr>
            <p:nvPr/>
          </p:nvCxnSpPr>
          <p:spPr>
            <a:xfrm>
              <a:off x="5062771" y="3509984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A5B527-0114-BFA3-6A6E-419C419A8798}"/>
                </a:ext>
              </a:extLst>
            </p:cNvPr>
            <p:cNvSpPr txBox="1"/>
            <p:nvPr/>
          </p:nvSpPr>
          <p:spPr>
            <a:xfrm>
              <a:off x="4649431" y="3150768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9F8753-48D3-A4E6-8E48-7632EE763CC1}"/>
                </a:ext>
              </a:extLst>
            </p:cNvPr>
            <p:cNvSpPr txBox="1"/>
            <p:nvPr/>
          </p:nvSpPr>
          <p:spPr>
            <a:xfrm>
              <a:off x="4698393" y="5830908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9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79F62-08D9-FAF1-025B-B784B5B3D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49264" y="862882"/>
            <a:ext cx="8888709" cy="537864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B5793-49C2-459D-814F-357AC232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Pathfinder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A32B-F272-461F-82E9-D29F1EE8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DDEE5-3F91-4C9D-B5D1-E4C5D6925B71}"/>
              </a:ext>
            </a:extLst>
          </p:cNvPr>
          <p:cNvSpPr txBox="1"/>
          <p:nvPr/>
        </p:nvSpPr>
        <p:spPr>
          <a:xfrm>
            <a:off x="358695" y="3644148"/>
            <a:ext cx="22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Radiation-hardened IBM CPU</a:t>
            </a:r>
            <a:endParaRPr lang="en-US" i="1" dirty="0">
              <a:latin typeface="Tahoma" panose="020B060403050404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8555A31-8B40-43DF-9A46-96C56B67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" y="4444199"/>
            <a:ext cx="1402168" cy="179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817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9BE8-5A06-4EF0-8ADA-3A31A273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 can lead to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DBE0-11F3-46F4-AF8C-607916F9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priority-based schedulers we’ve seen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2"/>
            <a:r>
              <a:rPr lang="en-US" dirty="0"/>
              <a:t>So they need some special mechanism to </a:t>
            </a:r>
            <a:r>
              <a:rPr lang="en-US" i="1" dirty="0"/>
              <a:t>occasionally</a:t>
            </a:r>
            <a:r>
              <a:rPr lang="en-US" dirty="0"/>
              <a:t> run them</a:t>
            </a:r>
          </a:p>
          <a:p>
            <a:pPr lvl="2"/>
            <a:r>
              <a:rPr lang="en-US" dirty="0"/>
              <a:t>“Time quota” at a priority level, or periodic “resets”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The </a:t>
            </a:r>
            <a:r>
              <a:rPr lang="en-US" b="1" dirty="0"/>
              <a:t>goal</a:t>
            </a:r>
            <a:r>
              <a:rPr lang="en-US" dirty="0"/>
              <a:t>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  <a:p>
            <a:pPr lvl="1"/>
            <a:r>
              <a:rPr lang="en-US" dirty="0"/>
              <a:t>Let the CPU bound ones grind away without too much disturbance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FBFE1-E1CA-4B0E-8F9D-051CE1BB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1D8B-F57A-4BFF-B1C7-7E59BD87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FC9D-76A2-4271-922C-14179313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policies we’ve studied always prefer to give CPU to a prioritized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Instead, we can share the CPU proportionally</a:t>
            </a:r>
          </a:p>
          <a:p>
            <a:pPr lvl="1"/>
            <a:r>
              <a:rPr lang="en-US" dirty="0"/>
              <a:t>Give each job a portion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8FE68-9D08-47A7-99B3-1CFC34B2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54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89C1-D753-4D97-9C44-DCC48B64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lottery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92BB9-7035-4F57-BBBA-BEB3D70FB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 out “tickets” according to proportion each job should receive</a:t>
                </a:r>
              </a:p>
              <a:p>
                <a:r>
                  <a:rPr lang="en-US" dirty="0"/>
                  <a:t>Every quantum:</a:t>
                </a:r>
              </a:p>
              <a:p>
                <a:pPr lvl="1"/>
                <a:r>
                  <a:rPr lang="en-US" dirty="0"/>
                  <a:t>Draw one ticket at random</a:t>
                </a:r>
              </a:p>
              <a:p>
                <a:pPr lvl="1"/>
                <a:r>
                  <a:rPr lang="en-US" dirty="0"/>
                  <a:t>Schedule that job to run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there are N jobs,</a:t>
                </a:r>
                <a:br>
                  <a:rPr lang="en-US" dirty="0"/>
                </a:br>
                <a:r>
                  <a:rPr lang="en-US" dirty="0"/>
                  <a:t>probability of pick a job is: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𝑝𝑟𝑖𝑜𝑟𝑖𝑡𝑦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𝑗𝑜𝑏𝑖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𝑝𝑟𝑖𝑜𝑟𝑖𝑡𝑦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𝑗𝑜𝑏𝑗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Definitely not suitable for real-time systems!</a:t>
                </a:r>
              </a:p>
              <a:p>
                <a:pPr lvl="1"/>
                <a:r>
                  <a:rPr lang="en-US" dirty="0"/>
                  <a:t>Probabilistic in nature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92BB9-7035-4F57-BBBA-BEB3D70FB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B6B6-0CD5-4184-9338-C2126BEC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C4E40-5A77-43FF-B4AE-EBE2DEADA599}"/>
              </a:ext>
            </a:extLst>
          </p:cNvPr>
          <p:cNvSpPr/>
          <p:nvPr/>
        </p:nvSpPr>
        <p:spPr>
          <a:xfrm>
            <a:off x="9282145" y="4024556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4D516-269F-4E08-8756-815FCB8DE111}"/>
              </a:ext>
            </a:extLst>
          </p:cNvPr>
          <p:cNvSpPr/>
          <p:nvPr/>
        </p:nvSpPr>
        <p:spPr>
          <a:xfrm>
            <a:off x="9282145" y="4363418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22360-BE4C-497E-B405-311CFC8EA88E}"/>
              </a:ext>
            </a:extLst>
          </p:cNvPr>
          <p:cNvSpPr/>
          <p:nvPr/>
        </p:nvSpPr>
        <p:spPr>
          <a:xfrm>
            <a:off x="9282145" y="47022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9E953-1D0A-4CE3-B2A5-CA58BA7D9B9C}"/>
              </a:ext>
            </a:extLst>
          </p:cNvPr>
          <p:cNvSpPr/>
          <p:nvPr/>
        </p:nvSpPr>
        <p:spPr>
          <a:xfrm>
            <a:off x="9282145" y="5041142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0D3E1-CC95-46A6-8E9D-6A398BB2DE48}"/>
              </a:ext>
            </a:extLst>
          </p:cNvPr>
          <p:cNvSpPr/>
          <p:nvPr/>
        </p:nvSpPr>
        <p:spPr>
          <a:xfrm>
            <a:off x="9282145" y="538000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96F27-1182-4832-A760-82CE19C777DE}"/>
              </a:ext>
            </a:extLst>
          </p:cNvPr>
          <p:cNvSpPr/>
          <p:nvPr/>
        </p:nvSpPr>
        <p:spPr>
          <a:xfrm>
            <a:off x="9282145" y="300797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E090D-8C0C-4D76-98D3-EF5BD0027BCC}"/>
              </a:ext>
            </a:extLst>
          </p:cNvPr>
          <p:cNvSpPr/>
          <p:nvPr/>
        </p:nvSpPr>
        <p:spPr>
          <a:xfrm>
            <a:off x="9282145" y="3346832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330F-26F4-4F38-9785-84DF2CF00761}"/>
              </a:ext>
            </a:extLst>
          </p:cNvPr>
          <p:cNvSpPr/>
          <p:nvPr/>
        </p:nvSpPr>
        <p:spPr>
          <a:xfrm>
            <a:off x="9282145" y="3685694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2188A-9913-45AE-AD1A-F97140717812}"/>
              </a:ext>
            </a:extLst>
          </p:cNvPr>
          <p:cNvSpPr/>
          <p:nvPr/>
        </p:nvSpPr>
        <p:spPr>
          <a:xfrm>
            <a:off x="9282145" y="233024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889EE-E636-4588-A6C8-4B0B843AFB13}"/>
              </a:ext>
            </a:extLst>
          </p:cNvPr>
          <p:cNvSpPr/>
          <p:nvPr/>
        </p:nvSpPr>
        <p:spPr>
          <a:xfrm>
            <a:off x="9282145" y="2669108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5C2BA-9E8F-4B77-AF0E-A16EDEF0C41D}"/>
              </a:ext>
            </a:extLst>
          </p:cNvPr>
          <p:cNvSpPr txBox="1"/>
          <p:nvPr/>
        </p:nvSpPr>
        <p:spPr>
          <a:xfrm>
            <a:off x="9854591" y="536853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BD2C9-EE61-4D2D-A1FF-959300B5223F}"/>
              </a:ext>
            </a:extLst>
          </p:cNvPr>
          <p:cNvSpPr txBox="1"/>
          <p:nvPr/>
        </p:nvSpPr>
        <p:spPr>
          <a:xfrm>
            <a:off x="9767730" y="2089302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</a:rPr>
              <a:t>10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DD7738-80B9-4ACC-AE5A-EFEE2FD0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0256" y="3429000"/>
            <a:ext cx="1422400" cy="1422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0B6B06-8D6C-4F2B-A949-62A44BDB51AC}"/>
              </a:ext>
            </a:extLst>
          </p:cNvPr>
          <p:cNvCxnSpPr/>
          <p:nvPr/>
        </p:nvCxnSpPr>
        <p:spPr>
          <a:xfrm flipV="1">
            <a:off x="7829000" y="2427054"/>
            <a:ext cx="1324428" cy="118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156A2B-052C-4AE2-AF09-A8569311E39D}"/>
              </a:ext>
            </a:extLst>
          </p:cNvPr>
          <p:cNvCxnSpPr>
            <a:cxnSpLocks/>
          </p:cNvCxnSpPr>
          <p:nvPr/>
        </p:nvCxnSpPr>
        <p:spPr>
          <a:xfrm>
            <a:off x="7841924" y="4001026"/>
            <a:ext cx="1224418" cy="15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95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3C9-A096-435C-B5AB-433EFD9D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idea: 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2B02-A402-4D73-90B5-37F552B9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idea, but remove the random element</a:t>
            </a:r>
          </a:p>
          <a:p>
            <a:r>
              <a:rPr lang="en-US" dirty="0"/>
              <a:t>Give each job a stride number inversely proportional to priority</a:t>
            </a:r>
          </a:p>
          <a:p>
            <a:pPr lvl="1" defTabSz="606425"/>
            <a:r>
              <a:rPr lang="en-US" dirty="0"/>
              <a:t>Priority:	A=100,	B=50, 	C=10</a:t>
            </a:r>
          </a:p>
          <a:p>
            <a:pPr lvl="1" defTabSz="606425"/>
            <a:r>
              <a:rPr lang="en-US" dirty="0"/>
              <a:t>Stride:	A=1, 	B=2, 	C=10</a:t>
            </a:r>
          </a:p>
          <a:p>
            <a:pPr lvl="1" defTabSz="606425"/>
            <a:endParaRPr lang="en-US" dirty="0"/>
          </a:p>
          <a:p>
            <a:r>
              <a:rPr lang="en-US" dirty="0"/>
              <a:t>Scheduler</a:t>
            </a:r>
          </a:p>
          <a:p>
            <a:pPr lvl="1"/>
            <a:r>
              <a:rPr lang="en-US" dirty="0"/>
              <a:t>Pick job with lowest cumulative strides and run it</a:t>
            </a:r>
          </a:p>
          <a:p>
            <a:pPr lvl="1"/>
            <a:r>
              <a:rPr lang="en-US" dirty="0"/>
              <a:t>Increment its cumulative strides by its stride number</a:t>
            </a:r>
          </a:p>
          <a:p>
            <a:pPr lvl="1"/>
            <a:endParaRPr lang="en-US" dirty="0"/>
          </a:p>
          <a:p>
            <a:r>
              <a:rPr lang="en-US" dirty="0"/>
              <a:t>Essentially: low-stride (high-ticket) jobs get run more often</a:t>
            </a:r>
          </a:p>
          <a:p>
            <a:pPr lvl="1"/>
            <a:r>
              <a:rPr lang="en-US" dirty="0"/>
              <a:t>But starvation is no longer possible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A4E01-6C4A-48C6-8E19-B0F95904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07355-C655-4DD9-71E8-D5D793990702}"/>
                  </a:ext>
                </a:extLst>
              </p:cNvPr>
              <p:cNvSpPr txBox="1"/>
              <p:nvPr/>
            </p:nvSpPr>
            <p:spPr>
              <a:xfrm>
                <a:off x="7015795" y="2225309"/>
                <a:ext cx="2063469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𝑝𝑟𝑖𝑜𝑟𝑖𝑡𝑦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07355-C655-4DD9-71E8-D5D7939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95" y="2225309"/>
                <a:ext cx="2063469" cy="657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BC2EDE-B10C-3A88-2175-B86FFA247F3D}"/>
              </a:ext>
            </a:extLst>
          </p:cNvPr>
          <p:cNvSpPr txBox="1"/>
          <p:nvPr/>
        </p:nvSpPr>
        <p:spPr>
          <a:xfrm>
            <a:off x="9282913" y="2165534"/>
            <a:ext cx="247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some arbitrary large number</a:t>
            </a:r>
          </a:p>
          <a:p>
            <a:r>
              <a:rPr lang="en-US" dirty="0"/>
              <a:t>This example: 100</a:t>
            </a:r>
          </a:p>
        </p:txBody>
      </p:sp>
    </p:spTree>
    <p:extLst>
      <p:ext uri="{BB962C8B-B14F-4D97-AF65-F5344CB8AC3E}">
        <p14:creationId xmlns:p14="http://schemas.microsoft.com/office/powerpoint/2010/main" val="36884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681F-46BE-3824-D430-335FB7A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ADF6-7729-5150-8FAE-A43E9D69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06425"/>
            <a:r>
              <a:rPr lang="en-US" dirty="0"/>
              <a:t>Workload</a:t>
            </a:r>
          </a:p>
          <a:p>
            <a:pPr lvl="1" defTabSz="606425"/>
            <a:r>
              <a:rPr lang="en-US" dirty="0"/>
              <a:t>Priority:	A=100,	B=50, 	C=10</a:t>
            </a:r>
          </a:p>
          <a:p>
            <a:pPr lvl="1" defTabSz="606425"/>
            <a:r>
              <a:rPr lang="en-US" dirty="0"/>
              <a:t>Stride:	A=1, 	B=2, 	C=10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C2CEB-B518-8175-3CE6-65D840B8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8C56C7D9-9BEE-0562-94C4-12A14287C14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43050" y="2814638"/>
            <a:ext cx="8150225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C5348765-9C74-D3AB-2A51-D1007C166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E17DCD88-0CE9-06E3-7846-A17BA5F78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188" y="3203575"/>
            <a:ext cx="0" cy="29797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787ABC25-F4A3-A861-6516-73E22BAD9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3203575"/>
            <a:ext cx="0" cy="29797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7B520BBF-4A26-A9C9-3E8F-92B445AC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5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33F528F-90B3-7638-57A2-0C132B0D6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209925"/>
            <a:ext cx="48910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D7BF834D-FEDA-92D3-151B-19E601CFB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3579813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C079F8CE-5477-BA17-5B21-688C79784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3951288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43DF6FD1-2384-A291-7701-FF298280A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4322763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B26BF75E-62A2-E39E-FC76-E7976972C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4692650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37EAEC1-8E3B-5047-672B-D2605DF61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064125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9D5BF854-47CD-D53D-FD03-65E056816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435600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1DFB5C3-1EE1-C3A8-1D6C-0E2C19791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805488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A72E7728-CA12-DF31-5A6D-6024BAFD5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9AB595F9-E626-7069-87CC-59E451D05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0575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A0878CC5-339F-6B36-4B78-CD171A64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2838450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F0B31901-2A1B-AFFE-5271-26B48B5BB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6176963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F3EBA35F-2725-E24E-003A-EB900DC7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259138"/>
            <a:ext cx="638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Step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B2C10CD-2CAA-BF6F-9C3F-E7EA2A89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2882900"/>
            <a:ext cx="35163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Dynamic Priority (a.k.a. Pass)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8A5429-608D-4A74-0007-A88635B72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238" y="3259138"/>
            <a:ext cx="846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FF17AEA6-6ACD-396E-4466-98DDA76D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254375"/>
            <a:ext cx="339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D3E0A61-D2B3-6B23-EEEC-8AA37665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3254375"/>
            <a:ext cx="273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76997C72-ACF5-9361-9531-C47C8FC9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3254375"/>
            <a:ext cx="2682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ADCE0570-AF86-458A-828A-CA015C44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F66B06CD-6A4E-9842-1FA8-723C629A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8A2E7601-AD94-3906-38E3-955A5FCF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6C82FABD-E856-E056-0107-59AEBCE1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BA791747-E8B7-402B-B2A7-D7B23F07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3625850"/>
            <a:ext cx="2397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9F06EC0-3483-4C8F-5FDB-7FD00C52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0EFA0B34-6B98-5270-15D0-751ECE11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72EF8602-4202-F312-52D1-07AE62DC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640E5EB9-ABEC-AEB9-80B3-16B62C4A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0B94018F-FF94-1CF7-6D3B-491C885D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00" y="3995738"/>
            <a:ext cx="238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6F7243E7-3B28-F12A-0BFF-FCEB2A25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A6E776BD-CFB4-3FA6-6AC4-139C9370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BE879E9F-FAF1-8FBA-4E2A-64C27DC4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88B5D8AB-7B8F-A8FC-1226-CD3BCFFBE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FA2E2BCF-78C9-F0BF-9B10-DB6182F3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4367213"/>
            <a:ext cx="239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1B16D35F-A494-E3EC-233F-E6E9384E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738688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5895CF6E-AA0C-0E34-C533-B18416A1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738688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896EE71F-EDD2-2E66-4CAD-ED55877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4738688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15FE03AB-02EE-25CE-0E4A-D4006EEC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4738688"/>
            <a:ext cx="354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954DA30A-35F2-D4B0-E569-23D302BC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4738688"/>
            <a:ext cx="2397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03ACDA37-7131-23AA-7BB0-FD1D1FFE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108575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75918224-75AC-962A-EB5C-94BCB0D5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5108575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53B8777E-787E-0B99-4C79-84BFED6C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108575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6A04B717-8D6F-3DB8-BA32-831C4AA7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108575"/>
            <a:ext cx="354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0068D5BD-7466-9E8B-E5A9-23370E84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5108575"/>
            <a:ext cx="239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9331E529-157C-23A8-A930-A8BCF3D0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4800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B9EA292F-2297-F9BD-8A85-4D26CA57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54800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D2104E9E-E766-ACAA-ACEE-30FC1D46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4800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3E721F6E-0FEB-B7E2-600E-38C7D671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480050"/>
            <a:ext cx="354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F43A66D5-5406-68B8-6CB9-2EACA1BC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00" y="5480050"/>
            <a:ext cx="2381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C1986CDE-026F-7D32-45A6-DEB7EC19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851525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9612009C-2D65-A8DC-8C8D-6A482158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5851525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17DAF4EB-3DF3-749D-7CE1-EE36D1B9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851525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F3D2E330-22F9-BCD1-4370-5CC0C013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851525"/>
            <a:ext cx="354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61A9BDA3-8C95-A022-2201-F6029F63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5851525"/>
            <a:ext cx="2397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FD0-B502-492A-99DE-FA4E0644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Proportional-share scheduling is impossible instantaneously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0352-E8A1-4CFA-B262-B913853F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845" y="1143000"/>
            <a:ext cx="5177550" cy="5029200"/>
          </a:xfrm>
        </p:spPr>
        <p:txBody>
          <a:bodyPr/>
          <a:lstStyle/>
          <a:p>
            <a:r>
              <a:rPr lang="en-US" dirty="0"/>
              <a:t>Goal: each process gets an equal share of processor</a:t>
            </a:r>
          </a:p>
          <a:p>
            <a:endParaRPr lang="en-US" dirty="0"/>
          </a:p>
          <a:p>
            <a:r>
              <a:rPr lang="en-US" dirty="0"/>
              <a:t>N threads “simultaneously” execute on 1/N</a:t>
            </a:r>
            <a:r>
              <a:rPr lang="en-US" baseline="30000" dirty="0"/>
              <a:t>th</a:t>
            </a:r>
            <a:r>
              <a:rPr lang="en-US" dirty="0"/>
              <a:t> of processor</a:t>
            </a:r>
          </a:p>
          <a:p>
            <a:endParaRPr lang="en-US" dirty="0"/>
          </a:p>
          <a:p>
            <a:r>
              <a:rPr lang="en-US" dirty="0"/>
              <a:t>Doesn’t work in the real world</a:t>
            </a:r>
          </a:p>
          <a:p>
            <a:pPr lvl="1"/>
            <a:r>
              <a:rPr lang="en-US" dirty="0"/>
              <a:t>Jobs block on I/O</a:t>
            </a:r>
          </a:p>
          <a:p>
            <a:pPr lvl="1"/>
            <a:r>
              <a:rPr lang="en-US" dirty="0"/>
              <a:t>OS needs to give out </a:t>
            </a:r>
            <a:r>
              <a:rPr lang="en-US" dirty="0" err="1"/>
              <a:t>timeslices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1604B-0405-4ECD-8488-3D5E9A2B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99E61-6C26-45A8-88CC-2933FBC61D4E}"/>
              </a:ext>
            </a:extLst>
          </p:cNvPr>
          <p:cNvSpPr txBox="1"/>
          <p:nvPr/>
        </p:nvSpPr>
        <p:spPr>
          <a:xfrm>
            <a:off x="946984" y="2136544"/>
            <a:ext cx="3924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</a:rPr>
              <a:t>At </a:t>
            </a:r>
            <a:r>
              <a:rPr lang="en-US" sz="2800" b="1" i="1" dirty="0">
                <a:latin typeface="Tahoma" panose="020B0604030504040204" pitchFamily="34" charset="0"/>
              </a:rPr>
              <a:t>any</a:t>
            </a:r>
            <a:r>
              <a:rPr lang="en-US" sz="2800" b="1" dirty="0">
                <a:latin typeface="Tahoma" panose="020B0604030504040204" pitchFamily="34" charset="0"/>
              </a:rPr>
              <a:t> time </a:t>
            </a:r>
            <a:r>
              <a:rPr lang="en-US" sz="2800" b="1" i="1" dirty="0">
                <a:latin typeface="Tahoma" panose="020B0604030504040204" pitchFamily="34" charset="0"/>
              </a:rPr>
              <a:t>t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br>
              <a:rPr lang="en-US" sz="2800" b="1" dirty="0">
                <a:latin typeface="Tahoma" panose="020B0604030504040204" pitchFamily="34" charset="0"/>
              </a:rPr>
            </a:br>
            <a:r>
              <a:rPr lang="en-US" sz="2800" b="1" dirty="0">
                <a:latin typeface="Tahoma" panose="020B0604030504040204" pitchFamily="34" charset="0"/>
              </a:rPr>
              <a:t>we want to observe: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37DC4A-67FD-4992-8E6A-E033A4B83C2E}"/>
              </a:ext>
            </a:extLst>
          </p:cNvPr>
          <p:cNvGrpSpPr/>
          <p:nvPr/>
        </p:nvGrpSpPr>
        <p:grpSpPr>
          <a:xfrm>
            <a:off x="759747" y="3264672"/>
            <a:ext cx="5079103" cy="2256454"/>
            <a:chOff x="3689582" y="4158641"/>
            <a:chExt cx="5079103" cy="22564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9F776F-C0A4-4E3B-90B6-E488E947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2A7839-D718-4CBC-BEDB-74949612D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33714A-5C2C-4A4D-B104-F16BA5585820}"/>
                </a:ext>
              </a:extLst>
            </p:cNvPr>
            <p:cNvSpPr txBox="1"/>
            <p:nvPr/>
          </p:nvSpPr>
          <p:spPr>
            <a:xfrm>
              <a:off x="3689582" y="4566435"/>
              <a:ext cx="10695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Tahoma" panose="020B0604030504040204" pitchFamily="34" charset="0"/>
                </a:rPr>
                <a:t>CPU</a:t>
              </a:r>
              <a:br>
                <a:rPr lang="en-US" sz="2800" b="1" dirty="0">
                  <a:latin typeface="Tahoma" panose="020B0604030504040204" pitchFamily="34" charset="0"/>
                </a:rPr>
              </a:br>
              <a:r>
                <a:rPr lang="en-US" sz="2800" b="1" dirty="0">
                  <a:latin typeface="Tahoma" panose="020B0604030504040204" pitchFamily="34" charset="0"/>
                </a:rPr>
                <a:t>Time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380A8D-2F6F-45F3-8DF9-E60065032EE2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4EED74-2A5D-4C97-800A-415AA10A1171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52307E-6E88-4A50-8A4B-86AC4E3845F8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46EDF-9425-40F0-A715-2800822F2C9B}"/>
                </a:ext>
              </a:extLst>
            </p:cNvPr>
            <p:cNvSpPr txBox="1"/>
            <p:nvPr/>
          </p:nvSpPr>
          <p:spPr>
            <a:xfrm>
              <a:off x="8085485" y="456643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ahoma" panose="020B0604030504040204" pitchFamily="34" charset="0"/>
                </a:rPr>
                <a:t>t/N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5E7840-D2EC-4224-93D0-E92B4D27958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857775" y="4828045"/>
              <a:ext cx="322771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74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FD0-B502-492A-99DE-FA4E0644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(2007-2023)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0352-E8A1-4CFA-B262-B913853F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845" y="1143000"/>
            <a:ext cx="517755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 processor time given to job so far</a:t>
            </a:r>
          </a:p>
          <a:p>
            <a:endParaRPr lang="en-US" dirty="0"/>
          </a:p>
          <a:p>
            <a:r>
              <a:rPr lang="en-US" dirty="0"/>
              <a:t>Scheduling decision</a:t>
            </a:r>
          </a:p>
          <a:p>
            <a:pPr lvl="1"/>
            <a:r>
              <a:rPr lang="en-US" dirty="0"/>
              <a:t>Choose thread with minimum processor time to schedule</a:t>
            </a:r>
          </a:p>
          <a:p>
            <a:pPr lvl="1"/>
            <a:r>
              <a:rPr lang="en-US" dirty="0"/>
              <a:t>“Repairs” illusion of fairness</a:t>
            </a:r>
          </a:p>
          <a:p>
            <a:pPr lvl="1"/>
            <a:endParaRPr lang="en-US" dirty="0"/>
          </a:p>
          <a:p>
            <a:r>
              <a:rPr lang="en-US" dirty="0"/>
              <a:t>Update processor time when the scheduling occurs again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expiration is a big update</a:t>
            </a:r>
          </a:p>
          <a:p>
            <a:pPr lvl="1"/>
            <a:r>
              <a:rPr lang="en-US" dirty="0"/>
              <a:t>Blocking I/O results in maintaining small processor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1604B-0405-4ECD-8488-3D5E9A2B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8BBC6-23E5-43A2-BFBF-E28BC88D352C}"/>
              </a:ext>
            </a:extLst>
          </p:cNvPr>
          <p:cNvGrpSpPr/>
          <p:nvPr/>
        </p:nvGrpSpPr>
        <p:grpSpPr>
          <a:xfrm>
            <a:off x="277147" y="3277372"/>
            <a:ext cx="5079103" cy="2256454"/>
            <a:chOff x="3689582" y="4158641"/>
            <a:chExt cx="5079103" cy="225645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3F3300-7A5D-46C5-AD6D-5356CA24DC91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F09286-7097-4611-B58D-CE38F2FE9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319E7D-F2D1-441A-AD95-C5E31DB34475}"/>
                </a:ext>
              </a:extLst>
            </p:cNvPr>
            <p:cNvSpPr txBox="1"/>
            <p:nvPr/>
          </p:nvSpPr>
          <p:spPr>
            <a:xfrm>
              <a:off x="3689582" y="4566435"/>
              <a:ext cx="10695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Tahoma" panose="020B0604030504040204" pitchFamily="34" charset="0"/>
                </a:rPr>
                <a:t>CPU</a:t>
              </a:r>
              <a:br>
                <a:rPr lang="en-US" sz="2800" b="1" dirty="0">
                  <a:latin typeface="Tahoma" panose="020B0604030504040204" pitchFamily="34" charset="0"/>
                </a:rPr>
              </a:br>
              <a:r>
                <a:rPr lang="en-US" sz="2800" b="1" dirty="0">
                  <a:latin typeface="Tahoma" panose="020B0604030504040204" pitchFamily="34" charset="0"/>
                </a:rPr>
                <a:t>Time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D383D8-BD1A-45D7-A474-5F44947BFB70}"/>
                </a:ext>
              </a:extLst>
            </p:cNvPr>
            <p:cNvSpPr/>
            <p:nvPr/>
          </p:nvSpPr>
          <p:spPr>
            <a:xfrm>
              <a:off x="4979223" y="4207568"/>
              <a:ext cx="707190" cy="21932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BB9165-8DD5-41E0-BFAA-20CCC64629FB}"/>
                </a:ext>
              </a:extLst>
            </p:cNvPr>
            <p:cNvSpPr/>
            <p:nvPr/>
          </p:nvSpPr>
          <p:spPr>
            <a:xfrm>
              <a:off x="5979373" y="5300868"/>
              <a:ext cx="707190" cy="109993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3229CA-A23F-4334-95A6-D2952575DB6F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DC7F4E-FCEA-4FF8-AA38-12F6124666E0}"/>
                </a:ext>
              </a:extLst>
            </p:cNvPr>
            <p:cNvSpPr txBox="1"/>
            <p:nvPr/>
          </p:nvSpPr>
          <p:spPr>
            <a:xfrm>
              <a:off x="8085485" y="456643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ahoma" panose="020B0604030504040204" pitchFamily="34" charset="0"/>
                </a:rPr>
                <a:t>t/N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912C7B-B4CF-4D31-BC9B-6912DDF84F4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4857775" y="4828045"/>
              <a:ext cx="322771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3F1-00CF-47AF-8D7C-066473A2CF29}"/>
              </a:ext>
            </a:extLst>
          </p:cNvPr>
          <p:cNvSpPr/>
          <p:nvPr/>
        </p:nvSpPr>
        <p:spPr>
          <a:xfrm>
            <a:off x="2419492" y="4208386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2D8E5-CC79-4E9A-BD07-909C26EA4275}"/>
              </a:ext>
            </a:extLst>
          </p:cNvPr>
          <p:cNvSpPr txBox="1"/>
          <p:nvPr/>
        </p:nvSpPr>
        <p:spPr>
          <a:xfrm>
            <a:off x="723900" y="1143000"/>
            <a:ext cx="537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What if we make shares proportional over a longer period?</a:t>
            </a:r>
          </a:p>
        </p:txBody>
      </p:sp>
    </p:spTree>
    <p:extLst>
      <p:ext uri="{BB962C8B-B14F-4D97-AF65-F5344CB8AC3E}">
        <p14:creationId xmlns:p14="http://schemas.microsoft.com/office/powerpoint/2010/main" val="33100918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9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Check your understanding. What’s the problem 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Check your understanding. What’s the problem here?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needs to stay much greater than context switch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0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961F-7EC8-7415-FAC5-165801ED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DAD8A-2196-3BA8-CB91-7219F0520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66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Constraint 2: avoid excessive overhead</a:t>
            </a:r>
          </a:p>
          <a:p>
            <a:pPr lvl="1"/>
            <a:r>
              <a:rPr lang="en-US" dirty="0"/>
              <a:t>Don’t want to spend all our time context switching if there are many jobs</a:t>
            </a:r>
          </a:p>
          <a:p>
            <a:pPr lvl="1"/>
            <a:r>
              <a:rPr lang="en-US" dirty="0"/>
              <a:t>Set a minimum length for </a:t>
            </a:r>
            <a:r>
              <a:rPr lang="en-US" dirty="0" err="1"/>
              <a:t>timeslices</a:t>
            </a:r>
            <a:endParaRPr lang="en-US" dirty="0"/>
          </a:p>
          <a:p>
            <a:pPr lvl="1"/>
            <a:r>
              <a:rPr lang="en-US" dirty="0"/>
              <a:t>Quanta = max(</a:t>
            </a:r>
            <a:r>
              <a:rPr lang="en-US" dirty="0" err="1"/>
              <a:t>Target_latency</a:t>
            </a:r>
            <a:r>
              <a:rPr lang="en-US" dirty="0"/>
              <a:t>/N, </a:t>
            </a:r>
            <a:r>
              <a:rPr lang="en-US" dirty="0" err="1"/>
              <a:t>minimum_length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8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2803-1839-4BCC-829A-3D5CB9C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priorities are applied as “virtual runtime”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CB1F-C206-42B3-82D7-811C96FD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5863568" cy="5578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Virtual runtime doesn’t have to match wall time</a:t>
            </a:r>
          </a:p>
          <a:p>
            <a:pPr lvl="1"/>
            <a:endParaRPr lang="en-US" dirty="0"/>
          </a:p>
          <a:p>
            <a:r>
              <a:rPr lang="en-US" dirty="0"/>
              <a:t>Create a conversion from actual runtime to virtual runtime</a:t>
            </a:r>
          </a:p>
          <a:p>
            <a:pPr lvl="1"/>
            <a:r>
              <a:rPr lang="en-US" b="1" dirty="0"/>
              <a:t>High priority jobs: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second real-time</a:t>
            </a:r>
            <a:br>
              <a:rPr lang="en-US" dirty="0"/>
            </a:br>
            <a:r>
              <a:rPr lang="en-US" dirty="0"/>
              <a:t>-&gt; 0.5 seconds virtual-time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Low priority jobs: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second real-time</a:t>
            </a:r>
            <a:br>
              <a:rPr lang="en-US" dirty="0"/>
            </a:br>
            <a:r>
              <a:rPr lang="en-US" dirty="0"/>
              <a:t>-&gt; 2 seconds virtual-time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Scheduler makes decisions solely based on equalizing </a:t>
            </a:r>
            <a:r>
              <a:rPr lang="en-US" i="1" dirty="0"/>
              <a:t>virtual</a:t>
            </a:r>
            <a:r>
              <a:rPr lang="en-US" dirty="0"/>
              <a:t>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EE0F9-91B5-4AA0-BC5F-8E198424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991A98-ECE4-43BA-A549-823502225524}"/>
              </a:ext>
            </a:extLst>
          </p:cNvPr>
          <p:cNvCxnSpPr>
            <a:cxnSpLocks/>
          </p:cNvCxnSpPr>
          <p:nvPr/>
        </p:nvCxnSpPr>
        <p:spPr>
          <a:xfrm>
            <a:off x="8365731" y="3243459"/>
            <a:ext cx="32146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3B37E3-632C-467D-8003-571FD263D747}"/>
              </a:ext>
            </a:extLst>
          </p:cNvPr>
          <p:cNvCxnSpPr>
            <a:cxnSpLocks/>
          </p:cNvCxnSpPr>
          <p:nvPr/>
        </p:nvCxnSpPr>
        <p:spPr>
          <a:xfrm flipV="1">
            <a:off x="8365731" y="987006"/>
            <a:ext cx="0" cy="2256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6FB8BE-A441-4C99-8838-6DF0856135C9}"/>
              </a:ext>
            </a:extLst>
          </p:cNvPr>
          <p:cNvSpPr txBox="1"/>
          <p:nvPr/>
        </p:nvSpPr>
        <p:spPr>
          <a:xfrm>
            <a:off x="6404635" y="1595844"/>
            <a:ext cx="1937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</a:rPr>
              <a:t>Physical</a:t>
            </a:r>
          </a:p>
          <a:p>
            <a:pPr algn="ctr"/>
            <a:r>
              <a:rPr lang="en-US" sz="2800" b="1" dirty="0">
                <a:latin typeface="Tahoma" panose="020B0604030504040204" pitchFamily="34" charset="0"/>
              </a:rPr>
              <a:t>CPU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38DEB-D0DA-4E19-8B23-D89DA4C41C71}"/>
              </a:ext>
            </a:extLst>
          </p:cNvPr>
          <p:cNvSpPr/>
          <p:nvPr/>
        </p:nvSpPr>
        <p:spPr>
          <a:xfrm>
            <a:off x="8524292" y="1404610"/>
            <a:ext cx="707190" cy="182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B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FF4BC-502B-453F-AF08-68B4E7C76FCA}"/>
              </a:ext>
            </a:extLst>
          </p:cNvPr>
          <p:cNvSpPr/>
          <p:nvPr/>
        </p:nvSpPr>
        <p:spPr>
          <a:xfrm>
            <a:off x="9887505" y="2774211"/>
            <a:ext cx="707190" cy="4572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A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7976-B324-45EF-ADF2-A773B63DE5D6}"/>
              </a:ext>
            </a:extLst>
          </p:cNvPr>
          <p:cNvCxnSpPr>
            <a:cxnSpLocks/>
          </p:cNvCxnSpPr>
          <p:nvPr/>
        </p:nvCxnSpPr>
        <p:spPr>
          <a:xfrm>
            <a:off x="8421488" y="5635511"/>
            <a:ext cx="32146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E9D7F-9222-438E-A2D7-45FB675FA322}"/>
              </a:ext>
            </a:extLst>
          </p:cNvPr>
          <p:cNvCxnSpPr>
            <a:cxnSpLocks/>
          </p:cNvCxnSpPr>
          <p:nvPr/>
        </p:nvCxnSpPr>
        <p:spPr>
          <a:xfrm flipV="1">
            <a:off x="8421488" y="3379058"/>
            <a:ext cx="0" cy="2256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5AC3C3-305E-445E-B0CB-9425F0AA1731}"/>
              </a:ext>
            </a:extLst>
          </p:cNvPr>
          <p:cNvSpPr txBox="1"/>
          <p:nvPr/>
        </p:nvSpPr>
        <p:spPr>
          <a:xfrm>
            <a:off x="6471164" y="3987896"/>
            <a:ext cx="1915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</a:rPr>
              <a:t>Virtual</a:t>
            </a:r>
          </a:p>
          <a:p>
            <a:pPr algn="ctr"/>
            <a:r>
              <a:rPr lang="en-US" sz="2800" b="1" dirty="0">
                <a:latin typeface="Tahoma" panose="020B0604030504040204" pitchFamily="34" charset="0"/>
              </a:rPr>
              <a:t>CPU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5FBD4B-DBCA-4FE4-952A-73DB167BC5AE}"/>
              </a:ext>
            </a:extLst>
          </p:cNvPr>
          <p:cNvSpPr/>
          <p:nvPr/>
        </p:nvSpPr>
        <p:spPr>
          <a:xfrm>
            <a:off x="8580049" y="4357336"/>
            <a:ext cx="707190" cy="1268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B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00E706-1F36-44C7-8715-51B8562AC4A6}"/>
              </a:ext>
            </a:extLst>
          </p:cNvPr>
          <p:cNvSpPr/>
          <p:nvPr/>
        </p:nvSpPr>
        <p:spPr>
          <a:xfrm>
            <a:off x="9943262" y="4355337"/>
            <a:ext cx="707190" cy="126812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A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71AF0-E35B-46B8-8B7D-423FA4A510E9}"/>
              </a:ext>
            </a:extLst>
          </p:cNvPr>
          <p:cNvSpPr txBox="1"/>
          <p:nvPr/>
        </p:nvSpPr>
        <p:spPr>
          <a:xfrm>
            <a:off x="9601200" y="914400"/>
            <a:ext cx="213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</a:rPr>
              <a:t>B is higher priority than A</a:t>
            </a:r>
          </a:p>
        </p:txBody>
      </p:sp>
    </p:spTree>
    <p:extLst>
      <p:ext uri="{BB962C8B-B14F-4D97-AF65-F5344CB8AC3E}">
        <p14:creationId xmlns:p14="http://schemas.microsoft.com/office/powerpoint/2010/main" val="39546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5BCE-0D58-4C89-B47D-2EDD932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2F5-E3A1-45AA-B7EE-CE7C4E8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Affinity scheduling</a:t>
            </a:r>
            <a:r>
              <a:rPr lang="en-US" dirty="0"/>
              <a:t>: once a thread is scheduled on a CPU, OS tries to reschedule it on the same CPU</a:t>
            </a:r>
          </a:p>
          <a:p>
            <a:pPr lvl="1"/>
            <a:r>
              <a:rPr lang="en-US" dirty="0"/>
              <a:t>Cache reuse</a:t>
            </a:r>
          </a:p>
          <a:p>
            <a:pPr lvl="1"/>
            <a:r>
              <a:rPr lang="en-US" dirty="0"/>
              <a:t>Grouping threads could help or hurt…</a:t>
            </a:r>
          </a:p>
          <a:p>
            <a:endParaRPr lang="en-US" dirty="0"/>
          </a:p>
          <a:p>
            <a:r>
              <a:rPr lang="en-US" dirty="0"/>
              <a:t>Implementation-wise, helpful to have </a:t>
            </a:r>
            <a:r>
              <a:rPr lang="en-US" i="1" dirty="0"/>
              <a:t>per-core</a:t>
            </a:r>
            <a:r>
              <a:rPr lang="en-US" dirty="0"/>
              <a:t> scheduling data structures</a:t>
            </a:r>
          </a:p>
          <a:p>
            <a:pPr lvl="1"/>
            <a:r>
              <a:rPr lang="en-US" dirty="0"/>
              <a:t>Each core can make its own scheduling decisions</a:t>
            </a:r>
          </a:p>
          <a:p>
            <a:pPr lvl="1"/>
            <a:r>
              <a:rPr lang="en-US" dirty="0"/>
              <a:t>Can steal work from other cores, if nothing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3936-23C4-4563-98CB-513F3C2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0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9884-F833-4671-A41D-F3E63763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updates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C3DC-1670-40A4-8ACF-DB9F4DE8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scheduling right on multicore can be difficult</a:t>
            </a:r>
          </a:p>
          <a:p>
            <a:pPr lvl="1"/>
            <a:r>
              <a:rPr lang="en-US" dirty="0"/>
              <a:t>No way to know whether a process will be more I/O or CPU bound in the future</a:t>
            </a:r>
          </a:p>
          <a:p>
            <a:pPr lvl="1"/>
            <a:r>
              <a:rPr lang="en-US" dirty="0"/>
              <a:t>Want to keep threads on the same core, but also not waste cores</a:t>
            </a:r>
          </a:p>
          <a:p>
            <a:pPr lvl="1"/>
            <a:endParaRPr lang="en-US" dirty="0"/>
          </a:p>
          <a:p>
            <a:r>
              <a:rPr lang="en-US" dirty="0"/>
              <a:t>In 2016, researchers found issues in Linux scheduler implementation that lead to 13%+ slowdown in jobs</a:t>
            </a:r>
          </a:p>
          <a:p>
            <a:pPr lvl="1"/>
            <a:r>
              <a:rPr lang="en-US" dirty="0">
                <a:hlinkClick r:id="rId2"/>
              </a:rPr>
              <a:t>https://blog.acolyer.org/2016/04/26/the-linux-scheduler-a-decade-of-wasted-cores/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6609-F4BC-427C-BFE5-8D869BDD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90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E80D-D772-B033-6522-96587C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scheduling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2C86-CD85-8DE3-95D5-53076850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sharing of CPU time is insufficient</a:t>
            </a:r>
          </a:p>
          <a:p>
            <a:pPr lvl="1"/>
            <a:r>
              <a:rPr lang="en-US" dirty="0"/>
              <a:t>Maximize cache usage</a:t>
            </a:r>
          </a:p>
          <a:p>
            <a:pPr lvl="1"/>
            <a:r>
              <a:rPr lang="en-US" dirty="0"/>
              <a:t>Maximize processor affinity</a:t>
            </a:r>
          </a:p>
          <a:p>
            <a:pPr lvl="1"/>
            <a:r>
              <a:rPr lang="en-US" dirty="0"/>
              <a:t>Reduce energy consumption</a:t>
            </a:r>
          </a:p>
          <a:p>
            <a:pPr lvl="1"/>
            <a:r>
              <a:rPr lang="en-US" dirty="0"/>
              <a:t>Hybrid systems with heterogeneous processing capabilities</a:t>
            </a:r>
          </a:p>
          <a:p>
            <a:endParaRPr lang="en-US" dirty="0"/>
          </a:p>
          <a:p>
            <a:r>
              <a:rPr lang="en-US" dirty="0"/>
              <a:t>Particular focus: latency requirements</a:t>
            </a:r>
          </a:p>
          <a:p>
            <a:pPr lvl="1"/>
            <a:r>
              <a:rPr lang="en-US" dirty="0"/>
              <a:t>Some processes need to respond quickly to new data</a:t>
            </a:r>
          </a:p>
          <a:p>
            <a:pPr lvl="1"/>
            <a:r>
              <a:rPr lang="en-US" dirty="0"/>
              <a:t>They don’t need more processing </a:t>
            </a:r>
            <a:r>
              <a:rPr lang="en-US" i="1" dirty="0"/>
              <a:t>time</a:t>
            </a:r>
            <a:r>
              <a:rPr lang="en-US" dirty="0"/>
              <a:t>. They need the time more quickly</a:t>
            </a:r>
          </a:p>
          <a:p>
            <a:pPr lvl="1"/>
            <a:r>
              <a:rPr lang="en-US" dirty="0"/>
              <a:t>Heuristic shortcuts were added to CFS to allow some jobs to jump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F383-06D9-6644-1382-1F71ACFF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968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E80D-D772-B033-6522-96587C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Earliest Eligible Virtual Deadline First (EEVDF) (2023-Present)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2C86-CD85-8DE3-95D5-53076850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first described in a 1995 research paper</a:t>
            </a:r>
          </a:p>
          <a:p>
            <a:pPr lvl="1"/>
            <a:r>
              <a:rPr lang="en-US" dirty="0"/>
              <a:t>Run job with earliest “virtual deadline”</a:t>
            </a:r>
          </a:p>
          <a:p>
            <a:pPr lvl="1"/>
            <a:r>
              <a:rPr lang="en-US" dirty="0"/>
              <a:t>TLDR: share processor time proportionally, but schedule within that based on latency</a:t>
            </a:r>
          </a:p>
          <a:p>
            <a:pPr lvl="1"/>
            <a:endParaRPr lang="en-US" dirty="0"/>
          </a:p>
          <a:p>
            <a:r>
              <a:rPr lang="en-US" dirty="0"/>
              <a:t>Still divides processor time equally between jobs, like CFS</a:t>
            </a:r>
          </a:p>
          <a:p>
            <a:pPr lvl="1"/>
            <a:r>
              <a:rPr lang="en-US" dirty="0"/>
              <a:t>Biased by priority of the job. Higher priority means larger share</a:t>
            </a:r>
          </a:p>
          <a:p>
            <a:pPr lvl="1"/>
            <a:endParaRPr lang="en-US" dirty="0"/>
          </a:p>
          <a:p>
            <a:r>
              <a:rPr lang="en-US" dirty="0"/>
              <a:t>Calculate “lag” for each job</a:t>
            </a:r>
          </a:p>
          <a:p>
            <a:pPr lvl="1"/>
            <a:r>
              <a:rPr lang="en-US" dirty="0"/>
              <a:t>Measurement of how far it’s behind a fair share of processor time</a:t>
            </a:r>
          </a:p>
          <a:p>
            <a:pPr lvl="1"/>
            <a:r>
              <a:rPr lang="en-US" dirty="0"/>
              <a:t>Negative lag means a job has run more than its fair share already</a:t>
            </a:r>
          </a:p>
          <a:p>
            <a:pPr lvl="2"/>
            <a:r>
              <a:rPr lang="en-US" dirty="0"/>
              <a:t>Job won’t be eligible to run until lag &gt;= 0</a:t>
            </a:r>
          </a:p>
          <a:p>
            <a:pPr lvl="2"/>
            <a:r>
              <a:rPr lang="en-US" dirty="0"/>
              <a:t>Lag increases automatically as other jobs run. So time until lag &gt;= 0 can be calculated</a:t>
            </a:r>
          </a:p>
          <a:p>
            <a:pPr lvl="1"/>
            <a:endParaRPr lang="en-US" dirty="0"/>
          </a:p>
          <a:p>
            <a:r>
              <a:rPr lang="en-US" dirty="0"/>
              <a:t>Virtual deadline for job: time until lag &gt;= 0, plus duration it should run for</a:t>
            </a:r>
          </a:p>
          <a:p>
            <a:pPr lvl="1"/>
            <a:r>
              <a:rPr lang="en-US" dirty="0"/>
              <a:t>Now + </a:t>
            </a:r>
            <a:r>
              <a:rPr lang="en-US" dirty="0" err="1"/>
              <a:t>timeslice</a:t>
            </a:r>
            <a:r>
              <a:rPr lang="en-US" dirty="0"/>
              <a:t> for any jobs below fair share of processor time</a:t>
            </a:r>
          </a:p>
          <a:p>
            <a:pPr lvl="1"/>
            <a:r>
              <a:rPr lang="en-US" dirty="0"/>
              <a:t>Future + </a:t>
            </a:r>
            <a:r>
              <a:rPr lang="en-US" dirty="0" err="1"/>
              <a:t>timeslice</a:t>
            </a:r>
            <a:r>
              <a:rPr lang="en-US" dirty="0"/>
              <a:t> for any jobs above fair share of processor time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timeslices</a:t>
            </a:r>
            <a:r>
              <a:rPr lang="en-US" dirty="0"/>
              <a:t> vary by priority of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F383-06D9-6644-1382-1F71ACFF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112A2-AE6C-7836-CD37-03D6227F7F7B}"/>
              </a:ext>
            </a:extLst>
          </p:cNvPr>
          <p:cNvSpPr txBox="1"/>
          <p:nvPr/>
        </p:nvSpPr>
        <p:spPr>
          <a:xfrm>
            <a:off x="607595" y="6260068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https://lwn.net/Articles/925371/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400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6428-F716-42EE-B13A-2752275B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schedulers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367EAF-E750-4CE2-B046-C0B9A9BD8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61310"/>
              </p:ext>
            </p:extLst>
          </p:nvPr>
        </p:nvGraphicFramePr>
        <p:xfrm>
          <a:off x="607594" y="1333500"/>
          <a:ext cx="10972800" cy="4699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5382000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78273587"/>
                    </a:ext>
                  </a:extLst>
                </a:gridCol>
              </a:tblGrid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If You care About: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Then Choose: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45563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CPU Throughput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First-In-First-Out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25814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Average Turnaround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Shortest Remaining Processing Time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57111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Average Response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Round Robin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00792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Favoring Important Tasks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Priority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16743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Fair CPU Time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Linux CFS or EEVDF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66570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Meeting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EDF or 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496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FEA08-81E5-4FDD-8C8B-E0759E7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08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3630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F18674-A9E4-4A93-BA73-7E776BD1D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99A77-4922-4945-A37B-813436A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uck driving down a dirt road&#10;&#10;Description automatically generated">
            <a:extLst>
              <a:ext uri="{FF2B5EF4-FFF2-40B4-BE49-F238E27FC236}">
                <a16:creationId xmlns:a16="http://schemas.microsoft.com/office/drawing/2014/main" id="{F835EF4D-15CA-4D2A-BAF9-57AC3FBBC7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415E797-D4AA-4E34-900C-0B700C0A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9D84828-4DE8-440E-A9B6-777B9FB0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had periodic tasks that must be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28880-E0A1-4C51-B65A-0979067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66562-1672-4C85-9518-957A663236AF}"/>
              </a:ext>
            </a:extLst>
          </p:cNvPr>
          <p:cNvSpPr/>
          <p:nvPr/>
        </p:nvSpPr>
        <p:spPr bwMode="auto">
          <a:xfrm>
            <a:off x="1816100" y="1833320"/>
            <a:ext cx="2819400" cy="29337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EE33-BCD5-47E4-B72F-70680E3E4754}"/>
              </a:ext>
            </a:extLst>
          </p:cNvPr>
          <p:cNvSpPr txBox="1"/>
          <p:nvPr/>
        </p:nvSpPr>
        <p:spPr>
          <a:xfrm>
            <a:off x="2197100" y="14947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</a:rPr>
              <a:t>Tasks to execute</a:t>
            </a:r>
          </a:p>
        </p:txBody>
      </p:sp>
      <p:pic>
        <p:nvPicPr>
          <p:cNvPr id="7" name="Picture 2" descr="Image result for intel 80C85 processor">
            <a:extLst>
              <a:ext uri="{FF2B5EF4-FFF2-40B4-BE49-F238E27FC236}">
                <a16:creationId xmlns:a16="http://schemas.microsoft.com/office/drawing/2014/main" id="{151EB2E3-86C3-46E6-A403-FA144C3A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0175" y="5003199"/>
            <a:ext cx="2559050" cy="11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37576-A7FB-4BE1-B68F-D6F1C2A55F45}"/>
              </a:ext>
            </a:extLst>
          </p:cNvPr>
          <p:cNvCxnSpPr>
            <a:cxnSpLocks/>
          </p:cNvCxnSpPr>
          <p:nvPr/>
        </p:nvCxnSpPr>
        <p:spPr bwMode="auto">
          <a:xfrm>
            <a:off x="5854700" y="4767020"/>
            <a:ext cx="381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AC9278-4AD5-4560-A619-6472843E5D1D}"/>
              </a:ext>
            </a:extLst>
          </p:cNvPr>
          <p:cNvSpPr txBox="1"/>
          <p:nvPr/>
        </p:nvSpPr>
        <p:spPr>
          <a:xfrm>
            <a:off x="7407363" y="47670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3408C-8DEA-4100-B464-497B5B3A5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096303">
            <a:off x="6539063" y="1201400"/>
            <a:ext cx="2065565" cy="1911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45355-99A5-422E-AF71-462B74E06659}"/>
              </a:ext>
            </a:extLst>
          </p:cNvPr>
          <p:cNvSpPr txBox="1"/>
          <p:nvPr/>
        </p:nvSpPr>
        <p:spPr>
          <a:xfrm>
            <a:off x="6997700" y="182208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ahoma" panose="020B0604030504040204" pitchFamily="34" charset="0"/>
              </a:rPr>
              <a:t>Scheduler (kernel)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BF4C8C-C7FE-4ED3-B8E3-C9D02259F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1701" y="2328620"/>
            <a:ext cx="1904999" cy="92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785BD1-78DD-46C9-9835-AD6AB10A3123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H="1">
            <a:off x="5892800" y="3066657"/>
            <a:ext cx="1189864" cy="11379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0B5F13-16B4-4CA8-9B3B-642E9C6F9F14}"/>
              </a:ext>
            </a:extLst>
          </p:cNvPr>
          <p:cNvSpPr/>
          <p:nvPr/>
        </p:nvSpPr>
        <p:spPr bwMode="auto">
          <a:xfrm>
            <a:off x="2404467" y="2188948"/>
            <a:ext cx="852908" cy="5043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pitchFamily="-105" charset="0"/>
                <a:ea typeface="Arial" pitchFamily="-105" charset="0"/>
                <a:cs typeface="Arial" pitchFamily="-105" charset="0"/>
              </a:rPr>
              <a:t>Manage Bus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FDD484-4445-4D7D-8882-C4E3D9ADC669}"/>
              </a:ext>
            </a:extLst>
          </p:cNvPr>
          <p:cNvSpPr/>
          <p:nvPr/>
        </p:nvSpPr>
        <p:spPr bwMode="auto">
          <a:xfrm>
            <a:off x="2404467" y="3025450"/>
            <a:ext cx="1651787" cy="504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Comms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660E5FF-B2C0-4C28-B3F0-5937C580F082}"/>
              </a:ext>
            </a:extLst>
          </p:cNvPr>
          <p:cNvSpPr/>
          <p:nvPr/>
        </p:nvSpPr>
        <p:spPr bwMode="auto">
          <a:xfrm>
            <a:off x="2404467" y="3861952"/>
            <a:ext cx="1081509" cy="5043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Weather Report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7" name="Rounded Rectangle 19">
            <a:extLst>
              <a:ext uri="{FF2B5EF4-FFF2-40B4-BE49-F238E27FC236}">
                <a16:creationId xmlns:a16="http://schemas.microsoft.com/office/drawing/2014/main" id="{09274AE4-2223-4CF6-B39C-199BFA3D7B72}"/>
              </a:ext>
            </a:extLst>
          </p:cNvPr>
          <p:cNvSpPr/>
          <p:nvPr/>
        </p:nvSpPr>
        <p:spPr bwMode="auto">
          <a:xfrm>
            <a:off x="5854700" y="4233620"/>
            <a:ext cx="1651787" cy="504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Comms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7D6C3E-E255-43D7-9A84-56EE903606B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06487" y="3206453"/>
            <a:ext cx="1" cy="9770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D0FD13-11FB-4AD2-BC48-5501C507FF5F}"/>
              </a:ext>
            </a:extLst>
          </p:cNvPr>
          <p:cNvCxnSpPr>
            <a:cxnSpLocks/>
          </p:cNvCxnSpPr>
          <p:nvPr/>
        </p:nvCxnSpPr>
        <p:spPr bwMode="auto">
          <a:xfrm>
            <a:off x="7607300" y="3255294"/>
            <a:ext cx="0" cy="9077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2200FFC2-96F9-468C-87DB-D1797BE4B350}"/>
              </a:ext>
            </a:extLst>
          </p:cNvPr>
          <p:cNvSpPr/>
          <p:nvPr/>
        </p:nvSpPr>
        <p:spPr bwMode="auto">
          <a:xfrm>
            <a:off x="7571845" y="4229967"/>
            <a:ext cx="852908" cy="5043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pitchFamily="-105" charset="0"/>
                <a:ea typeface="Arial" pitchFamily="-105" charset="0"/>
                <a:cs typeface="Arial" pitchFamily="-105" charset="0"/>
              </a:rPr>
              <a:t>Manage Bus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92F56-E362-41F2-8148-E9BF8DAC4B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92681" y="3091024"/>
            <a:ext cx="432073" cy="1092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CA280-BCF8-443A-A39D-5EE75C5149EF}"/>
              </a:ext>
            </a:extLst>
          </p:cNvPr>
          <p:cNvCxnSpPr>
            <a:cxnSpLocks/>
          </p:cNvCxnSpPr>
          <p:nvPr/>
        </p:nvCxnSpPr>
        <p:spPr bwMode="auto">
          <a:xfrm>
            <a:off x="8064500" y="3066657"/>
            <a:ext cx="452818" cy="11168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id="{E6DAD305-F4E3-4830-A861-CB01F988FC57}"/>
              </a:ext>
            </a:extLst>
          </p:cNvPr>
          <p:cNvSpPr/>
          <p:nvPr/>
        </p:nvSpPr>
        <p:spPr bwMode="auto">
          <a:xfrm>
            <a:off x="8490111" y="4229966"/>
            <a:ext cx="1081509" cy="5043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Weather Report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348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3769</Words>
  <Application>Microsoft Office PowerPoint</Application>
  <PresentationFormat>Widescreen</PresentationFormat>
  <Paragraphs>836</Paragraphs>
  <Slides>67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Cambria Math</vt:lpstr>
      <vt:lpstr>Tahoma</vt:lpstr>
      <vt:lpstr>Calibri</vt:lpstr>
      <vt:lpstr>Arial</vt:lpstr>
      <vt:lpstr>Class Slides</vt:lpstr>
      <vt:lpstr>Lecture 04: Advanced Scheduling</vt:lpstr>
      <vt:lpstr>Today’s Goals</vt:lpstr>
      <vt:lpstr>Outline</vt:lpstr>
      <vt:lpstr>Normal OSes don’t cut it for all use cases</vt:lpstr>
      <vt:lpstr>Example: Pathfinder</vt:lpstr>
      <vt:lpstr>PowerPoint Presentation</vt:lpstr>
      <vt:lpstr>PowerPoint Presentation</vt:lpstr>
      <vt:lpstr>PowerPoint Presentation</vt:lpstr>
      <vt:lpstr>Pathfinder had periodic tasks that must be executed</vt:lpstr>
      <vt:lpstr>Real-Time Operating Systems</vt:lpstr>
      <vt:lpstr>Types of real-time schedulers</vt:lpstr>
      <vt:lpstr>Real-time jobs</vt:lpstr>
      <vt:lpstr>Prior scheduling policies don’t apply here</vt:lpstr>
      <vt:lpstr>Types of real-time jobs</vt:lpstr>
      <vt:lpstr>Periodic real-time jobs</vt:lpstr>
      <vt:lpstr>Break + xkcd</vt:lpstr>
      <vt:lpstr>Outline</vt:lpstr>
      <vt:lpstr>Earliest Deadline First (EDF) Scheduling</vt:lpstr>
      <vt:lpstr>Earliest Deadline First (EDF) Scheduling</vt:lpstr>
      <vt:lpstr>Earliest Deadline First (EDF) Scheduling</vt:lpstr>
      <vt:lpstr>Earliest Deadline First (EDF) Scheduling</vt:lpstr>
      <vt:lpstr>Schedulability test for EDF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Break + Thinking</vt:lpstr>
      <vt:lpstr>Break + Thinking</vt:lpstr>
      <vt:lpstr>Outline</vt:lpstr>
      <vt:lpstr>Earliest Deadline First tradeoffs</vt:lpstr>
      <vt:lpstr>Rate Monotonic Scheduling (RMS)</vt:lpstr>
      <vt:lpstr>Rate Monotonic Scheduling example</vt:lpstr>
      <vt:lpstr>Schedulability test for RMS</vt:lpstr>
      <vt:lpstr>RMS schedulability test is conservative</vt:lpstr>
      <vt:lpstr>Check your understanding</vt:lpstr>
      <vt:lpstr>Check your understanding</vt:lpstr>
      <vt:lpstr>Check your understanding</vt:lpstr>
      <vt:lpstr>Rate Monotonic Scheduling tradeoffs</vt:lpstr>
      <vt:lpstr>Break + Open Question</vt:lpstr>
      <vt:lpstr>Break + Open Question</vt:lpstr>
      <vt:lpstr>Outline</vt:lpstr>
      <vt:lpstr>Priority scheduling policies</vt:lpstr>
      <vt:lpstr>Linux O(1) scheduler (Linux 2.6, 2003-2007)</vt:lpstr>
      <vt:lpstr>O(1) scheduler: scheduling algorithm</vt:lpstr>
      <vt:lpstr>O(1) scheduler: when swapping out a job</vt:lpstr>
      <vt:lpstr>Priorities can lead to starvation</vt:lpstr>
      <vt:lpstr>Idea: proportional-share scheduling</vt:lpstr>
      <vt:lpstr>First attempt: lottery scheduling</vt:lpstr>
      <vt:lpstr>Better idea: stride scheduling</vt:lpstr>
      <vt:lpstr>Stride scheduling example</vt:lpstr>
      <vt:lpstr>Proportional-share scheduling is impossible instantaneously</vt:lpstr>
      <vt:lpstr>Linux Completely Fair Scheduler (CFS) (2007-2023)</vt:lpstr>
      <vt:lpstr>Linux CFS: responsiveness and throughput</vt:lpstr>
      <vt:lpstr>Linux CFS: responsiveness and throughput</vt:lpstr>
      <vt:lpstr>Linux CFS: responsiveness and throughput</vt:lpstr>
      <vt:lpstr>Linux CFS: responsiveness and throughput</vt:lpstr>
      <vt:lpstr>CFS priorities are applied as “virtual runtime”</vt:lpstr>
      <vt:lpstr>Multicore scheduling</vt:lpstr>
      <vt:lpstr>CFS updates over time</vt:lpstr>
      <vt:lpstr>Modern scheduling challenges</vt:lpstr>
      <vt:lpstr>Earliest Eligible Virtual Deadline First (EEVDF) (2023-Present)</vt:lpstr>
      <vt:lpstr>Summary on schedulers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08: Advanced Scheduling</dc:title>
  <dc:creator>Branden Ghena</dc:creator>
  <cp:lastModifiedBy>Branden Ghena</cp:lastModifiedBy>
  <cp:revision>72</cp:revision>
  <dcterms:created xsi:type="dcterms:W3CDTF">2020-10-11T01:29:00Z</dcterms:created>
  <dcterms:modified xsi:type="dcterms:W3CDTF">2024-04-25T15:33:04Z</dcterms:modified>
</cp:coreProperties>
</file>