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5"/>
  </p:notesMasterIdLst>
  <p:sldIdLst>
    <p:sldId id="256" r:id="rId2"/>
    <p:sldId id="505" r:id="rId3"/>
    <p:sldId id="2116" r:id="rId4"/>
    <p:sldId id="264" r:id="rId5"/>
    <p:sldId id="445" r:id="rId6"/>
    <p:sldId id="2127" r:id="rId7"/>
    <p:sldId id="402" r:id="rId8"/>
    <p:sldId id="407" r:id="rId9"/>
    <p:sldId id="448" r:id="rId10"/>
    <p:sldId id="451" r:id="rId11"/>
    <p:sldId id="452" r:id="rId12"/>
    <p:sldId id="449" r:id="rId13"/>
    <p:sldId id="453" r:id="rId14"/>
    <p:sldId id="455" r:id="rId15"/>
    <p:sldId id="450" r:id="rId16"/>
    <p:sldId id="2113" r:id="rId17"/>
    <p:sldId id="2115" r:id="rId18"/>
    <p:sldId id="2126" r:id="rId19"/>
    <p:sldId id="266" r:id="rId20"/>
    <p:sldId id="386" r:id="rId21"/>
    <p:sldId id="469" r:id="rId22"/>
    <p:sldId id="269" r:id="rId23"/>
    <p:sldId id="272" r:id="rId24"/>
    <p:sldId id="504" r:id="rId25"/>
    <p:sldId id="503" r:id="rId26"/>
    <p:sldId id="273" r:id="rId27"/>
    <p:sldId id="2117" r:id="rId28"/>
    <p:sldId id="473" r:id="rId29"/>
    <p:sldId id="2118" r:id="rId30"/>
    <p:sldId id="2119" r:id="rId31"/>
    <p:sldId id="275" r:id="rId32"/>
    <p:sldId id="2114" r:id="rId33"/>
    <p:sldId id="2122" r:id="rId34"/>
    <p:sldId id="274" r:id="rId35"/>
    <p:sldId id="277" r:id="rId36"/>
    <p:sldId id="278" r:id="rId37"/>
    <p:sldId id="495" r:id="rId38"/>
    <p:sldId id="497" r:id="rId39"/>
    <p:sldId id="496" r:id="rId40"/>
    <p:sldId id="279" r:id="rId41"/>
    <p:sldId id="281" r:id="rId42"/>
    <p:sldId id="2120" r:id="rId43"/>
    <p:sldId id="2125" r:id="rId44"/>
    <p:sldId id="388" r:id="rId45"/>
    <p:sldId id="474" r:id="rId46"/>
    <p:sldId id="479" r:id="rId47"/>
    <p:sldId id="475" r:id="rId48"/>
    <p:sldId id="480" r:id="rId49"/>
    <p:sldId id="2121" r:id="rId50"/>
    <p:sldId id="482" r:id="rId51"/>
    <p:sldId id="280" r:id="rId52"/>
    <p:sldId id="483" r:id="rId53"/>
    <p:sldId id="485" r:id="rId54"/>
    <p:sldId id="500" r:id="rId55"/>
    <p:sldId id="2124" r:id="rId56"/>
    <p:sldId id="2123" r:id="rId57"/>
    <p:sldId id="284" r:id="rId58"/>
    <p:sldId id="285" r:id="rId59"/>
    <p:sldId id="286" r:id="rId60"/>
    <p:sldId id="288" r:id="rId61"/>
    <p:sldId id="831" r:id="rId62"/>
    <p:sldId id="287" r:id="rId63"/>
    <p:sldId id="21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5"/>
            <p14:sldId id="2116"/>
            <p14:sldId id="264"/>
            <p14:sldId id="445"/>
          </p14:sldIdLst>
        </p14:section>
        <p14:section name="Applying Locks" id="{B55B8E8C-5EAB-4A1E-A4E9-AE5E896E46FA}">
          <p14:sldIdLst>
            <p14:sldId id="2127"/>
            <p14:sldId id="402"/>
            <p14:sldId id="407"/>
            <p14:sldId id="448"/>
            <p14:sldId id="451"/>
            <p14:sldId id="452"/>
            <p14:sldId id="449"/>
            <p14:sldId id="453"/>
            <p14:sldId id="455"/>
            <p14:sldId id="450"/>
            <p14:sldId id="2113"/>
            <p14:sldId id="2115"/>
          </p14:sldIdLst>
        </p14:section>
        <p14:section name="Ordering with Condition Variables" id="{7C066287-FDE3-4197-BA52-E9ED1AEF9616}">
          <p14:sldIdLst>
            <p14:sldId id="2126"/>
            <p14:sldId id="266"/>
            <p14:sldId id="386"/>
            <p14:sldId id="469"/>
            <p14:sldId id="269"/>
            <p14:sldId id="272"/>
            <p14:sldId id="504"/>
            <p14:sldId id="503"/>
            <p14:sldId id="273"/>
            <p14:sldId id="2117"/>
            <p14:sldId id="473"/>
            <p14:sldId id="2118"/>
            <p14:sldId id="2119"/>
            <p14:sldId id="275"/>
            <p14:sldId id="2114"/>
            <p14:sldId id="2122"/>
            <p14:sldId id="274"/>
            <p14:sldId id="277"/>
            <p14:sldId id="278"/>
            <p14:sldId id="495"/>
            <p14:sldId id="497"/>
            <p14:sldId id="496"/>
            <p14:sldId id="279"/>
            <p14:sldId id="281"/>
            <p14:sldId id="2120"/>
          </p14:sldIdLst>
        </p14:section>
        <p14:section name="Semaphores" id="{A4941098-DFCB-47B4-A084-FD4F0F89E97C}">
          <p14:sldIdLst>
            <p14:sldId id="2125"/>
            <p14:sldId id="388"/>
            <p14:sldId id="474"/>
            <p14:sldId id="479"/>
            <p14:sldId id="475"/>
            <p14:sldId id="480"/>
            <p14:sldId id="2121"/>
            <p14:sldId id="482"/>
            <p14:sldId id="280"/>
            <p14:sldId id="483"/>
            <p14:sldId id="485"/>
            <p14:sldId id="500"/>
          </p14:sldIdLst>
        </p14:section>
        <p14:section name="Synchronization Bugs" id="{AA64D8C0-448B-4AD3-B486-F80DB8550A13}">
          <p14:sldIdLst>
            <p14:sldId id="2124"/>
            <p14:sldId id="2123"/>
            <p14:sldId id="284"/>
            <p14:sldId id="285"/>
            <p14:sldId id="286"/>
            <p14:sldId id="288"/>
            <p14:sldId id="831"/>
            <p14:sldId id="287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#Exampl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Edsger_W._Dijkstr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ders%E2%80%93writers_proble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07:</a:t>
            </a:r>
            <a:br>
              <a:rPr lang="en-US" dirty="0"/>
            </a:br>
            <a:r>
              <a:rPr lang="en-US" dirty="0" err="1"/>
              <a:t>Condvars</a:t>
            </a:r>
            <a:r>
              <a:rPr lang="en-US" dirty="0"/>
              <a:t> and Semaphores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Shivaram Venkataraman (Wisconsin)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73C-1179-4F1E-A8FF-F954080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mutual exclusion: one big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1049-67D9-4B5C-B4C0-016A6EE6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solution “one big lock”</a:t>
            </a:r>
          </a:p>
          <a:p>
            <a:pPr lvl="1"/>
            <a:r>
              <a:rPr lang="en-US" dirty="0"/>
              <a:t>Find all the function calls that interact with shared memory</a:t>
            </a:r>
          </a:p>
          <a:p>
            <a:pPr lvl="1"/>
            <a:r>
              <a:rPr lang="en-US" dirty="0"/>
              <a:t>Lock at the start of each function call and unlock at the end</a:t>
            </a:r>
          </a:p>
          <a:p>
            <a:pPr lvl="1"/>
            <a:endParaRPr lang="en-US" dirty="0"/>
          </a:p>
          <a:p>
            <a:r>
              <a:rPr lang="en-US" dirty="0"/>
              <a:t>Essentially, no concurrent access</a:t>
            </a:r>
          </a:p>
          <a:p>
            <a:pPr lvl="1"/>
            <a:r>
              <a:rPr lang="en-US" dirty="0"/>
              <a:t>Correct but poor performance</a:t>
            </a:r>
          </a:p>
          <a:p>
            <a:pPr lvl="1"/>
            <a:r>
              <a:rPr lang="en-US" dirty="0"/>
              <a:t>If you’ve forgotten all of this years from now, “one big lock” will still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9502-8836-4E78-B6D2-D0C960E2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 with big lock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59370" y="1966586"/>
            <a:ext cx="5928037" cy="4205614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39487" y="197573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32643" y="19077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32643" y="301439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32642" y="5239492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093994" y="257966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964504" y="4095965"/>
            <a:ext cx="4207824" cy="43619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4E374-908C-ACED-74C6-748A8AC4F949}"/>
              </a:ext>
            </a:extLst>
          </p:cNvPr>
          <p:cNvSpPr txBox="1"/>
          <p:nvPr/>
        </p:nvSpPr>
        <p:spPr>
          <a:xfrm>
            <a:off x="9645040" y="268069"/>
            <a:ext cx="2342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posted with last lecture on canvas</a:t>
            </a:r>
          </a:p>
        </p:txBody>
      </p:sp>
    </p:spTree>
    <p:extLst>
      <p:ext uri="{BB962C8B-B14F-4D97-AF65-F5344CB8AC3E}">
        <p14:creationId xmlns:p14="http://schemas.microsoft.com/office/powerpoint/2010/main" val="170095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80208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19C2-A65B-483D-A28D-5DBEF6D5F7FB}"/>
              </a:ext>
            </a:extLst>
          </p:cNvPr>
          <p:cNvSpPr txBox="1"/>
          <p:nvPr/>
        </p:nvSpPr>
        <p:spPr>
          <a:xfrm>
            <a:off x="607595" y="3694176"/>
            <a:ext cx="109727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Big lock technique basically returned us to single-threaded execution time (and single-threaded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is the no-lock multithreaded version so slow?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 100% certain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something to do with hardware memory/cache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1231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3AF-0F69-4720-9A6F-086093A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lock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4F7-FB0F-46A3-B792-61DC2AC3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enable parallelism, but deal with less lock overhead</a:t>
            </a:r>
          </a:p>
          <a:p>
            <a:pPr lvl="1"/>
            <a:r>
              <a:rPr lang="en-US" dirty="0"/>
              <a:t>Need to increase the amount of work done when not locked</a:t>
            </a:r>
          </a:p>
          <a:p>
            <a:pPr lvl="1"/>
            <a:r>
              <a:rPr lang="en-US" dirty="0"/>
              <a:t>Goal: lots of parallel work per lock/unlock event</a:t>
            </a:r>
          </a:p>
          <a:p>
            <a:pPr lvl="1"/>
            <a:endParaRPr lang="en-US" b="1" dirty="0"/>
          </a:p>
          <a:p>
            <a:r>
              <a:rPr lang="en-US" dirty="0"/>
              <a:t>“Sloppy” updates to global state</a:t>
            </a:r>
          </a:p>
          <a:p>
            <a:pPr lvl="1"/>
            <a:r>
              <a:rPr lang="en-US" dirty="0"/>
              <a:t>Keep local state that is operated on</a:t>
            </a:r>
          </a:p>
          <a:p>
            <a:pPr lvl="1"/>
            <a:r>
              <a:rPr lang="en-US" dirty="0"/>
              <a:t>Occasionally synchronize global state with current local state</a:t>
            </a:r>
          </a:p>
          <a:p>
            <a:pPr lvl="1"/>
            <a:endParaRPr lang="en-US" dirty="0"/>
          </a:p>
          <a:p>
            <a:r>
              <a:rPr lang="en-US" dirty="0"/>
              <a:t>Counter example</a:t>
            </a:r>
          </a:p>
          <a:p>
            <a:pPr lvl="1"/>
            <a:r>
              <a:rPr lang="en-US" dirty="0"/>
              <a:t>Keep a local counter for each thread (not shared memory)</a:t>
            </a:r>
          </a:p>
          <a:p>
            <a:pPr lvl="1"/>
            <a:r>
              <a:rPr lang="en-US" dirty="0"/>
              <a:t>Add local counter to global counter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2A2-722E-4F9D-BCB4-010F557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8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i%1000 == 0)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0384" y="1603332"/>
            <a:ext cx="5749436" cy="4568868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88643" y="1570714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77" y="3811992"/>
            <a:ext cx="4539689" cy="236020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88" y="281729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0827" y="4876227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6589-85F8-44BA-B5E9-79C828C7294B}"/>
              </a:ext>
            </a:extLst>
          </p:cNvPr>
          <p:cNvSpPr txBox="1"/>
          <p:nvPr/>
        </p:nvSpPr>
        <p:spPr>
          <a:xfrm>
            <a:off x="5766816" y="5849034"/>
            <a:ext cx="52405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Offscreen Tail condition: don’t forget to update “counter” again when the for loop is complete!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4141-692D-4EB1-B061-FE8871208A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89764" y="6172200"/>
            <a:ext cx="4677052" cy="323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BE1D93-741D-C4CB-471D-858F1FB0BE16}"/>
              </a:ext>
            </a:extLst>
          </p:cNvPr>
          <p:cNvSpPr txBox="1"/>
          <p:nvPr/>
        </p:nvSpPr>
        <p:spPr>
          <a:xfrm>
            <a:off x="9645040" y="268069"/>
            <a:ext cx="2342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posted with last lecture on canvas</a:t>
            </a:r>
          </a:p>
        </p:txBody>
      </p:sp>
    </p:spTree>
    <p:extLst>
      <p:ext uri="{BB962C8B-B14F-4D97-AF65-F5344CB8AC3E}">
        <p14:creationId xmlns:p14="http://schemas.microsoft.com/office/powerpoint/2010/main" val="304422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23072"/>
              </p:ext>
            </p:extLst>
          </p:nvPr>
        </p:nvGraphicFramePr>
        <p:xfrm>
          <a:off x="608013" y="1143000"/>
          <a:ext cx="10972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Multi-threaded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2.150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1.472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1000000):</a:t>
                      </a:r>
                    </a:p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1.478 seconds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5139-3A3F-44E4-A3DA-445F2B0F33E0}"/>
              </a:ext>
            </a:extLst>
          </p:cNvPr>
          <p:cNvSpPr txBox="1"/>
          <p:nvPr/>
        </p:nvSpPr>
        <p:spPr>
          <a:xfrm>
            <a:off x="607595" y="5681472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for this counter example will be synchronizing once, when entirely finished with the local 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38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B8-F1C6-66D4-23A8-4F475C8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89CA-6469-D697-3F69-E1241D9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data races is challenging</a:t>
            </a:r>
          </a:p>
          <a:p>
            <a:r>
              <a:rPr lang="en-US" dirty="0"/>
              <a:t>Synchronization means we’re running some code in parallel anyways</a:t>
            </a:r>
          </a:p>
          <a:p>
            <a:endParaRPr lang="en-US" dirty="0"/>
          </a:p>
          <a:p>
            <a:r>
              <a:rPr lang="en-US" sz="2600" b="1" dirty="0"/>
              <a:t>Is concurrency worth it? What kinds of problems work best?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453B-739E-D1BA-6E0A-1773974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9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B8-F1C6-66D4-23A8-4F475C8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89CA-6469-D697-3F69-E1241D9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data races is challenging</a:t>
            </a:r>
          </a:p>
          <a:p>
            <a:r>
              <a:rPr lang="en-US" dirty="0"/>
              <a:t>Synchronization means we’re running some code in parallel anyways</a:t>
            </a:r>
          </a:p>
          <a:p>
            <a:endParaRPr lang="en-US" dirty="0"/>
          </a:p>
          <a:p>
            <a:r>
              <a:rPr lang="en-US" sz="2600" b="1" dirty="0"/>
              <a:t>Is concurrency worth it? What kinds of problems work best?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Problems that do not share data will still be HUGE wins!</a:t>
            </a:r>
          </a:p>
          <a:p>
            <a:pPr lvl="2"/>
            <a:r>
              <a:rPr lang="en-US" dirty="0"/>
              <a:t>No (or few) data races. Big concurrency performance gains.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Such problems are termed: </a:t>
            </a:r>
            <a:r>
              <a:rPr lang="en-US" i="1" dirty="0"/>
              <a:t>embarrassingly parallel</a:t>
            </a:r>
          </a:p>
          <a:p>
            <a:pPr lvl="3"/>
            <a:r>
              <a:rPr lang="en-US" dirty="0">
                <a:hlinkClick r:id="rId2"/>
              </a:rPr>
              <a:t>https://en.wikipedia.org/wiki/Embarrassingly_parallel#Examples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453B-739E-D1BA-6E0A-1773974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b="1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5071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sensible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</a:t>
            </a:r>
            <a:endParaRPr lang="en-US" dirty="0"/>
          </a:p>
          <a:p>
            <a:pPr lvl="1"/>
            <a:r>
              <a:rPr lang="en-US" dirty="0"/>
              <a:t>Prevents corruption of data manipulated in critical sections</a:t>
            </a:r>
          </a:p>
          <a:p>
            <a:pPr lvl="1"/>
            <a:r>
              <a:rPr lang="en-US" dirty="0"/>
              <a:t>Atomic instructions </a:t>
            </a:r>
            <a:r>
              <a:rPr lang="is-IS" dirty="0"/>
              <a:t>→</a:t>
            </a:r>
            <a:r>
              <a:rPr lang="en-US" dirty="0"/>
              <a:t> Locks </a:t>
            </a:r>
            <a:r>
              <a:rPr lang="is-IS" dirty="0"/>
              <a:t>→</a:t>
            </a:r>
            <a:r>
              <a:rPr lang="en-US" dirty="0"/>
              <a:t> Concurrent data structures</a:t>
            </a:r>
          </a:p>
          <a:p>
            <a:pPr lvl="1"/>
            <a:endParaRPr lang="en-US" dirty="0"/>
          </a:p>
          <a:p>
            <a:r>
              <a:rPr lang="en-US" b="1" dirty="0"/>
              <a:t>Ordering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(B runs after A)</a:t>
            </a:r>
          </a:p>
          <a:p>
            <a:pPr lvl="1"/>
            <a:r>
              <a:rPr lang="en-US" dirty="0"/>
              <a:t>By default, concurrency leads to a lack of control over ordering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mutex’d</a:t>
            </a:r>
            <a:r>
              <a:rPr lang="en-US" dirty="0"/>
              <a:t> variables to control ordering, but it’s inefficient: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while(!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myTurn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) sleep(1);</a:t>
            </a:r>
          </a:p>
          <a:p>
            <a:pPr lvl="2"/>
            <a:endParaRPr lang="en-US" sz="20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We would like cooperating threads to be able to signal each other.</a:t>
            </a:r>
          </a:p>
          <a:p>
            <a:pPr lvl="2"/>
            <a:r>
              <a:rPr lang="en-US" dirty="0"/>
              <a:t>Park/unpark and </a:t>
            </a:r>
            <a:r>
              <a:rPr lang="en-US" dirty="0" err="1"/>
              <a:t>futex</a:t>
            </a:r>
            <a:r>
              <a:rPr lang="en-US" dirty="0"/>
              <a:t> could be used solve this problem</a:t>
            </a:r>
          </a:p>
          <a:p>
            <a:pPr lvl="2"/>
            <a:r>
              <a:rPr lang="en-US" dirty="0"/>
              <a:t>But we want a higher-level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1121E-5185-4657-8306-268C6F92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9979-2408-7665-DB41-52F1576C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FDF0-053A-A44E-9156-854B3DC7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lab due by end-of-day today</a:t>
            </a:r>
          </a:p>
          <a:p>
            <a:pPr lvl="1"/>
            <a:r>
              <a:rPr lang="en-US" dirty="0"/>
              <a:t>Remember that slip days are automatic, no need to ask</a:t>
            </a:r>
          </a:p>
          <a:p>
            <a:endParaRPr lang="en-US" dirty="0"/>
          </a:p>
          <a:p>
            <a:r>
              <a:rPr lang="en-US" dirty="0"/>
              <a:t>Get started on </a:t>
            </a:r>
            <a:r>
              <a:rPr lang="en-US" dirty="0" err="1"/>
              <a:t>PCLab</a:t>
            </a:r>
            <a:r>
              <a:rPr lang="en-US" dirty="0"/>
              <a:t> right away as midterm practice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E1F9C-1F66-4573-FEC9-1AC74A5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for all-or-nothing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Barriers create synchronization points in the program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threads must reach barrier before </a:t>
            </a:r>
            <a:r>
              <a:rPr lang="en-US" b="1" dirty="0"/>
              <a:t>any</a:t>
            </a:r>
            <a:r>
              <a:rPr lang="en-US" dirty="0"/>
              <a:t> thread continues</a:t>
            </a:r>
          </a:p>
          <a:p>
            <a:pPr lvl="1"/>
            <a:endParaRPr lang="en-US" dirty="0"/>
          </a:p>
          <a:p>
            <a:r>
              <a:rPr lang="en-US" dirty="0" err="1"/>
              <a:t>pthread_barrier_init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r>
              <a:rPr lang="en-US" dirty="0" err="1"/>
              <a:t>pthread_barrier_wait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case: neural network processing</a:t>
            </a:r>
          </a:p>
          <a:p>
            <a:pPr lvl="1"/>
            <a:r>
              <a:rPr lang="en-US" dirty="0"/>
              <a:t>Spawn a pool of threads</a:t>
            </a:r>
          </a:p>
          <a:p>
            <a:pPr lvl="1"/>
            <a:r>
              <a:rPr lang="en-US" dirty="0"/>
              <a:t>Each thread handles a portion of the input data</a:t>
            </a:r>
          </a:p>
          <a:p>
            <a:pPr lvl="1"/>
            <a:r>
              <a:rPr lang="en-US" dirty="0"/>
              <a:t>Collect results from all threads at the end of the layer</a:t>
            </a:r>
          </a:p>
          <a:p>
            <a:pPr lvl="1"/>
            <a:r>
              <a:rPr lang="en-US" dirty="0"/>
              <a:t>Distribute results to appropriate threads for next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C37-7C98-48FC-9006-3DFD92D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Signaling with Condition Variable (</a:t>
            </a:r>
            <a:r>
              <a:rPr lang="en-US" dirty="0" err="1"/>
              <a:t>condvar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D4F1-17EF-47F4-A7AC-D6ECFCF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of waiting threads</a:t>
            </a:r>
          </a:p>
          <a:p>
            <a:pPr lvl="1"/>
            <a:r>
              <a:rPr lang="en-US" dirty="0"/>
              <a:t>Combine with a </a:t>
            </a:r>
            <a:r>
              <a:rPr lang="en-US" b="1" dirty="0"/>
              <a:t>flag</a:t>
            </a:r>
            <a:r>
              <a:rPr lang="en-US" dirty="0"/>
              <a:t> and a </a:t>
            </a:r>
            <a:r>
              <a:rPr lang="en-US" b="1" dirty="0"/>
              <a:t>mutex</a:t>
            </a:r>
            <a:r>
              <a:rPr lang="en-US" dirty="0"/>
              <a:t> to synchronize threads</a:t>
            </a:r>
          </a:p>
          <a:p>
            <a:endParaRPr lang="en-US" dirty="0"/>
          </a:p>
          <a:p>
            <a:r>
              <a:rPr lang="en-US" dirty="0"/>
              <a:t>wait(</a:t>
            </a:r>
            <a:r>
              <a:rPr lang="en-US" dirty="0" err="1"/>
              <a:t>condvar_t</a:t>
            </a:r>
            <a:r>
              <a:rPr lang="en-US" dirty="0"/>
              <a:t>, </a:t>
            </a:r>
            <a:r>
              <a:rPr lang="en-US" dirty="0" err="1"/>
              <a:t>lock_t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Lock must be held when wait() is called</a:t>
            </a:r>
          </a:p>
          <a:p>
            <a:pPr lvl="1"/>
            <a:r>
              <a:rPr lang="en-US" dirty="0"/>
              <a:t>Puts the caller to sleep AND releases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pPr lvl="1"/>
            <a:endParaRPr lang="en-US" dirty="0"/>
          </a:p>
          <a:p>
            <a:r>
              <a:rPr lang="en-US" dirty="0"/>
              <a:t>signal(</a:t>
            </a:r>
            <a:r>
              <a:rPr lang="en-US" dirty="0" err="1"/>
              <a:t>condvar_t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Wake a single waiting thread (if any are waiting)</a:t>
            </a:r>
          </a:p>
          <a:p>
            <a:pPr lvl="1"/>
            <a:r>
              <a:rPr lang="en-US" dirty="0"/>
              <a:t>Do nothing if there are no waiting threads</a:t>
            </a:r>
          </a:p>
          <a:p>
            <a:pPr lvl="1"/>
            <a:r>
              <a:rPr lang="en-US" dirty="0"/>
              <a:t>Called while holding the lock; action occurs after lock is released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C1AD-76E7-4EF6-A963-4266E84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thread to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p1, p2;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create child threads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(&amp;p1,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"A");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(&amp;p2,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"B");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join waits for the child threads to finish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(p1, NULL);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(p2, NULL);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return 0;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84" y="4727078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How to implement join?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04755" y="4433104"/>
            <a:ext cx="1678329" cy="555584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EBA5C-CEE3-403C-BF2C-99398EA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Done flag tracks the event</a:t>
            </a:r>
          </a:p>
          <a:p>
            <a:pPr lvl="1"/>
            <a:r>
              <a:rPr lang="en-US" dirty="0" err="1"/>
              <a:t>Condvar</a:t>
            </a:r>
            <a:r>
              <a:rPr lang="en-US" dirty="0"/>
              <a:t> is used for ordering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Mutex protects both!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27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6BF4FC5-B1CB-41B1-91A6-0B1370CBE2EA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676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Child</a:t>
            </a:r>
            <a:r>
              <a:rPr lang="en-US" dirty="0"/>
              <a:t> calls </a:t>
            </a:r>
            <a:r>
              <a:rPr lang="en-US" dirty="0" err="1"/>
              <a:t>thr_exit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done to 1</a:t>
            </a:r>
          </a:p>
          <a:p>
            <a:pPr lvl="1"/>
            <a:r>
              <a:rPr lang="en-US" dirty="0"/>
              <a:t>calls signal()</a:t>
            </a:r>
          </a:p>
          <a:p>
            <a:pPr lvl="1"/>
            <a:r>
              <a:rPr lang="en-US" dirty="0"/>
              <a:t>unlocks mutex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03C1262-B709-4A05-8652-6EB477D6F4D6}"/>
              </a:ext>
            </a:extLst>
          </p:cNvPr>
          <p:cNvSpPr/>
          <p:nvPr/>
        </p:nvSpPr>
        <p:spPr>
          <a:xfrm flipH="1" flipV="1">
            <a:off x="7060591" y="1142999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2FE78249-ECDC-4423-942C-896AACBFE9B1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4844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why doesn’t this work?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7BDE-9B3E-495D-B133-6DE19074833D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75ECC-5BB6-7B22-1902-5443975E2228}"/>
              </a:ext>
            </a:extLst>
          </p:cNvPr>
          <p:cNvSpPr txBox="1"/>
          <p:nvPr/>
        </p:nvSpPr>
        <p:spPr>
          <a:xfrm>
            <a:off x="606855" y="4659988"/>
            <a:ext cx="10804113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Consider if an ordering exists that would lead to incorrect behavior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Lock means that only one critical section will run at a time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93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5E491B8-876A-2532-83DE-525DB7BB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flag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855" y="4659988"/>
            <a:ext cx="10804113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Without </a:t>
            </a:r>
            <a:r>
              <a:rPr lang="en-US" sz="2800" i="1" dirty="0"/>
              <a:t>done</a:t>
            </a:r>
            <a:r>
              <a:rPr lang="en-US" sz="2800" dirty="0"/>
              <a:t> variable: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The child could run first and signal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Before the parent starts waiting for the child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Parent waits forever…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7BDE-9B3E-495D-B133-6DE19074833D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3947A5F-2A88-C427-B5F4-209563066297}"/>
              </a:ext>
            </a:extLst>
          </p:cNvPr>
          <p:cNvSpPr/>
          <p:nvPr/>
        </p:nvSpPr>
        <p:spPr>
          <a:xfrm flipH="1" flipV="1">
            <a:off x="2079320" y="1830121"/>
            <a:ext cx="3788114" cy="36193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7C1E1EE5-99E6-30F7-F4AB-63C6FA4DCF90}"/>
              </a:ext>
            </a:extLst>
          </p:cNvPr>
          <p:cNvSpPr/>
          <p:nvPr/>
        </p:nvSpPr>
        <p:spPr>
          <a:xfrm flipH="1" flipV="1">
            <a:off x="2079319" y="3549228"/>
            <a:ext cx="3929593" cy="36193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52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is a lock necessary?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D092E-72CC-458F-BBA2-7AFF488DC4BE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96185-B7A2-D6A5-597F-F183539C3994}"/>
              </a:ext>
            </a:extLst>
          </p:cNvPr>
          <p:cNvSpPr txBox="1"/>
          <p:nvPr/>
        </p:nvSpPr>
        <p:spPr>
          <a:xfrm>
            <a:off x="606855" y="4659988"/>
            <a:ext cx="10804113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What could go wrong?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Without the lock, these lines could be interleaved in any way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50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mutex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D092E-72CC-458F-BBA2-7AFF488DC4BE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DDE4CE6-87BE-96D4-9A44-6CFABFB84E85}"/>
              </a:ext>
            </a:extLst>
          </p:cNvPr>
          <p:cNvSpPr/>
          <p:nvPr/>
        </p:nvSpPr>
        <p:spPr>
          <a:xfrm flipH="1" flipV="1">
            <a:off x="1903955" y="3187294"/>
            <a:ext cx="2041743" cy="31999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E101E5CE-8E70-68A0-D3C8-263B969338C0}"/>
              </a:ext>
            </a:extLst>
          </p:cNvPr>
          <p:cNvSpPr/>
          <p:nvPr/>
        </p:nvSpPr>
        <p:spPr>
          <a:xfrm flipH="1" flipV="1">
            <a:off x="1903956" y="1871996"/>
            <a:ext cx="3482236" cy="542284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AF3CFE22-83C2-6645-251F-8294ABCEB7D9}"/>
              </a:ext>
            </a:extLst>
          </p:cNvPr>
          <p:cNvSpPr/>
          <p:nvPr/>
        </p:nvSpPr>
        <p:spPr>
          <a:xfrm flipH="1" flipV="1">
            <a:off x="2462570" y="3507288"/>
            <a:ext cx="3135413" cy="313150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F851A-3F08-E095-960F-683161716AD0}"/>
              </a:ext>
            </a:extLst>
          </p:cNvPr>
          <p:cNvSpPr txBox="1"/>
          <p:nvPr/>
        </p:nvSpPr>
        <p:spPr>
          <a:xfrm>
            <a:off x="606855" y="4659988"/>
            <a:ext cx="10804113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Without the lock: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Parent could see done == 0 and enter the if statement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Child could then exit, setting done to 1 and signaling</a:t>
            </a:r>
          </a:p>
          <a:p>
            <a:pPr marL="971550" lvl="1" indent="-514350">
              <a:buAutoNum type="arabicParenR"/>
            </a:pPr>
            <a:r>
              <a:rPr lang="en-US" sz="2800" dirty="0"/>
              <a:t>Parent then calls wait (missed the signal) and waits forever</a:t>
            </a:r>
          </a:p>
        </p:txBody>
      </p:sp>
    </p:spTree>
    <p:extLst>
      <p:ext uri="{BB962C8B-B14F-4D97-AF65-F5344CB8AC3E}">
        <p14:creationId xmlns:p14="http://schemas.microsoft.com/office/powerpoint/2010/main" val="35932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D67-8AE8-3537-C3CC-796FB9A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3DD2-B910-A99D-2EC1-932E35CD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Details</a:t>
            </a:r>
          </a:p>
          <a:p>
            <a:pPr lvl="1"/>
            <a:r>
              <a:rPr lang="en-US" dirty="0"/>
              <a:t>In class, Thursday April 25. Starts at 12:30 sharp. 80-minute exam</a:t>
            </a:r>
          </a:p>
          <a:p>
            <a:pPr lvl="1"/>
            <a:r>
              <a:rPr lang="en-US" dirty="0"/>
              <a:t>Covers all lectures through next week Tuesday</a:t>
            </a:r>
          </a:p>
          <a:p>
            <a:pPr lvl="2"/>
            <a:r>
              <a:rPr lang="en-US" dirty="0"/>
              <a:t>(1. Introduction through 8. Synchronization Bugs)</a:t>
            </a:r>
          </a:p>
          <a:p>
            <a:pPr lvl="1"/>
            <a:r>
              <a:rPr lang="en-US" dirty="0"/>
              <a:t>You may bring ONE 8.5”x11” sheet of paper with notes on front and back</a:t>
            </a:r>
          </a:p>
          <a:p>
            <a:pPr lvl="2"/>
            <a:r>
              <a:rPr lang="en-US" dirty="0"/>
              <a:t>Handwritten, typeset, whatever you want</a:t>
            </a:r>
          </a:p>
          <a:p>
            <a:pPr lvl="1"/>
            <a:r>
              <a:rPr lang="en-US" dirty="0"/>
              <a:t>No calculators or other notes</a:t>
            </a:r>
          </a:p>
          <a:p>
            <a:pPr lvl="1"/>
            <a:endParaRPr lang="en-US" dirty="0"/>
          </a:p>
          <a:p>
            <a:r>
              <a:rPr lang="en-US" dirty="0"/>
              <a:t>Review materials</a:t>
            </a:r>
          </a:p>
          <a:p>
            <a:pPr lvl="1"/>
            <a:r>
              <a:rPr lang="en-US" dirty="0"/>
              <a:t>Posted to Canvas homepage: practice problems + prior exams</a:t>
            </a:r>
          </a:p>
          <a:p>
            <a:pPr lvl="1"/>
            <a:r>
              <a:rPr lang="en-US" dirty="0"/>
              <a:t>Review session: Monday 5-6 pm in Annenberg G21</a:t>
            </a:r>
          </a:p>
          <a:p>
            <a:pPr lvl="2"/>
            <a:r>
              <a:rPr lang="en-US" dirty="0"/>
              <a:t>Will practice some problems from those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7BACD-779D-A4AE-2E44-3CFD758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6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7BE819-F1A5-3D72-EBF3-00EC51DE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a loop to check the flag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690FB-C035-4824-64BA-E4757E08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183148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possible for the thread</a:t>
            </a:r>
            <a:br>
              <a:rPr lang="en-US" dirty="0"/>
            </a:br>
            <a:r>
              <a:rPr lang="en-US" dirty="0"/>
              <a:t>to wake up from a wait, but</a:t>
            </a:r>
            <a:br>
              <a:rPr lang="en-US" dirty="0"/>
            </a:br>
            <a:r>
              <a:rPr lang="en-US" dirty="0"/>
              <a:t>the resource is not available!</a:t>
            </a:r>
          </a:p>
          <a:p>
            <a:endParaRPr lang="en-US" dirty="0"/>
          </a:p>
          <a:p>
            <a:r>
              <a:rPr lang="en-US" dirty="0"/>
              <a:t>Maybe another thread took the resource first</a:t>
            </a:r>
          </a:p>
          <a:p>
            <a:pPr lvl="1"/>
            <a:r>
              <a:rPr lang="en-US" dirty="0"/>
              <a:t>Another thread could run and claim it before the woken thread is scheduled</a:t>
            </a:r>
          </a:p>
          <a:p>
            <a:pPr lvl="1"/>
            <a:endParaRPr lang="en-US" dirty="0"/>
          </a:p>
          <a:p>
            <a:r>
              <a:rPr lang="en-US" dirty="0"/>
              <a:t>Maybe a </a:t>
            </a:r>
            <a:r>
              <a:rPr lang="en-US" i="1" dirty="0"/>
              <a:t>spurious wakeup</a:t>
            </a:r>
            <a:r>
              <a:rPr lang="en-US" dirty="0"/>
              <a:t> occurred</a:t>
            </a:r>
          </a:p>
          <a:p>
            <a:pPr lvl="1"/>
            <a:r>
              <a:rPr lang="en-US" dirty="0"/>
              <a:t>Often other sources can cause wakeups to occur</a:t>
            </a:r>
          </a:p>
          <a:p>
            <a:pPr lvl="2"/>
            <a:r>
              <a:rPr lang="en-US" dirty="0"/>
              <a:t>Signals or Interrupts usually</a:t>
            </a:r>
          </a:p>
          <a:p>
            <a:pPr lvl="1"/>
            <a:r>
              <a:rPr lang="en-US" dirty="0"/>
              <a:t>Makes the implementation of </a:t>
            </a:r>
            <a:r>
              <a:rPr lang="en-US" dirty="0" err="1"/>
              <a:t>condvar</a:t>
            </a:r>
            <a:r>
              <a:rPr lang="en-US" dirty="0"/>
              <a:t> simpler, and we need to double-check the flag anyways, so it doesn’t matter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6FA66-14CC-DD3B-361C-D281CCC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DCAE6A-C3FD-32B3-BF33-E7A4EB90F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26358"/>
          <a:stretch/>
        </p:blipFill>
        <p:spPr>
          <a:xfrm>
            <a:off x="6366256" y="1101966"/>
            <a:ext cx="5424487" cy="1536539"/>
          </a:xfrm>
          <a:prstGeom prst="rect">
            <a:avLst/>
          </a:prstGeom>
        </p:spPr>
      </p:pic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F298E321-B0E4-E1A1-A379-EE12AE6A348C}"/>
              </a:ext>
            </a:extLst>
          </p:cNvPr>
          <p:cNvSpPr/>
          <p:nvPr/>
        </p:nvSpPr>
        <p:spPr>
          <a:xfrm flipH="1" flipV="1">
            <a:off x="7258483" y="1713223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29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check condition within a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Thread 1 is working on the resource (claimed the lock already)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 2 calls </a:t>
            </a:r>
            <a:r>
              <a:rPr lang="en-US" dirty="0" err="1"/>
              <a:t>condvar_wait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 1 does some work, calls </a:t>
            </a:r>
            <a:r>
              <a:rPr lang="en-US" dirty="0" err="1"/>
              <a:t>condvar_signal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Before Thread 2 is scheduled, Thread 3 executes and skips the wait because the resource is ready!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Thread 2 will run, but the resource will not be ready</a:t>
            </a:r>
          </a:p>
          <a:p>
            <a:endParaRPr lang="en-US" dirty="0"/>
          </a:p>
          <a:p>
            <a:r>
              <a:rPr lang="en-US" dirty="0"/>
              <a:t>There is no guarantee that the condition you’ve been waiting for is true when you are awoken</a:t>
            </a:r>
          </a:p>
          <a:p>
            <a:r>
              <a:rPr lang="en-US" dirty="0"/>
              <a:t>So, we must also use a “predicate loop.” (</a:t>
            </a:r>
            <a:r>
              <a:rPr lang="en-US" i="1" dirty="0"/>
              <a:t>while</a:t>
            </a:r>
            <a:r>
              <a:rPr lang="en-US" dirty="0"/>
              <a:t>, not </a:t>
            </a:r>
            <a:r>
              <a:rPr lang="en-US" i="1" dirty="0"/>
              <a:t>if</a:t>
            </a:r>
            <a:r>
              <a:rPr lang="en-US" dirty="0"/>
              <a:t>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(fake) wakeups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6065391" cy="5029200"/>
          </a:xfrm>
        </p:spPr>
        <p:txBody>
          <a:bodyPr>
            <a:normAutofit/>
          </a:bodyPr>
          <a:lstStyle/>
          <a:p>
            <a:r>
              <a:rPr lang="en-US" dirty="0" err="1"/>
              <a:t>Pthreads</a:t>
            </a:r>
            <a:r>
              <a:rPr lang="en-US" dirty="0"/>
              <a:t> allows wakeup to return not just when a signaled, but also when a </a:t>
            </a:r>
            <a:r>
              <a:rPr lang="en-US" b="1" i="1" dirty="0"/>
              <a:t>timer expires </a:t>
            </a:r>
            <a:r>
              <a:rPr lang="en-US" dirty="0"/>
              <a:t>or for </a:t>
            </a:r>
            <a:r>
              <a:rPr lang="en-US" b="1" i="1" dirty="0"/>
              <a:t>no reason at all!</a:t>
            </a:r>
          </a:p>
          <a:p>
            <a:r>
              <a:rPr lang="en-US" dirty="0"/>
              <a:t>Spurious wakeups were included in the specification because they may allow some implementations be more efficient.</a:t>
            </a:r>
          </a:p>
          <a:p>
            <a:endParaRPr lang="en-US" dirty="0"/>
          </a:p>
          <a:p>
            <a:r>
              <a:rPr lang="en-US" dirty="0"/>
              <a:t>Should be safe since we have to wait with a while loop anyways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610096" y="179387"/>
            <a:ext cx="5424487" cy="6499225"/>
          </a:xfrm>
        </p:spPr>
      </p:pic>
      <p:sp>
        <p:nvSpPr>
          <p:cNvPr id="10" name="Rounded Rectangle 9"/>
          <p:cNvSpPr/>
          <p:nvPr/>
        </p:nvSpPr>
        <p:spPr>
          <a:xfrm flipH="1" flipV="1">
            <a:off x="7502323" y="4040257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Freeform 10"/>
          <p:cNvSpPr/>
          <p:nvPr/>
        </p:nvSpPr>
        <p:spPr>
          <a:xfrm>
            <a:off x="5862181" y="4178461"/>
            <a:ext cx="1640142" cy="1536539"/>
          </a:xfrm>
          <a:custGeom>
            <a:avLst/>
            <a:gdLst>
              <a:gd name="connsiteX0" fmla="*/ 0 w 3565002"/>
              <a:gd name="connsiteY0" fmla="*/ 1516284 h 1564945"/>
              <a:gd name="connsiteX1" fmla="*/ 2338086 w 3565002"/>
              <a:gd name="connsiteY1" fmla="*/ 1412112 h 1564945"/>
              <a:gd name="connsiteX2" fmla="*/ 2986268 w 3565002"/>
              <a:gd name="connsiteY2" fmla="*/ 243069 h 1564945"/>
              <a:gd name="connsiteX3" fmla="*/ 3565002 w 3565002"/>
              <a:gd name="connsiteY3" fmla="*/ 0 h 156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5002" h="1564945">
                <a:moveTo>
                  <a:pt x="0" y="1516284"/>
                </a:moveTo>
                <a:cubicBezTo>
                  <a:pt x="920187" y="1570299"/>
                  <a:pt x="1840375" y="1624315"/>
                  <a:pt x="2338086" y="1412112"/>
                </a:cubicBezTo>
                <a:cubicBezTo>
                  <a:pt x="2835797" y="1199909"/>
                  <a:pt x="2781782" y="478421"/>
                  <a:pt x="2986268" y="243069"/>
                </a:cubicBezTo>
                <a:cubicBezTo>
                  <a:pt x="3190754" y="7717"/>
                  <a:pt x="3565002" y="0"/>
                  <a:pt x="3565002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0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9119BF-69B7-C68D-61EF-40DF428D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concurrency problem: Producer-Consumer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0A53-B808-17AB-5FF3-94019677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12F82D-AA92-8FEC-E52C-42B4ABA6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257300"/>
            <a:ext cx="105441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554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Produce/Consumer Example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multiple producers and multiple consumers that communicate with a shared queue (FIFO buffer).</a:t>
            </a:r>
          </a:p>
          <a:p>
            <a:pPr lvl="1"/>
            <a:r>
              <a:rPr lang="en-US" dirty="0"/>
              <a:t>Concurrent queue allows work to happen asynchronously.</a:t>
            </a:r>
          </a:p>
          <a:p>
            <a:pPr lvl="1"/>
            <a:r>
              <a:rPr lang="en-US" dirty="0"/>
              <a:t>Buffer has finite size (does not dynamically expand)</a:t>
            </a:r>
          </a:p>
          <a:p>
            <a:pPr lvl="1"/>
            <a:endParaRPr lang="en-US" dirty="0"/>
          </a:p>
          <a:p>
            <a:r>
              <a:rPr lang="en-US" dirty="0"/>
              <a:t>Two operations: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Put</a:t>
            </a:r>
            <a:r>
              <a:rPr lang="en-US" dirty="0"/>
              <a:t>, which should block (wait) if the buffer is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Get</a:t>
            </a:r>
            <a:r>
              <a:rPr lang="en-US" dirty="0"/>
              <a:t>, which should block (wait) if the buffer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This is more complex than a (linked-list-based) concurrent queue because of the finite size and waiting.</a:t>
            </a:r>
          </a:p>
          <a:p>
            <a:r>
              <a:rPr lang="en-US" dirty="0"/>
              <a:t>Example scenario: request queue in a multi-threaded web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682B-925F-44F2-9DD0-88D29EA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buffer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085" y="1343657"/>
            <a:ext cx="4756742" cy="47078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1145628"/>
            <a:ext cx="6416298" cy="5565137"/>
          </a:xfrm>
        </p:spPr>
        <p:txBody>
          <a:bodyPr>
            <a:normAutofit/>
          </a:bodyPr>
          <a:lstStyle/>
          <a:p>
            <a:r>
              <a:rPr lang="en-US" dirty="0"/>
              <a:t>A simple implementation of a circular buffer that stores data in a fixed-size array.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fill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tail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use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head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count </a:t>
            </a:r>
            <a:r>
              <a:rPr lang="en-US" dirty="0"/>
              <a:t>is the number of items</a:t>
            </a:r>
          </a:p>
          <a:p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This simple implementation assumes:</a:t>
            </a:r>
          </a:p>
          <a:p>
            <a:r>
              <a:rPr lang="en-US" dirty="0"/>
              <a:t>Concurrency is managed elsewhere</a:t>
            </a:r>
          </a:p>
          <a:p>
            <a:r>
              <a:rPr lang="en-US" dirty="0"/>
              <a:t>It will overwrite data if we try to put more than MAX elements.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E4A131-EDC7-4464-A808-83F6AD54033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8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45B742B-D78E-4005-BED1-11A7126FB1B0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FF842EE-A2A2-4420-83F7-F9B0B39310FB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5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A2FD51C-AC26-49DF-BF9E-08EC9D7D4422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7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  <a:p>
            <a:r>
              <a:rPr lang="en-US" sz="2400" dirty="0"/>
              <a:t>Loops re-check count condition after breaking out of wait, to check that there really is a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6461F6-F8FE-484F-8E4F-61F5B1C63BF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we can apply locks to gain correctness and maintain performance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Data Structures (bonus, if time is available)</a:t>
            </a:r>
          </a:p>
          <a:p>
            <a:endParaRPr lang="en-US" dirty="0"/>
          </a:p>
          <a:p>
            <a:r>
              <a:rPr lang="en-US" dirty="0"/>
              <a:t>Signaling between threads to enforce ordering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Semaphores</a:t>
            </a:r>
          </a:p>
          <a:p>
            <a:pPr lvl="1"/>
            <a:endParaRPr lang="en-US" dirty="0"/>
          </a:p>
          <a:p>
            <a:r>
              <a:rPr lang="en-US" dirty="0"/>
              <a:t>Consider types of synchronization issues that can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makes more complex conditions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signal</a:t>
            </a:r>
            <a:r>
              <a:rPr lang="en-US" dirty="0"/>
              <a:t> wakes one waiting thread (FIFO)</a:t>
            </a:r>
          </a:p>
          <a:p>
            <a:pPr lvl="1"/>
            <a:r>
              <a:rPr lang="en-US" dirty="0"/>
              <a:t>But there are times when threads are not all equivalent</a:t>
            </a:r>
          </a:p>
          <a:p>
            <a:pPr lvl="1"/>
            <a:r>
              <a:rPr lang="en-US" dirty="0"/>
              <a:t>The signal may not be serviceable by any of the threads</a:t>
            </a:r>
          </a:p>
          <a:p>
            <a:pPr lvl="1"/>
            <a:endParaRPr lang="en-US" dirty="0"/>
          </a:p>
          <a:p>
            <a:r>
              <a:rPr lang="en-US" dirty="0"/>
              <a:t>For example, consider memory allocation/free requests</a:t>
            </a:r>
          </a:p>
          <a:p>
            <a:pPr lvl="1"/>
            <a:r>
              <a:rPr lang="en-US" dirty="0"/>
              <a:t>An allocation can only be serviced by free of &gt;= size</a:t>
            </a:r>
          </a:p>
          <a:p>
            <a:pPr lvl="1"/>
            <a:endParaRPr lang="en-US" dirty="0"/>
          </a:p>
          <a:p>
            <a:r>
              <a:rPr lang="en-US" sz="2800" b="1" dirty="0" err="1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pthread_cond_broadcast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wakes all threads</a:t>
            </a:r>
          </a:p>
          <a:p>
            <a:pPr lvl="1"/>
            <a:r>
              <a:rPr lang="en-US" dirty="0"/>
              <a:t>This approach may be inefficient, but it may be necessary to ensure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917D-D962-46DA-A40E-2CD6739E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Variable: 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state determines if condition is true or not </a:t>
            </a:r>
          </a:p>
          <a:p>
            <a:pPr lvl="1"/>
            <a:r>
              <a:rPr lang="en-US" dirty="0"/>
              <a:t>Check the state in a while loop before waiting on </a:t>
            </a:r>
            <a:r>
              <a:rPr lang="en-US" dirty="0" err="1"/>
              <a:t>condvar</a:t>
            </a:r>
            <a:br>
              <a:rPr lang="en-US" dirty="0"/>
            </a:br>
            <a:endParaRPr lang="en-US" sz="3200" dirty="0"/>
          </a:p>
          <a:p>
            <a:r>
              <a:rPr lang="en-US" dirty="0"/>
              <a:t>Use a mutex to protect:</a:t>
            </a:r>
          </a:p>
          <a:p>
            <a:pPr lvl="1"/>
            <a:r>
              <a:rPr lang="en-US" dirty="0"/>
              <a:t>The shared state on which condition is based, and</a:t>
            </a:r>
            <a:endParaRPr lang="en-US" sz="3200" dirty="0"/>
          </a:p>
          <a:p>
            <a:pPr lvl="1"/>
            <a:r>
              <a:rPr lang="en-US" dirty="0"/>
              <a:t>Operations on the </a:t>
            </a:r>
            <a:r>
              <a:rPr lang="en-US" dirty="0" err="1"/>
              <a:t>condvar</a:t>
            </a:r>
            <a:r>
              <a:rPr lang="en-US" dirty="0"/>
              <a:t> itself</a:t>
            </a:r>
          </a:p>
          <a:p>
            <a:pPr lvl="1"/>
            <a:endParaRPr lang="en-US" dirty="0"/>
          </a:p>
          <a:p>
            <a:r>
              <a:rPr lang="en-US" dirty="0"/>
              <a:t>Use different </a:t>
            </a:r>
            <a:r>
              <a:rPr lang="en-US" dirty="0" err="1"/>
              <a:t>condvars</a:t>
            </a:r>
            <a:r>
              <a:rPr lang="en-US" dirty="0"/>
              <a:t> for different conditions </a:t>
            </a:r>
          </a:p>
          <a:p>
            <a:pPr lvl="1"/>
            <a:r>
              <a:rPr lang="en-US" dirty="0"/>
              <a:t>Sometimes,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r>
              <a:rPr lang="en-US" dirty="0"/>
              <a:t>helps if you can’t find an elegant solution using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E85A-4B27-4294-92B2-063C7DFF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1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6C31-E240-486F-F630-0C58F0DE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r>
              <a:rPr lang="en-US" dirty="0"/>
              <a:t> (not relevant, just funny)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B77CC-5DA2-055E-639C-B1EF5B6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2" descr="Priorities">
            <a:extLst>
              <a:ext uri="{FF2B5EF4-FFF2-40B4-BE49-F238E27FC236}">
                <a16:creationId xmlns:a16="http://schemas.microsoft.com/office/drawing/2014/main" id="{53E8FF84-FEFA-90A4-F017-D3D410C7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8" y="1072634"/>
            <a:ext cx="614072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7438A-A410-8C26-155F-706C6465F823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https://xkcd.com/336/</a:t>
            </a:r>
          </a:p>
        </p:txBody>
      </p:sp>
    </p:spTree>
    <p:extLst>
      <p:ext uri="{BB962C8B-B14F-4D97-AF65-F5344CB8AC3E}">
        <p14:creationId xmlns:p14="http://schemas.microsoft.com/office/powerpoint/2010/main" val="3873414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b="1" dirty="0"/>
              <a:t>Semaphores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9302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Condvars</a:t>
            </a:r>
            <a:r>
              <a:rPr lang="en-US" dirty="0"/>
              <a:t> have no state or lock, just a waiting queue</a:t>
            </a:r>
          </a:p>
          <a:p>
            <a:pPr lvl="1"/>
            <a:r>
              <a:rPr lang="en-US" dirty="0"/>
              <a:t>The rest is handled by the programmer</a:t>
            </a:r>
          </a:p>
          <a:p>
            <a:pPr lvl="1"/>
            <a:endParaRPr lang="en-US" dirty="0"/>
          </a:p>
          <a:p>
            <a:r>
              <a:rPr lang="en-US" dirty="0"/>
              <a:t>Semaphores are a generalization of </a:t>
            </a:r>
            <a:r>
              <a:rPr lang="en-US" dirty="0" err="1"/>
              <a:t>condvars</a:t>
            </a:r>
            <a:r>
              <a:rPr lang="en-US" dirty="0"/>
              <a:t> and locks</a:t>
            </a:r>
          </a:p>
          <a:p>
            <a:pPr lvl="1"/>
            <a:r>
              <a:rPr lang="en-US" dirty="0"/>
              <a:t>Includes internal (locked) state</a:t>
            </a:r>
          </a:p>
          <a:p>
            <a:pPr lvl="1"/>
            <a:r>
              <a:rPr lang="en-US" dirty="0"/>
              <a:t>A little harder to understand and use, but can do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E8E-F2C6-4DB0-867F-E0693503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(by </a:t>
            </a:r>
            <a:r>
              <a:rPr lang="en-US" dirty="0" err="1"/>
              <a:t>Edsger</a:t>
            </a:r>
            <a:r>
              <a:rPr lang="en-US" dirty="0"/>
              <a:t> Dijkstra, 1965)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B2E-8A7B-4780-A1E6-C23407B9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Keeps an internal integer value that determines</a:t>
            </a:r>
            <a:br>
              <a:rPr lang="en-US" dirty="0"/>
            </a:br>
            <a:r>
              <a:rPr lang="en-US" dirty="0"/>
              <a:t>what happens to a calling thread</a:t>
            </a:r>
          </a:p>
          <a:p>
            <a:endParaRPr lang="en-US" dirty="0"/>
          </a:p>
          <a:p>
            <a:r>
              <a:rPr lang="en-US" dirty="0"/>
              <a:t>Init(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the initial internal value</a:t>
            </a:r>
          </a:p>
          <a:p>
            <a:pPr lvl="1"/>
            <a:r>
              <a:rPr lang="en-US" dirty="0"/>
              <a:t>Value cannot otherwise be directly modified</a:t>
            </a:r>
          </a:p>
          <a:p>
            <a:endParaRPr lang="en-US" dirty="0"/>
          </a:p>
          <a:p>
            <a:r>
              <a:rPr lang="en-US" dirty="0"/>
              <a:t>Up/Signal/Post/V() (from Dutch </a:t>
            </a:r>
            <a:r>
              <a:rPr lang="en-US" i="1" dirty="0" err="1"/>
              <a:t>verhogen</a:t>
            </a:r>
            <a:r>
              <a:rPr lang="en-US" dirty="0"/>
              <a:t> “increase”)</a:t>
            </a:r>
          </a:p>
          <a:p>
            <a:pPr lvl="1"/>
            <a:r>
              <a:rPr lang="en-US" dirty="0"/>
              <a:t>Increase the value. If there is a waiting thread, wake one.</a:t>
            </a:r>
          </a:p>
          <a:p>
            <a:endParaRPr lang="en-US" dirty="0"/>
          </a:p>
          <a:p>
            <a:r>
              <a:rPr lang="en-US" dirty="0"/>
              <a:t>Down/Wait/Test/P() (from Dutch </a:t>
            </a:r>
            <a:r>
              <a:rPr lang="en-US" i="1" dirty="0" err="1"/>
              <a:t>proberen</a:t>
            </a:r>
            <a:r>
              <a:rPr lang="en-US" dirty="0"/>
              <a:t> “to try”)</a:t>
            </a:r>
          </a:p>
          <a:p>
            <a:pPr lvl="1"/>
            <a:r>
              <a:rPr lang="en-US" dirty="0"/>
              <a:t>Decrease the value. Wait if the value is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9AE1-EBFE-4CC4-8B14-08A9CF8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7614-EE5F-423D-BBC7-47ABF29DB132}"/>
              </a:ext>
            </a:extLst>
          </p:cNvPr>
          <p:cNvSpPr txBox="1"/>
          <p:nvPr/>
        </p:nvSpPr>
        <p:spPr>
          <a:xfrm>
            <a:off x="9030264" y="3676590"/>
            <a:ext cx="2855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invented Dijkstra’s Algorithm!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Also Semaphores and the </a:t>
            </a:r>
            <a:r>
              <a:rPr lang="en-US" i="1" dirty="0"/>
              <a:t>entire field of Concurrent Programming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https://en.wikipedia.org/wiki/Edsger_W._Dijkstra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85E6-D72A-4581-85FC-2E9FA770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01" y="127318"/>
            <a:ext cx="3817599" cy="3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vs Condition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7594" y="1144588"/>
            <a:ext cx="5158205" cy="528637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07594" y="1795463"/>
            <a:ext cx="5158206" cy="233680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Up/Post</a:t>
            </a:r>
            <a:r>
              <a:rPr lang="en-US" dirty="0"/>
              <a:t>: increase value and wake one waiting thread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Down/Wait</a:t>
            </a:r>
            <a:r>
              <a:rPr lang="en-US" dirty="0"/>
              <a:t>: decrease value and wait if it’s negative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383338" y="1144588"/>
            <a:ext cx="5808662" cy="528637"/>
          </a:xfrm>
        </p:spPr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83338" y="1795463"/>
            <a:ext cx="5808662" cy="221615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Signal</a:t>
            </a:r>
            <a:r>
              <a:rPr lang="en-US" dirty="0"/>
              <a:t>: wake one waiting thread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Wait</a:t>
            </a:r>
            <a:r>
              <a:rPr lang="en-US" dirty="0"/>
              <a:t>: wait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91" y="3863938"/>
            <a:ext cx="1155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Compared to CVs, Semaphores add an integer value that controls when waiting is necessary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Value</a:t>
            </a:r>
            <a:r>
              <a:rPr lang="en-US" sz="2800" dirty="0"/>
              <a:t> counts the quantity of a shared resource currently available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Up</a:t>
            </a:r>
            <a:r>
              <a:rPr lang="en-US" sz="2800" dirty="0"/>
              <a:t> makes a resource available, </a:t>
            </a:r>
            <a:r>
              <a:rPr lang="en-US" sz="2800" i="1" dirty="0"/>
              <a:t>down</a:t>
            </a:r>
            <a:r>
              <a:rPr lang="en-US" sz="2800" dirty="0"/>
              <a:t> reserves a resource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Negative value </a:t>
            </a:r>
            <a:r>
              <a:rPr lang="en-US" sz="2800" b="1" dirty="0"/>
              <a:t>-X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means that </a:t>
            </a:r>
            <a:r>
              <a:rPr lang="en-US" sz="2800" b="1" dirty="0"/>
              <a:t>X</a:t>
            </a:r>
            <a:r>
              <a:rPr lang="en-US" sz="2800" dirty="0"/>
              <a:t> threads are waiting for the resource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A51C9DC-5033-4788-B64D-60C0DA90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build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228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understanding:</a:t>
            </a:r>
            <a:r>
              <a:rPr lang="en-US" dirty="0"/>
              <a:t> build a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DEC2176-3F6E-484C-932E-5E0A058703F5}"/>
              </a:ext>
            </a:extLst>
          </p:cNvPr>
          <p:cNvSpPr/>
          <p:nvPr/>
        </p:nvSpPr>
        <p:spPr>
          <a:xfrm flipH="1" flipV="1">
            <a:off x="1164414" y="2893203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11B1D1-2980-4423-B872-02898764F179}"/>
              </a:ext>
            </a:extLst>
          </p:cNvPr>
          <p:cNvSpPr/>
          <p:nvPr/>
        </p:nvSpPr>
        <p:spPr>
          <a:xfrm flipH="1" flipV="1">
            <a:off x="1164414" y="3941333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0F3FEAB2-3CC1-49DF-B939-BB8F116BFA47}"/>
              </a:ext>
            </a:extLst>
          </p:cNvPr>
          <p:cNvSpPr/>
          <p:nvPr/>
        </p:nvSpPr>
        <p:spPr>
          <a:xfrm flipH="1" flipV="1">
            <a:off x="1164414" y="4989464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25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64C4C5-9AD0-A852-DDF4-32A1CBCE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semaphore mutex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009E-385E-88D6-D5E0-52D8D55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5560594" cy="50292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B1C1-8119-DF3B-9293-3F52349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CB7B86-F4F8-E7F5-8451-54AA72DA8C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5480" y="1143000"/>
            <a:ext cx="5838928" cy="5029200"/>
          </a:xfrm>
        </p:spPr>
        <p:txBody>
          <a:bodyPr/>
          <a:lstStyle/>
          <a:p>
            <a:r>
              <a:rPr lang="en-US" dirty="0"/>
              <a:t>The semaphore value represents the number of resources available</a:t>
            </a:r>
          </a:p>
          <a:p>
            <a:pPr lvl="1"/>
            <a:r>
              <a:rPr lang="en-US" dirty="0"/>
              <a:t>For a lock, there is 1 available initially</a:t>
            </a:r>
          </a:p>
          <a:p>
            <a:pPr lvl="1"/>
            <a:endParaRPr lang="en-US" dirty="0"/>
          </a:p>
          <a:p>
            <a:r>
              <a:rPr lang="en-US" dirty="0"/>
              <a:t>Acquiring the lock might give it to you immediately</a:t>
            </a:r>
          </a:p>
          <a:p>
            <a:pPr lvl="1"/>
            <a:r>
              <a:rPr lang="en-US" dirty="0"/>
              <a:t>Or it might wait</a:t>
            </a:r>
          </a:p>
          <a:p>
            <a:pPr lvl="1"/>
            <a:r>
              <a:rPr lang="en-US" dirty="0"/>
              <a:t>Multiple threads could be waiting</a:t>
            </a:r>
          </a:p>
          <a:p>
            <a:pPr lvl="1"/>
            <a:endParaRPr lang="en-US" dirty="0"/>
          </a:p>
          <a:p>
            <a:r>
              <a:rPr lang="en-US" dirty="0"/>
              <a:t>Releasing the lock only occurs after acquiring and resets it to 1</a:t>
            </a:r>
          </a:p>
        </p:txBody>
      </p:sp>
    </p:spTree>
    <p:extLst>
      <p:ext uri="{BB962C8B-B14F-4D97-AF65-F5344CB8AC3E}">
        <p14:creationId xmlns:p14="http://schemas.microsoft.com/office/powerpoint/2010/main" val="242730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Locks/Mutexes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mutual exclusion primitive</a:t>
            </a:r>
          </a:p>
          <a:p>
            <a:endParaRPr lang="en-US" dirty="0"/>
          </a:p>
          <a:p>
            <a:r>
              <a:rPr lang="en-US" dirty="0"/>
              <a:t>Init(), Acquire()/Lock(), Release()/Unlock()</a:t>
            </a:r>
          </a:p>
          <a:p>
            <a:endParaRPr lang="en-US" dirty="0"/>
          </a:p>
          <a:p>
            <a:r>
              <a:rPr lang="en-US" dirty="0"/>
              <a:t>Implementations trade complexity, fairness, and performance</a:t>
            </a:r>
          </a:p>
          <a:p>
            <a:pPr lvl="1"/>
            <a:r>
              <a:rPr lang="en-US" dirty="0"/>
              <a:t>Spinlocks</a:t>
            </a:r>
          </a:p>
          <a:p>
            <a:pPr lvl="1"/>
            <a:r>
              <a:rPr lang="en-US" dirty="0"/>
              <a:t>Ticket locks</a:t>
            </a:r>
          </a:p>
          <a:p>
            <a:pPr lvl="1"/>
            <a:r>
              <a:rPr lang="en-US" dirty="0"/>
              <a:t>Yielding locks</a:t>
            </a:r>
          </a:p>
          <a:p>
            <a:pPr lvl="1"/>
            <a:r>
              <a:rPr lang="en-US" dirty="0"/>
              <a:t>Queueing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reduce effort for numerical conditions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15414" y="2477636"/>
            <a:ext cx="274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595" y="4993759"/>
            <a:ext cx="11088545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Want parent to wait immediately so initialize to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child thread finishes first, semaphore increments to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Resource: number of threads completed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313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6" y="1380308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6" y="2927692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1323330" y="938304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 Variable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3AAB7-2FD7-43EF-84D2-AD752BC66F14}"/>
              </a:ext>
            </a:extLst>
          </p:cNvPr>
          <p:cNvSpPr txBox="1"/>
          <p:nvPr/>
        </p:nvSpPr>
        <p:spPr>
          <a:xfrm>
            <a:off x="6588883" y="943920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98E4-63B0-4571-8E87-9C122BCDB247}"/>
              </a:ext>
            </a:extLst>
          </p:cNvPr>
          <p:cNvSpPr txBox="1"/>
          <p:nvPr/>
        </p:nvSpPr>
        <p:spPr>
          <a:xfrm>
            <a:off x="6327648" y="1307636"/>
            <a:ext cx="5009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thr_exit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thr_join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somewhere before all of this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(&amp;s, 0);</a:t>
            </a:r>
          </a:p>
        </p:txBody>
      </p:sp>
    </p:spTree>
    <p:extLst>
      <p:ext uri="{BB962C8B-B14F-4D97-AF65-F5344CB8AC3E}">
        <p14:creationId xmlns:p14="http://schemas.microsoft.com/office/powerpoint/2010/main" val="573606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resources don’t need strict mutual exclusion, especially if they have many </a:t>
            </a:r>
            <a:r>
              <a:rPr lang="en-US" b="1" i="1" dirty="0">
                <a:solidFill>
                  <a:schemeClr val="accent4"/>
                </a:solidFill>
              </a:rPr>
              <a:t>read-only</a:t>
            </a:r>
            <a:r>
              <a:rPr lang="en-US" dirty="0"/>
              <a:t> accesses.  (</a:t>
            </a:r>
            <a:r>
              <a:rPr lang="en-US" dirty="0" err="1"/>
              <a:t>eg</a:t>
            </a:r>
            <a:r>
              <a:rPr lang="en-US" dirty="0"/>
              <a:t>., a linked list)</a:t>
            </a:r>
          </a:p>
          <a:p>
            <a:endParaRPr lang="en-US" dirty="0"/>
          </a:p>
          <a:p>
            <a:r>
              <a:rPr lang="en-US" dirty="0"/>
              <a:t>Any number of readers can be active simultaneously, but </a:t>
            </a:r>
          </a:p>
          <a:p>
            <a:r>
              <a:rPr lang="en-US" dirty="0"/>
              <a:t>Writes must be mutually exclusive AND cannot happen during read</a:t>
            </a:r>
          </a:p>
          <a:p>
            <a:endParaRPr lang="en-US" dirty="0"/>
          </a:p>
          <a:p>
            <a:r>
              <a:rPr lang="en-US" dirty="0"/>
              <a:t>API: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A18AD12-8ECC-42D7-9AC7-0DB4B2D4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9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“lock” semaphore used as a mutex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500" y="25240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500" y="2562784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EC4C8AA-596E-4C13-80A9-54C8116EB8B6}"/>
              </a:ext>
            </a:extLst>
          </p:cNvPr>
          <p:cNvSpPr/>
          <p:nvPr/>
        </p:nvSpPr>
        <p:spPr>
          <a:xfrm flipH="1" flipV="1">
            <a:off x="5616500" y="331136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32CA9D41-2D4B-4B46-994D-DD73983DDCCC}"/>
              </a:ext>
            </a:extLst>
          </p:cNvPr>
          <p:cNvSpPr/>
          <p:nvPr/>
        </p:nvSpPr>
        <p:spPr>
          <a:xfrm flipH="1" flipV="1">
            <a:off x="5616500" y="4071888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09C11C96-02CA-4B0D-947E-4CF48DC82189}"/>
              </a:ext>
            </a:extLst>
          </p:cNvPr>
          <p:cNvSpPr/>
          <p:nvPr/>
        </p:nvSpPr>
        <p:spPr>
          <a:xfrm flipH="1" flipV="1">
            <a:off x="5616500" y="4826199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59494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022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writelock</a:t>
            </a:r>
            <a:r>
              <a:rPr lang="en-US" dirty="0"/>
              <a:t>” must be held during read to block writes or during write to block reads.</a:t>
            </a:r>
          </a:p>
          <a:p>
            <a:endParaRPr lang="en-US" dirty="0"/>
          </a:p>
          <a:p>
            <a:r>
              <a:rPr lang="en-US" dirty="0"/>
              <a:t>During reads</a:t>
            </a:r>
          </a:p>
          <a:p>
            <a:pPr lvl="1"/>
            <a:r>
              <a:rPr lang="en-US" dirty="0"/>
              <a:t>Number of active readers is counted.</a:t>
            </a:r>
          </a:p>
          <a:p>
            <a:pPr lvl="1"/>
            <a:r>
              <a:rPr lang="en-US" dirty="0"/>
              <a:t>First/last reader handles acquiring/releasing </a:t>
            </a:r>
            <a:r>
              <a:rPr lang="en-US" dirty="0" err="1"/>
              <a:t>writelock</a:t>
            </a:r>
            <a:r>
              <a:rPr lang="en-US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499" y="440299"/>
            <a:ext cx="6506051" cy="42207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498" y="2775905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44858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016A3ED-0724-41BD-8DD8-5E39373064A7}"/>
              </a:ext>
            </a:extLst>
          </p:cNvPr>
          <p:cNvSpPr/>
          <p:nvPr/>
        </p:nvSpPr>
        <p:spPr>
          <a:xfrm flipH="1" flipV="1">
            <a:off x="5616499" y="1796522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6F14435-32C3-417B-959A-2EA9F0AC93E8}"/>
              </a:ext>
            </a:extLst>
          </p:cNvPr>
          <p:cNvSpPr/>
          <p:nvPr/>
        </p:nvSpPr>
        <p:spPr>
          <a:xfrm flipH="1" flipV="1">
            <a:off x="5616498" y="4301950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4CA2E-2CA6-42F8-80AF-1F80BFA017BD}"/>
              </a:ext>
            </a:extLst>
          </p:cNvPr>
          <p:cNvSpPr/>
          <p:nvPr/>
        </p:nvSpPr>
        <p:spPr>
          <a:xfrm flipH="1" flipV="1">
            <a:off x="5616498" y="5602267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D47CB6E-6CC1-43E1-9A44-DCBEF8389D9C}"/>
              </a:ext>
            </a:extLst>
          </p:cNvPr>
          <p:cNvSpPr/>
          <p:nvPr/>
        </p:nvSpPr>
        <p:spPr>
          <a:xfrm flipH="1" flipV="1">
            <a:off x="5616498" y="641770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44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AF854-34C7-438F-915B-C8227879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concurrency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D8BE-212D-4A2A-9C3D-29EA0F6B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6975" cy="5029200"/>
          </a:xfrm>
        </p:spPr>
        <p:txBody>
          <a:bodyPr/>
          <a:lstStyle/>
          <a:p>
            <a:r>
              <a:rPr lang="en-US" dirty="0"/>
              <a:t>Note that this particular solution could starve writers</a:t>
            </a:r>
          </a:p>
          <a:p>
            <a:pPr lvl="1"/>
            <a:r>
              <a:rPr lang="en-US" dirty="0"/>
              <a:t>There might always be readers in the critical section</a:t>
            </a:r>
          </a:p>
          <a:p>
            <a:endParaRPr lang="en-US" dirty="0"/>
          </a:p>
          <a:p>
            <a:r>
              <a:rPr lang="en-US" dirty="0"/>
              <a:t>Full solution to readers-writers problem with progress guarantee</a:t>
            </a:r>
          </a:p>
          <a:p>
            <a:pPr lvl="1"/>
            <a:r>
              <a:rPr lang="en-US" dirty="0">
                <a:hlinkClick r:id="rId2"/>
              </a:rPr>
              <a:t>https://en.wikipedia.org/wiki/Readers%E2%80%93writers_problem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try to map your problem to one of these solved problems</a:t>
            </a:r>
          </a:p>
          <a:p>
            <a:pPr lvl="1"/>
            <a:r>
              <a:rPr lang="en-US" dirty="0"/>
              <a:t>Producers/Consumers or Readers/Writers</a:t>
            </a:r>
          </a:p>
          <a:p>
            <a:pPr lvl="1"/>
            <a:r>
              <a:rPr lang="en-US" dirty="0"/>
              <a:t>There are MANY solutions to these problems available online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98C7439-F236-42CF-86E8-D17615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0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3457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not too bad to find and protect critical sections, </a:t>
            </a:r>
          </a:p>
          <a:p>
            <a:pPr lvl="1"/>
            <a:r>
              <a:rPr lang="en-US" dirty="0"/>
              <a:t>But often we forget to add locks around other uses of the shared data.</a:t>
            </a:r>
          </a:p>
          <a:p>
            <a:pPr lvl="1"/>
            <a:endParaRPr lang="en-US" dirty="0"/>
          </a:p>
          <a:p>
            <a:r>
              <a:rPr lang="en-US" dirty="0"/>
              <a:t>Obvious critical section is here:</a:t>
            </a:r>
          </a:p>
          <a:p>
            <a:pPr lvl="1"/>
            <a:r>
              <a:rPr lang="en-US" dirty="0"/>
              <a:t>Two threads should not enter this at once</a:t>
            </a:r>
          </a:p>
          <a:p>
            <a:pPr lvl="1"/>
            <a:endParaRPr lang="en-US" dirty="0"/>
          </a:p>
          <a:p>
            <a:r>
              <a:rPr lang="en-US" dirty="0"/>
              <a:t>But, we also have to make sure that </a:t>
            </a:r>
            <a:r>
              <a:rPr lang="en-US" i="1" dirty="0"/>
              <a:t>file</a:t>
            </a:r>
            <a:br>
              <a:rPr lang="en-US" i="1" dirty="0"/>
            </a:br>
            <a:r>
              <a:rPr lang="en-US" dirty="0"/>
              <a:t>is not modified elsewhere.</a:t>
            </a:r>
          </a:p>
          <a:p>
            <a:pPr lvl="1"/>
            <a:endParaRPr lang="en-US" dirty="0"/>
          </a:p>
          <a:p>
            <a:r>
              <a:rPr lang="en-US" dirty="0"/>
              <a:t>Even if this one-line </a:t>
            </a:r>
            <a:r>
              <a:rPr lang="en-US" i="1" dirty="0"/>
              <a:t>close</a:t>
            </a:r>
            <a:r>
              <a:rPr lang="en-US" dirty="0"/>
              <a:t> was atomic we</a:t>
            </a:r>
            <a:br>
              <a:rPr lang="en-US" dirty="0"/>
            </a:br>
            <a:r>
              <a:rPr lang="en-US" dirty="0"/>
              <a:t>have to make sure it doesn’t run during</a:t>
            </a:r>
            <a:br>
              <a:rPr lang="en-US" dirty="0"/>
            </a:br>
            <a:r>
              <a:rPr lang="en-US" dirty="0"/>
              <a:t>the above critical section.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1707" y="2036518"/>
            <a:ext cx="4376043" cy="31393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Main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if (file == NULL) {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file = open("~/</a:t>
            </a:r>
            <a:r>
              <a:rPr lang="en-US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myfile.txt</a:t>
            </a:r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write(file, "hello file");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Some Other Thread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whoops!!</a:t>
            </a:r>
          </a:p>
        </p:txBody>
      </p:sp>
      <p:sp>
        <p:nvSpPr>
          <p:cNvPr id="6" name="Left Brace 5"/>
          <p:cNvSpPr/>
          <p:nvPr/>
        </p:nvSpPr>
        <p:spPr>
          <a:xfrm>
            <a:off x="7201358" y="2718151"/>
            <a:ext cx="304049" cy="896703"/>
          </a:xfrm>
          <a:prstGeom prst="leftBrace">
            <a:avLst>
              <a:gd name="adj1" fmla="val 33206"/>
              <a:gd name="adj2" fmla="val 29348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7222305" y="5047989"/>
            <a:ext cx="418572" cy="27944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1957-7BDE-474C-9E9D-A8C3A67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6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often requires a certain ordering of operations, especially:</a:t>
            </a:r>
          </a:p>
          <a:p>
            <a:pPr lvl="1"/>
            <a:r>
              <a:rPr lang="en-US" dirty="0"/>
              <a:t>Objects must be initialized before they’re used</a:t>
            </a:r>
          </a:p>
          <a:p>
            <a:pPr lvl="1"/>
            <a:r>
              <a:rPr lang="en-US" dirty="0"/>
              <a:t>Objects cannot be freed while they are still in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63195" y="2713038"/>
            <a:ext cx="5341938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Parent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open("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file.dat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thread_create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work</a:t>
            </a:r>
          </a:p>
          <a:p>
            <a:pPr marL="0" indent="0">
              <a:buNone/>
            </a:pPr>
            <a:r>
              <a:rPr lang="mr-IN" sz="2400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sz="2400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03669" y="2922405"/>
            <a:ext cx="4459631" cy="26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Child Thread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write(file, "hello");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135" y="4415099"/>
            <a:ext cx="3102016" cy="86810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2482" y="5385834"/>
            <a:ext cx="36878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Close</a:t>
            </a:r>
            <a:r>
              <a:rPr lang="en-US" sz="2400" dirty="0"/>
              <a:t> must happen after </a:t>
            </a:r>
            <a:r>
              <a:rPr lang="en-US" sz="2400" i="1" dirty="0"/>
              <a:t>write</a:t>
            </a:r>
            <a:r>
              <a:rPr lang="en-US" sz="2400" dirty="0"/>
              <a:t>, but code does not enforce this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F8BE-BC8E-406B-AD19-0E2434A0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seems like we can just add lots of locks and semaphores to be safe, right?</a:t>
            </a:r>
          </a:p>
          <a:p>
            <a:pPr lvl="1"/>
            <a:r>
              <a:rPr lang="en-US" dirty="0"/>
              <a:t>Still tricky! Too many locks can cause </a:t>
            </a:r>
            <a:r>
              <a:rPr lang="en-US" b="1" i="1" dirty="0"/>
              <a:t>deadlock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indefinite waiting.</a:t>
            </a:r>
          </a:p>
          <a:p>
            <a:pPr lvl="1"/>
            <a:endParaRPr lang="en-US" dirty="0"/>
          </a:p>
          <a:p>
            <a:r>
              <a:rPr lang="en-US" dirty="0"/>
              <a:t>How about just one big lock?</a:t>
            </a:r>
          </a:p>
          <a:p>
            <a:pPr lvl="1"/>
            <a:r>
              <a:rPr lang="en-US" dirty="0"/>
              <a:t>(+) Cannot deadlock with one lock (unless there are interrupts)</a:t>
            </a:r>
          </a:p>
          <a:p>
            <a:pPr lvl="1"/>
            <a:r>
              <a:rPr lang="en-US" dirty="0"/>
              <a:t>(</a:t>
            </a:r>
            <a:r>
              <a:rPr lang="mr-IN" dirty="0"/>
              <a:t>–</a:t>
            </a:r>
            <a:r>
              <a:rPr lang="en-US" dirty="0"/>
              <a:t>) However, this would </a:t>
            </a:r>
            <a:r>
              <a:rPr lang="en-US" b="1" i="1" dirty="0"/>
              <a:t>limit concurrency</a:t>
            </a:r>
          </a:p>
          <a:p>
            <a:pPr lvl="2"/>
            <a:r>
              <a:rPr lang="en-US" dirty="0"/>
              <a:t>If every task requires the same lock, then unrelated tasks cannot proceed in parallel.</a:t>
            </a:r>
          </a:p>
          <a:p>
            <a:pPr lvl="2"/>
            <a:endParaRPr lang="en-US" dirty="0"/>
          </a:p>
          <a:p>
            <a:r>
              <a:rPr lang="en-US" dirty="0"/>
              <a:t>Concurrent code is always difficult to write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pPr lvl="1"/>
            <a:r>
              <a:rPr lang="en-US" dirty="0"/>
              <a:t>Although somewhat easier with </a:t>
            </a:r>
            <a:r>
              <a:rPr lang="en-US" i="1" dirty="0"/>
              <a:t>some</a:t>
            </a:r>
            <a:r>
              <a:rPr lang="en-US" dirty="0"/>
              <a:t> higher-level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CA55-3FC0-4861-BA77-DE1F4C9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3684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concurrency bug arising when:</a:t>
            </a:r>
          </a:p>
          <a:p>
            <a:pPr lvl="1"/>
            <a:r>
              <a:rPr lang="en-US" dirty="0"/>
              <a:t>Two threads are each waiting for the other to release a resource.</a:t>
            </a:r>
          </a:p>
          <a:p>
            <a:pPr lvl="1"/>
            <a:r>
              <a:rPr lang="en-US" dirty="0"/>
              <a:t>While waiting, the threads cannot release the resource already held.</a:t>
            </a:r>
          </a:p>
          <a:p>
            <a:pPr lvl="2"/>
            <a:r>
              <a:rPr lang="en-US" dirty="0"/>
              <a:t>Or at least </a:t>
            </a:r>
            <a:r>
              <a:rPr lang="en-US" i="1" dirty="0"/>
              <a:t>do not</a:t>
            </a:r>
            <a:r>
              <a:rPr lang="en-US" dirty="0"/>
              <a:t> release it</a:t>
            </a:r>
          </a:p>
          <a:p>
            <a:pPr lvl="1"/>
            <a:r>
              <a:rPr lang="en-US" dirty="0"/>
              <a:t>So the two threads </a:t>
            </a:r>
            <a:r>
              <a:rPr lang="en-US" b="1" i="1" dirty="0"/>
              <a:t>wait forever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arise when </a:t>
            </a:r>
            <a:r>
              <a:rPr lang="en-US" b="1" i="1" dirty="0"/>
              <a:t>multiple</a:t>
            </a:r>
            <a:r>
              <a:rPr lang="en-US" dirty="0"/>
              <a:t> shared resources are used.</a:t>
            </a:r>
          </a:p>
          <a:p>
            <a:pPr lvl="1"/>
            <a:r>
              <a:rPr lang="en-US" dirty="0"/>
              <a:t>For example, acquiring two or more locks.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51DB-7D4C-4384-B5DD-D361A8E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8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143-2722-40E0-88B9-96E5CD5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versus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795-C947-43B5-8AFA-E5774EA6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b="1" dirty="0"/>
              <a:t>Deadlock:</a:t>
            </a:r>
            <a:r>
              <a:rPr lang="en-US" dirty="0"/>
              <a:t> Two cars in opposite directions meet in middle</a:t>
            </a:r>
          </a:p>
          <a:p>
            <a:r>
              <a:rPr lang="en-US" b="1" dirty="0"/>
              <a:t>Starvation</a:t>
            </a:r>
            <a:r>
              <a:rPr lang="en-US" dirty="0"/>
              <a:t> (not deadlock): Eastbound traffic doesn’t stop for westbound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5581-AB04-45CF-A5F9-0656770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61</a:t>
            </a:fld>
            <a:endParaRPr lang="en-US"/>
          </a:p>
        </p:txBody>
      </p:sp>
      <p:grpSp>
        <p:nvGrpSpPr>
          <p:cNvPr id="7" name="Group 461">
            <a:extLst>
              <a:ext uri="{FF2B5EF4-FFF2-40B4-BE49-F238E27FC236}">
                <a16:creationId xmlns:a16="http://schemas.microsoft.com/office/drawing/2014/main" id="{DAD9152E-89D6-4655-AED6-091FBAD37EB8}"/>
              </a:ext>
            </a:extLst>
          </p:cNvPr>
          <p:cNvGrpSpPr>
            <a:grpSpLocks/>
          </p:cNvGrpSpPr>
          <p:nvPr/>
        </p:nvGrpSpPr>
        <p:grpSpPr bwMode="auto">
          <a:xfrm>
            <a:off x="2870338" y="1390374"/>
            <a:ext cx="6276975" cy="1484313"/>
            <a:chOff x="808" y="400"/>
            <a:chExt cx="3954" cy="935"/>
          </a:xfrm>
        </p:grpSpPr>
        <p:grpSp>
          <p:nvGrpSpPr>
            <p:cNvPr id="8" name="Group 454">
              <a:extLst>
                <a:ext uri="{FF2B5EF4-FFF2-40B4-BE49-F238E27FC236}">
                  <a16:creationId xmlns:a16="http://schemas.microsoft.com/office/drawing/2014/main" id="{0DF5611A-9AD9-4AA9-9B85-0C57BAA0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32B6731E-B2FE-4FA7-B29C-3D339EE4B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67" name="Line 6">
                  <a:extLst>
                    <a:ext uri="{FF2B5EF4-FFF2-40B4-BE49-F238E27FC236}">
                      <a16:creationId xmlns:a16="http://schemas.microsoft.com/office/drawing/2014/main" id="{CE04F835-50D2-4489-B74D-7A108804F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">
                  <a:extLst>
                    <a:ext uri="{FF2B5EF4-FFF2-40B4-BE49-F238E27FC236}">
                      <a16:creationId xmlns:a16="http://schemas.microsoft.com/office/drawing/2014/main" id="{E099199A-5784-4F35-84EB-7F2DF71E7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8">
                  <a:extLst>
                    <a:ext uri="{FF2B5EF4-FFF2-40B4-BE49-F238E27FC236}">
                      <a16:creationId xmlns:a16="http://schemas.microsoft.com/office/drawing/2014/main" id="{38A5753D-5019-421F-BBD9-3F4E3A958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9">
                  <a:extLst>
                    <a:ext uri="{FF2B5EF4-FFF2-40B4-BE49-F238E27FC236}">
                      <a16:creationId xmlns:a16="http://schemas.microsoft.com/office/drawing/2014/main" id="{11114985-6E7E-4620-9B1E-9E28B840C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10">
                  <a:extLst>
                    <a:ext uri="{FF2B5EF4-FFF2-40B4-BE49-F238E27FC236}">
                      <a16:creationId xmlns:a16="http://schemas.microsoft.com/office/drawing/2014/main" id="{D1437567-8FA1-4581-8E11-A4C823449E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C22E598B-0530-4A17-B6C1-1E144CBE1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62" name="Line 12">
                  <a:extLst>
                    <a:ext uri="{FF2B5EF4-FFF2-40B4-BE49-F238E27FC236}">
                      <a16:creationId xmlns:a16="http://schemas.microsoft.com/office/drawing/2014/main" id="{BC8BE31E-8400-44FA-A059-D7E2FFA87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13">
                  <a:extLst>
                    <a:ext uri="{FF2B5EF4-FFF2-40B4-BE49-F238E27FC236}">
                      <a16:creationId xmlns:a16="http://schemas.microsoft.com/office/drawing/2014/main" id="{D2A52ECD-1A45-4354-9086-448F39F1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Line 14">
                  <a:extLst>
                    <a:ext uri="{FF2B5EF4-FFF2-40B4-BE49-F238E27FC236}">
                      <a16:creationId xmlns:a16="http://schemas.microsoft.com/office/drawing/2014/main" id="{36337ECC-5B47-4734-BB84-593B6C4B4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15">
                  <a:extLst>
                    <a:ext uri="{FF2B5EF4-FFF2-40B4-BE49-F238E27FC236}">
                      <a16:creationId xmlns:a16="http://schemas.microsoft.com/office/drawing/2014/main" id="{A226683D-4831-4755-853B-5C21D29E4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16">
                  <a:extLst>
                    <a:ext uri="{FF2B5EF4-FFF2-40B4-BE49-F238E27FC236}">
                      <a16:creationId xmlns:a16="http://schemas.microsoft.com/office/drawing/2014/main" id="{6F4D999C-EACE-462C-B75D-099E76A09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F37F0D17-6AFA-4A7F-889D-14458277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E80A4A2-D557-4E43-82CD-5D652BF5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" name="Picture 64" descr="j0212957">
                <a:extLst>
                  <a:ext uri="{FF2B5EF4-FFF2-40B4-BE49-F238E27FC236}">
                    <a16:creationId xmlns:a16="http://schemas.microsoft.com/office/drawing/2014/main" id="{D7397567-3BAA-4950-85B5-095E1A409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5" descr="MCj03914140000[1]">
                <a:extLst>
                  <a:ext uri="{FF2B5EF4-FFF2-40B4-BE49-F238E27FC236}">
                    <a16:creationId xmlns:a16="http://schemas.microsoft.com/office/drawing/2014/main" id="{AB30DE0A-D484-4FBF-A611-C96262FA0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224">
                <a:extLst>
                  <a:ext uri="{FF2B5EF4-FFF2-40B4-BE49-F238E27FC236}">
                    <a16:creationId xmlns:a16="http://schemas.microsoft.com/office/drawing/2014/main" id="{47027879-454F-4BDA-9643-A774F0EA8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28" name="Freeform 188">
                  <a:extLst>
                    <a:ext uri="{FF2B5EF4-FFF2-40B4-BE49-F238E27FC236}">
                      <a16:creationId xmlns:a16="http://schemas.microsoft.com/office/drawing/2014/main" id="{DAEB3213-7902-4515-A816-4D55D3C2F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90">
                  <a:extLst>
                    <a:ext uri="{FF2B5EF4-FFF2-40B4-BE49-F238E27FC236}">
                      <a16:creationId xmlns:a16="http://schemas.microsoft.com/office/drawing/2014/main" id="{9EA20662-56C9-4A55-BE43-B88316DD0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91">
                  <a:extLst>
                    <a:ext uri="{FF2B5EF4-FFF2-40B4-BE49-F238E27FC236}">
                      <a16:creationId xmlns:a16="http://schemas.microsoft.com/office/drawing/2014/main" id="{29EA79A5-FC37-4DEA-AE1F-2528A15AB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92">
                  <a:extLst>
                    <a:ext uri="{FF2B5EF4-FFF2-40B4-BE49-F238E27FC236}">
                      <a16:creationId xmlns:a16="http://schemas.microsoft.com/office/drawing/2014/main" id="{4031E491-C2E2-4AA9-AFD0-14EFBA44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93">
                  <a:extLst>
                    <a:ext uri="{FF2B5EF4-FFF2-40B4-BE49-F238E27FC236}">
                      <a16:creationId xmlns:a16="http://schemas.microsoft.com/office/drawing/2014/main" id="{6EF227DE-51AA-46F8-976E-0D46896F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94">
                  <a:extLst>
                    <a:ext uri="{FF2B5EF4-FFF2-40B4-BE49-F238E27FC236}">
                      <a16:creationId xmlns:a16="http://schemas.microsoft.com/office/drawing/2014/main" id="{96D632AC-1DB0-46F5-8505-8DAF5DEF4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95">
                  <a:extLst>
                    <a:ext uri="{FF2B5EF4-FFF2-40B4-BE49-F238E27FC236}">
                      <a16:creationId xmlns:a16="http://schemas.microsoft.com/office/drawing/2014/main" id="{A5B427BE-84B5-4DF5-9CDB-FA8A77A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96">
                  <a:extLst>
                    <a:ext uri="{FF2B5EF4-FFF2-40B4-BE49-F238E27FC236}">
                      <a16:creationId xmlns:a16="http://schemas.microsoft.com/office/drawing/2014/main" id="{CA27D363-8E43-4C44-BE60-AAB24392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97">
                  <a:extLst>
                    <a:ext uri="{FF2B5EF4-FFF2-40B4-BE49-F238E27FC236}">
                      <a16:creationId xmlns:a16="http://schemas.microsoft.com/office/drawing/2014/main" id="{DA6F7144-7060-464A-AF5D-6E6BF331B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98">
                  <a:extLst>
                    <a:ext uri="{FF2B5EF4-FFF2-40B4-BE49-F238E27FC236}">
                      <a16:creationId xmlns:a16="http://schemas.microsoft.com/office/drawing/2014/main" id="{6CFDA2E5-F3F1-4480-B355-D2EFA8630A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199">
                  <a:extLst>
                    <a:ext uri="{FF2B5EF4-FFF2-40B4-BE49-F238E27FC236}">
                      <a16:creationId xmlns:a16="http://schemas.microsoft.com/office/drawing/2014/main" id="{379AD231-81A5-411D-A4B3-E9ACD847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00">
                  <a:extLst>
                    <a:ext uri="{FF2B5EF4-FFF2-40B4-BE49-F238E27FC236}">
                      <a16:creationId xmlns:a16="http://schemas.microsoft.com/office/drawing/2014/main" id="{627F0771-840A-45CB-9B1E-E2FD24CB7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01">
                  <a:extLst>
                    <a:ext uri="{FF2B5EF4-FFF2-40B4-BE49-F238E27FC236}">
                      <a16:creationId xmlns:a16="http://schemas.microsoft.com/office/drawing/2014/main" id="{0C4CFDCA-701A-459D-9924-EBC6FEB95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02">
                  <a:extLst>
                    <a:ext uri="{FF2B5EF4-FFF2-40B4-BE49-F238E27FC236}">
                      <a16:creationId xmlns:a16="http://schemas.microsoft.com/office/drawing/2014/main" id="{91B33069-334E-44AC-8F7F-2923DCFA0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03">
                  <a:extLst>
                    <a:ext uri="{FF2B5EF4-FFF2-40B4-BE49-F238E27FC236}">
                      <a16:creationId xmlns:a16="http://schemas.microsoft.com/office/drawing/2014/main" id="{C8CEF72B-8BA1-4318-8B3C-80BF17A3CC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04">
                  <a:extLst>
                    <a:ext uri="{FF2B5EF4-FFF2-40B4-BE49-F238E27FC236}">
                      <a16:creationId xmlns:a16="http://schemas.microsoft.com/office/drawing/2014/main" id="{553C63A7-062E-4381-AB15-89237D44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05">
                  <a:extLst>
                    <a:ext uri="{FF2B5EF4-FFF2-40B4-BE49-F238E27FC236}">
                      <a16:creationId xmlns:a16="http://schemas.microsoft.com/office/drawing/2014/main" id="{50D0A81B-B40A-4001-8921-01DFB0F3A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06">
                  <a:extLst>
                    <a:ext uri="{FF2B5EF4-FFF2-40B4-BE49-F238E27FC236}">
                      <a16:creationId xmlns:a16="http://schemas.microsoft.com/office/drawing/2014/main" id="{CE532FD9-8FA3-46AC-B557-81F4D44E9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07">
                  <a:extLst>
                    <a:ext uri="{FF2B5EF4-FFF2-40B4-BE49-F238E27FC236}">
                      <a16:creationId xmlns:a16="http://schemas.microsoft.com/office/drawing/2014/main" id="{5A15EE38-2A63-44C6-A394-D741F064D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08">
                  <a:extLst>
                    <a:ext uri="{FF2B5EF4-FFF2-40B4-BE49-F238E27FC236}">
                      <a16:creationId xmlns:a16="http://schemas.microsoft.com/office/drawing/2014/main" id="{15DE1537-A49C-408B-997B-BE5E7DB6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09">
                  <a:extLst>
                    <a:ext uri="{FF2B5EF4-FFF2-40B4-BE49-F238E27FC236}">
                      <a16:creationId xmlns:a16="http://schemas.microsoft.com/office/drawing/2014/main" id="{1F8735A1-3C60-46B2-BD44-07653978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10">
                  <a:extLst>
                    <a:ext uri="{FF2B5EF4-FFF2-40B4-BE49-F238E27FC236}">
                      <a16:creationId xmlns:a16="http://schemas.microsoft.com/office/drawing/2014/main" id="{625A1A7B-87E7-4A2A-83BE-6F1DDA7BB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211">
                  <a:extLst>
                    <a:ext uri="{FF2B5EF4-FFF2-40B4-BE49-F238E27FC236}">
                      <a16:creationId xmlns:a16="http://schemas.microsoft.com/office/drawing/2014/main" id="{E124F0B6-DB2B-4F6E-A306-DAE2E913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212">
                  <a:extLst>
                    <a:ext uri="{FF2B5EF4-FFF2-40B4-BE49-F238E27FC236}">
                      <a16:creationId xmlns:a16="http://schemas.microsoft.com/office/drawing/2014/main" id="{6CE6C5D2-7A54-4283-A581-38B3EA4C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13">
                  <a:extLst>
                    <a:ext uri="{FF2B5EF4-FFF2-40B4-BE49-F238E27FC236}">
                      <a16:creationId xmlns:a16="http://schemas.microsoft.com/office/drawing/2014/main" id="{5C3A56D6-3D53-4B4C-92FA-D3BCFCAA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14">
                  <a:extLst>
                    <a:ext uri="{FF2B5EF4-FFF2-40B4-BE49-F238E27FC236}">
                      <a16:creationId xmlns:a16="http://schemas.microsoft.com/office/drawing/2014/main" id="{2FB0E15E-24EE-44C2-9584-00009F02B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15">
                  <a:extLst>
                    <a:ext uri="{FF2B5EF4-FFF2-40B4-BE49-F238E27FC236}">
                      <a16:creationId xmlns:a16="http://schemas.microsoft.com/office/drawing/2014/main" id="{0CC3937A-3182-432D-8E3F-378A6A3CE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216">
                  <a:extLst>
                    <a:ext uri="{FF2B5EF4-FFF2-40B4-BE49-F238E27FC236}">
                      <a16:creationId xmlns:a16="http://schemas.microsoft.com/office/drawing/2014/main" id="{C96C22DA-9AC6-4E43-805C-F6D1A005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217">
                  <a:extLst>
                    <a:ext uri="{FF2B5EF4-FFF2-40B4-BE49-F238E27FC236}">
                      <a16:creationId xmlns:a16="http://schemas.microsoft.com/office/drawing/2014/main" id="{43480AE9-FAC5-494F-8182-A78801654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218">
                  <a:extLst>
                    <a:ext uri="{FF2B5EF4-FFF2-40B4-BE49-F238E27FC236}">
                      <a16:creationId xmlns:a16="http://schemas.microsoft.com/office/drawing/2014/main" id="{D3D61E46-9AEB-483D-9FBD-E2930FDA0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19">
                  <a:extLst>
                    <a:ext uri="{FF2B5EF4-FFF2-40B4-BE49-F238E27FC236}">
                      <a16:creationId xmlns:a16="http://schemas.microsoft.com/office/drawing/2014/main" id="{9BAAFFE8-22E6-4776-BD2E-BED75A839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220">
                  <a:extLst>
                    <a:ext uri="{FF2B5EF4-FFF2-40B4-BE49-F238E27FC236}">
                      <a16:creationId xmlns:a16="http://schemas.microsoft.com/office/drawing/2014/main" id="{E4F48943-1783-45AD-87DC-8FE87FC55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221">
                  <a:extLst>
                    <a:ext uri="{FF2B5EF4-FFF2-40B4-BE49-F238E27FC236}">
                      <a16:creationId xmlns:a16="http://schemas.microsoft.com/office/drawing/2014/main" id="{9555766B-7C4C-4692-AABF-0C3D8732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22">
                  <a:extLst>
                    <a:ext uri="{FF2B5EF4-FFF2-40B4-BE49-F238E27FC236}">
                      <a16:creationId xmlns:a16="http://schemas.microsoft.com/office/drawing/2014/main" id="{1BC55375-EDB0-4CBF-8446-007144E55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2">
                <a:extLst>
                  <a:ext uri="{FF2B5EF4-FFF2-40B4-BE49-F238E27FC236}">
                    <a16:creationId xmlns:a16="http://schemas.microsoft.com/office/drawing/2014/main" id="{E38D4192-CC5D-42D6-B854-54FDFBD0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3" name="Freeform 234">
                  <a:extLst>
                    <a:ext uri="{FF2B5EF4-FFF2-40B4-BE49-F238E27FC236}">
                      <a16:creationId xmlns:a16="http://schemas.microsoft.com/office/drawing/2014/main" id="{DBC95CCB-DE54-4C84-9D1B-E765AC12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5385AFB1-09ED-4A82-97ED-489C70764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48">
                  <a:extLst>
                    <a:ext uri="{FF2B5EF4-FFF2-40B4-BE49-F238E27FC236}">
                      <a16:creationId xmlns:a16="http://schemas.microsoft.com/office/drawing/2014/main" id="{4B138BD0-3A3F-4B63-8008-48763CF86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49">
                  <a:extLst>
                    <a:ext uri="{FF2B5EF4-FFF2-40B4-BE49-F238E27FC236}">
                      <a16:creationId xmlns:a16="http://schemas.microsoft.com/office/drawing/2014/main" id="{E217DEA9-94D1-4552-B4DD-3D2D9DBC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50">
                  <a:extLst>
                    <a:ext uri="{FF2B5EF4-FFF2-40B4-BE49-F238E27FC236}">
                      <a16:creationId xmlns:a16="http://schemas.microsoft.com/office/drawing/2014/main" id="{39A94F7B-6513-4F22-B968-14E43DB5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1">
                  <a:extLst>
                    <a:ext uri="{FF2B5EF4-FFF2-40B4-BE49-F238E27FC236}">
                      <a16:creationId xmlns:a16="http://schemas.microsoft.com/office/drawing/2014/main" id="{DACB5B2D-6AC0-48CD-8301-B88F17B5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52">
                  <a:extLst>
                    <a:ext uri="{FF2B5EF4-FFF2-40B4-BE49-F238E27FC236}">
                      <a16:creationId xmlns:a16="http://schemas.microsoft.com/office/drawing/2014/main" id="{74EFF10B-28FF-4AA1-94FD-5FFCA17B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53">
                  <a:extLst>
                    <a:ext uri="{FF2B5EF4-FFF2-40B4-BE49-F238E27FC236}">
                      <a16:creationId xmlns:a16="http://schemas.microsoft.com/office/drawing/2014/main" id="{60CEE7FE-1B4A-4066-B1F6-F3CAD8E4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54">
                  <a:extLst>
                    <a:ext uri="{FF2B5EF4-FFF2-40B4-BE49-F238E27FC236}">
                      <a16:creationId xmlns:a16="http://schemas.microsoft.com/office/drawing/2014/main" id="{51253BCF-4EBB-4744-B8F5-AF711FBB8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255">
                  <a:extLst>
                    <a:ext uri="{FF2B5EF4-FFF2-40B4-BE49-F238E27FC236}">
                      <a16:creationId xmlns:a16="http://schemas.microsoft.com/office/drawing/2014/main" id="{FAB37ADE-82D0-4760-ACB1-55CFDA50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256">
                  <a:extLst>
                    <a:ext uri="{FF2B5EF4-FFF2-40B4-BE49-F238E27FC236}">
                      <a16:creationId xmlns:a16="http://schemas.microsoft.com/office/drawing/2014/main" id="{305582B1-AE71-4769-AEEC-290D7BE8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257">
                  <a:extLst>
                    <a:ext uri="{FF2B5EF4-FFF2-40B4-BE49-F238E27FC236}">
                      <a16:creationId xmlns:a16="http://schemas.microsoft.com/office/drawing/2014/main" id="{2C37DA86-CEAA-4766-9D86-0BFD8A8B0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258">
                  <a:extLst>
                    <a:ext uri="{FF2B5EF4-FFF2-40B4-BE49-F238E27FC236}">
                      <a16:creationId xmlns:a16="http://schemas.microsoft.com/office/drawing/2014/main" id="{1DE502B3-D4CD-4812-9C18-70555BFF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59">
                  <a:extLst>
                    <a:ext uri="{FF2B5EF4-FFF2-40B4-BE49-F238E27FC236}">
                      <a16:creationId xmlns:a16="http://schemas.microsoft.com/office/drawing/2014/main" id="{66477994-0A94-4B63-9C23-C0B6C9F07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60">
                  <a:extLst>
                    <a:ext uri="{FF2B5EF4-FFF2-40B4-BE49-F238E27FC236}">
                      <a16:creationId xmlns:a16="http://schemas.microsoft.com/office/drawing/2014/main" id="{08A5D200-1F4E-4596-9324-AA4572F8D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61">
                  <a:extLst>
                    <a:ext uri="{FF2B5EF4-FFF2-40B4-BE49-F238E27FC236}">
                      <a16:creationId xmlns:a16="http://schemas.microsoft.com/office/drawing/2014/main" id="{8DFAD34B-8925-467C-A6B8-4315167A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62">
                  <a:extLst>
                    <a:ext uri="{FF2B5EF4-FFF2-40B4-BE49-F238E27FC236}">
                      <a16:creationId xmlns:a16="http://schemas.microsoft.com/office/drawing/2014/main" id="{A7AC1E76-6F33-4FD8-9FFA-3B55FFE58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0BEF89B8-53C4-427F-B141-32586E5D3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64">
                  <a:extLst>
                    <a:ext uri="{FF2B5EF4-FFF2-40B4-BE49-F238E27FC236}">
                      <a16:creationId xmlns:a16="http://schemas.microsoft.com/office/drawing/2014/main" id="{D3EC41BD-BFE3-4F35-8B55-A2CB7197A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5">
                  <a:extLst>
                    <a:ext uri="{FF2B5EF4-FFF2-40B4-BE49-F238E27FC236}">
                      <a16:creationId xmlns:a16="http://schemas.microsoft.com/office/drawing/2014/main" id="{F4CA9708-25AA-4B74-B091-941019719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66">
                  <a:extLst>
                    <a:ext uri="{FF2B5EF4-FFF2-40B4-BE49-F238E27FC236}">
                      <a16:creationId xmlns:a16="http://schemas.microsoft.com/office/drawing/2014/main" id="{58D69A84-B6AF-4D7A-8E06-9CB1FE6BA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67">
                  <a:extLst>
                    <a:ext uri="{FF2B5EF4-FFF2-40B4-BE49-F238E27FC236}">
                      <a16:creationId xmlns:a16="http://schemas.microsoft.com/office/drawing/2014/main" id="{F0E34C35-5745-488B-B4D3-3527DB516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68">
                  <a:extLst>
                    <a:ext uri="{FF2B5EF4-FFF2-40B4-BE49-F238E27FC236}">
                      <a16:creationId xmlns:a16="http://schemas.microsoft.com/office/drawing/2014/main" id="{F82BA891-8419-46B6-B39D-BA5F47A34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269">
                  <a:extLst>
                    <a:ext uri="{FF2B5EF4-FFF2-40B4-BE49-F238E27FC236}">
                      <a16:creationId xmlns:a16="http://schemas.microsoft.com/office/drawing/2014/main" id="{116B4E59-CD59-4F2C-88DF-97D791657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0">
                  <a:extLst>
                    <a:ext uri="{FF2B5EF4-FFF2-40B4-BE49-F238E27FC236}">
                      <a16:creationId xmlns:a16="http://schemas.microsoft.com/office/drawing/2014/main" id="{70B0F342-7E0A-4F1D-ACFE-732A4A6B6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71">
                  <a:extLst>
                    <a:ext uri="{FF2B5EF4-FFF2-40B4-BE49-F238E27FC236}">
                      <a16:creationId xmlns:a16="http://schemas.microsoft.com/office/drawing/2014/main" id="{34076F03-98DB-45EF-B704-83F4AC0FF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72">
                  <a:extLst>
                    <a:ext uri="{FF2B5EF4-FFF2-40B4-BE49-F238E27FC236}">
                      <a16:creationId xmlns:a16="http://schemas.microsoft.com/office/drawing/2014/main" id="{5FD4E1F3-B41F-4F62-B987-B9CF61F92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273">
                  <a:extLst>
                    <a:ext uri="{FF2B5EF4-FFF2-40B4-BE49-F238E27FC236}">
                      <a16:creationId xmlns:a16="http://schemas.microsoft.com/office/drawing/2014/main" id="{09509FF2-0CB8-470E-AE4D-27372A987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274">
                  <a:extLst>
                    <a:ext uri="{FF2B5EF4-FFF2-40B4-BE49-F238E27FC236}">
                      <a16:creationId xmlns:a16="http://schemas.microsoft.com/office/drawing/2014/main" id="{31AB5591-1DA7-4639-8F26-0DA69CE79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275">
                  <a:extLst>
                    <a:ext uri="{FF2B5EF4-FFF2-40B4-BE49-F238E27FC236}">
                      <a16:creationId xmlns:a16="http://schemas.microsoft.com/office/drawing/2014/main" id="{C96A1CC7-F1DB-4754-B3EA-C9844481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276">
                  <a:extLst>
                    <a:ext uri="{FF2B5EF4-FFF2-40B4-BE49-F238E27FC236}">
                      <a16:creationId xmlns:a16="http://schemas.microsoft.com/office/drawing/2014/main" id="{92C9CA25-9260-4CE0-89D9-9B04BFF27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77">
                  <a:extLst>
                    <a:ext uri="{FF2B5EF4-FFF2-40B4-BE49-F238E27FC236}">
                      <a16:creationId xmlns:a16="http://schemas.microsoft.com/office/drawing/2014/main" id="{269B4EB2-09A5-42B0-AA5C-8ED1D4954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278">
                  <a:extLst>
                    <a:ext uri="{FF2B5EF4-FFF2-40B4-BE49-F238E27FC236}">
                      <a16:creationId xmlns:a16="http://schemas.microsoft.com/office/drawing/2014/main" id="{6D6A4E43-E425-4EF8-84F7-66B6BCD32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79">
                  <a:extLst>
                    <a:ext uri="{FF2B5EF4-FFF2-40B4-BE49-F238E27FC236}">
                      <a16:creationId xmlns:a16="http://schemas.microsoft.com/office/drawing/2014/main" id="{2C26FBC6-021D-415C-9889-524F7060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80">
                  <a:extLst>
                    <a:ext uri="{FF2B5EF4-FFF2-40B4-BE49-F238E27FC236}">
                      <a16:creationId xmlns:a16="http://schemas.microsoft.com/office/drawing/2014/main" id="{B777B629-FC58-4360-83C2-F7BFEF017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281">
                  <a:extLst>
                    <a:ext uri="{FF2B5EF4-FFF2-40B4-BE49-F238E27FC236}">
                      <a16:creationId xmlns:a16="http://schemas.microsoft.com/office/drawing/2014/main" id="{76184F6C-4BD3-4D50-BFA3-D477E46BE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282">
                  <a:extLst>
                    <a:ext uri="{FF2B5EF4-FFF2-40B4-BE49-F238E27FC236}">
                      <a16:creationId xmlns:a16="http://schemas.microsoft.com/office/drawing/2014/main" id="{099CD8B4-ABD8-4C0A-AD62-24D54691A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283">
                  <a:extLst>
                    <a:ext uri="{FF2B5EF4-FFF2-40B4-BE49-F238E27FC236}">
                      <a16:creationId xmlns:a16="http://schemas.microsoft.com/office/drawing/2014/main" id="{5843ADD9-DF63-48B3-A4B2-158E96260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284">
                  <a:extLst>
                    <a:ext uri="{FF2B5EF4-FFF2-40B4-BE49-F238E27FC236}">
                      <a16:creationId xmlns:a16="http://schemas.microsoft.com/office/drawing/2014/main" id="{C6DD7423-0875-4EE1-9448-12C3E63FF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285">
                  <a:extLst>
                    <a:ext uri="{FF2B5EF4-FFF2-40B4-BE49-F238E27FC236}">
                      <a16:creationId xmlns:a16="http://schemas.microsoft.com/office/drawing/2014/main" id="{9DE7E72C-E7CC-44C0-B3A6-F7E52669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286">
                  <a:extLst>
                    <a:ext uri="{FF2B5EF4-FFF2-40B4-BE49-F238E27FC236}">
                      <a16:creationId xmlns:a16="http://schemas.microsoft.com/office/drawing/2014/main" id="{6FC15CC6-BD4A-4170-B790-866A6DDA7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287">
                  <a:extLst>
                    <a:ext uri="{FF2B5EF4-FFF2-40B4-BE49-F238E27FC236}">
                      <a16:creationId xmlns:a16="http://schemas.microsoft.com/office/drawing/2014/main" id="{C3D77EA6-7FB3-4D35-8A6A-F0BAA39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288">
                  <a:extLst>
                    <a:ext uri="{FF2B5EF4-FFF2-40B4-BE49-F238E27FC236}">
                      <a16:creationId xmlns:a16="http://schemas.microsoft.com/office/drawing/2014/main" id="{A123F468-B414-4453-9D2E-6444B5DAD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289">
                  <a:extLst>
                    <a:ext uri="{FF2B5EF4-FFF2-40B4-BE49-F238E27FC236}">
                      <a16:creationId xmlns:a16="http://schemas.microsoft.com/office/drawing/2014/main" id="{9009B4BF-F48E-47A2-AD36-066BF1D06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290">
                  <a:extLst>
                    <a:ext uri="{FF2B5EF4-FFF2-40B4-BE49-F238E27FC236}">
                      <a16:creationId xmlns:a16="http://schemas.microsoft.com/office/drawing/2014/main" id="{67F88330-6335-4A0D-89A3-CFE4F425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91">
                  <a:extLst>
                    <a:ext uri="{FF2B5EF4-FFF2-40B4-BE49-F238E27FC236}">
                      <a16:creationId xmlns:a16="http://schemas.microsoft.com/office/drawing/2014/main" id="{2B4A3950-F588-40C9-98B7-67C58CAED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92">
                  <a:extLst>
                    <a:ext uri="{FF2B5EF4-FFF2-40B4-BE49-F238E27FC236}">
                      <a16:creationId xmlns:a16="http://schemas.microsoft.com/office/drawing/2014/main" id="{F78B7B29-5651-4C98-9AE5-53DECE80B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93">
                  <a:extLst>
                    <a:ext uri="{FF2B5EF4-FFF2-40B4-BE49-F238E27FC236}">
                      <a16:creationId xmlns:a16="http://schemas.microsoft.com/office/drawing/2014/main" id="{2B43E4F0-A1D5-4AA0-A2B7-E7A3153F3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94">
                  <a:extLst>
                    <a:ext uri="{FF2B5EF4-FFF2-40B4-BE49-F238E27FC236}">
                      <a16:creationId xmlns:a16="http://schemas.microsoft.com/office/drawing/2014/main" id="{6F3DFF9D-AE9E-4E99-87E3-4DFC7CDE3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95">
                  <a:extLst>
                    <a:ext uri="{FF2B5EF4-FFF2-40B4-BE49-F238E27FC236}">
                      <a16:creationId xmlns:a16="http://schemas.microsoft.com/office/drawing/2014/main" id="{D24D627E-AA03-43B5-80B2-91EC1A1AA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96">
                  <a:extLst>
                    <a:ext uri="{FF2B5EF4-FFF2-40B4-BE49-F238E27FC236}">
                      <a16:creationId xmlns:a16="http://schemas.microsoft.com/office/drawing/2014/main" id="{53E4005C-DC46-4959-9AE8-063078F4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97">
                  <a:extLst>
                    <a:ext uri="{FF2B5EF4-FFF2-40B4-BE49-F238E27FC236}">
                      <a16:creationId xmlns:a16="http://schemas.microsoft.com/office/drawing/2014/main" id="{9219A359-BB22-4A9B-BE8D-2181CB20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98">
                  <a:extLst>
                    <a:ext uri="{FF2B5EF4-FFF2-40B4-BE49-F238E27FC236}">
                      <a16:creationId xmlns:a16="http://schemas.microsoft.com/office/drawing/2014/main" id="{5257F53B-0AC0-4529-8392-EE6E08F5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299">
                  <a:extLst>
                    <a:ext uri="{FF2B5EF4-FFF2-40B4-BE49-F238E27FC236}">
                      <a16:creationId xmlns:a16="http://schemas.microsoft.com/office/drawing/2014/main" id="{DE2019BF-F55A-497B-BE26-A4FB7ABD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00">
                  <a:extLst>
                    <a:ext uri="{FF2B5EF4-FFF2-40B4-BE49-F238E27FC236}">
                      <a16:creationId xmlns:a16="http://schemas.microsoft.com/office/drawing/2014/main" id="{F0C99E12-1A13-4D0A-B2E0-C9999E39C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01">
                  <a:extLst>
                    <a:ext uri="{FF2B5EF4-FFF2-40B4-BE49-F238E27FC236}">
                      <a16:creationId xmlns:a16="http://schemas.microsoft.com/office/drawing/2014/main" id="{7D989895-3914-4C61-878F-8C91DE79D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02">
                  <a:extLst>
                    <a:ext uri="{FF2B5EF4-FFF2-40B4-BE49-F238E27FC236}">
                      <a16:creationId xmlns:a16="http://schemas.microsoft.com/office/drawing/2014/main" id="{B6930B4A-97DB-4AA2-BD12-E6E7FB981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03">
                  <a:extLst>
                    <a:ext uri="{FF2B5EF4-FFF2-40B4-BE49-F238E27FC236}">
                      <a16:creationId xmlns:a16="http://schemas.microsoft.com/office/drawing/2014/main" id="{7AB6F875-B0D6-4BEB-BF62-F7EA57C1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04">
                  <a:extLst>
                    <a:ext uri="{FF2B5EF4-FFF2-40B4-BE49-F238E27FC236}">
                      <a16:creationId xmlns:a16="http://schemas.microsoft.com/office/drawing/2014/main" id="{94A5A5C6-A084-43B4-B2F8-F5759CA3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5">
                  <a:extLst>
                    <a:ext uri="{FF2B5EF4-FFF2-40B4-BE49-F238E27FC236}">
                      <a16:creationId xmlns:a16="http://schemas.microsoft.com/office/drawing/2014/main" id="{EEE9F7F3-AAA5-43E8-910F-67926ABC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06">
                  <a:extLst>
                    <a:ext uri="{FF2B5EF4-FFF2-40B4-BE49-F238E27FC236}">
                      <a16:creationId xmlns:a16="http://schemas.microsoft.com/office/drawing/2014/main" id="{9FA4169F-DCED-4F22-A5BB-96AD013D1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07">
                  <a:extLst>
                    <a:ext uri="{FF2B5EF4-FFF2-40B4-BE49-F238E27FC236}">
                      <a16:creationId xmlns:a16="http://schemas.microsoft.com/office/drawing/2014/main" id="{8E2962EC-F101-4CE8-8FA5-17C8A1448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08">
                  <a:extLst>
                    <a:ext uri="{FF2B5EF4-FFF2-40B4-BE49-F238E27FC236}">
                      <a16:creationId xmlns:a16="http://schemas.microsoft.com/office/drawing/2014/main" id="{D10F9FDF-A084-41D1-A1B3-692B50C5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309">
                  <a:extLst>
                    <a:ext uri="{FF2B5EF4-FFF2-40B4-BE49-F238E27FC236}">
                      <a16:creationId xmlns:a16="http://schemas.microsoft.com/office/drawing/2014/main" id="{F52303DF-8F1E-49B8-B289-2830D321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310">
                  <a:extLst>
                    <a:ext uri="{FF2B5EF4-FFF2-40B4-BE49-F238E27FC236}">
                      <a16:creationId xmlns:a16="http://schemas.microsoft.com/office/drawing/2014/main" id="{84A1CE9E-2BDE-4BCA-9656-6CF49A9DE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311">
                  <a:extLst>
                    <a:ext uri="{FF2B5EF4-FFF2-40B4-BE49-F238E27FC236}">
                      <a16:creationId xmlns:a16="http://schemas.microsoft.com/office/drawing/2014/main" id="{C990C4D5-8560-40A1-B3D1-C3823C5F9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312">
                  <a:extLst>
                    <a:ext uri="{FF2B5EF4-FFF2-40B4-BE49-F238E27FC236}">
                      <a16:creationId xmlns:a16="http://schemas.microsoft.com/office/drawing/2014/main" id="{F09036DF-CC34-4600-8FB7-A60425E04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13">
                  <a:extLst>
                    <a:ext uri="{FF2B5EF4-FFF2-40B4-BE49-F238E27FC236}">
                      <a16:creationId xmlns:a16="http://schemas.microsoft.com/office/drawing/2014/main" id="{E911EBC0-D1F6-4879-9264-B93C3D3F5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14">
                  <a:extLst>
                    <a:ext uri="{FF2B5EF4-FFF2-40B4-BE49-F238E27FC236}">
                      <a16:creationId xmlns:a16="http://schemas.microsoft.com/office/drawing/2014/main" id="{E0D63926-6CB1-4A32-9BC1-1DD4826C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315">
                  <a:extLst>
                    <a:ext uri="{FF2B5EF4-FFF2-40B4-BE49-F238E27FC236}">
                      <a16:creationId xmlns:a16="http://schemas.microsoft.com/office/drawing/2014/main" id="{5EC9EE18-40B7-4957-A165-3413CB864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6">
                  <a:extLst>
                    <a:ext uri="{FF2B5EF4-FFF2-40B4-BE49-F238E27FC236}">
                      <a16:creationId xmlns:a16="http://schemas.microsoft.com/office/drawing/2014/main" id="{C8A328C5-F988-4860-8B87-1B9E5A164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17">
                  <a:extLst>
                    <a:ext uri="{FF2B5EF4-FFF2-40B4-BE49-F238E27FC236}">
                      <a16:creationId xmlns:a16="http://schemas.microsoft.com/office/drawing/2014/main" id="{A2ADF7FB-7534-4E38-9ACF-49FD6C1E4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318">
                  <a:extLst>
                    <a:ext uri="{FF2B5EF4-FFF2-40B4-BE49-F238E27FC236}">
                      <a16:creationId xmlns:a16="http://schemas.microsoft.com/office/drawing/2014/main" id="{E9ADC29F-7C94-45A1-8750-E0D934DE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984F9474-CA73-42BE-B512-B30349D9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9EAEF0AE-C427-46DE-B448-C0C42D91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6A16A40E-4E01-4BB3-BB84-B5BEF8F6E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16756DA0-6AD7-4E6F-B001-0E0C63C3A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23">
                  <a:extLst>
                    <a:ext uri="{FF2B5EF4-FFF2-40B4-BE49-F238E27FC236}">
                      <a16:creationId xmlns:a16="http://schemas.microsoft.com/office/drawing/2014/main" id="{F2C40A22-FED1-4AF2-836B-52F41C7E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24">
                  <a:extLst>
                    <a:ext uri="{FF2B5EF4-FFF2-40B4-BE49-F238E27FC236}">
                      <a16:creationId xmlns:a16="http://schemas.microsoft.com/office/drawing/2014/main" id="{E70CFA0B-D0B4-4DCF-9977-6BFE5C7C1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25">
                  <a:extLst>
                    <a:ext uri="{FF2B5EF4-FFF2-40B4-BE49-F238E27FC236}">
                      <a16:creationId xmlns:a16="http://schemas.microsoft.com/office/drawing/2014/main" id="{08A30FCB-64F3-442E-8B12-CA6EE576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26">
                  <a:extLst>
                    <a:ext uri="{FF2B5EF4-FFF2-40B4-BE49-F238E27FC236}">
                      <a16:creationId xmlns:a16="http://schemas.microsoft.com/office/drawing/2014/main" id="{C4B012D7-1708-406A-9223-D5CF530B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3F87D0B1-B2A6-4285-BCA4-9A412061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95536DCF-8EFC-475B-8FD7-E3E5F21E5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052AAB80-2F4D-488B-A6D6-BE44959F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B1069C87-CBDB-42F5-995C-36B8A46B6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31">
                  <a:extLst>
                    <a:ext uri="{FF2B5EF4-FFF2-40B4-BE49-F238E27FC236}">
                      <a16:creationId xmlns:a16="http://schemas.microsoft.com/office/drawing/2014/main" id="{2D0B65C0-F777-4FCD-9078-B6A85863C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32">
                  <a:extLst>
                    <a:ext uri="{FF2B5EF4-FFF2-40B4-BE49-F238E27FC236}">
                      <a16:creationId xmlns:a16="http://schemas.microsoft.com/office/drawing/2014/main" id="{D1FE1493-0334-4757-A64B-AC960D4C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33">
                  <a:extLst>
                    <a:ext uri="{FF2B5EF4-FFF2-40B4-BE49-F238E27FC236}">
                      <a16:creationId xmlns:a16="http://schemas.microsoft.com/office/drawing/2014/main" id="{E41011DF-79A2-448F-99DD-315F8CE2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34">
                  <a:extLst>
                    <a:ext uri="{FF2B5EF4-FFF2-40B4-BE49-F238E27FC236}">
                      <a16:creationId xmlns:a16="http://schemas.microsoft.com/office/drawing/2014/main" id="{D0A0B129-7552-4DA4-BE63-F4989E300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A025CFD7-13C4-4B0F-AC37-EE56BD736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C00DB942-131C-4518-B050-29E23B3D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BEA9DE6C-2F0B-4379-B9A0-DCF52FE7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FEBF2B24-E3E1-4003-8456-EE60E2A29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39">
                  <a:extLst>
                    <a:ext uri="{FF2B5EF4-FFF2-40B4-BE49-F238E27FC236}">
                      <a16:creationId xmlns:a16="http://schemas.microsoft.com/office/drawing/2014/main" id="{2AF837FD-EC8F-4633-8113-795DFDC8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40">
                  <a:extLst>
                    <a:ext uri="{FF2B5EF4-FFF2-40B4-BE49-F238E27FC236}">
                      <a16:creationId xmlns:a16="http://schemas.microsoft.com/office/drawing/2014/main" id="{B22B95A2-D852-400A-9E12-C2BF621A7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41">
                  <a:extLst>
                    <a:ext uri="{FF2B5EF4-FFF2-40B4-BE49-F238E27FC236}">
                      <a16:creationId xmlns:a16="http://schemas.microsoft.com/office/drawing/2014/main" id="{69AC8154-1111-4320-9F6F-51D41103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42">
                  <a:extLst>
                    <a:ext uri="{FF2B5EF4-FFF2-40B4-BE49-F238E27FC236}">
                      <a16:creationId xmlns:a16="http://schemas.microsoft.com/office/drawing/2014/main" id="{D5D16960-AE5E-4709-9B5E-31917341D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43">
                  <a:extLst>
                    <a:ext uri="{FF2B5EF4-FFF2-40B4-BE49-F238E27FC236}">
                      <a16:creationId xmlns:a16="http://schemas.microsoft.com/office/drawing/2014/main" id="{02817D0E-CD9D-4EF1-A217-E0149301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44">
                  <a:extLst>
                    <a:ext uri="{FF2B5EF4-FFF2-40B4-BE49-F238E27FC236}">
                      <a16:creationId xmlns:a16="http://schemas.microsoft.com/office/drawing/2014/main" id="{5B7723CF-486B-4754-B171-4C95B4B9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45">
                  <a:extLst>
                    <a:ext uri="{FF2B5EF4-FFF2-40B4-BE49-F238E27FC236}">
                      <a16:creationId xmlns:a16="http://schemas.microsoft.com/office/drawing/2014/main" id="{1800A2BA-B6E0-4DAF-BB07-EBB9E2E0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46">
                  <a:extLst>
                    <a:ext uri="{FF2B5EF4-FFF2-40B4-BE49-F238E27FC236}">
                      <a16:creationId xmlns:a16="http://schemas.microsoft.com/office/drawing/2014/main" id="{AFDCF8AE-D015-4515-B71B-F9176023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47">
                  <a:extLst>
                    <a:ext uri="{FF2B5EF4-FFF2-40B4-BE49-F238E27FC236}">
                      <a16:creationId xmlns:a16="http://schemas.microsoft.com/office/drawing/2014/main" id="{B51C7D73-0857-49BF-98B7-450D18E43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48">
                  <a:extLst>
                    <a:ext uri="{FF2B5EF4-FFF2-40B4-BE49-F238E27FC236}">
                      <a16:creationId xmlns:a16="http://schemas.microsoft.com/office/drawing/2014/main" id="{22878E1A-EB74-4BBF-A67F-ACEE2D5A1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49">
                  <a:extLst>
                    <a:ext uri="{FF2B5EF4-FFF2-40B4-BE49-F238E27FC236}">
                      <a16:creationId xmlns:a16="http://schemas.microsoft.com/office/drawing/2014/main" id="{7F1FCBC1-FFC4-44B2-ABB8-EC1D1EB2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350">
                  <a:extLst>
                    <a:ext uri="{FF2B5EF4-FFF2-40B4-BE49-F238E27FC236}">
                      <a16:creationId xmlns:a16="http://schemas.microsoft.com/office/drawing/2014/main" id="{9E625825-28D6-462F-A7DF-2C2E48EE5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51">
                  <a:extLst>
                    <a:ext uri="{FF2B5EF4-FFF2-40B4-BE49-F238E27FC236}">
                      <a16:creationId xmlns:a16="http://schemas.microsoft.com/office/drawing/2014/main" id="{F7760566-C9F0-4AAC-AB51-795C7E827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52">
                  <a:extLst>
                    <a:ext uri="{FF2B5EF4-FFF2-40B4-BE49-F238E27FC236}">
                      <a16:creationId xmlns:a16="http://schemas.microsoft.com/office/drawing/2014/main" id="{CA3B059E-56E5-46B8-AD0F-E464B202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53">
                  <a:extLst>
                    <a:ext uri="{FF2B5EF4-FFF2-40B4-BE49-F238E27FC236}">
                      <a16:creationId xmlns:a16="http://schemas.microsoft.com/office/drawing/2014/main" id="{FC81BBB3-66E8-45D7-B947-4BE83455D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54">
                  <a:extLst>
                    <a:ext uri="{FF2B5EF4-FFF2-40B4-BE49-F238E27FC236}">
                      <a16:creationId xmlns:a16="http://schemas.microsoft.com/office/drawing/2014/main" id="{2A3B404B-F80A-4C28-8CCB-FC58E5B39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355">
                  <a:extLst>
                    <a:ext uri="{FF2B5EF4-FFF2-40B4-BE49-F238E27FC236}">
                      <a16:creationId xmlns:a16="http://schemas.microsoft.com/office/drawing/2014/main" id="{9E3166DD-B8D3-4F81-9EAC-FA100BD91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356">
                  <a:extLst>
                    <a:ext uri="{FF2B5EF4-FFF2-40B4-BE49-F238E27FC236}">
                      <a16:creationId xmlns:a16="http://schemas.microsoft.com/office/drawing/2014/main" id="{BC7148A3-EB32-4799-9A35-C150798E95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57">
                  <a:extLst>
                    <a:ext uri="{FF2B5EF4-FFF2-40B4-BE49-F238E27FC236}">
                      <a16:creationId xmlns:a16="http://schemas.microsoft.com/office/drawing/2014/main" id="{D29EA4BD-F4E2-4B60-AD72-7603408B5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58">
                  <a:extLst>
                    <a:ext uri="{FF2B5EF4-FFF2-40B4-BE49-F238E27FC236}">
                      <a16:creationId xmlns:a16="http://schemas.microsoft.com/office/drawing/2014/main" id="{954DB50D-ECCF-4383-8B0E-19FB418D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59">
                  <a:extLst>
                    <a:ext uri="{FF2B5EF4-FFF2-40B4-BE49-F238E27FC236}">
                      <a16:creationId xmlns:a16="http://schemas.microsoft.com/office/drawing/2014/main" id="{7DCACC3F-206D-4621-829C-BB47C732E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360">
                  <a:extLst>
                    <a:ext uri="{FF2B5EF4-FFF2-40B4-BE49-F238E27FC236}">
                      <a16:creationId xmlns:a16="http://schemas.microsoft.com/office/drawing/2014/main" id="{D08D166F-C9D8-4F41-92DC-69A70E246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61">
                  <a:extLst>
                    <a:ext uri="{FF2B5EF4-FFF2-40B4-BE49-F238E27FC236}">
                      <a16:creationId xmlns:a16="http://schemas.microsoft.com/office/drawing/2014/main" id="{CB9C0AAC-F49B-4446-B7DC-F9F7EC27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62">
                  <a:extLst>
                    <a:ext uri="{FF2B5EF4-FFF2-40B4-BE49-F238E27FC236}">
                      <a16:creationId xmlns:a16="http://schemas.microsoft.com/office/drawing/2014/main" id="{B86A2849-CBE9-4658-B192-DF9A2BCBB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63">
                  <a:extLst>
                    <a:ext uri="{FF2B5EF4-FFF2-40B4-BE49-F238E27FC236}">
                      <a16:creationId xmlns:a16="http://schemas.microsoft.com/office/drawing/2014/main" id="{D9C7F80A-E345-48B6-997A-0EAA7C442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64">
                  <a:extLst>
                    <a:ext uri="{FF2B5EF4-FFF2-40B4-BE49-F238E27FC236}">
                      <a16:creationId xmlns:a16="http://schemas.microsoft.com/office/drawing/2014/main" id="{0177B7EB-24F0-4260-9476-257486F0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65">
                  <a:extLst>
                    <a:ext uri="{FF2B5EF4-FFF2-40B4-BE49-F238E27FC236}">
                      <a16:creationId xmlns:a16="http://schemas.microsoft.com/office/drawing/2014/main" id="{15917A19-D256-400E-88D6-AF9F6573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6">
                  <a:extLst>
                    <a:ext uri="{FF2B5EF4-FFF2-40B4-BE49-F238E27FC236}">
                      <a16:creationId xmlns:a16="http://schemas.microsoft.com/office/drawing/2014/main" id="{10A61320-5B63-420E-80F3-298AF11C7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67">
                  <a:extLst>
                    <a:ext uri="{FF2B5EF4-FFF2-40B4-BE49-F238E27FC236}">
                      <a16:creationId xmlns:a16="http://schemas.microsoft.com/office/drawing/2014/main" id="{D07C2AF6-3C90-40B5-9DD3-E4F893449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68">
                  <a:extLst>
                    <a:ext uri="{FF2B5EF4-FFF2-40B4-BE49-F238E27FC236}">
                      <a16:creationId xmlns:a16="http://schemas.microsoft.com/office/drawing/2014/main" id="{FC570654-05E2-4A64-8167-A33A879A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69">
                  <a:extLst>
                    <a:ext uri="{FF2B5EF4-FFF2-40B4-BE49-F238E27FC236}">
                      <a16:creationId xmlns:a16="http://schemas.microsoft.com/office/drawing/2014/main" id="{DD7A4D07-9559-4D87-9CC2-93DCD191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70">
                  <a:extLst>
                    <a:ext uri="{FF2B5EF4-FFF2-40B4-BE49-F238E27FC236}">
                      <a16:creationId xmlns:a16="http://schemas.microsoft.com/office/drawing/2014/main" id="{D5206150-3CA4-410A-8EC4-F5465CAC9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71">
                  <a:extLst>
                    <a:ext uri="{FF2B5EF4-FFF2-40B4-BE49-F238E27FC236}">
                      <a16:creationId xmlns:a16="http://schemas.microsoft.com/office/drawing/2014/main" id="{16776E24-E07D-426F-9281-153EBE38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72">
                  <a:extLst>
                    <a:ext uri="{FF2B5EF4-FFF2-40B4-BE49-F238E27FC236}">
                      <a16:creationId xmlns:a16="http://schemas.microsoft.com/office/drawing/2014/main" id="{DB50AB28-445F-4A8A-ACF3-5885EC915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73">
                  <a:extLst>
                    <a:ext uri="{FF2B5EF4-FFF2-40B4-BE49-F238E27FC236}">
                      <a16:creationId xmlns:a16="http://schemas.microsoft.com/office/drawing/2014/main" id="{079C690E-09A6-4BB0-AF56-352AFA272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74">
                  <a:extLst>
                    <a:ext uri="{FF2B5EF4-FFF2-40B4-BE49-F238E27FC236}">
                      <a16:creationId xmlns:a16="http://schemas.microsoft.com/office/drawing/2014/main" id="{49975776-54A3-4948-AE0C-3F75ADACC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75">
                  <a:extLst>
                    <a:ext uri="{FF2B5EF4-FFF2-40B4-BE49-F238E27FC236}">
                      <a16:creationId xmlns:a16="http://schemas.microsoft.com/office/drawing/2014/main" id="{120C1D0A-F609-4CD9-A973-2DD9279AB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76">
                  <a:extLst>
                    <a:ext uri="{FF2B5EF4-FFF2-40B4-BE49-F238E27FC236}">
                      <a16:creationId xmlns:a16="http://schemas.microsoft.com/office/drawing/2014/main" id="{36712CD4-C880-4234-9FD8-D6A4A4E5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7">
                  <a:extLst>
                    <a:ext uri="{FF2B5EF4-FFF2-40B4-BE49-F238E27FC236}">
                      <a16:creationId xmlns:a16="http://schemas.microsoft.com/office/drawing/2014/main" id="{566DD592-F222-4DF5-ABED-401FD4E81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78">
                  <a:extLst>
                    <a:ext uri="{FF2B5EF4-FFF2-40B4-BE49-F238E27FC236}">
                      <a16:creationId xmlns:a16="http://schemas.microsoft.com/office/drawing/2014/main" id="{96CE4DDF-708A-485F-A10A-7C80D3EFA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79">
                  <a:extLst>
                    <a:ext uri="{FF2B5EF4-FFF2-40B4-BE49-F238E27FC236}">
                      <a16:creationId xmlns:a16="http://schemas.microsoft.com/office/drawing/2014/main" id="{B08DA5FD-0E6B-447B-A347-9216B224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80">
                  <a:extLst>
                    <a:ext uri="{FF2B5EF4-FFF2-40B4-BE49-F238E27FC236}">
                      <a16:creationId xmlns:a16="http://schemas.microsoft.com/office/drawing/2014/main" id="{B06FF395-8438-4D95-B413-6F7D9049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81">
                  <a:extLst>
                    <a:ext uri="{FF2B5EF4-FFF2-40B4-BE49-F238E27FC236}">
                      <a16:creationId xmlns:a16="http://schemas.microsoft.com/office/drawing/2014/main" id="{C14338F7-9E6C-417E-97B3-EB7280D48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82">
                  <a:extLst>
                    <a:ext uri="{FF2B5EF4-FFF2-40B4-BE49-F238E27FC236}">
                      <a16:creationId xmlns:a16="http://schemas.microsoft.com/office/drawing/2014/main" id="{C7E89604-3EC0-4F45-8C2C-036E1C99A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83">
                  <a:extLst>
                    <a:ext uri="{FF2B5EF4-FFF2-40B4-BE49-F238E27FC236}">
                      <a16:creationId xmlns:a16="http://schemas.microsoft.com/office/drawing/2014/main" id="{54A6F631-4690-4F5C-B3CE-D5BC519C7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84">
                  <a:extLst>
                    <a:ext uri="{FF2B5EF4-FFF2-40B4-BE49-F238E27FC236}">
                      <a16:creationId xmlns:a16="http://schemas.microsoft.com/office/drawing/2014/main" id="{F33BF709-8370-4B7B-A85E-0672E77CF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85">
                  <a:extLst>
                    <a:ext uri="{FF2B5EF4-FFF2-40B4-BE49-F238E27FC236}">
                      <a16:creationId xmlns:a16="http://schemas.microsoft.com/office/drawing/2014/main" id="{F4D76E0F-71C1-4BBF-9473-62F5E1F88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86">
                  <a:extLst>
                    <a:ext uri="{FF2B5EF4-FFF2-40B4-BE49-F238E27FC236}">
                      <a16:creationId xmlns:a16="http://schemas.microsoft.com/office/drawing/2014/main" id="{638FBB11-FCA1-4DE1-91ED-0369DE1CC2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87">
                  <a:extLst>
                    <a:ext uri="{FF2B5EF4-FFF2-40B4-BE49-F238E27FC236}">
                      <a16:creationId xmlns:a16="http://schemas.microsoft.com/office/drawing/2014/main" id="{B370EAF9-6408-4B54-88FE-97FE7C2E20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88">
                  <a:extLst>
                    <a:ext uri="{FF2B5EF4-FFF2-40B4-BE49-F238E27FC236}">
                      <a16:creationId xmlns:a16="http://schemas.microsoft.com/office/drawing/2014/main" id="{4B75540C-2D1E-422B-A9AF-30D4EA2C1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89">
                  <a:extLst>
                    <a:ext uri="{FF2B5EF4-FFF2-40B4-BE49-F238E27FC236}">
                      <a16:creationId xmlns:a16="http://schemas.microsoft.com/office/drawing/2014/main" id="{01967CDF-7747-49DD-9244-4371FD5F2D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90">
                  <a:extLst>
                    <a:ext uri="{FF2B5EF4-FFF2-40B4-BE49-F238E27FC236}">
                      <a16:creationId xmlns:a16="http://schemas.microsoft.com/office/drawing/2014/main" id="{77A938FC-E93F-43D9-9DAF-C784D93A4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91">
                  <a:extLst>
                    <a:ext uri="{FF2B5EF4-FFF2-40B4-BE49-F238E27FC236}">
                      <a16:creationId xmlns:a16="http://schemas.microsoft.com/office/drawing/2014/main" id="{1370D2A5-7E16-4FF3-BAFE-BA475E7F44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92">
                  <a:extLst>
                    <a:ext uri="{FF2B5EF4-FFF2-40B4-BE49-F238E27FC236}">
                      <a16:creationId xmlns:a16="http://schemas.microsoft.com/office/drawing/2014/main" id="{0AABDA16-4A8A-40D3-987B-99C155FFC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93">
                  <a:extLst>
                    <a:ext uri="{FF2B5EF4-FFF2-40B4-BE49-F238E27FC236}">
                      <a16:creationId xmlns:a16="http://schemas.microsoft.com/office/drawing/2014/main" id="{A6696C4E-A405-40AE-95E9-F84488B22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94">
                  <a:extLst>
                    <a:ext uri="{FF2B5EF4-FFF2-40B4-BE49-F238E27FC236}">
                      <a16:creationId xmlns:a16="http://schemas.microsoft.com/office/drawing/2014/main" id="{1D4BEB3F-0319-4905-A452-720ED4A68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95">
                  <a:extLst>
                    <a:ext uri="{FF2B5EF4-FFF2-40B4-BE49-F238E27FC236}">
                      <a16:creationId xmlns:a16="http://schemas.microsoft.com/office/drawing/2014/main" id="{BCFE619E-9F8A-49AD-B528-F9A71D276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96">
                  <a:extLst>
                    <a:ext uri="{FF2B5EF4-FFF2-40B4-BE49-F238E27FC236}">
                      <a16:creationId xmlns:a16="http://schemas.microsoft.com/office/drawing/2014/main" id="{A113D3CD-0F8E-49FA-85E6-F4AB8384E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97">
                  <a:extLst>
                    <a:ext uri="{FF2B5EF4-FFF2-40B4-BE49-F238E27FC236}">
                      <a16:creationId xmlns:a16="http://schemas.microsoft.com/office/drawing/2014/main" id="{E21CAF0D-BB12-40AF-AD13-C6F8FA5F7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98">
                  <a:extLst>
                    <a:ext uri="{FF2B5EF4-FFF2-40B4-BE49-F238E27FC236}">
                      <a16:creationId xmlns:a16="http://schemas.microsoft.com/office/drawing/2014/main" id="{06A834B7-A5AD-4151-9A5E-BACFA1849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99">
                  <a:extLst>
                    <a:ext uri="{FF2B5EF4-FFF2-40B4-BE49-F238E27FC236}">
                      <a16:creationId xmlns:a16="http://schemas.microsoft.com/office/drawing/2014/main" id="{9F14C90B-E81B-44E0-8787-EDC6B290F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400">
                  <a:extLst>
                    <a:ext uri="{FF2B5EF4-FFF2-40B4-BE49-F238E27FC236}">
                      <a16:creationId xmlns:a16="http://schemas.microsoft.com/office/drawing/2014/main" id="{E11E139A-C906-4646-B240-CB7F1E17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401">
                  <a:extLst>
                    <a:ext uri="{FF2B5EF4-FFF2-40B4-BE49-F238E27FC236}">
                      <a16:creationId xmlns:a16="http://schemas.microsoft.com/office/drawing/2014/main" id="{FFDB18E9-D7BD-42FF-BC43-755BE893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02">
                  <a:extLst>
                    <a:ext uri="{FF2B5EF4-FFF2-40B4-BE49-F238E27FC236}">
                      <a16:creationId xmlns:a16="http://schemas.microsoft.com/office/drawing/2014/main" id="{EC423285-D0FB-4B48-88A1-B9970155E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03">
                  <a:extLst>
                    <a:ext uri="{FF2B5EF4-FFF2-40B4-BE49-F238E27FC236}">
                      <a16:creationId xmlns:a16="http://schemas.microsoft.com/office/drawing/2014/main" id="{EECD3328-BB63-4732-9A1A-EA39FFBC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04">
                  <a:extLst>
                    <a:ext uri="{FF2B5EF4-FFF2-40B4-BE49-F238E27FC236}">
                      <a16:creationId xmlns:a16="http://schemas.microsoft.com/office/drawing/2014/main" id="{5C47D50A-1477-4ECC-821E-C09EE912C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05">
                  <a:extLst>
                    <a:ext uri="{FF2B5EF4-FFF2-40B4-BE49-F238E27FC236}">
                      <a16:creationId xmlns:a16="http://schemas.microsoft.com/office/drawing/2014/main" id="{5F7EA235-1810-4B87-B796-A9A2A243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406">
                  <a:extLst>
                    <a:ext uri="{FF2B5EF4-FFF2-40B4-BE49-F238E27FC236}">
                      <a16:creationId xmlns:a16="http://schemas.microsoft.com/office/drawing/2014/main" id="{A9E968E4-CE37-4C0D-907D-BC374FEEF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07">
                  <a:extLst>
                    <a:ext uri="{FF2B5EF4-FFF2-40B4-BE49-F238E27FC236}">
                      <a16:creationId xmlns:a16="http://schemas.microsoft.com/office/drawing/2014/main" id="{327BC73E-0721-433A-AB12-DFDFE6ADC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408">
                  <a:extLst>
                    <a:ext uri="{FF2B5EF4-FFF2-40B4-BE49-F238E27FC236}">
                      <a16:creationId xmlns:a16="http://schemas.microsoft.com/office/drawing/2014/main" id="{30973BCA-C4F1-4F03-B9A7-CF3E2523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409">
                  <a:extLst>
                    <a:ext uri="{FF2B5EF4-FFF2-40B4-BE49-F238E27FC236}">
                      <a16:creationId xmlns:a16="http://schemas.microsoft.com/office/drawing/2014/main" id="{908B56F5-501B-4D56-99AC-CD2FC54B9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410">
                  <a:extLst>
                    <a:ext uri="{FF2B5EF4-FFF2-40B4-BE49-F238E27FC236}">
                      <a16:creationId xmlns:a16="http://schemas.microsoft.com/office/drawing/2014/main" id="{58088CCA-0F43-4C78-B084-1753A7F0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1">
                  <a:extLst>
                    <a:ext uri="{FF2B5EF4-FFF2-40B4-BE49-F238E27FC236}">
                      <a16:creationId xmlns:a16="http://schemas.microsoft.com/office/drawing/2014/main" id="{8322A601-049C-4257-882E-66403A3B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412">
                  <a:extLst>
                    <a:ext uri="{FF2B5EF4-FFF2-40B4-BE49-F238E27FC236}">
                      <a16:creationId xmlns:a16="http://schemas.microsoft.com/office/drawing/2014/main" id="{A7A8473C-5C45-41AE-ADFF-7240F647B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413">
                  <a:extLst>
                    <a:ext uri="{FF2B5EF4-FFF2-40B4-BE49-F238E27FC236}">
                      <a16:creationId xmlns:a16="http://schemas.microsoft.com/office/drawing/2014/main" id="{C6DAC56C-A71D-4872-BA93-161700FD7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414">
                  <a:extLst>
                    <a:ext uri="{FF2B5EF4-FFF2-40B4-BE49-F238E27FC236}">
                      <a16:creationId xmlns:a16="http://schemas.microsoft.com/office/drawing/2014/main" id="{88C3F1C0-D1FC-4254-81C9-14CEE0F85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415">
                  <a:extLst>
                    <a:ext uri="{FF2B5EF4-FFF2-40B4-BE49-F238E27FC236}">
                      <a16:creationId xmlns:a16="http://schemas.microsoft.com/office/drawing/2014/main" id="{6B832641-3160-4FDE-BAD7-603563A2FB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416">
                  <a:extLst>
                    <a:ext uri="{FF2B5EF4-FFF2-40B4-BE49-F238E27FC236}">
                      <a16:creationId xmlns:a16="http://schemas.microsoft.com/office/drawing/2014/main" id="{19C25516-1837-4F58-B122-84D6F3CD4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17">
                  <a:extLst>
                    <a:ext uri="{FF2B5EF4-FFF2-40B4-BE49-F238E27FC236}">
                      <a16:creationId xmlns:a16="http://schemas.microsoft.com/office/drawing/2014/main" id="{288E805C-52C0-4074-8CE9-FDB2CD1613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418">
                  <a:extLst>
                    <a:ext uri="{FF2B5EF4-FFF2-40B4-BE49-F238E27FC236}">
                      <a16:creationId xmlns:a16="http://schemas.microsoft.com/office/drawing/2014/main" id="{1585B393-71BA-40E8-A171-036527F7C9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419">
                  <a:extLst>
                    <a:ext uri="{FF2B5EF4-FFF2-40B4-BE49-F238E27FC236}">
                      <a16:creationId xmlns:a16="http://schemas.microsoft.com/office/drawing/2014/main" id="{9066B513-886F-44DD-882C-76B545066D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420">
                  <a:extLst>
                    <a:ext uri="{FF2B5EF4-FFF2-40B4-BE49-F238E27FC236}">
                      <a16:creationId xmlns:a16="http://schemas.microsoft.com/office/drawing/2014/main" id="{4EECC7B3-5FE9-4522-AB11-F491E9AA4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421">
                  <a:extLst>
                    <a:ext uri="{FF2B5EF4-FFF2-40B4-BE49-F238E27FC236}">
                      <a16:creationId xmlns:a16="http://schemas.microsoft.com/office/drawing/2014/main" id="{4F7CDD68-BEFB-4FFC-BCA1-EA6814C04E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422">
                  <a:extLst>
                    <a:ext uri="{FF2B5EF4-FFF2-40B4-BE49-F238E27FC236}">
                      <a16:creationId xmlns:a16="http://schemas.microsoft.com/office/drawing/2014/main" id="{9CDA13BF-C9AA-4835-A479-ACD2E2665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423">
                  <a:extLst>
                    <a:ext uri="{FF2B5EF4-FFF2-40B4-BE49-F238E27FC236}">
                      <a16:creationId xmlns:a16="http://schemas.microsoft.com/office/drawing/2014/main" id="{B21E6BF1-C3A1-4914-B113-0C725F1A2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424">
                  <a:extLst>
                    <a:ext uri="{FF2B5EF4-FFF2-40B4-BE49-F238E27FC236}">
                      <a16:creationId xmlns:a16="http://schemas.microsoft.com/office/drawing/2014/main" id="{B79CF6A2-6C20-4EDA-9214-046771C0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25">
                  <a:extLst>
                    <a:ext uri="{FF2B5EF4-FFF2-40B4-BE49-F238E27FC236}">
                      <a16:creationId xmlns:a16="http://schemas.microsoft.com/office/drawing/2014/main" id="{CCA0A84E-FE1C-401D-B2B0-38CB58033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426">
                  <a:extLst>
                    <a:ext uri="{FF2B5EF4-FFF2-40B4-BE49-F238E27FC236}">
                      <a16:creationId xmlns:a16="http://schemas.microsoft.com/office/drawing/2014/main" id="{7F3E4CFB-A4BE-4023-959C-F0D594239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427">
                  <a:extLst>
                    <a:ext uri="{FF2B5EF4-FFF2-40B4-BE49-F238E27FC236}">
                      <a16:creationId xmlns:a16="http://schemas.microsoft.com/office/drawing/2014/main" id="{9F14A3D6-689E-41E2-9688-14D08693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428">
                  <a:extLst>
                    <a:ext uri="{FF2B5EF4-FFF2-40B4-BE49-F238E27FC236}">
                      <a16:creationId xmlns:a16="http://schemas.microsoft.com/office/drawing/2014/main" id="{C16E97BF-D6E8-472A-9AB4-15D6E5732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30">
                  <a:extLst>
                    <a:ext uri="{FF2B5EF4-FFF2-40B4-BE49-F238E27FC236}">
                      <a16:creationId xmlns:a16="http://schemas.microsoft.com/office/drawing/2014/main" id="{92B059AC-E781-4804-946D-8926A46A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431">
                  <a:extLst>
                    <a:ext uri="{FF2B5EF4-FFF2-40B4-BE49-F238E27FC236}">
                      <a16:creationId xmlns:a16="http://schemas.microsoft.com/office/drawing/2014/main" id="{90114A14-57E6-498F-A371-A51DEBEF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432">
                  <a:extLst>
                    <a:ext uri="{FF2B5EF4-FFF2-40B4-BE49-F238E27FC236}">
                      <a16:creationId xmlns:a16="http://schemas.microsoft.com/office/drawing/2014/main" id="{06A0D4E8-DD14-4B31-AC36-4FDFC003B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433">
                  <a:extLst>
                    <a:ext uri="{FF2B5EF4-FFF2-40B4-BE49-F238E27FC236}">
                      <a16:creationId xmlns:a16="http://schemas.microsoft.com/office/drawing/2014/main" id="{799D0946-41EE-4604-B800-254BCADE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434">
                  <a:extLst>
                    <a:ext uri="{FF2B5EF4-FFF2-40B4-BE49-F238E27FC236}">
                      <a16:creationId xmlns:a16="http://schemas.microsoft.com/office/drawing/2014/main" id="{D17B3DCB-26F0-479D-A1B4-476F318F8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435">
                  <a:extLst>
                    <a:ext uri="{FF2B5EF4-FFF2-40B4-BE49-F238E27FC236}">
                      <a16:creationId xmlns:a16="http://schemas.microsoft.com/office/drawing/2014/main" id="{7EA6F1F8-394C-4823-B513-CFC0D9F05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436">
                  <a:extLst>
                    <a:ext uri="{FF2B5EF4-FFF2-40B4-BE49-F238E27FC236}">
                      <a16:creationId xmlns:a16="http://schemas.microsoft.com/office/drawing/2014/main" id="{2B200D07-45BB-445C-9E8E-D8A7731C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37">
                  <a:extLst>
                    <a:ext uri="{FF2B5EF4-FFF2-40B4-BE49-F238E27FC236}">
                      <a16:creationId xmlns:a16="http://schemas.microsoft.com/office/drawing/2014/main" id="{9F2E1D5E-FD56-46A4-9EE4-89058135D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38">
                  <a:extLst>
                    <a:ext uri="{FF2B5EF4-FFF2-40B4-BE49-F238E27FC236}">
                      <a16:creationId xmlns:a16="http://schemas.microsoft.com/office/drawing/2014/main" id="{575081DE-BC24-4E1E-BD65-E8F22C5B7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39">
                  <a:extLst>
                    <a:ext uri="{FF2B5EF4-FFF2-40B4-BE49-F238E27FC236}">
                      <a16:creationId xmlns:a16="http://schemas.microsoft.com/office/drawing/2014/main" id="{D57660B9-8B47-4EB5-AE5A-DF384FF73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40">
                  <a:extLst>
                    <a:ext uri="{FF2B5EF4-FFF2-40B4-BE49-F238E27FC236}">
                      <a16:creationId xmlns:a16="http://schemas.microsoft.com/office/drawing/2014/main" id="{22BB5CCD-45D5-41AB-8B28-00EE1C46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1">
                  <a:extLst>
                    <a:ext uri="{FF2B5EF4-FFF2-40B4-BE49-F238E27FC236}">
                      <a16:creationId xmlns:a16="http://schemas.microsoft.com/office/drawing/2014/main" id="{09990681-28CB-4A31-86F8-140783D6D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42">
                  <a:extLst>
                    <a:ext uri="{FF2B5EF4-FFF2-40B4-BE49-F238E27FC236}">
                      <a16:creationId xmlns:a16="http://schemas.microsoft.com/office/drawing/2014/main" id="{AA3544D9-B3DB-458E-B6CF-F5D3B1071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43">
                  <a:extLst>
                    <a:ext uri="{FF2B5EF4-FFF2-40B4-BE49-F238E27FC236}">
                      <a16:creationId xmlns:a16="http://schemas.microsoft.com/office/drawing/2014/main" id="{5B298D63-45FB-4336-8281-91AF72D7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44">
                  <a:extLst>
                    <a:ext uri="{FF2B5EF4-FFF2-40B4-BE49-F238E27FC236}">
                      <a16:creationId xmlns:a16="http://schemas.microsoft.com/office/drawing/2014/main" id="{16B70658-5013-4E23-A85F-8AC91691C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45">
                  <a:extLst>
                    <a:ext uri="{FF2B5EF4-FFF2-40B4-BE49-F238E27FC236}">
                      <a16:creationId xmlns:a16="http://schemas.microsoft.com/office/drawing/2014/main" id="{4C4B5BB8-1D00-4FDA-8510-C7F222839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46">
                  <a:extLst>
                    <a:ext uri="{FF2B5EF4-FFF2-40B4-BE49-F238E27FC236}">
                      <a16:creationId xmlns:a16="http://schemas.microsoft.com/office/drawing/2014/main" id="{8F9DA42D-A1FC-4F17-9FEF-C993BA696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447">
                  <a:extLst>
                    <a:ext uri="{FF2B5EF4-FFF2-40B4-BE49-F238E27FC236}">
                      <a16:creationId xmlns:a16="http://schemas.microsoft.com/office/drawing/2014/main" id="{ED0ABEA8-9C48-40E1-838D-C507B5B4A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48">
                  <a:extLst>
                    <a:ext uri="{FF2B5EF4-FFF2-40B4-BE49-F238E27FC236}">
                      <a16:creationId xmlns:a16="http://schemas.microsoft.com/office/drawing/2014/main" id="{8DA1E2A8-5613-4FFC-86C5-1F910C2E6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449">
                  <a:extLst>
                    <a:ext uri="{FF2B5EF4-FFF2-40B4-BE49-F238E27FC236}">
                      <a16:creationId xmlns:a16="http://schemas.microsoft.com/office/drawing/2014/main" id="{BCF5CADE-A34F-4408-ABED-5B826FB94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450">
                  <a:extLst>
                    <a:ext uri="{FF2B5EF4-FFF2-40B4-BE49-F238E27FC236}">
                      <a16:creationId xmlns:a16="http://schemas.microsoft.com/office/drawing/2014/main" id="{DF4F9A15-B4CB-47D0-9FA0-C05633F65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451">
                  <a:extLst>
                    <a:ext uri="{FF2B5EF4-FFF2-40B4-BE49-F238E27FC236}">
                      <a16:creationId xmlns:a16="http://schemas.microsoft.com/office/drawing/2014/main" id="{13BC4AF3-07B4-4D47-9D74-9275179C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" name="Picture 453">
                <a:extLst>
                  <a:ext uri="{FF2B5EF4-FFF2-40B4-BE49-F238E27FC236}">
                    <a16:creationId xmlns:a16="http://schemas.microsoft.com/office/drawing/2014/main" id="{185F092D-0926-456D-B476-FC5040BC2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460">
              <a:extLst>
                <a:ext uri="{FF2B5EF4-FFF2-40B4-BE49-F238E27FC236}">
                  <a16:creationId xmlns:a16="http://schemas.microsoft.com/office/drawing/2014/main" id="{9FCA058C-1897-4424-AB9B-C421E3973015}"/>
                </a:ext>
              </a:extLst>
            </p:cNvPr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10" name="Line 457">
                <a:extLst>
                  <a:ext uri="{FF2B5EF4-FFF2-40B4-BE49-F238E27FC236}">
                    <a16:creationId xmlns:a16="http://schemas.microsoft.com/office/drawing/2014/main" id="{9F04DCD4-2835-411F-AACD-E0CBF3D7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" name="Line 458">
                <a:extLst>
                  <a:ext uri="{FF2B5EF4-FFF2-40B4-BE49-F238E27FC236}">
                    <a16:creationId xmlns:a16="http://schemas.microsoft.com/office/drawing/2014/main" id="{56A94426-8B6D-431B-866F-80ABA6996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" name="Line 459">
                <a:extLst>
                  <a:ext uri="{FF2B5EF4-FFF2-40B4-BE49-F238E27FC236}">
                    <a16:creationId xmlns:a16="http://schemas.microsoft.com/office/drawing/2014/main" id="{E97FDAA0-9E98-4FE4-8C1A-4CC4818A6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" name="WordArt 455">
                <a:extLst>
                  <a:ext uri="{FF2B5EF4-FFF2-40B4-BE49-F238E27FC236}">
                    <a16:creationId xmlns:a16="http://schemas.microsoft.com/office/drawing/2014/main" id="{9249C8DF-C147-493C-973F-B3E1DE4B439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</a:t>
                </a:r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811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Coarse grained lock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one (or a few) locks to protect all (or large chunks of) shared state</a:t>
            </a:r>
          </a:p>
          <a:p>
            <a:pPr lvl="1"/>
            <a:r>
              <a:rPr lang="en-US" dirty="0"/>
              <a:t>Linux kernel &lt; version </a:t>
            </a:r>
            <a:r>
              <a:rPr lang="hr-HR" dirty="0"/>
              <a:t>2.6.39 </a:t>
            </a:r>
            <a:r>
              <a:rPr lang="hr-HR" dirty="0" err="1"/>
              <a:t>used</a:t>
            </a:r>
            <a:r>
              <a:rPr lang="hr-HR" dirty="0"/>
              <a:t> one “Big </a:t>
            </a:r>
            <a:r>
              <a:rPr lang="hr-HR" dirty="0" err="1"/>
              <a:t>Kernel</a:t>
            </a:r>
            <a:r>
              <a:rPr lang="hr-HR" dirty="0"/>
              <a:t> </a:t>
            </a:r>
            <a:r>
              <a:rPr lang="hr-HR" dirty="0" err="1"/>
              <a:t>Lock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en-US" dirty="0"/>
              <a:t>Essentially only one thread could run kernel code</a:t>
            </a:r>
          </a:p>
          <a:p>
            <a:pPr lvl="1"/>
            <a:r>
              <a:rPr lang="en-US" dirty="0"/>
              <a:t>It’s simple but there is much contention for this lock, and concurrency is limited</a:t>
            </a:r>
          </a:p>
          <a:p>
            <a:pPr lvl="1"/>
            <a:endParaRPr lang="en-US" dirty="0"/>
          </a:p>
          <a:p>
            <a:r>
              <a:rPr lang="en-US" b="1" i="1" dirty="0"/>
              <a:t>Fine grained locks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many locks, each protecting small chunks of related shared state</a:t>
            </a:r>
          </a:p>
          <a:p>
            <a:pPr lvl="1"/>
            <a:r>
              <a:rPr lang="en-US" dirty="0"/>
              <a:t>Leads to more concurrency and better performance</a:t>
            </a:r>
          </a:p>
          <a:p>
            <a:pPr lvl="1"/>
            <a:r>
              <a:rPr lang="en-US" dirty="0"/>
              <a:t>However, there is greater risk of </a:t>
            </a:r>
            <a:r>
              <a:rPr lang="en-US" i="1" dirty="0"/>
              <a:t>deadlock</a:t>
            </a:r>
            <a:endParaRPr lang="hr-H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EF3E-5083-4779-8C0C-68B6C8A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8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392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Need to enforce mutual exclusion on critical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655518"/>
            <a:ext cx="5748482" cy="3516682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113039" y="2102283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89594" y="4482427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Naively locked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0384" y="1727894"/>
            <a:ext cx="5787024" cy="4444305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96000" y="1828998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4" y="193199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995897" y="3770436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995897" y="449099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238925" y="232914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995892" y="4155065"/>
            <a:ext cx="4539679" cy="33280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overhead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4625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020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3864780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 (Correct…)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A0206-865C-4ABE-9B80-B21331F7A345}"/>
              </a:ext>
            </a:extLst>
          </p:cNvPr>
          <p:cNvSpPr txBox="1"/>
          <p:nvPr/>
        </p:nvSpPr>
        <p:spPr>
          <a:xfrm>
            <a:off x="607595" y="3072384"/>
            <a:ext cx="10972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Formerly loop contained 3 instructions (mov, add, mov)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it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Two function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instructions inside of those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even interaction with the OS…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instructions -&gt; 60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A17D9-8695-4BFE-B020-B65C3D38D89D}"/>
              </a:ext>
            </a:extLst>
          </p:cNvPr>
          <p:cNvSpPr txBox="1"/>
          <p:nvPr/>
        </p:nvSpPr>
        <p:spPr>
          <a:xfrm>
            <a:off x="607595" y="1154795"/>
            <a:ext cx="264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iterating one billion times:</a:t>
            </a:r>
          </a:p>
        </p:txBody>
      </p:sp>
    </p:spTree>
    <p:extLst>
      <p:ext uri="{BB962C8B-B14F-4D97-AF65-F5344CB8AC3E}">
        <p14:creationId xmlns:p14="http://schemas.microsoft.com/office/powerpoint/2010/main" val="28831493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2206</TotalTime>
  <Words>4621</Words>
  <Application>Microsoft Office PowerPoint</Application>
  <PresentationFormat>Widescreen</PresentationFormat>
  <Paragraphs>747</Paragraphs>
  <Slides>63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굴림</vt:lpstr>
      <vt:lpstr>Andale Mono</vt:lpstr>
      <vt:lpstr>Arial</vt:lpstr>
      <vt:lpstr>Arial Black</vt:lpstr>
      <vt:lpstr>Calibri</vt:lpstr>
      <vt:lpstr>Consolas</vt:lpstr>
      <vt:lpstr>Courier New</vt:lpstr>
      <vt:lpstr>Garamond</vt:lpstr>
      <vt:lpstr>Tahoma</vt:lpstr>
      <vt:lpstr>Wingdings</vt:lpstr>
      <vt:lpstr>Class Slides</vt:lpstr>
      <vt:lpstr>Lecture 07: Condvars and Semaphores</vt:lpstr>
      <vt:lpstr>Administrivia</vt:lpstr>
      <vt:lpstr>Midterm Exam 1</vt:lpstr>
      <vt:lpstr>Today’s Goals</vt:lpstr>
      <vt:lpstr>Review: Locks/Mutexes</vt:lpstr>
      <vt:lpstr>Outline</vt:lpstr>
      <vt:lpstr>Review: Need to enforce mutual exclusion on critical sections</vt:lpstr>
      <vt:lpstr>Naively locked counter example</vt:lpstr>
      <vt:lpstr>Problem: locking overhead decreases performance</vt:lpstr>
      <vt:lpstr>Simple mutual exclusion: one big lock</vt:lpstr>
      <vt:lpstr>Counter example with big lock technique</vt:lpstr>
      <vt:lpstr>Problem: locking decreases performance</vt:lpstr>
      <vt:lpstr>Reducing lock overhead</vt:lpstr>
      <vt:lpstr>Sloppy counter example</vt:lpstr>
      <vt:lpstr>Problem: locking decreases performance</vt:lpstr>
      <vt:lpstr>Break + Open Question</vt:lpstr>
      <vt:lpstr>Break + Open Question</vt:lpstr>
      <vt:lpstr>Outline</vt:lpstr>
      <vt:lpstr>Requirements for sensible concurrency</vt:lpstr>
      <vt:lpstr>Barriers for all-or-nothing synchronization</vt:lpstr>
      <vt:lpstr>Basic Signaling with Condition Variable (condvar)</vt:lpstr>
      <vt:lpstr>Waiting for a thread to finish</vt:lpstr>
      <vt:lpstr>CV for child wait</vt:lpstr>
      <vt:lpstr>CV for child wait</vt:lpstr>
      <vt:lpstr>CV for child wait</vt:lpstr>
      <vt:lpstr>Check your understanding: why doesn’t this work?</vt:lpstr>
      <vt:lpstr>Buggy attempts to wait for a child, no flag</vt:lpstr>
      <vt:lpstr>Check your understanding: is a lock necessary?</vt:lpstr>
      <vt:lpstr>Buggy attempts to wait for a child, no mutex</vt:lpstr>
      <vt:lpstr>Always use a loop to check the flag variable</vt:lpstr>
      <vt:lpstr>Must check condition within a loop</vt:lpstr>
      <vt:lpstr>Spurious (fake) wakeups</vt:lpstr>
      <vt:lpstr>Classical concurrency problem: Producer-Consumer</vt:lpstr>
      <vt:lpstr>Produce/Consumer Example Details</vt:lpstr>
      <vt:lpstr>Managing the buffer</vt:lpstr>
      <vt:lpstr>Managing the concurrency</vt:lpstr>
      <vt:lpstr>Managing the concurrency</vt:lpstr>
      <vt:lpstr>Managing the concurrency</vt:lpstr>
      <vt:lpstr>Managing the concurrency</vt:lpstr>
      <vt:lpstr>Broadcast makes more complex conditions possible</vt:lpstr>
      <vt:lpstr>Condition Variable: rules of thumb</vt:lpstr>
      <vt:lpstr>Break + xkcd (not relevant, just funny)</vt:lpstr>
      <vt:lpstr>Outline</vt:lpstr>
      <vt:lpstr>Generalizing Synchronization</vt:lpstr>
      <vt:lpstr>Semaphores (by Edsger Dijkstra, 1965)</vt:lpstr>
      <vt:lpstr>Semaphores vs Condition Variables</vt:lpstr>
      <vt:lpstr>Check your understanding: build a mutex</vt:lpstr>
      <vt:lpstr>Check your understanding: build a mutex</vt:lpstr>
      <vt:lpstr>Explanation of semaphore mutex implementation</vt:lpstr>
      <vt:lpstr>Semaphores reduce effort for numerical conditions</vt:lpstr>
      <vt:lpstr>Readers-Writers Problem</vt:lpstr>
      <vt:lpstr>Reader-writer Lock</vt:lpstr>
      <vt:lpstr>Reader-writer Lock</vt:lpstr>
      <vt:lpstr>Classical concurrency problems</vt:lpstr>
      <vt:lpstr>Outline</vt:lpstr>
      <vt:lpstr>Common synchronization bugs</vt:lpstr>
      <vt:lpstr>Atomicity violation</vt:lpstr>
      <vt:lpstr>Order violation</vt:lpstr>
      <vt:lpstr>Why is this difficult?</vt:lpstr>
      <vt:lpstr>Deadlock</vt:lpstr>
      <vt:lpstr>Deadlock versus starvation</vt:lpstr>
      <vt:lpstr>Locking granularity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Advanced Concurrency Control</dc:title>
  <dc:creator>Branden Ghena</dc:creator>
  <cp:lastModifiedBy>Branden Ghena</cp:lastModifiedBy>
  <cp:revision>113</cp:revision>
  <dcterms:created xsi:type="dcterms:W3CDTF">2020-09-28T18:12:56Z</dcterms:created>
  <dcterms:modified xsi:type="dcterms:W3CDTF">2024-04-23T16:17:32Z</dcterms:modified>
</cp:coreProperties>
</file>