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4"/>
  </p:notesMasterIdLst>
  <p:sldIdLst>
    <p:sldId id="256" r:id="rId2"/>
    <p:sldId id="264" r:id="rId3"/>
    <p:sldId id="2120" r:id="rId4"/>
    <p:sldId id="507" r:id="rId5"/>
    <p:sldId id="2112" r:id="rId6"/>
    <p:sldId id="2103" r:id="rId7"/>
    <p:sldId id="2102" r:id="rId8"/>
    <p:sldId id="2104" r:id="rId9"/>
    <p:sldId id="2105" r:id="rId10"/>
    <p:sldId id="2107" r:id="rId11"/>
    <p:sldId id="390" r:id="rId12"/>
    <p:sldId id="2119" r:id="rId13"/>
    <p:sldId id="386" r:id="rId14"/>
    <p:sldId id="2108" r:id="rId15"/>
    <p:sldId id="2109" r:id="rId16"/>
    <p:sldId id="285" r:id="rId17"/>
    <p:sldId id="286" r:id="rId18"/>
    <p:sldId id="287" r:id="rId19"/>
    <p:sldId id="2118" r:id="rId20"/>
    <p:sldId id="384" r:id="rId21"/>
    <p:sldId id="288" r:id="rId22"/>
    <p:sldId id="831" r:id="rId23"/>
    <p:sldId id="291" r:id="rId24"/>
    <p:sldId id="898" r:id="rId25"/>
    <p:sldId id="899" r:id="rId26"/>
    <p:sldId id="900" r:id="rId27"/>
    <p:sldId id="901" r:id="rId28"/>
    <p:sldId id="395" r:id="rId29"/>
    <p:sldId id="835" r:id="rId30"/>
    <p:sldId id="836" r:id="rId31"/>
    <p:sldId id="832" r:id="rId32"/>
    <p:sldId id="837" r:id="rId33"/>
    <p:sldId id="874" r:id="rId34"/>
    <p:sldId id="878" r:id="rId35"/>
    <p:sldId id="875" r:id="rId36"/>
    <p:sldId id="2110" r:id="rId37"/>
    <p:sldId id="2117" r:id="rId38"/>
    <p:sldId id="852" r:id="rId39"/>
    <p:sldId id="870" r:id="rId40"/>
    <p:sldId id="872" r:id="rId41"/>
    <p:sldId id="871" r:id="rId42"/>
    <p:sldId id="294" r:id="rId43"/>
    <p:sldId id="873" r:id="rId44"/>
    <p:sldId id="879" r:id="rId45"/>
    <p:sldId id="297" r:id="rId46"/>
    <p:sldId id="833" r:id="rId47"/>
    <p:sldId id="295" r:id="rId48"/>
    <p:sldId id="296" r:id="rId49"/>
    <p:sldId id="882" r:id="rId50"/>
    <p:sldId id="883" r:id="rId51"/>
    <p:sldId id="867" r:id="rId52"/>
    <p:sldId id="866" r:id="rId53"/>
    <p:sldId id="838" r:id="rId54"/>
    <p:sldId id="884" r:id="rId55"/>
    <p:sldId id="885" r:id="rId56"/>
    <p:sldId id="886" r:id="rId57"/>
    <p:sldId id="2116" r:id="rId58"/>
    <p:sldId id="2111" r:id="rId59"/>
    <p:sldId id="393" r:id="rId60"/>
    <p:sldId id="839" r:id="rId61"/>
    <p:sldId id="394" r:id="rId62"/>
    <p:sldId id="298" r:id="rId63"/>
    <p:sldId id="2115" r:id="rId64"/>
    <p:sldId id="904" r:id="rId65"/>
    <p:sldId id="415" r:id="rId66"/>
    <p:sldId id="416" r:id="rId67"/>
    <p:sldId id="421" r:id="rId68"/>
    <p:sldId id="912" r:id="rId69"/>
    <p:sldId id="2114" r:id="rId70"/>
    <p:sldId id="446" r:id="rId71"/>
    <p:sldId id="457" r:id="rId72"/>
    <p:sldId id="461" r:id="rId73"/>
    <p:sldId id="466" r:id="rId74"/>
    <p:sldId id="463" r:id="rId75"/>
    <p:sldId id="465" r:id="rId76"/>
    <p:sldId id="464" r:id="rId77"/>
    <p:sldId id="462" r:id="rId78"/>
    <p:sldId id="467" r:id="rId79"/>
    <p:sldId id="492" r:id="rId80"/>
    <p:sldId id="491" r:id="rId81"/>
    <p:sldId id="265" r:id="rId82"/>
    <p:sldId id="494" r:id="rId83"/>
    <p:sldId id="501" r:id="rId84"/>
    <p:sldId id="502" r:id="rId85"/>
    <p:sldId id="2113" r:id="rId86"/>
    <p:sldId id="876" r:id="rId87"/>
    <p:sldId id="877" r:id="rId88"/>
    <p:sldId id="887" r:id="rId89"/>
    <p:sldId id="268" r:id="rId90"/>
    <p:sldId id="888" r:id="rId91"/>
    <p:sldId id="392" r:id="rId92"/>
    <p:sldId id="906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Interrupts" id="{7C34C203-2C42-4201-85DB-DC2C963D54A4}">
          <p14:sldIdLst>
            <p14:sldId id="2120"/>
            <p14:sldId id="507"/>
            <p14:sldId id="2112"/>
            <p14:sldId id="2103"/>
            <p14:sldId id="2102"/>
            <p14:sldId id="2104"/>
            <p14:sldId id="2105"/>
            <p14:sldId id="2107"/>
            <p14:sldId id="390"/>
          </p14:sldIdLst>
        </p14:section>
        <p14:section name="Synchronization Bugs" id="{B55B8E8C-5EAB-4A1E-A4E9-AE5E896E46FA}">
          <p14:sldIdLst>
            <p14:sldId id="2119"/>
            <p14:sldId id="386"/>
            <p14:sldId id="2108"/>
            <p14:sldId id="2109"/>
            <p14:sldId id="285"/>
            <p14:sldId id="286"/>
            <p14:sldId id="287"/>
          </p14:sldIdLst>
        </p14:section>
        <p14:section name="Deadlock" id="{CDECF94A-544D-4A51-8B8A-1C3CD0D4741A}">
          <p14:sldIdLst>
            <p14:sldId id="2118"/>
            <p14:sldId id="384"/>
            <p14:sldId id="288"/>
            <p14:sldId id="831"/>
            <p14:sldId id="291"/>
            <p14:sldId id="898"/>
            <p14:sldId id="899"/>
            <p14:sldId id="900"/>
            <p14:sldId id="901"/>
            <p14:sldId id="395"/>
            <p14:sldId id="835"/>
            <p14:sldId id="836"/>
            <p14:sldId id="832"/>
            <p14:sldId id="837"/>
            <p14:sldId id="874"/>
            <p14:sldId id="878"/>
            <p14:sldId id="875"/>
            <p14:sldId id="2110"/>
          </p14:sldIdLst>
        </p14:section>
        <p14:section name="Dealing with Deadlock" id="{0541303D-2CBC-42BB-B0E2-67250CDE8470}">
          <p14:sldIdLst>
            <p14:sldId id="2117"/>
            <p14:sldId id="852"/>
            <p14:sldId id="870"/>
            <p14:sldId id="872"/>
            <p14:sldId id="871"/>
            <p14:sldId id="294"/>
            <p14:sldId id="873"/>
            <p14:sldId id="879"/>
            <p14:sldId id="297"/>
            <p14:sldId id="833"/>
            <p14:sldId id="295"/>
            <p14:sldId id="296"/>
            <p14:sldId id="882"/>
            <p14:sldId id="883"/>
            <p14:sldId id="867"/>
            <p14:sldId id="866"/>
            <p14:sldId id="838"/>
            <p14:sldId id="884"/>
            <p14:sldId id="885"/>
            <p14:sldId id="886"/>
          </p14:sldIdLst>
        </p14:section>
        <p14:section name="Livelock" id="{B6CC591A-2BBC-41FB-9E8C-31F7E3F4B761}">
          <p14:sldIdLst>
            <p14:sldId id="2116"/>
            <p14:sldId id="2111"/>
            <p14:sldId id="393"/>
            <p14:sldId id="839"/>
            <p14:sldId id="394"/>
            <p14:sldId id="298"/>
          </p14:sldIdLst>
        </p14:section>
        <p14:section name="Priority Inversion" id="{1AB53453-5811-4CD1-9664-46421BEEE286}">
          <p14:sldIdLst>
            <p14:sldId id="2115"/>
            <p14:sldId id="904"/>
            <p14:sldId id="415"/>
            <p14:sldId id="416"/>
            <p14:sldId id="421"/>
            <p14:sldId id="912"/>
          </p14:sldIdLst>
        </p14:section>
        <p14:section name="Concurrent Data Structures" id="{DD0C5B2A-7AAE-41DE-B002-EA368C35B02A}">
          <p14:sldIdLst>
            <p14:sldId id="2114"/>
            <p14:sldId id="446"/>
            <p14:sldId id="457"/>
            <p14:sldId id="461"/>
            <p14:sldId id="466"/>
            <p14:sldId id="463"/>
            <p14:sldId id="465"/>
            <p14:sldId id="464"/>
            <p14:sldId id="462"/>
            <p14:sldId id="467"/>
            <p14:sldId id="492"/>
            <p14:sldId id="491"/>
            <p14:sldId id="265"/>
            <p14:sldId id="494"/>
            <p14:sldId id="501"/>
            <p14:sldId id="502"/>
          </p14:sldIdLst>
        </p14:section>
        <p14:section name="Other Languages" id="{7AE92F62-192D-4E53-AA26-7E727587835E}">
          <p14:sldIdLst>
            <p14:sldId id="2113"/>
            <p14:sldId id="876"/>
            <p14:sldId id="877"/>
            <p14:sldId id="887"/>
            <p14:sldId id="268"/>
            <p14:sldId id="888"/>
          </p14:sldIdLst>
        </p14:section>
        <p14:section name="Wrapup" id="{29A7F866-9DA9-446B-8359-CE426CB89C7A}">
          <p14:sldIdLst>
            <p14:sldId id="392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8543" autoAdjust="0"/>
  </p:normalViewPr>
  <p:slideViewPr>
    <p:cSldViewPr snapToGrid="0">
      <p:cViewPr varScale="1">
        <p:scale>
          <a:sx n="74" d="100"/>
          <a:sy n="74" d="100"/>
        </p:scale>
        <p:origin x="84" y="1266"/>
      </p:cViewPr>
      <p:guideLst/>
    </p:cSldViewPr>
  </p:slideViewPr>
  <p:outlineViewPr>
    <p:cViewPr>
      <p:scale>
        <a:sx n="33" d="100"/>
        <a:sy n="33" d="100"/>
      </p:scale>
      <p:origin x="0" y="-8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Glenn Reeves is the guy at JPL who wrote up the report on this</a:t>
            </a:r>
          </a:p>
          <a:p>
            <a:endParaRPr lang="en-US" dirty="0"/>
          </a:p>
          <a:p>
            <a:r>
              <a:rPr lang="en-US" dirty="0"/>
              <a:t>Still there working on flight software as of 2013 (and happy to talk to summer interns about it!)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5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761C4F76-CF07-4335-8CF8-D1B9F001B034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E5D3-1BD9-43E2-9400-3EBA8D8037E6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DFD-260D-46C4-AB00-A9D8E96AC2F1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3F2-308F-49F5-BBD0-33EB06A57360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8694-A6FD-44A2-B44F-6CF6C88FC5B1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0C3092-E3A5-4031-8534-96E3B7B05F99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1792E4-9E67-4014-A726-5F630623A837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docs/ThreadSanitizer.html" TargetMode="External"/><Relationship Id="rId2" Type="http://schemas.openxmlformats.org/officeDocument/2006/relationships/hyperlink" Target="http://valgrind.org/docs/manual/hg-manual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man7.org/linux/man-pages/man3/malloc.3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abseil.io/docs/cpp/atomic_danger" TargetMode="External"/><Relationship Id="rId2" Type="http://schemas.openxmlformats.org/officeDocument/2006/relationships/hyperlink" Target="https://www.cs.cmu.edu/~410-s05/lectures/L31_LockFree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hon.org/3/library/concurrency.htm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hackernoon.com/concurrent-programming-in-python-is-not-what-you-think-it-is-b6439c3f3e6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703/" TargetMode="Externa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ust-lang.org/2015/04/10/Fearless-Concurrency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08:</a:t>
            </a:r>
            <a:br>
              <a:rPr lang="en-US" dirty="0"/>
            </a:br>
            <a:r>
              <a:rPr lang="en-US" dirty="0"/>
              <a:t>Synchronization Bugs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sz="1400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3D08-9CB6-443C-88F0-F403F734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interrupts important to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6FB-0677-4E60-8BBE-FA8ECE89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 are a case where the kernel could have a data race with itself!!</a:t>
            </a:r>
          </a:p>
          <a:p>
            <a:pPr lvl="1"/>
            <a:r>
              <a:rPr lang="en-US" dirty="0"/>
              <a:t>Imagine being in the middle of an operation on a device</a:t>
            </a:r>
          </a:p>
          <a:p>
            <a:pPr lvl="1"/>
            <a:r>
              <a:rPr lang="en-US" dirty="0"/>
              <a:t>When an interrupt comes in for that same device</a:t>
            </a:r>
          </a:p>
          <a:p>
            <a:pPr lvl="1"/>
            <a:r>
              <a:rPr lang="en-US" dirty="0"/>
              <a:t>Data structures for the device could end up messed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Takeaway: concurrency isn’t just about processes and threads</a:t>
            </a:r>
          </a:p>
          <a:p>
            <a:pPr lvl="1"/>
            <a:r>
              <a:rPr lang="en-US" dirty="0"/>
              <a:t>Many different software designs need to deal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4648-9D9A-4839-B215-76C2B3B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race fix for single-core machines: disable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5331F-4B5E-4C87-A9F9-75775B94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disable_interrupts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enable_interrupts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2FA7-2337-44F0-AEDA-06B8E23CE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6975832" cy="5029200"/>
          </a:xfrm>
        </p:spPr>
        <p:txBody>
          <a:bodyPr/>
          <a:lstStyle/>
          <a:p>
            <a:r>
              <a:rPr lang="en-US" dirty="0"/>
              <a:t>Disable interrupts to prevent preemption during critical section</a:t>
            </a:r>
          </a:p>
          <a:p>
            <a:pPr lvl="1"/>
            <a:r>
              <a:rPr lang="en-US" dirty="0"/>
              <a:t>Scheduler can’t run if the OS never takes control</a:t>
            </a:r>
          </a:p>
          <a:p>
            <a:pPr lvl="1"/>
            <a:r>
              <a:rPr lang="en-US" dirty="0"/>
              <a:t>Also stops data races in interrupt handlers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Doesn’t work by itself on multicore machines</a:t>
            </a:r>
          </a:p>
          <a:p>
            <a:pPr lvl="2"/>
            <a:r>
              <a:rPr lang="en-US" dirty="0"/>
              <a:t>Need to use it AND mutexes</a:t>
            </a:r>
          </a:p>
          <a:p>
            <a:pPr lvl="1"/>
            <a:r>
              <a:rPr lang="en-US" dirty="0"/>
              <a:t>Bad Idea™ to let processes disable the OS</a:t>
            </a:r>
          </a:p>
          <a:p>
            <a:pPr lvl="2"/>
            <a:r>
              <a:rPr lang="en-US" dirty="0"/>
              <a:t>Process could freeze the entire computer</a:t>
            </a:r>
          </a:p>
          <a:p>
            <a:pPr lvl="1"/>
            <a:r>
              <a:rPr lang="en-US" dirty="0"/>
              <a:t>Might screw up timing for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246800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0788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An operation that should have been atomic wasn’t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91E9-8777-C1F0-14BE-60005A68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2C9F-93FF-6B8D-798B-DFAE3940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Failing to make an entire option atomic</a:t>
            </a:r>
          </a:p>
          <a:p>
            <a:pPr lvl="1"/>
            <a:r>
              <a:rPr lang="en-US" dirty="0"/>
              <a:t>Must lock all references to shared memory which could be a data race</a:t>
            </a:r>
          </a:p>
          <a:p>
            <a:pPr lvl="1"/>
            <a:r>
              <a:rPr lang="en-US" dirty="0"/>
              <a:t>Must handle entire indeterminant state in one atomic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1097-7A8C-3049-FA25-055011DC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888D2B-5136-B565-1C50-634DB8B83453}"/>
              </a:ext>
            </a:extLst>
          </p:cNvPr>
          <p:cNvGrpSpPr/>
          <p:nvPr/>
        </p:nvGrpSpPr>
        <p:grpSpPr>
          <a:xfrm>
            <a:off x="2209722" y="2932983"/>
            <a:ext cx="5391721" cy="2118935"/>
            <a:chOff x="987614" y="1970785"/>
            <a:chExt cx="5391721" cy="21189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06F10C-7352-90E7-5AB8-F7B759F20075}"/>
                </a:ext>
              </a:extLst>
            </p:cNvPr>
            <p:cNvSpPr txBox="1"/>
            <p:nvPr/>
          </p:nvSpPr>
          <p:spPr>
            <a:xfrm>
              <a:off x="3350886" y="1970785"/>
              <a:ext cx="3028449" cy="2031325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lock(</a:t>
              </a:r>
              <a:r>
                <a:rPr lang="en-US" dirty="0" err="1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lck</a:t>
              </a:r>
              <a:r>
                <a:rPr lang="en-US" dirty="0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count++;</a:t>
              </a:r>
            </a:p>
            <a:p>
              <a:r>
                <a:rPr lang="en-US" dirty="0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unlock(</a:t>
              </a:r>
              <a:r>
                <a:rPr lang="en-US" dirty="0" err="1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lck</a:t>
              </a:r>
              <a:r>
                <a:rPr lang="en-US" dirty="0">
                  <a:solidFill>
                    <a:schemeClr val="accent4"/>
                  </a:solidFill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);</a:t>
              </a:r>
            </a:p>
            <a:p>
              <a:endPara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if (count == MAX) {</a:t>
              </a:r>
            </a:p>
            <a:p>
              <a: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  count = 0;</a:t>
              </a:r>
              <a:b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ea typeface="Andale Mono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430E5895-66C4-2BD5-B0F1-4427669F56B5}"/>
                </a:ext>
              </a:extLst>
            </p:cNvPr>
            <p:cNvSpPr/>
            <p:nvPr/>
          </p:nvSpPr>
          <p:spPr>
            <a:xfrm>
              <a:off x="3054673" y="3105407"/>
              <a:ext cx="296213" cy="896703"/>
            </a:xfrm>
            <a:prstGeom prst="leftBrace">
              <a:avLst>
                <a:gd name="adj1" fmla="val 33206"/>
                <a:gd name="adj2" fmla="val 46583"/>
              </a:avLst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81D593-A12F-A8C1-93A1-90D43FAD6287}"/>
                </a:ext>
              </a:extLst>
            </p:cNvPr>
            <p:cNvSpPr txBox="1"/>
            <p:nvPr/>
          </p:nvSpPr>
          <p:spPr>
            <a:xfrm>
              <a:off x="987614" y="3166390"/>
              <a:ext cx="221516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Should have been included in critical section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2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DE2B-6066-F0B4-116E-87E26C018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782806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your understanding: atomicity violation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AD57-D556-A167-5C5F-D69859776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21994" cy="5029200"/>
          </a:xfrm>
        </p:spPr>
        <p:txBody>
          <a:bodyPr/>
          <a:lstStyle/>
          <a:p>
            <a:r>
              <a:rPr lang="en-US" dirty="0"/>
              <a:t>What’s wrong here?</a:t>
            </a:r>
          </a:p>
          <a:p>
            <a:pPr lvl="1"/>
            <a:r>
              <a:rPr lang="en-US" dirty="0"/>
              <a:t>Every access is locked, right?</a:t>
            </a:r>
          </a:p>
          <a:p>
            <a:endParaRPr lang="en-US" dirty="0"/>
          </a:p>
          <a:p>
            <a:r>
              <a:rPr lang="en-US" dirty="0"/>
              <a:t>Here, calling close() and setting the file to NULL need to be one atomic operation</a:t>
            </a:r>
          </a:p>
          <a:p>
            <a:pPr lvl="1"/>
            <a:r>
              <a:rPr lang="en-US" dirty="0"/>
              <a:t>Otherwise the main thread could try to use to file when it’s closed</a:t>
            </a:r>
          </a:p>
          <a:p>
            <a:pPr lvl="1"/>
            <a:endParaRPr lang="en-US" dirty="0"/>
          </a:p>
          <a:p>
            <a:r>
              <a:rPr lang="en-US" dirty="0"/>
              <a:t>Example of failing to resolve indeterminant state atomically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563F-889B-DDF1-3F5D-3F2408C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7CE2-0752-9F66-3112-10866C9EB851}"/>
              </a:ext>
            </a:extLst>
          </p:cNvPr>
          <p:cNvSpPr txBox="1"/>
          <p:nvPr/>
        </p:nvSpPr>
        <p:spPr>
          <a:xfrm>
            <a:off x="6658002" y="1001038"/>
            <a:ext cx="4376043" cy="535531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Main Thread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if (file == NULL) {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file = open("~/</a:t>
            </a:r>
            <a:r>
              <a:rPr lang="en-US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myfile.txt</a:t>
            </a:r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write(file, "hello file");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mr-IN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Some Other Thread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chemeClr val="accent4"/>
              </a:solidFill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do some unrelated work</a:t>
            </a:r>
            <a:b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</a:br>
            <a:endParaRPr lang="en-US" dirty="0">
              <a:solidFill>
                <a:schemeClr val="accent4"/>
              </a:solidFill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 = NULL;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3351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often requires a certain ordering of operations, especially:</a:t>
            </a:r>
          </a:p>
          <a:p>
            <a:pPr lvl="1"/>
            <a:r>
              <a:rPr lang="en-US" dirty="0"/>
              <a:t>Objects must be initialized before they’re used</a:t>
            </a:r>
          </a:p>
          <a:p>
            <a:pPr lvl="1"/>
            <a:r>
              <a:rPr lang="en-US" dirty="0"/>
              <a:t>Objects cannot be freed while they are still in use</a:t>
            </a:r>
          </a:p>
          <a:p>
            <a:pPr lvl="1"/>
            <a:r>
              <a:rPr lang="en-US" dirty="0"/>
              <a:t>Resolve with semaphores or </a:t>
            </a:r>
            <a:r>
              <a:rPr lang="en-US" dirty="0" err="1"/>
              <a:t>condvars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963195" y="3009255"/>
            <a:ext cx="5341938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Parent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 = open("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file.dat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thread_create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do some work</a:t>
            </a:r>
          </a:p>
          <a:p>
            <a:pPr marL="0" indent="0">
              <a:buNone/>
            </a:pPr>
            <a:r>
              <a:rPr lang="mr-IN" sz="2400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sz="2400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03669" y="3218622"/>
            <a:ext cx="4459631" cy="265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4"/>
                </a:solidFill>
              </a:rPr>
              <a:t>Child Thread</a:t>
            </a:r>
          </a:p>
          <a:p>
            <a:pPr marL="0" indent="0">
              <a:buFont typeface="Arial"/>
              <a:buNone/>
            </a:pP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write(file, "hello");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53135" y="4711316"/>
            <a:ext cx="3102016" cy="86810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65033" y="5490831"/>
            <a:ext cx="517730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Close</a:t>
            </a:r>
            <a:r>
              <a:rPr lang="en-US" sz="2400" dirty="0"/>
              <a:t> must happen after </a:t>
            </a:r>
            <a:r>
              <a:rPr lang="en-US" sz="2400" i="1" dirty="0"/>
              <a:t>write</a:t>
            </a:r>
            <a:r>
              <a:rPr lang="en-US" sz="2400" dirty="0"/>
              <a:t>, but code does not enforce this ordering.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F8BE-BC8E-406B-AD19-0E2434A0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difficult?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seems like we can just add lots of locks and semaphores to be safe, right?</a:t>
            </a:r>
          </a:p>
          <a:p>
            <a:pPr lvl="1"/>
            <a:r>
              <a:rPr lang="en-US" dirty="0"/>
              <a:t>Still tricky! Too many locks can cause </a:t>
            </a:r>
            <a:r>
              <a:rPr lang="en-US" b="1" i="1" dirty="0"/>
              <a:t>deadlock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indefinite waiting.</a:t>
            </a:r>
          </a:p>
          <a:p>
            <a:pPr lvl="1"/>
            <a:endParaRPr lang="en-US" dirty="0"/>
          </a:p>
          <a:p>
            <a:r>
              <a:rPr lang="en-US" dirty="0"/>
              <a:t>How about just one big lock?</a:t>
            </a:r>
          </a:p>
          <a:p>
            <a:pPr lvl="1"/>
            <a:r>
              <a:rPr lang="en-US" dirty="0"/>
              <a:t>(+) Cannot deadlock with one lock (unless there are interrupts)</a:t>
            </a:r>
          </a:p>
          <a:p>
            <a:pPr lvl="1"/>
            <a:r>
              <a:rPr lang="en-US" dirty="0"/>
              <a:t>(</a:t>
            </a:r>
            <a:r>
              <a:rPr lang="mr-IN" dirty="0"/>
              <a:t>–</a:t>
            </a:r>
            <a:r>
              <a:rPr lang="en-US" dirty="0"/>
              <a:t>) However, this would </a:t>
            </a:r>
            <a:r>
              <a:rPr lang="en-US" b="1" i="1" dirty="0"/>
              <a:t>limit concurrency</a:t>
            </a:r>
          </a:p>
          <a:p>
            <a:pPr lvl="2"/>
            <a:r>
              <a:rPr lang="en-US" dirty="0"/>
              <a:t>If every task requires the same lock, then unrelated tasks cannot proceed in parallel.</a:t>
            </a:r>
          </a:p>
          <a:p>
            <a:pPr lvl="2"/>
            <a:endParaRPr lang="en-US" dirty="0"/>
          </a:p>
          <a:p>
            <a:r>
              <a:rPr lang="en-US" dirty="0"/>
              <a:t>Concurrent code is always difficult to write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pPr lvl="1"/>
            <a:r>
              <a:rPr lang="en-US" dirty="0"/>
              <a:t>Although somewhat easier with </a:t>
            </a:r>
            <a:r>
              <a:rPr lang="en-US" i="1" dirty="0"/>
              <a:t>some</a:t>
            </a:r>
            <a:r>
              <a:rPr lang="en-US" dirty="0"/>
              <a:t> higher-level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CA55-3FC0-4861-BA77-DE1F4C9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4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Coarse grained lock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one (or a few) locks to protect all (or large chunks of) shared state</a:t>
            </a:r>
          </a:p>
          <a:p>
            <a:pPr lvl="1"/>
            <a:r>
              <a:rPr lang="en-US" dirty="0"/>
              <a:t>Linux kernel &lt; version </a:t>
            </a:r>
            <a:r>
              <a:rPr lang="hr-HR" dirty="0"/>
              <a:t>2.6.39 </a:t>
            </a:r>
            <a:r>
              <a:rPr lang="hr-HR" dirty="0" err="1"/>
              <a:t>used</a:t>
            </a:r>
            <a:r>
              <a:rPr lang="hr-HR" dirty="0"/>
              <a:t> one “Big </a:t>
            </a:r>
            <a:r>
              <a:rPr lang="hr-HR" dirty="0" err="1"/>
              <a:t>Kernel</a:t>
            </a:r>
            <a:r>
              <a:rPr lang="hr-HR" dirty="0"/>
              <a:t> </a:t>
            </a:r>
            <a:r>
              <a:rPr lang="hr-HR" dirty="0" err="1"/>
              <a:t>Lock</a:t>
            </a:r>
            <a:r>
              <a:rPr lang="hr-HR" dirty="0"/>
              <a:t>”</a:t>
            </a:r>
            <a:endParaRPr lang="en-US" dirty="0"/>
          </a:p>
          <a:p>
            <a:pPr lvl="1"/>
            <a:r>
              <a:rPr lang="en-US" dirty="0"/>
              <a:t>Essentially only one thread (CPU core) could run kernel code</a:t>
            </a:r>
          </a:p>
          <a:p>
            <a:pPr lvl="1"/>
            <a:r>
              <a:rPr lang="en-US" dirty="0"/>
              <a:t>It’s simple but there is much contention for this lock, and concurrency is limited</a:t>
            </a:r>
          </a:p>
          <a:p>
            <a:pPr lvl="1"/>
            <a:endParaRPr lang="en-US" dirty="0"/>
          </a:p>
          <a:p>
            <a:r>
              <a:rPr lang="en-US" b="1" i="1" dirty="0"/>
              <a:t>Fine grained locks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many locks, each protecting small chunks of related shared state</a:t>
            </a:r>
          </a:p>
          <a:p>
            <a:pPr lvl="1"/>
            <a:r>
              <a:rPr lang="en-US" dirty="0"/>
              <a:t>Leads to more concurrency and better performance</a:t>
            </a:r>
          </a:p>
          <a:p>
            <a:pPr lvl="1"/>
            <a:r>
              <a:rPr lang="en-US" dirty="0"/>
              <a:t>However, there is greater risk of </a:t>
            </a:r>
            <a:r>
              <a:rPr lang="en-US" b="1" i="1" dirty="0"/>
              <a:t>deadlock</a:t>
            </a:r>
            <a:endParaRPr lang="hr-HR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EF3E-5083-4779-8C0C-68B6C8A2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Synchronization bugs</a:t>
            </a:r>
          </a:p>
          <a:p>
            <a:pPr lvl="1"/>
            <a:r>
              <a:rPr lang="en-US" b="1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070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Methods to avoid, prevent, and recover in the presence of deadlock </a:t>
            </a:r>
          </a:p>
          <a:p>
            <a:endParaRPr lang="en-US" dirty="0"/>
          </a:p>
          <a:p>
            <a:r>
              <a:rPr lang="en-US" dirty="0"/>
              <a:t>Discuss how thread-safe data structures might work</a:t>
            </a:r>
          </a:p>
          <a:p>
            <a:endParaRPr lang="en-US" dirty="0"/>
          </a:p>
          <a:p>
            <a:r>
              <a:rPr lang="en-US" dirty="0"/>
              <a:t>Touch on what concurrency looks like in other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life\pmchen\class\482\11.fall\lectures\deadlock.jpg">
            <a:extLst>
              <a:ext uri="{FF2B5EF4-FFF2-40B4-BE49-F238E27FC236}">
                <a16:creationId xmlns:a16="http://schemas.microsoft.com/office/drawing/2014/main" id="{E85E8346-DE8F-4322-989D-92579F405B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t="10004" b="1615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9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concurrency bug arising when:</a:t>
            </a:r>
          </a:p>
          <a:p>
            <a:pPr lvl="1"/>
            <a:r>
              <a:rPr lang="en-US" dirty="0"/>
              <a:t>Two threads are each waiting for the other to release a resource.</a:t>
            </a:r>
          </a:p>
          <a:p>
            <a:pPr lvl="1"/>
            <a:r>
              <a:rPr lang="en-US" dirty="0"/>
              <a:t>While waiting, the threads cannot release the resource already held.</a:t>
            </a:r>
          </a:p>
          <a:p>
            <a:pPr lvl="2"/>
            <a:r>
              <a:rPr lang="en-US" dirty="0"/>
              <a:t>Or at least </a:t>
            </a:r>
            <a:r>
              <a:rPr lang="en-US" i="1" dirty="0"/>
              <a:t>do not</a:t>
            </a:r>
            <a:r>
              <a:rPr lang="en-US" dirty="0"/>
              <a:t> release it</a:t>
            </a:r>
          </a:p>
          <a:p>
            <a:pPr lvl="1"/>
            <a:r>
              <a:rPr lang="en-US" dirty="0"/>
              <a:t>So the two threads </a:t>
            </a:r>
            <a:r>
              <a:rPr lang="en-US" b="1" i="1" dirty="0"/>
              <a:t>wait forever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Can arise when </a:t>
            </a:r>
            <a:r>
              <a:rPr lang="en-US" b="1" i="1" dirty="0"/>
              <a:t>multiple</a:t>
            </a:r>
            <a:r>
              <a:rPr lang="en-US" dirty="0"/>
              <a:t> shared resources are used.</a:t>
            </a:r>
          </a:p>
          <a:p>
            <a:pPr lvl="1"/>
            <a:r>
              <a:rPr lang="en-US" dirty="0"/>
              <a:t>For example, acquiring two or more locks.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551DB-7D4C-4384-B5DD-D361A8E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8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0143-2722-40E0-88B9-96E5CD5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versus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9795-C947-43B5-8AFA-E5774EA6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b="1" dirty="0"/>
              <a:t>Deadlock:</a:t>
            </a:r>
            <a:r>
              <a:rPr lang="en-US" dirty="0"/>
              <a:t> Two cars in opposite directions meet in middle</a:t>
            </a:r>
          </a:p>
          <a:p>
            <a:r>
              <a:rPr lang="en-US" b="1" dirty="0"/>
              <a:t>Starvation</a:t>
            </a:r>
            <a:r>
              <a:rPr lang="en-US" dirty="0"/>
              <a:t> (not deadlock): Eastbound traffic doesn’t stop for westbound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5581-AB04-45CF-A5F9-0656770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461">
            <a:extLst>
              <a:ext uri="{FF2B5EF4-FFF2-40B4-BE49-F238E27FC236}">
                <a16:creationId xmlns:a16="http://schemas.microsoft.com/office/drawing/2014/main" id="{DAD9152E-89D6-4655-AED6-091FBAD37EB8}"/>
              </a:ext>
            </a:extLst>
          </p:cNvPr>
          <p:cNvGrpSpPr>
            <a:grpSpLocks/>
          </p:cNvGrpSpPr>
          <p:nvPr/>
        </p:nvGrpSpPr>
        <p:grpSpPr bwMode="auto">
          <a:xfrm>
            <a:off x="2870338" y="1390374"/>
            <a:ext cx="6276975" cy="1484313"/>
            <a:chOff x="808" y="400"/>
            <a:chExt cx="3954" cy="935"/>
          </a:xfrm>
        </p:grpSpPr>
        <p:grpSp>
          <p:nvGrpSpPr>
            <p:cNvPr id="8" name="Group 454">
              <a:extLst>
                <a:ext uri="{FF2B5EF4-FFF2-40B4-BE49-F238E27FC236}">
                  <a16:creationId xmlns:a16="http://schemas.microsoft.com/office/drawing/2014/main" id="{0DF5611A-9AD9-4AA9-9B85-0C57BAA03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32B6731E-B2FE-4FA7-B29C-3D339EE4B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67" name="Line 6">
                  <a:extLst>
                    <a:ext uri="{FF2B5EF4-FFF2-40B4-BE49-F238E27FC236}">
                      <a16:creationId xmlns:a16="http://schemas.microsoft.com/office/drawing/2014/main" id="{CE04F835-50D2-4489-B74D-7A108804F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Line 7">
                  <a:extLst>
                    <a:ext uri="{FF2B5EF4-FFF2-40B4-BE49-F238E27FC236}">
                      <a16:creationId xmlns:a16="http://schemas.microsoft.com/office/drawing/2014/main" id="{E099199A-5784-4F35-84EB-7F2DF71E7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Line 8">
                  <a:extLst>
                    <a:ext uri="{FF2B5EF4-FFF2-40B4-BE49-F238E27FC236}">
                      <a16:creationId xmlns:a16="http://schemas.microsoft.com/office/drawing/2014/main" id="{38A5753D-5019-421F-BBD9-3F4E3A958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Line 9">
                  <a:extLst>
                    <a:ext uri="{FF2B5EF4-FFF2-40B4-BE49-F238E27FC236}">
                      <a16:creationId xmlns:a16="http://schemas.microsoft.com/office/drawing/2014/main" id="{11114985-6E7E-4620-9B1E-9E28B840C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" name="Line 10">
                  <a:extLst>
                    <a:ext uri="{FF2B5EF4-FFF2-40B4-BE49-F238E27FC236}">
                      <a16:creationId xmlns:a16="http://schemas.microsoft.com/office/drawing/2014/main" id="{D1437567-8FA1-4581-8E11-A4C823449E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C22E598B-0530-4A17-B6C1-1E144CBE1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62" name="Line 12">
                  <a:extLst>
                    <a:ext uri="{FF2B5EF4-FFF2-40B4-BE49-F238E27FC236}">
                      <a16:creationId xmlns:a16="http://schemas.microsoft.com/office/drawing/2014/main" id="{BC8BE31E-8400-44FA-A059-D7E2FFA87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3" name="Line 13">
                  <a:extLst>
                    <a:ext uri="{FF2B5EF4-FFF2-40B4-BE49-F238E27FC236}">
                      <a16:creationId xmlns:a16="http://schemas.microsoft.com/office/drawing/2014/main" id="{D2A52ECD-1A45-4354-9086-448F39F1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Line 14">
                  <a:extLst>
                    <a:ext uri="{FF2B5EF4-FFF2-40B4-BE49-F238E27FC236}">
                      <a16:creationId xmlns:a16="http://schemas.microsoft.com/office/drawing/2014/main" id="{36337ECC-5B47-4734-BB84-593B6C4B4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" name="Line 15">
                  <a:extLst>
                    <a:ext uri="{FF2B5EF4-FFF2-40B4-BE49-F238E27FC236}">
                      <a16:creationId xmlns:a16="http://schemas.microsoft.com/office/drawing/2014/main" id="{A226683D-4831-4755-853B-5C21D29E4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Line 16">
                  <a:extLst>
                    <a:ext uri="{FF2B5EF4-FFF2-40B4-BE49-F238E27FC236}">
                      <a16:creationId xmlns:a16="http://schemas.microsoft.com/office/drawing/2014/main" id="{6F4D999C-EACE-462C-B75D-099E76A09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F37F0D17-6AFA-4A7F-889D-14458277B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E80A4A2-D557-4E43-82CD-5D652BF5A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" name="Picture 64" descr="j0212957">
                <a:extLst>
                  <a:ext uri="{FF2B5EF4-FFF2-40B4-BE49-F238E27FC236}">
                    <a16:creationId xmlns:a16="http://schemas.microsoft.com/office/drawing/2014/main" id="{D7397567-3BAA-4950-85B5-095E1A4094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65" descr="MCj03914140000[1]">
                <a:extLst>
                  <a:ext uri="{FF2B5EF4-FFF2-40B4-BE49-F238E27FC236}">
                    <a16:creationId xmlns:a16="http://schemas.microsoft.com/office/drawing/2014/main" id="{AB30DE0A-D484-4FBF-A611-C96262FA0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Group 224">
                <a:extLst>
                  <a:ext uri="{FF2B5EF4-FFF2-40B4-BE49-F238E27FC236}">
                    <a16:creationId xmlns:a16="http://schemas.microsoft.com/office/drawing/2014/main" id="{47027879-454F-4BDA-9643-A774F0EA8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28" name="Freeform 188">
                  <a:extLst>
                    <a:ext uri="{FF2B5EF4-FFF2-40B4-BE49-F238E27FC236}">
                      <a16:creationId xmlns:a16="http://schemas.microsoft.com/office/drawing/2014/main" id="{DAEB3213-7902-4515-A816-4D55D3C2F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190">
                  <a:extLst>
                    <a:ext uri="{FF2B5EF4-FFF2-40B4-BE49-F238E27FC236}">
                      <a16:creationId xmlns:a16="http://schemas.microsoft.com/office/drawing/2014/main" id="{9EA20662-56C9-4A55-BE43-B88316DD0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191">
                  <a:extLst>
                    <a:ext uri="{FF2B5EF4-FFF2-40B4-BE49-F238E27FC236}">
                      <a16:creationId xmlns:a16="http://schemas.microsoft.com/office/drawing/2014/main" id="{29EA79A5-FC37-4DEA-AE1F-2528A15AB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192">
                  <a:extLst>
                    <a:ext uri="{FF2B5EF4-FFF2-40B4-BE49-F238E27FC236}">
                      <a16:creationId xmlns:a16="http://schemas.microsoft.com/office/drawing/2014/main" id="{4031E491-C2E2-4AA9-AFD0-14EFBA44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193">
                  <a:extLst>
                    <a:ext uri="{FF2B5EF4-FFF2-40B4-BE49-F238E27FC236}">
                      <a16:creationId xmlns:a16="http://schemas.microsoft.com/office/drawing/2014/main" id="{6EF227DE-51AA-46F8-976E-0D46896F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194">
                  <a:extLst>
                    <a:ext uri="{FF2B5EF4-FFF2-40B4-BE49-F238E27FC236}">
                      <a16:creationId xmlns:a16="http://schemas.microsoft.com/office/drawing/2014/main" id="{96D632AC-1DB0-46F5-8505-8DAF5DEF4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195">
                  <a:extLst>
                    <a:ext uri="{FF2B5EF4-FFF2-40B4-BE49-F238E27FC236}">
                      <a16:creationId xmlns:a16="http://schemas.microsoft.com/office/drawing/2014/main" id="{A5B427BE-84B5-4DF5-9CDB-FA8A77A9F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196">
                  <a:extLst>
                    <a:ext uri="{FF2B5EF4-FFF2-40B4-BE49-F238E27FC236}">
                      <a16:creationId xmlns:a16="http://schemas.microsoft.com/office/drawing/2014/main" id="{CA27D363-8E43-4C44-BE60-AAB24392C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197">
                  <a:extLst>
                    <a:ext uri="{FF2B5EF4-FFF2-40B4-BE49-F238E27FC236}">
                      <a16:creationId xmlns:a16="http://schemas.microsoft.com/office/drawing/2014/main" id="{DA6F7144-7060-464A-AF5D-6E6BF331BB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198">
                  <a:extLst>
                    <a:ext uri="{FF2B5EF4-FFF2-40B4-BE49-F238E27FC236}">
                      <a16:creationId xmlns:a16="http://schemas.microsoft.com/office/drawing/2014/main" id="{6CFDA2E5-F3F1-4480-B355-D2EFA8630A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199">
                  <a:extLst>
                    <a:ext uri="{FF2B5EF4-FFF2-40B4-BE49-F238E27FC236}">
                      <a16:creationId xmlns:a16="http://schemas.microsoft.com/office/drawing/2014/main" id="{379AD231-81A5-411D-A4B3-E9ACD847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00">
                  <a:extLst>
                    <a:ext uri="{FF2B5EF4-FFF2-40B4-BE49-F238E27FC236}">
                      <a16:creationId xmlns:a16="http://schemas.microsoft.com/office/drawing/2014/main" id="{627F0771-840A-45CB-9B1E-E2FD24CB7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01">
                  <a:extLst>
                    <a:ext uri="{FF2B5EF4-FFF2-40B4-BE49-F238E27FC236}">
                      <a16:creationId xmlns:a16="http://schemas.microsoft.com/office/drawing/2014/main" id="{0C4CFDCA-701A-459D-9924-EBC6FEB95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02">
                  <a:extLst>
                    <a:ext uri="{FF2B5EF4-FFF2-40B4-BE49-F238E27FC236}">
                      <a16:creationId xmlns:a16="http://schemas.microsoft.com/office/drawing/2014/main" id="{91B33069-334E-44AC-8F7F-2923DCFA0B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03">
                  <a:extLst>
                    <a:ext uri="{FF2B5EF4-FFF2-40B4-BE49-F238E27FC236}">
                      <a16:creationId xmlns:a16="http://schemas.microsoft.com/office/drawing/2014/main" id="{C8CEF72B-8BA1-4318-8B3C-80BF17A3CC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04">
                  <a:extLst>
                    <a:ext uri="{FF2B5EF4-FFF2-40B4-BE49-F238E27FC236}">
                      <a16:creationId xmlns:a16="http://schemas.microsoft.com/office/drawing/2014/main" id="{553C63A7-062E-4381-AB15-89237D44A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05">
                  <a:extLst>
                    <a:ext uri="{FF2B5EF4-FFF2-40B4-BE49-F238E27FC236}">
                      <a16:creationId xmlns:a16="http://schemas.microsoft.com/office/drawing/2014/main" id="{50D0A81B-B40A-4001-8921-01DFB0F3A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06">
                  <a:extLst>
                    <a:ext uri="{FF2B5EF4-FFF2-40B4-BE49-F238E27FC236}">
                      <a16:creationId xmlns:a16="http://schemas.microsoft.com/office/drawing/2014/main" id="{CE532FD9-8FA3-46AC-B557-81F4D44E9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07">
                  <a:extLst>
                    <a:ext uri="{FF2B5EF4-FFF2-40B4-BE49-F238E27FC236}">
                      <a16:creationId xmlns:a16="http://schemas.microsoft.com/office/drawing/2014/main" id="{5A15EE38-2A63-44C6-A394-D741F064D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08">
                  <a:extLst>
                    <a:ext uri="{FF2B5EF4-FFF2-40B4-BE49-F238E27FC236}">
                      <a16:creationId xmlns:a16="http://schemas.microsoft.com/office/drawing/2014/main" id="{15DE1537-A49C-408B-997B-BE5E7DB63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09">
                  <a:extLst>
                    <a:ext uri="{FF2B5EF4-FFF2-40B4-BE49-F238E27FC236}">
                      <a16:creationId xmlns:a16="http://schemas.microsoft.com/office/drawing/2014/main" id="{1F8735A1-3C60-46B2-BD44-076539784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210">
                  <a:extLst>
                    <a:ext uri="{FF2B5EF4-FFF2-40B4-BE49-F238E27FC236}">
                      <a16:creationId xmlns:a16="http://schemas.microsoft.com/office/drawing/2014/main" id="{625A1A7B-87E7-4A2A-83BE-6F1DDA7BB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211">
                  <a:extLst>
                    <a:ext uri="{FF2B5EF4-FFF2-40B4-BE49-F238E27FC236}">
                      <a16:creationId xmlns:a16="http://schemas.microsoft.com/office/drawing/2014/main" id="{E124F0B6-DB2B-4F6E-A306-DAE2E913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212">
                  <a:extLst>
                    <a:ext uri="{FF2B5EF4-FFF2-40B4-BE49-F238E27FC236}">
                      <a16:creationId xmlns:a16="http://schemas.microsoft.com/office/drawing/2014/main" id="{6CE6C5D2-7A54-4283-A581-38B3EA4CC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13">
                  <a:extLst>
                    <a:ext uri="{FF2B5EF4-FFF2-40B4-BE49-F238E27FC236}">
                      <a16:creationId xmlns:a16="http://schemas.microsoft.com/office/drawing/2014/main" id="{5C3A56D6-3D53-4B4C-92FA-D3BCFCAA1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14">
                  <a:extLst>
                    <a:ext uri="{FF2B5EF4-FFF2-40B4-BE49-F238E27FC236}">
                      <a16:creationId xmlns:a16="http://schemas.microsoft.com/office/drawing/2014/main" id="{2FB0E15E-24EE-44C2-9584-00009F02B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15">
                  <a:extLst>
                    <a:ext uri="{FF2B5EF4-FFF2-40B4-BE49-F238E27FC236}">
                      <a16:creationId xmlns:a16="http://schemas.microsoft.com/office/drawing/2014/main" id="{0CC3937A-3182-432D-8E3F-378A6A3CE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216">
                  <a:extLst>
                    <a:ext uri="{FF2B5EF4-FFF2-40B4-BE49-F238E27FC236}">
                      <a16:creationId xmlns:a16="http://schemas.microsoft.com/office/drawing/2014/main" id="{C96C22DA-9AC6-4E43-805C-F6D1A005B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217">
                  <a:extLst>
                    <a:ext uri="{FF2B5EF4-FFF2-40B4-BE49-F238E27FC236}">
                      <a16:creationId xmlns:a16="http://schemas.microsoft.com/office/drawing/2014/main" id="{43480AE9-FAC5-494F-8182-A78801654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218">
                  <a:extLst>
                    <a:ext uri="{FF2B5EF4-FFF2-40B4-BE49-F238E27FC236}">
                      <a16:creationId xmlns:a16="http://schemas.microsoft.com/office/drawing/2014/main" id="{D3D61E46-9AEB-483D-9FBD-E2930FDA0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19">
                  <a:extLst>
                    <a:ext uri="{FF2B5EF4-FFF2-40B4-BE49-F238E27FC236}">
                      <a16:creationId xmlns:a16="http://schemas.microsoft.com/office/drawing/2014/main" id="{9BAAFFE8-22E6-4776-BD2E-BED75A839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220">
                  <a:extLst>
                    <a:ext uri="{FF2B5EF4-FFF2-40B4-BE49-F238E27FC236}">
                      <a16:creationId xmlns:a16="http://schemas.microsoft.com/office/drawing/2014/main" id="{E4F48943-1783-45AD-87DC-8FE87FC55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221">
                  <a:extLst>
                    <a:ext uri="{FF2B5EF4-FFF2-40B4-BE49-F238E27FC236}">
                      <a16:creationId xmlns:a16="http://schemas.microsoft.com/office/drawing/2014/main" id="{9555766B-7C4C-4692-AABF-0C3D8732E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222">
                  <a:extLst>
                    <a:ext uri="{FF2B5EF4-FFF2-40B4-BE49-F238E27FC236}">
                      <a16:creationId xmlns:a16="http://schemas.microsoft.com/office/drawing/2014/main" id="{1BC55375-EDB0-4CBF-8446-007144E55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2">
                <a:extLst>
                  <a:ext uri="{FF2B5EF4-FFF2-40B4-BE49-F238E27FC236}">
                    <a16:creationId xmlns:a16="http://schemas.microsoft.com/office/drawing/2014/main" id="{E38D4192-CC5D-42D6-B854-54FDFBD00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3" name="Freeform 234">
                  <a:extLst>
                    <a:ext uri="{FF2B5EF4-FFF2-40B4-BE49-F238E27FC236}">
                      <a16:creationId xmlns:a16="http://schemas.microsoft.com/office/drawing/2014/main" id="{DBC95CCB-DE54-4C84-9D1B-E765AC124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5385AFB1-09ED-4A82-97ED-489C70764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48">
                  <a:extLst>
                    <a:ext uri="{FF2B5EF4-FFF2-40B4-BE49-F238E27FC236}">
                      <a16:creationId xmlns:a16="http://schemas.microsoft.com/office/drawing/2014/main" id="{4B138BD0-3A3F-4B63-8008-48763CF86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49">
                  <a:extLst>
                    <a:ext uri="{FF2B5EF4-FFF2-40B4-BE49-F238E27FC236}">
                      <a16:creationId xmlns:a16="http://schemas.microsoft.com/office/drawing/2014/main" id="{E217DEA9-94D1-4552-B4DD-3D2D9DBC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50">
                  <a:extLst>
                    <a:ext uri="{FF2B5EF4-FFF2-40B4-BE49-F238E27FC236}">
                      <a16:creationId xmlns:a16="http://schemas.microsoft.com/office/drawing/2014/main" id="{39A94F7B-6513-4F22-B968-14E43DB5D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51">
                  <a:extLst>
                    <a:ext uri="{FF2B5EF4-FFF2-40B4-BE49-F238E27FC236}">
                      <a16:creationId xmlns:a16="http://schemas.microsoft.com/office/drawing/2014/main" id="{DACB5B2D-6AC0-48CD-8301-B88F17B55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52">
                  <a:extLst>
                    <a:ext uri="{FF2B5EF4-FFF2-40B4-BE49-F238E27FC236}">
                      <a16:creationId xmlns:a16="http://schemas.microsoft.com/office/drawing/2014/main" id="{74EFF10B-28FF-4AA1-94FD-5FFCA17B3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53">
                  <a:extLst>
                    <a:ext uri="{FF2B5EF4-FFF2-40B4-BE49-F238E27FC236}">
                      <a16:creationId xmlns:a16="http://schemas.microsoft.com/office/drawing/2014/main" id="{60CEE7FE-1B4A-4066-B1F6-F3CAD8E4A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254">
                  <a:extLst>
                    <a:ext uri="{FF2B5EF4-FFF2-40B4-BE49-F238E27FC236}">
                      <a16:creationId xmlns:a16="http://schemas.microsoft.com/office/drawing/2014/main" id="{51253BCF-4EBB-4744-B8F5-AF711FBB8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255">
                  <a:extLst>
                    <a:ext uri="{FF2B5EF4-FFF2-40B4-BE49-F238E27FC236}">
                      <a16:creationId xmlns:a16="http://schemas.microsoft.com/office/drawing/2014/main" id="{FAB37ADE-82D0-4760-ACB1-55CFDA50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256">
                  <a:extLst>
                    <a:ext uri="{FF2B5EF4-FFF2-40B4-BE49-F238E27FC236}">
                      <a16:creationId xmlns:a16="http://schemas.microsoft.com/office/drawing/2014/main" id="{305582B1-AE71-4769-AEEC-290D7BE8A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257">
                  <a:extLst>
                    <a:ext uri="{FF2B5EF4-FFF2-40B4-BE49-F238E27FC236}">
                      <a16:creationId xmlns:a16="http://schemas.microsoft.com/office/drawing/2014/main" id="{2C37DA86-CEAA-4766-9D86-0BFD8A8B0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258">
                  <a:extLst>
                    <a:ext uri="{FF2B5EF4-FFF2-40B4-BE49-F238E27FC236}">
                      <a16:creationId xmlns:a16="http://schemas.microsoft.com/office/drawing/2014/main" id="{1DE502B3-D4CD-4812-9C18-70555BFF9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259">
                  <a:extLst>
                    <a:ext uri="{FF2B5EF4-FFF2-40B4-BE49-F238E27FC236}">
                      <a16:creationId xmlns:a16="http://schemas.microsoft.com/office/drawing/2014/main" id="{66477994-0A94-4B63-9C23-C0B6C9F07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260">
                  <a:extLst>
                    <a:ext uri="{FF2B5EF4-FFF2-40B4-BE49-F238E27FC236}">
                      <a16:creationId xmlns:a16="http://schemas.microsoft.com/office/drawing/2014/main" id="{08A5D200-1F4E-4596-9324-AA4572F8D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261">
                  <a:extLst>
                    <a:ext uri="{FF2B5EF4-FFF2-40B4-BE49-F238E27FC236}">
                      <a16:creationId xmlns:a16="http://schemas.microsoft.com/office/drawing/2014/main" id="{8DFAD34B-8925-467C-A6B8-4315167A5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62">
                  <a:extLst>
                    <a:ext uri="{FF2B5EF4-FFF2-40B4-BE49-F238E27FC236}">
                      <a16:creationId xmlns:a16="http://schemas.microsoft.com/office/drawing/2014/main" id="{A7AC1E76-6F33-4FD8-9FFA-3B55FFE58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263">
                  <a:extLst>
                    <a:ext uri="{FF2B5EF4-FFF2-40B4-BE49-F238E27FC236}">
                      <a16:creationId xmlns:a16="http://schemas.microsoft.com/office/drawing/2014/main" id="{0BEF89B8-53C4-427F-B141-32586E5D3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264">
                  <a:extLst>
                    <a:ext uri="{FF2B5EF4-FFF2-40B4-BE49-F238E27FC236}">
                      <a16:creationId xmlns:a16="http://schemas.microsoft.com/office/drawing/2014/main" id="{D3EC41BD-BFE3-4F35-8B55-A2CB7197A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265">
                  <a:extLst>
                    <a:ext uri="{FF2B5EF4-FFF2-40B4-BE49-F238E27FC236}">
                      <a16:creationId xmlns:a16="http://schemas.microsoft.com/office/drawing/2014/main" id="{F4CA9708-25AA-4B74-B091-941019719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266">
                  <a:extLst>
                    <a:ext uri="{FF2B5EF4-FFF2-40B4-BE49-F238E27FC236}">
                      <a16:creationId xmlns:a16="http://schemas.microsoft.com/office/drawing/2014/main" id="{58D69A84-B6AF-4D7A-8E06-9CB1FE6BA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267">
                  <a:extLst>
                    <a:ext uri="{FF2B5EF4-FFF2-40B4-BE49-F238E27FC236}">
                      <a16:creationId xmlns:a16="http://schemas.microsoft.com/office/drawing/2014/main" id="{F0E34C35-5745-488B-B4D3-3527DB516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268">
                  <a:extLst>
                    <a:ext uri="{FF2B5EF4-FFF2-40B4-BE49-F238E27FC236}">
                      <a16:creationId xmlns:a16="http://schemas.microsoft.com/office/drawing/2014/main" id="{F82BA891-8419-46B6-B39D-BA5F47A34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269">
                  <a:extLst>
                    <a:ext uri="{FF2B5EF4-FFF2-40B4-BE49-F238E27FC236}">
                      <a16:creationId xmlns:a16="http://schemas.microsoft.com/office/drawing/2014/main" id="{116B4E59-CD59-4F2C-88DF-97D791657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270">
                  <a:extLst>
                    <a:ext uri="{FF2B5EF4-FFF2-40B4-BE49-F238E27FC236}">
                      <a16:creationId xmlns:a16="http://schemas.microsoft.com/office/drawing/2014/main" id="{70B0F342-7E0A-4F1D-ACFE-732A4A6B6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271">
                  <a:extLst>
                    <a:ext uri="{FF2B5EF4-FFF2-40B4-BE49-F238E27FC236}">
                      <a16:creationId xmlns:a16="http://schemas.microsoft.com/office/drawing/2014/main" id="{34076F03-98DB-45EF-B704-83F4AC0FF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272">
                  <a:extLst>
                    <a:ext uri="{FF2B5EF4-FFF2-40B4-BE49-F238E27FC236}">
                      <a16:creationId xmlns:a16="http://schemas.microsoft.com/office/drawing/2014/main" id="{5FD4E1F3-B41F-4F62-B987-B9CF61F92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273">
                  <a:extLst>
                    <a:ext uri="{FF2B5EF4-FFF2-40B4-BE49-F238E27FC236}">
                      <a16:creationId xmlns:a16="http://schemas.microsoft.com/office/drawing/2014/main" id="{09509FF2-0CB8-470E-AE4D-27372A987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274">
                  <a:extLst>
                    <a:ext uri="{FF2B5EF4-FFF2-40B4-BE49-F238E27FC236}">
                      <a16:creationId xmlns:a16="http://schemas.microsoft.com/office/drawing/2014/main" id="{31AB5591-1DA7-4639-8F26-0DA69CE79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275">
                  <a:extLst>
                    <a:ext uri="{FF2B5EF4-FFF2-40B4-BE49-F238E27FC236}">
                      <a16:creationId xmlns:a16="http://schemas.microsoft.com/office/drawing/2014/main" id="{C96A1CC7-F1DB-4754-B3EA-C9844481A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276">
                  <a:extLst>
                    <a:ext uri="{FF2B5EF4-FFF2-40B4-BE49-F238E27FC236}">
                      <a16:creationId xmlns:a16="http://schemas.microsoft.com/office/drawing/2014/main" id="{92C9CA25-9260-4CE0-89D9-9B04BFF27B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277">
                  <a:extLst>
                    <a:ext uri="{FF2B5EF4-FFF2-40B4-BE49-F238E27FC236}">
                      <a16:creationId xmlns:a16="http://schemas.microsoft.com/office/drawing/2014/main" id="{269B4EB2-09A5-42B0-AA5C-8ED1D4954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278">
                  <a:extLst>
                    <a:ext uri="{FF2B5EF4-FFF2-40B4-BE49-F238E27FC236}">
                      <a16:creationId xmlns:a16="http://schemas.microsoft.com/office/drawing/2014/main" id="{6D6A4E43-E425-4EF8-84F7-66B6BCD32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279">
                  <a:extLst>
                    <a:ext uri="{FF2B5EF4-FFF2-40B4-BE49-F238E27FC236}">
                      <a16:creationId xmlns:a16="http://schemas.microsoft.com/office/drawing/2014/main" id="{2C26FBC6-021D-415C-9889-524F7060B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280">
                  <a:extLst>
                    <a:ext uri="{FF2B5EF4-FFF2-40B4-BE49-F238E27FC236}">
                      <a16:creationId xmlns:a16="http://schemas.microsoft.com/office/drawing/2014/main" id="{B777B629-FC58-4360-83C2-F7BFEF017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281">
                  <a:extLst>
                    <a:ext uri="{FF2B5EF4-FFF2-40B4-BE49-F238E27FC236}">
                      <a16:creationId xmlns:a16="http://schemas.microsoft.com/office/drawing/2014/main" id="{76184F6C-4BD3-4D50-BFA3-D477E46BE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282">
                  <a:extLst>
                    <a:ext uri="{FF2B5EF4-FFF2-40B4-BE49-F238E27FC236}">
                      <a16:creationId xmlns:a16="http://schemas.microsoft.com/office/drawing/2014/main" id="{099CD8B4-ABD8-4C0A-AD62-24D54691A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283">
                  <a:extLst>
                    <a:ext uri="{FF2B5EF4-FFF2-40B4-BE49-F238E27FC236}">
                      <a16:creationId xmlns:a16="http://schemas.microsoft.com/office/drawing/2014/main" id="{5843ADD9-DF63-48B3-A4B2-158E96260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284">
                  <a:extLst>
                    <a:ext uri="{FF2B5EF4-FFF2-40B4-BE49-F238E27FC236}">
                      <a16:creationId xmlns:a16="http://schemas.microsoft.com/office/drawing/2014/main" id="{C6DD7423-0875-4EE1-9448-12C3E63FF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285">
                  <a:extLst>
                    <a:ext uri="{FF2B5EF4-FFF2-40B4-BE49-F238E27FC236}">
                      <a16:creationId xmlns:a16="http://schemas.microsoft.com/office/drawing/2014/main" id="{9DE7E72C-E7CC-44C0-B3A6-F7E52669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286">
                  <a:extLst>
                    <a:ext uri="{FF2B5EF4-FFF2-40B4-BE49-F238E27FC236}">
                      <a16:creationId xmlns:a16="http://schemas.microsoft.com/office/drawing/2014/main" id="{6FC15CC6-BD4A-4170-B790-866A6DDA7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287">
                  <a:extLst>
                    <a:ext uri="{FF2B5EF4-FFF2-40B4-BE49-F238E27FC236}">
                      <a16:creationId xmlns:a16="http://schemas.microsoft.com/office/drawing/2014/main" id="{C3D77EA6-7FB3-4D35-8A6A-F0BAA39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288">
                  <a:extLst>
                    <a:ext uri="{FF2B5EF4-FFF2-40B4-BE49-F238E27FC236}">
                      <a16:creationId xmlns:a16="http://schemas.microsoft.com/office/drawing/2014/main" id="{A123F468-B414-4453-9D2E-6444B5DAD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289">
                  <a:extLst>
                    <a:ext uri="{FF2B5EF4-FFF2-40B4-BE49-F238E27FC236}">
                      <a16:creationId xmlns:a16="http://schemas.microsoft.com/office/drawing/2014/main" id="{9009B4BF-F48E-47A2-AD36-066BF1D06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290">
                  <a:extLst>
                    <a:ext uri="{FF2B5EF4-FFF2-40B4-BE49-F238E27FC236}">
                      <a16:creationId xmlns:a16="http://schemas.microsoft.com/office/drawing/2014/main" id="{67F88330-6335-4A0D-89A3-CFE4F4258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291">
                  <a:extLst>
                    <a:ext uri="{FF2B5EF4-FFF2-40B4-BE49-F238E27FC236}">
                      <a16:creationId xmlns:a16="http://schemas.microsoft.com/office/drawing/2014/main" id="{2B4A3950-F588-40C9-98B7-67C58CAED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292">
                  <a:extLst>
                    <a:ext uri="{FF2B5EF4-FFF2-40B4-BE49-F238E27FC236}">
                      <a16:creationId xmlns:a16="http://schemas.microsoft.com/office/drawing/2014/main" id="{F78B7B29-5651-4C98-9AE5-53DECE80B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293">
                  <a:extLst>
                    <a:ext uri="{FF2B5EF4-FFF2-40B4-BE49-F238E27FC236}">
                      <a16:creationId xmlns:a16="http://schemas.microsoft.com/office/drawing/2014/main" id="{2B43E4F0-A1D5-4AA0-A2B7-E7A3153F3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294">
                  <a:extLst>
                    <a:ext uri="{FF2B5EF4-FFF2-40B4-BE49-F238E27FC236}">
                      <a16:creationId xmlns:a16="http://schemas.microsoft.com/office/drawing/2014/main" id="{6F3DFF9D-AE9E-4E99-87E3-4DFC7CDE3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295">
                  <a:extLst>
                    <a:ext uri="{FF2B5EF4-FFF2-40B4-BE49-F238E27FC236}">
                      <a16:creationId xmlns:a16="http://schemas.microsoft.com/office/drawing/2014/main" id="{D24D627E-AA03-43B5-80B2-91EC1A1AA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296">
                  <a:extLst>
                    <a:ext uri="{FF2B5EF4-FFF2-40B4-BE49-F238E27FC236}">
                      <a16:creationId xmlns:a16="http://schemas.microsoft.com/office/drawing/2014/main" id="{53E4005C-DC46-4959-9AE8-063078F4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297">
                  <a:extLst>
                    <a:ext uri="{FF2B5EF4-FFF2-40B4-BE49-F238E27FC236}">
                      <a16:creationId xmlns:a16="http://schemas.microsoft.com/office/drawing/2014/main" id="{9219A359-BB22-4A9B-BE8D-2181CB205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298">
                  <a:extLst>
                    <a:ext uri="{FF2B5EF4-FFF2-40B4-BE49-F238E27FC236}">
                      <a16:creationId xmlns:a16="http://schemas.microsoft.com/office/drawing/2014/main" id="{5257F53B-0AC0-4529-8392-EE6E08F5F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299">
                  <a:extLst>
                    <a:ext uri="{FF2B5EF4-FFF2-40B4-BE49-F238E27FC236}">
                      <a16:creationId xmlns:a16="http://schemas.microsoft.com/office/drawing/2014/main" id="{DE2019BF-F55A-497B-BE26-A4FB7ABDB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300">
                  <a:extLst>
                    <a:ext uri="{FF2B5EF4-FFF2-40B4-BE49-F238E27FC236}">
                      <a16:creationId xmlns:a16="http://schemas.microsoft.com/office/drawing/2014/main" id="{F0C99E12-1A13-4D0A-B2E0-C9999E39C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301">
                  <a:extLst>
                    <a:ext uri="{FF2B5EF4-FFF2-40B4-BE49-F238E27FC236}">
                      <a16:creationId xmlns:a16="http://schemas.microsoft.com/office/drawing/2014/main" id="{7D989895-3914-4C61-878F-8C91DE79D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302">
                  <a:extLst>
                    <a:ext uri="{FF2B5EF4-FFF2-40B4-BE49-F238E27FC236}">
                      <a16:creationId xmlns:a16="http://schemas.microsoft.com/office/drawing/2014/main" id="{B6930B4A-97DB-4AA2-BD12-E6E7FB981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303">
                  <a:extLst>
                    <a:ext uri="{FF2B5EF4-FFF2-40B4-BE49-F238E27FC236}">
                      <a16:creationId xmlns:a16="http://schemas.microsoft.com/office/drawing/2014/main" id="{7AB6F875-B0D6-4BEB-BF62-F7EA57C1C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304">
                  <a:extLst>
                    <a:ext uri="{FF2B5EF4-FFF2-40B4-BE49-F238E27FC236}">
                      <a16:creationId xmlns:a16="http://schemas.microsoft.com/office/drawing/2014/main" id="{94A5A5C6-A084-43B4-B2F8-F5759CA39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305">
                  <a:extLst>
                    <a:ext uri="{FF2B5EF4-FFF2-40B4-BE49-F238E27FC236}">
                      <a16:creationId xmlns:a16="http://schemas.microsoft.com/office/drawing/2014/main" id="{EEE9F7F3-AAA5-43E8-910F-67926ABC9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306">
                  <a:extLst>
                    <a:ext uri="{FF2B5EF4-FFF2-40B4-BE49-F238E27FC236}">
                      <a16:creationId xmlns:a16="http://schemas.microsoft.com/office/drawing/2014/main" id="{9FA4169F-DCED-4F22-A5BB-96AD013D1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307">
                  <a:extLst>
                    <a:ext uri="{FF2B5EF4-FFF2-40B4-BE49-F238E27FC236}">
                      <a16:creationId xmlns:a16="http://schemas.microsoft.com/office/drawing/2014/main" id="{8E2962EC-F101-4CE8-8FA5-17C8A1448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308">
                  <a:extLst>
                    <a:ext uri="{FF2B5EF4-FFF2-40B4-BE49-F238E27FC236}">
                      <a16:creationId xmlns:a16="http://schemas.microsoft.com/office/drawing/2014/main" id="{D10F9FDF-A084-41D1-A1B3-692B50C5C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309">
                  <a:extLst>
                    <a:ext uri="{FF2B5EF4-FFF2-40B4-BE49-F238E27FC236}">
                      <a16:creationId xmlns:a16="http://schemas.microsoft.com/office/drawing/2014/main" id="{F52303DF-8F1E-49B8-B289-2830D321A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310">
                  <a:extLst>
                    <a:ext uri="{FF2B5EF4-FFF2-40B4-BE49-F238E27FC236}">
                      <a16:creationId xmlns:a16="http://schemas.microsoft.com/office/drawing/2014/main" id="{84A1CE9E-2BDE-4BCA-9656-6CF49A9DE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311">
                  <a:extLst>
                    <a:ext uri="{FF2B5EF4-FFF2-40B4-BE49-F238E27FC236}">
                      <a16:creationId xmlns:a16="http://schemas.microsoft.com/office/drawing/2014/main" id="{C990C4D5-8560-40A1-B3D1-C3823C5F9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312">
                  <a:extLst>
                    <a:ext uri="{FF2B5EF4-FFF2-40B4-BE49-F238E27FC236}">
                      <a16:creationId xmlns:a16="http://schemas.microsoft.com/office/drawing/2014/main" id="{F09036DF-CC34-4600-8FB7-A60425E04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13">
                  <a:extLst>
                    <a:ext uri="{FF2B5EF4-FFF2-40B4-BE49-F238E27FC236}">
                      <a16:creationId xmlns:a16="http://schemas.microsoft.com/office/drawing/2014/main" id="{E911EBC0-D1F6-4879-9264-B93C3D3F5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14">
                  <a:extLst>
                    <a:ext uri="{FF2B5EF4-FFF2-40B4-BE49-F238E27FC236}">
                      <a16:creationId xmlns:a16="http://schemas.microsoft.com/office/drawing/2014/main" id="{E0D63926-6CB1-4A32-9BC1-1DD4826CE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315">
                  <a:extLst>
                    <a:ext uri="{FF2B5EF4-FFF2-40B4-BE49-F238E27FC236}">
                      <a16:creationId xmlns:a16="http://schemas.microsoft.com/office/drawing/2014/main" id="{5EC9EE18-40B7-4957-A165-3413CB864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6">
                  <a:extLst>
                    <a:ext uri="{FF2B5EF4-FFF2-40B4-BE49-F238E27FC236}">
                      <a16:creationId xmlns:a16="http://schemas.microsoft.com/office/drawing/2014/main" id="{C8A328C5-F988-4860-8B87-1B9E5A164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17">
                  <a:extLst>
                    <a:ext uri="{FF2B5EF4-FFF2-40B4-BE49-F238E27FC236}">
                      <a16:creationId xmlns:a16="http://schemas.microsoft.com/office/drawing/2014/main" id="{A2ADF7FB-7534-4E38-9ACF-49FD6C1E4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318">
                  <a:extLst>
                    <a:ext uri="{FF2B5EF4-FFF2-40B4-BE49-F238E27FC236}">
                      <a16:creationId xmlns:a16="http://schemas.microsoft.com/office/drawing/2014/main" id="{E9ADC29F-7C94-45A1-8750-E0D934DE7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19">
                  <a:extLst>
                    <a:ext uri="{FF2B5EF4-FFF2-40B4-BE49-F238E27FC236}">
                      <a16:creationId xmlns:a16="http://schemas.microsoft.com/office/drawing/2014/main" id="{984F9474-CA73-42BE-B512-B30349D9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320">
                  <a:extLst>
                    <a:ext uri="{FF2B5EF4-FFF2-40B4-BE49-F238E27FC236}">
                      <a16:creationId xmlns:a16="http://schemas.microsoft.com/office/drawing/2014/main" id="{9EAEF0AE-C427-46DE-B448-C0C42D910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321">
                  <a:extLst>
                    <a:ext uri="{FF2B5EF4-FFF2-40B4-BE49-F238E27FC236}">
                      <a16:creationId xmlns:a16="http://schemas.microsoft.com/office/drawing/2014/main" id="{6A16A40E-4E01-4BB3-BB84-B5BEF8F6E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322">
                  <a:extLst>
                    <a:ext uri="{FF2B5EF4-FFF2-40B4-BE49-F238E27FC236}">
                      <a16:creationId xmlns:a16="http://schemas.microsoft.com/office/drawing/2014/main" id="{16756DA0-6AD7-4E6F-B001-0E0C63C3A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323">
                  <a:extLst>
                    <a:ext uri="{FF2B5EF4-FFF2-40B4-BE49-F238E27FC236}">
                      <a16:creationId xmlns:a16="http://schemas.microsoft.com/office/drawing/2014/main" id="{F2C40A22-FED1-4AF2-836B-52F41C7E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324">
                  <a:extLst>
                    <a:ext uri="{FF2B5EF4-FFF2-40B4-BE49-F238E27FC236}">
                      <a16:creationId xmlns:a16="http://schemas.microsoft.com/office/drawing/2014/main" id="{E70CFA0B-D0B4-4DCF-9977-6BFE5C7C1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25">
                  <a:extLst>
                    <a:ext uri="{FF2B5EF4-FFF2-40B4-BE49-F238E27FC236}">
                      <a16:creationId xmlns:a16="http://schemas.microsoft.com/office/drawing/2014/main" id="{08A30FCB-64F3-442E-8B12-CA6EE576D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326">
                  <a:extLst>
                    <a:ext uri="{FF2B5EF4-FFF2-40B4-BE49-F238E27FC236}">
                      <a16:creationId xmlns:a16="http://schemas.microsoft.com/office/drawing/2014/main" id="{C4B012D7-1708-406A-9223-D5CF530B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327">
                  <a:extLst>
                    <a:ext uri="{FF2B5EF4-FFF2-40B4-BE49-F238E27FC236}">
                      <a16:creationId xmlns:a16="http://schemas.microsoft.com/office/drawing/2014/main" id="{3F87D0B1-B2A6-4285-BCA4-9A412061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328">
                  <a:extLst>
                    <a:ext uri="{FF2B5EF4-FFF2-40B4-BE49-F238E27FC236}">
                      <a16:creationId xmlns:a16="http://schemas.microsoft.com/office/drawing/2014/main" id="{95536DCF-8EFC-475B-8FD7-E3E5F21E5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329">
                  <a:extLst>
                    <a:ext uri="{FF2B5EF4-FFF2-40B4-BE49-F238E27FC236}">
                      <a16:creationId xmlns:a16="http://schemas.microsoft.com/office/drawing/2014/main" id="{052AAB80-2F4D-488B-A6D6-BE44959FB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330">
                  <a:extLst>
                    <a:ext uri="{FF2B5EF4-FFF2-40B4-BE49-F238E27FC236}">
                      <a16:creationId xmlns:a16="http://schemas.microsoft.com/office/drawing/2014/main" id="{B1069C87-CBDB-42F5-995C-36B8A46B6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31">
                  <a:extLst>
                    <a:ext uri="{FF2B5EF4-FFF2-40B4-BE49-F238E27FC236}">
                      <a16:creationId xmlns:a16="http://schemas.microsoft.com/office/drawing/2014/main" id="{2D0B65C0-F777-4FCD-9078-B6A85863C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332">
                  <a:extLst>
                    <a:ext uri="{FF2B5EF4-FFF2-40B4-BE49-F238E27FC236}">
                      <a16:creationId xmlns:a16="http://schemas.microsoft.com/office/drawing/2014/main" id="{D1FE1493-0334-4757-A64B-AC960D4CD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333">
                  <a:extLst>
                    <a:ext uri="{FF2B5EF4-FFF2-40B4-BE49-F238E27FC236}">
                      <a16:creationId xmlns:a16="http://schemas.microsoft.com/office/drawing/2014/main" id="{E41011DF-79A2-448F-99DD-315F8CE28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334">
                  <a:extLst>
                    <a:ext uri="{FF2B5EF4-FFF2-40B4-BE49-F238E27FC236}">
                      <a16:creationId xmlns:a16="http://schemas.microsoft.com/office/drawing/2014/main" id="{D0A0B129-7552-4DA4-BE63-F4989E300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335">
                  <a:extLst>
                    <a:ext uri="{FF2B5EF4-FFF2-40B4-BE49-F238E27FC236}">
                      <a16:creationId xmlns:a16="http://schemas.microsoft.com/office/drawing/2014/main" id="{A025CFD7-13C4-4B0F-AC37-EE56BD736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336">
                  <a:extLst>
                    <a:ext uri="{FF2B5EF4-FFF2-40B4-BE49-F238E27FC236}">
                      <a16:creationId xmlns:a16="http://schemas.microsoft.com/office/drawing/2014/main" id="{C00DB942-131C-4518-B050-29E23B3D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337">
                  <a:extLst>
                    <a:ext uri="{FF2B5EF4-FFF2-40B4-BE49-F238E27FC236}">
                      <a16:creationId xmlns:a16="http://schemas.microsoft.com/office/drawing/2014/main" id="{BEA9DE6C-2F0B-4379-B9A0-DCF52FE7B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338">
                  <a:extLst>
                    <a:ext uri="{FF2B5EF4-FFF2-40B4-BE49-F238E27FC236}">
                      <a16:creationId xmlns:a16="http://schemas.microsoft.com/office/drawing/2014/main" id="{FEBF2B24-E3E1-4003-8456-EE60E2A29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339">
                  <a:extLst>
                    <a:ext uri="{FF2B5EF4-FFF2-40B4-BE49-F238E27FC236}">
                      <a16:creationId xmlns:a16="http://schemas.microsoft.com/office/drawing/2014/main" id="{2AF837FD-EC8F-4633-8113-795DFDC8E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340">
                  <a:extLst>
                    <a:ext uri="{FF2B5EF4-FFF2-40B4-BE49-F238E27FC236}">
                      <a16:creationId xmlns:a16="http://schemas.microsoft.com/office/drawing/2014/main" id="{B22B95A2-D852-400A-9E12-C2BF621A7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41">
                  <a:extLst>
                    <a:ext uri="{FF2B5EF4-FFF2-40B4-BE49-F238E27FC236}">
                      <a16:creationId xmlns:a16="http://schemas.microsoft.com/office/drawing/2014/main" id="{69AC8154-1111-4320-9F6F-51D41103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42">
                  <a:extLst>
                    <a:ext uri="{FF2B5EF4-FFF2-40B4-BE49-F238E27FC236}">
                      <a16:creationId xmlns:a16="http://schemas.microsoft.com/office/drawing/2014/main" id="{D5D16960-AE5E-4709-9B5E-31917341D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343">
                  <a:extLst>
                    <a:ext uri="{FF2B5EF4-FFF2-40B4-BE49-F238E27FC236}">
                      <a16:creationId xmlns:a16="http://schemas.microsoft.com/office/drawing/2014/main" id="{02817D0E-CD9D-4EF1-A217-E01493011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44">
                  <a:extLst>
                    <a:ext uri="{FF2B5EF4-FFF2-40B4-BE49-F238E27FC236}">
                      <a16:creationId xmlns:a16="http://schemas.microsoft.com/office/drawing/2014/main" id="{5B7723CF-486B-4754-B171-4C95B4B93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45">
                  <a:extLst>
                    <a:ext uri="{FF2B5EF4-FFF2-40B4-BE49-F238E27FC236}">
                      <a16:creationId xmlns:a16="http://schemas.microsoft.com/office/drawing/2014/main" id="{1800A2BA-B6E0-4DAF-BB07-EBB9E2E05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46">
                  <a:extLst>
                    <a:ext uri="{FF2B5EF4-FFF2-40B4-BE49-F238E27FC236}">
                      <a16:creationId xmlns:a16="http://schemas.microsoft.com/office/drawing/2014/main" id="{AFDCF8AE-D015-4515-B71B-F9176023E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347">
                  <a:extLst>
                    <a:ext uri="{FF2B5EF4-FFF2-40B4-BE49-F238E27FC236}">
                      <a16:creationId xmlns:a16="http://schemas.microsoft.com/office/drawing/2014/main" id="{B51C7D73-0857-49BF-98B7-450D18E43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348">
                  <a:extLst>
                    <a:ext uri="{FF2B5EF4-FFF2-40B4-BE49-F238E27FC236}">
                      <a16:creationId xmlns:a16="http://schemas.microsoft.com/office/drawing/2014/main" id="{22878E1A-EB74-4BBF-A67F-ACEE2D5A1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349">
                  <a:extLst>
                    <a:ext uri="{FF2B5EF4-FFF2-40B4-BE49-F238E27FC236}">
                      <a16:creationId xmlns:a16="http://schemas.microsoft.com/office/drawing/2014/main" id="{7F1FCBC1-FFC4-44B2-ABB8-EC1D1EB2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350">
                  <a:extLst>
                    <a:ext uri="{FF2B5EF4-FFF2-40B4-BE49-F238E27FC236}">
                      <a16:creationId xmlns:a16="http://schemas.microsoft.com/office/drawing/2014/main" id="{9E625825-28D6-462F-A7DF-2C2E48EE5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51">
                  <a:extLst>
                    <a:ext uri="{FF2B5EF4-FFF2-40B4-BE49-F238E27FC236}">
                      <a16:creationId xmlns:a16="http://schemas.microsoft.com/office/drawing/2014/main" id="{F7760566-C9F0-4AAC-AB51-795C7E827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352">
                  <a:extLst>
                    <a:ext uri="{FF2B5EF4-FFF2-40B4-BE49-F238E27FC236}">
                      <a16:creationId xmlns:a16="http://schemas.microsoft.com/office/drawing/2014/main" id="{CA3B059E-56E5-46B8-AD0F-E464B202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353">
                  <a:extLst>
                    <a:ext uri="{FF2B5EF4-FFF2-40B4-BE49-F238E27FC236}">
                      <a16:creationId xmlns:a16="http://schemas.microsoft.com/office/drawing/2014/main" id="{FC81BBB3-66E8-45D7-B947-4BE83455D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354">
                  <a:extLst>
                    <a:ext uri="{FF2B5EF4-FFF2-40B4-BE49-F238E27FC236}">
                      <a16:creationId xmlns:a16="http://schemas.microsoft.com/office/drawing/2014/main" id="{2A3B404B-F80A-4C28-8CCB-FC58E5B39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355">
                  <a:extLst>
                    <a:ext uri="{FF2B5EF4-FFF2-40B4-BE49-F238E27FC236}">
                      <a16:creationId xmlns:a16="http://schemas.microsoft.com/office/drawing/2014/main" id="{9E3166DD-B8D3-4F81-9EAC-FA100BD91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356">
                  <a:extLst>
                    <a:ext uri="{FF2B5EF4-FFF2-40B4-BE49-F238E27FC236}">
                      <a16:creationId xmlns:a16="http://schemas.microsoft.com/office/drawing/2014/main" id="{BC7148A3-EB32-4799-9A35-C150798E95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357">
                  <a:extLst>
                    <a:ext uri="{FF2B5EF4-FFF2-40B4-BE49-F238E27FC236}">
                      <a16:creationId xmlns:a16="http://schemas.microsoft.com/office/drawing/2014/main" id="{D29EA4BD-F4E2-4B60-AD72-7603408B5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358">
                  <a:extLst>
                    <a:ext uri="{FF2B5EF4-FFF2-40B4-BE49-F238E27FC236}">
                      <a16:creationId xmlns:a16="http://schemas.microsoft.com/office/drawing/2014/main" id="{954DB50D-ECCF-4383-8B0E-19FB418D7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359">
                  <a:extLst>
                    <a:ext uri="{FF2B5EF4-FFF2-40B4-BE49-F238E27FC236}">
                      <a16:creationId xmlns:a16="http://schemas.microsoft.com/office/drawing/2014/main" id="{7DCACC3F-206D-4621-829C-BB47C732E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360">
                  <a:extLst>
                    <a:ext uri="{FF2B5EF4-FFF2-40B4-BE49-F238E27FC236}">
                      <a16:creationId xmlns:a16="http://schemas.microsoft.com/office/drawing/2014/main" id="{D08D166F-C9D8-4F41-92DC-69A70E246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61">
                  <a:extLst>
                    <a:ext uri="{FF2B5EF4-FFF2-40B4-BE49-F238E27FC236}">
                      <a16:creationId xmlns:a16="http://schemas.microsoft.com/office/drawing/2014/main" id="{CB9C0AAC-F49B-4446-B7DC-F9F7EC27B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362">
                  <a:extLst>
                    <a:ext uri="{FF2B5EF4-FFF2-40B4-BE49-F238E27FC236}">
                      <a16:creationId xmlns:a16="http://schemas.microsoft.com/office/drawing/2014/main" id="{B86A2849-CBE9-4658-B192-DF9A2BCBB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363">
                  <a:extLst>
                    <a:ext uri="{FF2B5EF4-FFF2-40B4-BE49-F238E27FC236}">
                      <a16:creationId xmlns:a16="http://schemas.microsoft.com/office/drawing/2014/main" id="{D9C7F80A-E345-48B6-997A-0EAA7C442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364">
                  <a:extLst>
                    <a:ext uri="{FF2B5EF4-FFF2-40B4-BE49-F238E27FC236}">
                      <a16:creationId xmlns:a16="http://schemas.microsoft.com/office/drawing/2014/main" id="{0177B7EB-24F0-4260-9476-257486F0C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365">
                  <a:extLst>
                    <a:ext uri="{FF2B5EF4-FFF2-40B4-BE49-F238E27FC236}">
                      <a16:creationId xmlns:a16="http://schemas.microsoft.com/office/drawing/2014/main" id="{15917A19-D256-400E-88D6-AF9F65739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6">
                  <a:extLst>
                    <a:ext uri="{FF2B5EF4-FFF2-40B4-BE49-F238E27FC236}">
                      <a16:creationId xmlns:a16="http://schemas.microsoft.com/office/drawing/2014/main" id="{10A61320-5B63-420E-80F3-298AF11C7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367">
                  <a:extLst>
                    <a:ext uri="{FF2B5EF4-FFF2-40B4-BE49-F238E27FC236}">
                      <a16:creationId xmlns:a16="http://schemas.microsoft.com/office/drawing/2014/main" id="{D07C2AF6-3C90-40B5-9DD3-E4F893449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368">
                  <a:extLst>
                    <a:ext uri="{FF2B5EF4-FFF2-40B4-BE49-F238E27FC236}">
                      <a16:creationId xmlns:a16="http://schemas.microsoft.com/office/drawing/2014/main" id="{FC570654-05E2-4A64-8167-A33A879A6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369">
                  <a:extLst>
                    <a:ext uri="{FF2B5EF4-FFF2-40B4-BE49-F238E27FC236}">
                      <a16:creationId xmlns:a16="http://schemas.microsoft.com/office/drawing/2014/main" id="{DD7A4D07-9559-4D87-9CC2-93DCD1916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370">
                  <a:extLst>
                    <a:ext uri="{FF2B5EF4-FFF2-40B4-BE49-F238E27FC236}">
                      <a16:creationId xmlns:a16="http://schemas.microsoft.com/office/drawing/2014/main" id="{D5206150-3CA4-410A-8EC4-F5465CAC9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371">
                  <a:extLst>
                    <a:ext uri="{FF2B5EF4-FFF2-40B4-BE49-F238E27FC236}">
                      <a16:creationId xmlns:a16="http://schemas.microsoft.com/office/drawing/2014/main" id="{16776E24-E07D-426F-9281-153EBE38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372">
                  <a:extLst>
                    <a:ext uri="{FF2B5EF4-FFF2-40B4-BE49-F238E27FC236}">
                      <a16:creationId xmlns:a16="http://schemas.microsoft.com/office/drawing/2014/main" id="{DB50AB28-445F-4A8A-ACF3-5885EC915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373">
                  <a:extLst>
                    <a:ext uri="{FF2B5EF4-FFF2-40B4-BE49-F238E27FC236}">
                      <a16:creationId xmlns:a16="http://schemas.microsoft.com/office/drawing/2014/main" id="{079C690E-09A6-4BB0-AF56-352AFA272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74">
                  <a:extLst>
                    <a:ext uri="{FF2B5EF4-FFF2-40B4-BE49-F238E27FC236}">
                      <a16:creationId xmlns:a16="http://schemas.microsoft.com/office/drawing/2014/main" id="{49975776-54A3-4948-AE0C-3F75ADACC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75">
                  <a:extLst>
                    <a:ext uri="{FF2B5EF4-FFF2-40B4-BE49-F238E27FC236}">
                      <a16:creationId xmlns:a16="http://schemas.microsoft.com/office/drawing/2014/main" id="{120C1D0A-F609-4CD9-A973-2DD9279AB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376">
                  <a:extLst>
                    <a:ext uri="{FF2B5EF4-FFF2-40B4-BE49-F238E27FC236}">
                      <a16:creationId xmlns:a16="http://schemas.microsoft.com/office/drawing/2014/main" id="{36712CD4-C880-4234-9FD8-D6A4A4E5C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77">
                  <a:extLst>
                    <a:ext uri="{FF2B5EF4-FFF2-40B4-BE49-F238E27FC236}">
                      <a16:creationId xmlns:a16="http://schemas.microsoft.com/office/drawing/2014/main" id="{566DD592-F222-4DF5-ABED-401FD4E81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78">
                  <a:extLst>
                    <a:ext uri="{FF2B5EF4-FFF2-40B4-BE49-F238E27FC236}">
                      <a16:creationId xmlns:a16="http://schemas.microsoft.com/office/drawing/2014/main" id="{96CE4DDF-708A-485F-A10A-7C80D3EFA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79">
                  <a:extLst>
                    <a:ext uri="{FF2B5EF4-FFF2-40B4-BE49-F238E27FC236}">
                      <a16:creationId xmlns:a16="http://schemas.microsoft.com/office/drawing/2014/main" id="{B08DA5FD-0E6B-447B-A347-9216B224A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380">
                  <a:extLst>
                    <a:ext uri="{FF2B5EF4-FFF2-40B4-BE49-F238E27FC236}">
                      <a16:creationId xmlns:a16="http://schemas.microsoft.com/office/drawing/2014/main" id="{B06FF395-8438-4D95-B413-6F7D9049D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381">
                  <a:extLst>
                    <a:ext uri="{FF2B5EF4-FFF2-40B4-BE49-F238E27FC236}">
                      <a16:creationId xmlns:a16="http://schemas.microsoft.com/office/drawing/2014/main" id="{C14338F7-9E6C-417E-97B3-EB7280D48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382">
                  <a:extLst>
                    <a:ext uri="{FF2B5EF4-FFF2-40B4-BE49-F238E27FC236}">
                      <a16:creationId xmlns:a16="http://schemas.microsoft.com/office/drawing/2014/main" id="{C7E89604-3EC0-4F45-8C2C-036E1C99A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383">
                  <a:extLst>
                    <a:ext uri="{FF2B5EF4-FFF2-40B4-BE49-F238E27FC236}">
                      <a16:creationId xmlns:a16="http://schemas.microsoft.com/office/drawing/2014/main" id="{54A6F631-4690-4F5C-B3CE-D5BC519C7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384">
                  <a:extLst>
                    <a:ext uri="{FF2B5EF4-FFF2-40B4-BE49-F238E27FC236}">
                      <a16:creationId xmlns:a16="http://schemas.microsoft.com/office/drawing/2014/main" id="{F33BF709-8370-4B7B-A85E-0672E77CF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385">
                  <a:extLst>
                    <a:ext uri="{FF2B5EF4-FFF2-40B4-BE49-F238E27FC236}">
                      <a16:creationId xmlns:a16="http://schemas.microsoft.com/office/drawing/2014/main" id="{F4D76E0F-71C1-4BBF-9473-62F5E1F88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386">
                  <a:extLst>
                    <a:ext uri="{FF2B5EF4-FFF2-40B4-BE49-F238E27FC236}">
                      <a16:creationId xmlns:a16="http://schemas.microsoft.com/office/drawing/2014/main" id="{638FBB11-FCA1-4DE1-91ED-0369DE1CC2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387">
                  <a:extLst>
                    <a:ext uri="{FF2B5EF4-FFF2-40B4-BE49-F238E27FC236}">
                      <a16:creationId xmlns:a16="http://schemas.microsoft.com/office/drawing/2014/main" id="{B370EAF9-6408-4B54-88FE-97FE7C2E20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388">
                  <a:extLst>
                    <a:ext uri="{FF2B5EF4-FFF2-40B4-BE49-F238E27FC236}">
                      <a16:creationId xmlns:a16="http://schemas.microsoft.com/office/drawing/2014/main" id="{4B75540C-2D1E-422B-A9AF-30D4EA2C1E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389">
                  <a:extLst>
                    <a:ext uri="{FF2B5EF4-FFF2-40B4-BE49-F238E27FC236}">
                      <a16:creationId xmlns:a16="http://schemas.microsoft.com/office/drawing/2014/main" id="{01967CDF-7747-49DD-9244-4371FD5F2D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390">
                  <a:extLst>
                    <a:ext uri="{FF2B5EF4-FFF2-40B4-BE49-F238E27FC236}">
                      <a16:creationId xmlns:a16="http://schemas.microsoft.com/office/drawing/2014/main" id="{77A938FC-E93F-43D9-9DAF-C784D93A41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391">
                  <a:extLst>
                    <a:ext uri="{FF2B5EF4-FFF2-40B4-BE49-F238E27FC236}">
                      <a16:creationId xmlns:a16="http://schemas.microsoft.com/office/drawing/2014/main" id="{1370D2A5-7E16-4FF3-BAFE-BA475E7F44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392">
                  <a:extLst>
                    <a:ext uri="{FF2B5EF4-FFF2-40B4-BE49-F238E27FC236}">
                      <a16:creationId xmlns:a16="http://schemas.microsoft.com/office/drawing/2014/main" id="{0AABDA16-4A8A-40D3-987B-99C155FFC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393">
                  <a:extLst>
                    <a:ext uri="{FF2B5EF4-FFF2-40B4-BE49-F238E27FC236}">
                      <a16:creationId xmlns:a16="http://schemas.microsoft.com/office/drawing/2014/main" id="{A6696C4E-A405-40AE-95E9-F84488B22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394">
                  <a:extLst>
                    <a:ext uri="{FF2B5EF4-FFF2-40B4-BE49-F238E27FC236}">
                      <a16:creationId xmlns:a16="http://schemas.microsoft.com/office/drawing/2014/main" id="{1D4BEB3F-0319-4905-A452-720ED4A68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395">
                  <a:extLst>
                    <a:ext uri="{FF2B5EF4-FFF2-40B4-BE49-F238E27FC236}">
                      <a16:creationId xmlns:a16="http://schemas.microsoft.com/office/drawing/2014/main" id="{BCFE619E-9F8A-49AD-B528-F9A71D276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396">
                  <a:extLst>
                    <a:ext uri="{FF2B5EF4-FFF2-40B4-BE49-F238E27FC236}">
                      <a16:creationId xmlns:a16="http://schemas.microsoft.com/office/drawing/2014/main" id="{A113D3CD-0F8E-49FA-85E6-F4AB8384E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397">
                  <a:extLst>
                    <a:ext uri="{FF2B5EF4-FFF2-40B4-BE49-F238E27FC236}">
                      <a16:creationId xmlns:a16="http://schemas.microsoft.com/office/drawing/2014/main" id="{E21CAF0D-BB12-40AF-AD13-C6F8FA5F7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398">
                  <a:extLst>
                    <a:ext uri="{FF2B5EF4-FFF2-40B4-BE49-F238E27FC236}">
                      <a16:creationId xmlns:a16="http://schemas.microsoft.com/office/drawing/2014/main" id="{06A834B7-A5AD-4151-9A5E-BACFA1849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399">
                  <a:extLst>
                    <a:ext uri="{FF2B5EF4-FFF2-40B4-BE49-F238E27FC236}">
                      <a16:creationId xmlns:a16="http://schemas.microsoft.com/office/drawing/2014/main" id="{9F14C90B-E81B-44E0-8787-EDC6B290F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400">
                  <a:extLst>
                    <a:ext uri="{FF2B5EF4-FFF2-40B4-BE49-F238E27FC236}">
                      <a16:creationId xmlns:a16="http://schemas.microsoft.com/office/drawing/2014/main" id="{E11E139A-C906-4646-B240-CB7F1E17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401">
                  <a:extLst>
                    <a:ext uri="{FF2B5EF4-FFF2-40B4-BE49-F238E27FC236}">
                      <a16:creationId xmlns:a16="http://schemas.microsoft.com/office/drawing/2014/main" id="{FFDB18E9-D7BD-42FF-BC43-755BE893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02">
                  <a:extLst>
                    <a:ext uri="{FF2B5EF4-FFF2-40B4-BE49-F238E27FC236}">
                      <a16:creationId xmlns:a16="http://schemas.microsoft.com/office/drawing/2014/main" id="{EC423285-D0FB-4B48-88A1-B9970155E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03">
                  <a:extLst>
                    <a:ext uri="{FF2B5EF4-FFF2-40B4-BE49-F238E27FC236}">
                      <a16:creationId xmlns:a16="http://schemas.microsoft.com/office/drawing/2014/main" id="{EECD3328-BB63-4732-9A1A-EA39FFBC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404">
                  <a:extLst>
                    <a:ext uri="{FF2B5EF4-FFF2-40B4-BE49-F238E27FC236}">
                      <a16:creationId xmlns:a16="http://schemas.microsoft.com/office/drawing/2014/main" id="{5C47D50A-1477-4ECC-821E-C09EE912C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05">
                  <a:extLst>
                    <a:ext uri="{FF2B5EF4-FFF2-40B4-BE49-F238E27FC236}">
                      <a16:creationId xmlns:a16="http://schemas.microsoft.com/office/drawing/2014/main" id="{5F7EA235-1810-4B87-B796-A9A2A243F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406">
                  <a:extLst>
                    <a:ext uri="{FF2B5EF4-FFF2-40B4-BE49-F238E27FC236}">
                      <a16:creationId xmlns:a16="http://schemas.microsoft.com/office/drawing/2014/main" id="{A9E968E4-CE37-4C0D-907D-BC374FEEF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07">
                  <a:extLst>
                    <a:ext uri="{FF2B5EF4-FFF2-40B4-BE49-F238E27FC236}">
                      <a16:creationId xmlns:a16="http://schemas.microsoft.com/office/drawing/2014/main" id="{327BC73E-0721-433A-AB12-DFDFE6ADC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408">
                  <a:extLst>
                    <a:ext uri="{FF2B5EF4-FFF2-40B4-BE49-F238E27FC236}">
                      <a16:creationId xmlns:a16="http://schemas.microsoft.com/office/drawing/2014/main" id="{30973BCA-C4F1-4F03-B9A7-CF3E2523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409">
                  <a:extLst>
                    <a:ext uri="{FF2B5EF4-FFF2-40B4-BE49-F238E27FC236}">
                      <a16:creationId xmlns:a16="http://schemas.microsoft.com/office/drawing/2014/main" id="{908B56F5-501B-4D56-99AC-CD2FC54B9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410">
                  <a:extLst>
                    <a:ext uri="{FF2B5EF4-FFF2-40B4-BE49-F238E27FC236}">
                      <a16:creationId xmlns:a16="http://schemas.microsoft.com/office/drawing/2014/main" id="{58088CCA-0F43-4C78-B084-1753A7F05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411">
                  <a:extLst>
                    <a:ext uri="{FF2B5EF4-FFF2-40B4-BE49-F238E27FC236}">
                      <a16:creationId xmlns:a16="http://schemas.microsoft.com/office/drawing/2014/main" id="{8322A601-049C-4257-882E-66403A3BC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412">
                  <a:extLst>
                    <a:ext uri="{FF2B5EF4-FFF2-40B4-BE49-F238E27FC236}">
                      <a16:creationId xmlns:a16="http://schemas.microsoft.com/office/drawing/2014/main" id="{A7A8473C-5C45-41AE-ADFF-7240F647B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413">
                  <a:extLst>
                    <a:ext uri="{FF2B5EF4-FFF2-40B4-BE49-F238E27FC236}">
                      <a16:creationId xmlns:a16="http://schemas.microsoft.com/office/drawing/2014/main" id="{C6DAC56C-A71D-4872-BA93-161700FD7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414">
                  <a:extLst>
                    <a:ext uri="{FF2B5EF4-FFF2-40B4-BE49-F238E27FC236}">
                      <a16:creationId xmlns:a16="http://schemas.microsoft.com/office/drawing/2014/main" id="{88C3F1C0-D1FC-4254-81C9-14CEE0F85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415">
                  <a:extLst>
                    <a:ext uri="{FF2B5EF4-FFF2-40B4-BE49-F238E27FC236}">
                      <a16:creationId xmlns:a16="http://schemas.microsoft.com/office/drawing/2014/main" id="{6B832641-3160-4FDE-BAD7-603563A2FB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416">
                  <a:extLst>
                    <a:ext uri="{FF2B5EF4-FFF2-40B4-BE49-F238E27FC236}">
                      <a16:creationId xmlns:a16="http://schemas.microsoft.com/office/drawing/2014/main" id="{19C25516-1837-4F58-B122-84D6F3CD4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417">
                  <a:extLst>
                    <a:ext uri="{FF2B5EF4-FFF2-40B4-BE49-F238E27FC236}">
                      <a16:creationId xmlns:a16="http://schemas.microsoft.com/office/drawing/2014/main" id="{288E805C-52C0-4074-8CE9-FDB2CD1613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418">
                  <a:extLst>
                    <a:ext uri="{FF2B5EF4-FFF2-40B4-BE49-F238E27FC236}">
                      <a16:creationId xmlns:a16="http://schemas.microsoft.com/office/drawing/2014/main" id="{1585B393-71BA-40E8-A171-036527F7C9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419">
                  <a:extLst>
                    <a:ext uri="{FF2B5EF4-FFF2-40B4-BE49-F238E27FC236}">
                      <a16:creationId xmlns:a16="http://schemas.microsoft.com/office/drawing/2014/main" id="{9066B513-886F-44DD-882C-76B545066D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420">
                  <a:extLst>
                    <a:ext uri="{FF2B5EF4-FFF2-40B4-BE49-F238E27FC236}">
                      <a16:creationId xmlns:a16="http://schemas.microsoft.com/office/drawing/2014/main" id="{4EECC7B3-5FE9-4522-AB11-F491E9AA45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421">
                  <a:extLst>
                    <a:ext uri="{FF2B5EF4-FFF2-40B4-BE49-F238E27FC236}">
                      <a16:creationId xmlns:a16="http://schemas.microsoft.com/office/drawing/2014/main" id="{4F7CDD68-BEFB-4FFC-BCA1-EA6814C04E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422">
                  <a:extLst>
                    <a:ext uri="{FF2B5EF4-FFF2-40B4-BE49-F238E27FC236}">
                      <a16:creationId xmlns:a16="http://schemas.microsoft.com/office/drawing/2014/main" id="{9CDA13BF-C9AA-4835-A479-ACD2E26658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423">
                  <a:extLst>
                    <a:ext uri="{FF2B5EF4-FFF2-40B4-BE49-F238E27FC236}">
                      <a16:creationId xmlns:a16="http://schemas.microsoft.com/office/drawing/2014/main" id="{B21E6BF1-C3A1-4914-B113-0C725F1A29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424">
                  <a:extLst>
                    <a:ext uri="{FF2B5EF4-FFF2-40B4-BE49-F238E27FC236}">
                      <a16:creationId xmlns:a16="http://schemas.microsoft.com/office/drawing/2014/main" id="{B79CF6A2-6C20-4EDA-9214-046771C0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425">
                  <a:extLst>
                    <a:ext uri="{FF2B5EF4-FFF2-40B4-BE49-F238E27FC236}">
                      <a16:creationId xmlns:a16="http://schemas.microsoft.com/office/drawing/2014/main" id="{CCA0A84E-FE1C-401D-B2B0-38CB58033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426">
                  <a:extLst>
                    <a:ext uri="{FF2B5EF4-FFF2-40B4-BE49-F238E27FC236}">
                      <a16:creationId xmlns:a16="http://schemas.microsoft.com/office/drawing/2014/main" id="{7F3E4CFB-A4BE-4023-959C-F0D594239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427">
                  <a:extLst>
                    <a:ext uri="{FF2B5EF4-FFF2-40B4-BE49-F238E27FC236}">
                      <a16:creationId xmlns:a16="http://schemas.microsoft.com/office/drawing/2014/main" id="{9F14A3D6-689E-41E2-9688-14D08693F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428">
                  <a:extLst>
                    <a:ext uri="{FF2B5EF4-FFF2-40B4-BE49-F238E27FC236}">
                      <a16:creationId xmlns:a16="http://schemas.microsoft.com/office/drawing/2014/main" id="{C16E97BF-D6E8-472A-9AB4-15D6E5732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30">
                  <a:extLst>
                    <a:ext uri="{FF2B5EF4-FFF2-40B4-BE49-F238E27FC236}">
                      <a16:creationId xmlns:a16="http://schemas.microsoft.com/office/drawing/2014/main" id="{92B059AC-E781-4804-946D-8926A46AE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431">
                  <a:extLst>
                    <a:ext uri="{FF2B5EF4-FFF2-40B4-BE49-F238E27FC236}">
                      <a16:creationId xmlns:a16="http://schemas.microsoft.com/office/drawing/2014/main" id="{90114A14-57E6-498F-A371-A51DEBEF4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432">
                  <a:extLst>
                    <a:ext uri="{FF2B5EF4-FFF2-40B4-BE49-F238E27FC236}">
                      <a16:creationId xmlns:a16="http://schemas.microsoft.com/office/drawing/2014/main" id="{06A0D4E8-DD14-4B31-AC36-4FDFC003B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433">
                  <a:extLst>
                    <a:ext uri="{FF2B5EF4-FFF2-40B4-BE49-F238E27FC236}">
                      <a16:creationId xmlns:a16="http://schemas.microsoft.com/office/drawing/2014/main" id="{799D0946-41EE-4604-B800-254BCADEE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434">
                  <a:extLst>
                    <a:ext uri="{FF2B5EF4-FFF2-40B4-BE49-F238E27FC236}">
                      <a16:creationId xmlns:a16="http://schemas.microsoft.com/office/drawing/2014/main" id="{D17B3DCB-26F0-479D-A1B4-476F318F8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435">
                  <a:extLst>
                    <a:ext uri="{FF2B5EF4-FFF2-40B4-BE49-F238E27FC236}">
                      <a16:creationId xmlns:a16="http://schemas.microsoft.com/office/drawing/2014/main" id="{7EA6F1F8-394C-4823-B513-CFC0D9F05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436">
                  <a:extLst>
                    <a:ext uri="{FF2B5EF4-FFF2-40B4-BE49-F238E27FC236}">
                      <a16:creationId xmlns:a16="http://schemas.microsoft.com/office/drawing/2014/main" id="{2B200D07-45BB-445C-9E8E-D8A7731C0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437">
                  <a:extLst>
                    <a:ext uri="{FF2B5EF4-FFF2-40B4-BE49-F238E27FC236}">
                      <a16:creationId xmlns:a16="http://schemas.microsoft.com/office/drawing/2014/main" id="{9F2E1D5E-FD56-46A4-9EE4-89058135D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438">
                  <a:extLst>
                    <a:ext uri="{FF2B5EF4-FFF2-40B4-BE49-F238E27FC236}">
                      <a16:creationId xmlns:a16="http://schemas.microsoft.com/office/drawing/2014/main" id="{575081DE-BC24-4E1E-BD65-E8F22C5B7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439">
                  <a:extLst>
                    <a:ext uri="{FF2B5EF4-FFF2-40B4-BE49-F238E27FC236}">
                      <a16:creationId xmlns:a16="http://schemas.microsoft.com/office/drawing/2014/main" id="{D57660B9-8B47-4EB5-AE5A-DF384FF73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440">
                  <a:extLst>
                    <a:ext uri="{FF2B5EF4-FFF2-40B4-BE49-F238E27FC236}">
                      <a16:creationId xmlns:a16="http://schemas.microsoft.com/office/drawing/2014/main" id="{22BB5CCD-45D5-41AB-8B28-00EE1C46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41">
                  <a:extLst>
                    <a:ext uri="{FF2B5EF4-FFF2-40B4-BE49-F238E27FC236}">
                      <a16:creationId xmlns:a16="http://schemas.microsoft.com/office/drawing/2014/main" id="{09990681-28CB-4A31-86F8-140783D6D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42">
                  <a:extLst>
                    <a:ext uri="{FF2B5EF4-FFF2-40B4-BE49-F238E27FC236}">
                      <a16:creationId xmlns:a16="http://schemas.microsoft.com/office/drawing/2014/main" id="{AA3544D9-B3DB-458E-B6CF-F5D3B1071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443">
                  <a:extLst>
                    <a:ext uri="{FF2B5EF4-FFF2-40B4-BE49-F238E27FC236}">
                      <a16:creationId xmlns:a16="http://schemas.microsoft.com/office/drawing/2014/main" id="{5B298D63-45FB-4336-8281-91AF72D7B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444">
                  <a:extLst>
                    <a:ext uri="{FF2B5EF4-FFF2-40B4-BE49-F238E27FC236}">
                      <a16:creationId xmlns:a16="http://schemas.microsoft.com/office/drawing/2014/main" id="{16B70658-5013-4E23-A85F-8AC91691C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45">
                  <a:extLst>
                    <a:ext uri="{FF2B5EF4-FFF2-40B4-BE49-F238E27FC236}">
                      <a16:creationId xmlns:a16="http://schemas.microsoft.com/office/drawing/2014/main" id="{4C4B5BB8-1D00-4FDA-8510-C7F222839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446">
                  <a:extLst>
                    <a:ext uri="{FF2B5EF4-FFF2-40B4-BE49-F238E27FC236}">
                      <a16:creationId xmlns:a16="http://schemas.microsoft.com/office/drawing/2014/main" id="{8F9DA42D-A1FC-4F17-9FEF-C993BA696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447">
                  <a:extLst>
                    <a:ext uri="{FF2B5EF4-FFF2-40B4-BE49-F238E27FC236}">
                      <a16:creationId xmlns:a16="http://schemas.microsoft.com/office/drawing/2014/main" id="{ED0ABEA8-9C48-40E1-838D-C507B5B4A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48">
                  <a:extLst>
                    <a:ext uri="{FF2B5EF4-FFF2-40B4-BE49-F238E27FC236}">
                      <a16:creationId xmlns:a16="http://schemas.microsoft.com/office/drawing/2014/main" id="{8DA1E2A8-5613-4FFC-86C5-1F910C2E6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449">
                  <a:extLst>
                    <a:ext uri="{FF2B5EF4-FFF2-40B4-BE49-F238E27FC236}">
                      <a16:creationId xmlns:a16="http://schemas.microsoft.com/office/drawing/2014/main" id="{BCF5CADE-A34F-4408-ABED-5B826FB94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450">
                  <a:extLst>
                    <a:ext uri="{FF2B5EF4-FFF2-40B4-BE49-F238E27FC236}">
                      <a16:creationId xmlns:a16="http://schemas.microsoft.com/office/drawing/2014/main" id="{DF4F9A15-B4CB-47D0-9FA0-C05633F65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451">
                  <a:extLst>
                    <a:ext uri="{FF2B5EF4-FFF2-40B4-BE49-F238E27FC236}">
                      <a16:creationId xmlns:a16="http://schemas.microsoft.com/office/drawing/2014/main" id="{13BC4AF3-07B4-4D47-9D74-9275179C5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2" name="Picture 453">
                <a:extLst>
                  <a:ext uri="{FF2B5EF4-FFF2-40B4-BE49-F238E27FC236}">
                    <a16:creationId xmlns:a16="http://schemas.microsoft.com/office/drawing/2014/main" id="{185F092D-0926-456D-B476-FC5040BC25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oup 460">
              <a:extLst>
                <a:ext uri="{FF2B5EF4-FFF2-40B4-BE49-F238E27FC236}">
                  <a16:creationId xmlns:a16="http://schemas.microsoft.com/office/drawing/2014/main" id="{9FCA058C-1897-4424-AB9B-C421E3973015}"/>
                </a:ext>
              </a:extLst>
            </p:cNvPr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10" name="Line 457">
                <a:extLst>
                  <a:ext uri="{FF2B5EF4-FFF2-40B4-BE49-F238E27FC236}">
                    <a16:creationId xmlns:a16="http://schemas.microsoft.com/office/drawing/2014/main" id="{9F04DCD4-2835-411F-AACD-E0CBF3D7A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" name="Line 458">
                <a:extLst>
                  <a:ext uri="{FF2B5EF4-FFF2-40B4-BE49-F238E27FC236}">
                    <a16:creationId xmlns:a16="http://schemas.microsoft.com/office/drawing/2014/main" id="{56A94426-8B6D-431B-866F-80ABA6996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" name="Line 459">
                <a:extLst>
                  <a:ext uri="{FF2B5EF4-FFF2-40B4-BE49-F238E27FC236}">
                    <a16:creationId xmlns:a16="http://schemas.microsoft.com/office/drawing/2014/main" id="{E97FDAA0-9E98-4FE4-8C1A-4CC4818A6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" name="WordArt 455">
                <a:extLst>
                  <a:ext uri="{FF2B5EF4-FFF2-40B4-BE49-F238E27FC236}">
                    <a16:creationId xmlns:a16="http://schemas.microsoft.com/office/drawing/2014/main" id="{9249C8DF-C147-493C-973F-B3E1DE4B439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</a:t>
                </a:r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81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four-way stop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71" y="1425843"/>
            <a:ext cx="11639227" cy="5212240"/>
          </a:xfrm>
        </p:spPr>
        <p:txBody>
          <a:bodyPr/>
          <a:lstStyle/>
          <a:p>
            <a:r>
              <a:rPr lang="en-US" dirty="0"/>
              <a:t>Traffic rules state that you must </a:t>
            </a:r>
            <a:r>
              <a:rPr lang="en-US" b="1" dirty="0"/>
              <a:t>yield to the car on your right </a:t>
            </a:r>
            <a:r>
              <a:rPr lang="en-US" dirty="0"/>
              <a:t>if you reach the intersection simultaneously.</a:t>
            </a:r>
          </a:p>
          <a:p>
            <a:r>
              <a:rPr lang="en-US" dirty="0"/>
              <a:t>This rule usually works well.</a:t>
            </a:r>
          </a:p>
          <a:p>
            <a:r>
              <a:rPr lang="en-US" dirty="0"/>
              <a:t>But there’s a problem if</a:t>
            </a:r>
            <a:br>
              <a:rPr lang="en-US" dirty="0"/>
            </a:br>
            <a:r>
              <a:rPr lang="en-US" dirty="0"/>
              <a:t>four cars arrive simultaneously.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74" y="2409431"/>
            <a:ext cx="5420645" cy="444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084" y="5463253"/>
            <a:ext cx="631952" cy="1174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176762" y="2422738"/>
            <a:ext cx="631952" cy="1174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757" y="3632293"/>
            <a:ext cx="631952" cy="117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1303" y="4311344"/>
            <a:ext cx="631952" cy="117483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883606-DB6E-B846-8055-993B9EF19B1B}"/>
              </a:ext>
            </a:extLst>
          </p:cNvPr>
          <p:cNvGrpSpPr/>
          <p:nvPr/>
        </p:nvGrpSpPr>
        <p:grpSpPr>
          <a:xfrm>
            <a:off x="7704694" y="3443845"/>
            <a:ext cx="2459624" cy="2156197"/>
            <a:chOff x="4639764" y="3443845"/>
            <a:chExt cx="2459624" cy="215619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874C5C-3C71-F64C-96C8-0E1A75E5610A}"/>
                </a:ext>
              </a:extLst>
            </p:cNvPr>
            <p:cNvCxnSpPr/>
            <p:nvPr/>
          </p:nvCxnSpPr>
          <p:spPr>
            <a:xfrm flipH="1">
              <a:off x="4639764" y="3740727"/>
              <a:ext cx="472068" cy="66501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F9DCA4-6F18-ED46-8443-0B216B8006C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354" y="5214735"/>
              <a:ext cx="715425" cy="385307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46A0D6-F156-734F-A60E-AEC6A68B6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106" y="4617587"/>
              <a:ext cx="466282" cy="70255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C15C94-789F-CA4C-BA9B-292D25F6E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154" y="3443845"/>
              <a:ext cx="779656" cy="459886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F91D96-030F-414F-B51A-E442FB4DA3DF}"/>
                </a:ext>
              </a:extLst>
            </p:cNvPr>
            <p:cNvSpPr txBox="1"/>
            <p:nvPr/>
          </p:nvSpPr>
          <p:spPr>
            <a:xfrm>
              <a:off x="5111832" y="4120737"/>
              <a:ext cx="1448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Circular waiting!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F9804-BF00-408E-A430-8D5A916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34" y="2332866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theoretical example of deadlock</a:t>
            </a:r>
          </a:p>
          <a:p>
            <a:r>
              <a:rPr lang="en-US" dirty="0"/>
              <a:t>There are N philosophers sitting in a circle and N chopsticks</a:t>
            </a:r>
          </a:p>
          <a:p>
            <a:pPr lvl="1"/>
            <a:r>
              <a:rPr lang="en-US" dirty="0"/>
              <a:t>left and right of each philosopher</a:t>
            </a:r>
          </a:p>
          <a:p>
            <a:r>
              <a:rPr lang="en-US" dirty="0"/>
              <a:t>Philosophers repeatedly run this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Think for some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Replace chopsticks</a:t>
            </a:r>
          </a:p>
          <a:p>
            <a:r>
              <a:rPr lang="en-US" dirty="0"/>
              <a:t>If they all grab the left chopstick simultaneously (step 2),</a:t>
            </a:r>
            <a:br>
              <a:rPr lang="en-US" dirty="0"/>
            </a:br>
            <a:r>
              <a:rPr lang="en-US" dirty="0"/>
              <a:t>they will deadlock and starve!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9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4C4AF-F4FB-40A6-8232-9A78FE17EC65}"/>
              </a:ext>
            </a:extLst>
          </p:cNvPr>
          <p:cNvCxnSpPr>
            <a:cxnSpLocks/>
          </p:cNvCxnSpPr>
          <p:nvPr/>
        </p:nvCxnSpPr>
        <p:spPr>
          <a:xfrm>
            <a:off x="5893496" y="2912301"/>
            <a:ext cx="200498" cy="19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AD84F-E1E3-4F20-8680-9B465FD6213D}"/>
              </a:ext>
            </a:extLst>
          </p:cNvPr>
          <p:cNvCxnSpPr>
            <a:cxnSpLocks/>
          </p:cNvCxnSpPr>
          <p:nvPr/>
        </p:nvCxnSpPr>
        <p:spPr>
          <a:xfrm flipH="1">
            <a:off x="4903940" y="2982815"/>
            <a:ext cx="375781" cy="16121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4C4AF-F4FB-40A6-8232-9A78FE17EC65}"/>
              </a:ext>
            </a:extLst>
          </p:cNvPr>
          <p:cNvCxnSpPr>
            <a:cxnSpLocks/>
          </p:cNvCxnSpPr>
          <p:nvPr/>
        </p:nvCxnSpPr>
        <p:spPr>
          <a:xfrm>
            <a:off x="5893496" y="2912301"/>
            <a:ext cx="200498" cy="19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AD84F-E1E3-4F20-8680-9B465FD6213D}"/>
              </a:ext>
            </a:extLst>
          </p:cNvPr>
          <p:cNvCxnSpPr>
            <a:cxnSpLocks/>
          </p:cNvCxnSpPr>
          <p:nvPr/>
        </p:nvCxnSpPr>
        <p:spPr>
          <a:xfrm flipH="1">
            <a:off x="4903940" y="2982815"/>
            <a:ext cx="375781" cy="16121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5B2CB-E2A8-415D-B0AE-955C0155CFEE}"/>
              </a:ext>
            </a:extLst>
          </p:cNvPr>
          <p:cNvCxnSpPr>
            <a:cxnSpLocks/>
          </p:cNvCxnSpPr>
          <p:nvPr/>
        </p:nvCxnSpPr>
        <p:spPr>
          <a:xfrm flipH="1" flipV="1">
            <a:off x="6170012" y="3225619"/>
            <a:ext cx="240182" cy="2033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  <a:p>
            <a:pPr lvl="1"/>
            <a:r>
              <a:rPr lang="en-US" dirty="0"/>
              <a:t>Adding an asymmetry will allow both resources to eventually be obtained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5B2CB-E2A8-415D-B0AE-955C0155CFEE}"/>
              </a:ext>
            </a:extLst>
          </p:cNvPr>
          <p:cNvCxnSpPr>
            <a:cxnSpLocks/>
          </p:cNvCxnSpPr>
          <p:nvPr/>
        </p:nvCxnSpPr>
        <p:spPr>
          <a:xfrm flipH="1" flipV="1">
            <a:off x="6170012" y="3225619"/>
            <a:ext cx="240182" cy="2033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5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Nondeterministic Deadlock</a:t>
            </a:r>
          </a:p>
          <a:p>
            <a:pPr lvl="1"/>
            <a:r>
              <a:rPr lang="en-US" dirty="0"/>
              <a:t>Whether it occurs depends on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81953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deadlock in the lucky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2282760"/>
            <a:ext cx="347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B waits until Thread A is finished</a:t>
            </a:r>
          </a:p>
        </p:txBody>
      </p:sp>
    </p:spTree>
    <p:extLst>
      <p:ext uri="{BB962C8B-B14F-4D97-AF65-F5344CB8AC3E}">
        <p14:creationId xmlns:p14="http://schemas.microsoft.com/office/powerpoint/2010/main" val="112109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31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deadlock can still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1660460"/>
            <a:ext cx="3477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A waits until y is available</a:t>
            </a:r>
          </a:p>
          <a:p>
            <a:endParaRPr lang="en-US" sz="2800" dirty="0"/>
          </a:p>
          <a:p>
            <a:r>
              <a:rPr lang="en-US" sz="2800" dirty="0"/>
              <a:t>Thread B waits until x is available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37E39-593E-4B43-B984-239DF3991540}"/>
              </a:ext>
            </a:extLst>
          </p:cNvPr>
          <p:cNvSpPr txBox="1"/>
          <p:nvPr/>
        </p:nvSpPr>
        <p:spPr>
          <a:xfrm>
            <a:off x="2612022" y="3907229"/>
            <a:ext cx="320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--Unreachable--</a:t>
            </a:r>
          </a:p>
        </p:txBody>
      </p:sp>
    </p:spTree>
    <p:extLst>
      <p:ext uri="{BB962C8B-B14F-4D97-AF65-F5344CB8AC3E}">
        <p14:creationId xmlns:p14="http://schemas.microsoft.com/office/powerpoint/2010/main" val="1764887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181-EA32-416C-9D1D-B7FEEF7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involve </a:t>
            </a:r>
            <a:r>
              <a:rPr lang="en-US" i="1" dirty="0"/>
              <a:t>circular dependencies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D1F6-FFB7-41EB-925B-47E72AD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F9E8221B-00C1-4781-B65C-2877A9073987}"/>
              </a:ext>
            </a:extLst>
          </p:cNvPr>
          <p:cNvGrpSpPr>
            <a:grpSpLocks/>
          </p:cNvGrpSpPr>
          <p:nvPr/>
        </p:nvGrpSpPr>
        <p:grpSpPr bwMode="auto">
          <a:xfrm>
            <a:off x="3024876" y="1632572"/>
            <a:ext cx="6405228" cy="4196753"/>
            <a:chOff x="1534" y="1671"/>
            <a:chExt cx="2375" cy="1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AF05E-21D2-43DF-BB2E-C7E07C59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D9A7EB-6FB0-4369-9D63-B259879D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85BF18-E0F8-4C38-8E78-A8549CA3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78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A603ED-22A0-44C2-99D5-9EB1579C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67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4AA98966-A4FE-49FE-8DA5-0A7A57E4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737BD425-F94A-424F-8013-CAD4F44645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5558F40-1EA1-4B97-B41D-1F9A23871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7C4E035C-3179-4D96-B727-55AD2E9021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7EA6AF4-82A3-41D5-83E2-ED2943B8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99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DD04B23B-A793-49C2-8228-23CEBF06C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85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4056FF61-4A66-4EB5-8EA5-180968BCC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759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74F9D212-9312-4759-A285-086407C7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2011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66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A2B3B-2F75-4D77-8EE0-4697050B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can occur on any shared resource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36321-5588-47FC-9CC1-7A836293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deadlock if the system only has 2 MB of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deadlock on access to hardware as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4722A-4C6A-4D35-B25E-B4DB863C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2764C-4329-4A0F-B369-50C8CBCFBBD8}"/>
              </a:ext>
            </a:extLst>
          </p:cNvPr>
          <p:cNvSpPr txBox="1"/>
          <p:nvPr/>
        </p:nvSpPr>
        <p:spPr>
          <a:xfrm>
            <a:off x="886517" y="1697504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A7159-FE6A-4C30-B604-61A4E0F4D471}"/>
              </a:ext>
            </a:extLst>
          </p:cNvPr>
          <p:cNvSpPr txBox="1"/>
          <p:nvPr/>
        </p:nvSpPr>
        <p:spPr>
          <a:xfrm>
            <a:off x="4585369" y="1698839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1795568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0297-E22E-4210-AAFA-B46EBCB5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can cause deadlocks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DE7E-64A1-402B-9191-2B69EF91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cannot continue until the interrupt is finished</a:t>
            </a:r>
          </a:p>
          <a:p>
            <a:r>
              <a:rPr lang="en-US" dirty="0"/>
              <a:t>Interrupt cannot finish until the thread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E1CB8-AF35-432D-ACA9-2EE5CA1C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9449-F9C3-4D96-AA3D-82857B28FE54}"/>
              </a:ext>
            </a:extLst>
          </p:cNvPr>
          <p:cNvSpPr txBox="1"/>
          <p:nvPr/>
        </p:nvSpPr>
        <p:spPr>
          <a:xfrm>
            <a:off x="607595" y="1143000"/>
            <a:ext cx="3698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release()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0F440-FBBE-4C1B-9E9E-92F113296E45}"/>
              </a:ext>
            </a:extLst>
          </p:cNvPr>
          <p:cNvSpPr txBox="1"/>
          <p:nvPr/>
        </p:nvSpPr>
        <p:spPr>
          <a:xfrm>
            <a:off x="2590322" y="1944860"/>
            <a:ext cx="369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Interrupt Handler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2B2A8-68A6-4B2D-BD8C-8684AF400872}"/>
              </a:ext>
            </a:extLst>
          </p:cNvPr>
          <p:cNvSpPr txBox="1"/>
          <p:nvPr/>
        </p:nvSpPr>
        <p:spPr>
          <a:xfrm>
            <a:off x="6515100" y="2244826"/>
            <a:ext cx="326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Deadlock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A25F8-9943-4AFA-803B-8D67431BC697}"/>
              </a:ext>
            </a:extLst>
          </p:cNvPr>
          <p:cNvCxnSpPr>
            <a:cxnSpLocks/>
          </p:cNvCxnSpPr>
          <p:nvPr/>
        </p:nvCxnSpPr>
        <p:spPr>
          <a:xfrm flipH="1">
            <a:off x="4439748" y="2506436"/>
            <a:ext cx="2075352" cy="106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20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0A9-5216-4A82-B77B-BA39284E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8FFB-DD61-414C-9CBD-CC4AAF74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/>
          <a:lstStyle/>
          <a:p>
            <a:r>
              <a:rPr lang="en-US" dirty="0"/>
              <a:t>Functions that can safely and successfully be called again while currently in the middle of its execution are called “reentrant”</a:t>
            </a:r>
          </a:p>
          <a:p>
            <a:pPr lvl="1"/>
            <a:r>
              <a:rPr lang="en-US" dirty="0"/>
              <a:t>Reentrant functions must only modify local variables and input</a:t>
            </a:r>
          </a:p>
          <a:p>
            <a:pPr lvl="1"/>
            <a:r>
              <a:rPr lang="en-US" dirty="0"/>
              <a:t>Must also never call non-reentrant functions</a:t>
            </a:r>
          </a:p>
          <a:p>
            <a:endParaRPr lang="en-US" dirty="0"/>
          </a:p>
          <a:p>
            <a:r>
              <a:rPr lang="en-US" sz="2700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sz="2700" dirty="0"/>
              <a:t> is thread-safe because it uses locks around shared memory</a:t>
            </a:r>
          </a:p>
          <a:p>
            <a:pPr lvl="1"/>
            <a:r>
              <a:rPr lang="en-US" dirty="0"/>
              <a:t>Malloc is </a:t>
            </a:r>
            <a:r>
              <a:rPr lang="en-US" b="1" dirty="0"/>
              <a:t>NOT</a:t>
            </a:r>
            <a:r>
              <a:rPr lang="en-US" dirty="0"/>
              <a:t> reentrant and it will cause deadlock</a:t>
            </a:r>
          </a:p>
          <a:p>
            <a:pPr lvl="1"/>
            <a:r>
              <a:rPr lang="en-US" dirty="0"/>
              <a:t>Same goes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!!!</a:t>
            </a:r>
          </a:p>
          <a:p>
            <a:pPr lvl="1"/>
            <a:r>
              <a:rPr lang="en-US" dirty="0"/>
              <a:t>Must not be called in an interrupt or signal handler!</a:t>
            </a:r>
          </a:p>
          <a:p>
            <a:pPr lvl="2"/>
            <a:r>
              <a:rPr lang="en-US" dirty="0"/>
              <a:t>This matters in </a:t>
            </a:r>
            <a:r>
              <a:rPr lang="en-US" dirty="0" err="1"/>
              <a:t>PCLab</a:t>
            </a:r>
            <a:r>
              <a:rPr lang="en-US" dirty="0"/>
              <a:t>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2255D-4E37-4BD7-BD9B-5160745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4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*new = </a:t>
            </a:r>
            <a:r>
              <a:rPr lang="en-US" sz="2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malloc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786282" y="4031088"/>
            <a:ext cx="333791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 it safe to call </a:t>
            </a:r>
            <a:r>
              <a:rPr lang="en-US" sz="2800" dirty="0" err="1"/>
              <a:t>List_Insert</a:t>
            </a:r>
            <a:r>
              <a:rPr lang="en-US" sz="2800" dirty="0"/>
              <a:t> from an interrupt?</a:t>
            </a:r>
          </a:p>
        </p:txBody>
      </p:sp>
    </p:spTree>
    <p:extLst>
      <p:ext uri="{BB962C8B-B14F-4D97-AF65-F5344CB8AC3E}">
        <p14:creationId xmlns:p14="http://schemas.microsoft.com/office/powerpoint/2010/main" val="4261445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*new = </a:t>
            </a:r>
            <a:r>
              <a:rPr lang="en-US" sz="2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malloc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560129" y="3657600"/>
            <a:ext cx="402026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Not safe!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another thread has acquired the mutex, there will be a deadlock</a:t>
            </a:r>
          </a:p>
        </p:txBody>
      </p:sp>
    </p:spTree>
    <p:extLst>
      <p:ext uri="{BB962C8B-B14F-4D97-AF65-F5344CB8AC3E}">
        <p14:creationId xmlns:p14="http://schemas.microsoft.com/office/powerpoint/2010/main" val="1888127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Synchronization bugs</a:t>
            </a:r>
          </a:p>
          <a:p>
            <a:pPr lvl="1"/>
            <a:r>
              <a:rPr lang="en-US" b="1" dirty="0"/>
              <a:t>Deadlock</a:t>
            </a:r>
          </a:p>
          <a:p>
            <a:pPr lvl="2"/>
            <a:r>
              <a:rPr lang="en-US" b="1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00245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avoidance</a:t>
            </a:r>
            <a:r>
              <a:rPr lang="en-US" b="1" dirty="0"/>
              <a:t>: </a:t>
            </a:r>
            <a:r>
              <a:rPr lang="en-US" dirty="0"/>
              <a:t>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9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EC35-DE82-4251-9B9E-D099661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FCA-1DB1-45D6-BE50-D1FC9F7A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When a thread requests a resource, OS checks if it would result in an unsafe state that could lead to deadlock</a:t>
            </a:r>
          </a:p>
          <a:p>
            <a:pPr lvl="1"/>
            <a:r>
              <a:rPr lang="en-US" dirty="0"/>
              <a:t>If not, grant the resource</a:t>
            </a:r>
          </a:p>
          <a:p>
            <a:pPr lvl="1"/>
            <a:r>
              <a:rPr lang="en-US" dirty="0"/>
              <a:t>If so, wait until other threads release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6C9F-A139-4CB2-8FFE-08BD9FC4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6D9FD-FF01-4D87-92D1-1426FFE5F31D}"/>
              </a:ext>
            </a:extLst>
          </p:cNvPr>
          <p:cNvSpPr txBox="1"/>
          <p:nvPr/>
        </p:nvSpPr>
        <p:spPr>
          <a:xfrm>
            <a:off x="2836954" y="3022600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8980-863E-4669-9B61-2C0181F651A1}"/>
              </a:ext>
            </a:extLst>
          </p:cNvPr>
          <p:cNvSpPr txBox="1"/>
          <p:nvPr/>
        </p:nvSpPr>
        <p:spPr>
          <a:xfrm>
            <a:off x="5907330" y="3022600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F2B71-9369-41D9-9631-545465B89EE0}"/>
              </a:ext>
            </a:extLst>
          </p:cNvPr>
          <p:cNvSpPr txBox="1"/>
          <p:nvPr/>
        </p:nvSpPr>
        <p:spPr>
          <a:xfrm>
            <a:off x="8510018" y="2736502"/>
            <a:ext cx="3262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stop acquire here to prevent unsafe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48110-67E0-4E37-83E0-92528072BA13}"/>
              </a:ext>
            </a:extLst>
          </p:cNvPr>
          <p:cNvCxnSpPr/>
          <p:nvPr/>
        </p:nvCxnSpPr>
        <p:spPr>
          <a:xfrm flipH="1">
            <a:off x="7061200" y="3429000"/>
            <a:ext cx="1352566" cy="33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34F5-2D0C-4F75-B4D5-A35E6C6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does concurrency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1311-62C2-4009-84FF-82BE1CF5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Processors introduce it for performance reasons by running multiple processes and threads</a:t>
            </a:r>
          </a:p>
          <a:p>
            <a:endParaRPr lang="en-US" dirty="0"/>
          </a:p>
          <a:p>
            <a:r>
              <a:rPr lang="en-US" dirty="0"/>
              <a:t>Interactions with the outside world introduce it because events occur whenever they feel like it</a:t>
            </a:r>
          </a:p>
          <a:p>
            <a:pPr lvl="1"/>
            <a:r>
              <a:rPr lang="en-US" dirty="0"/>
              <a:t>Network request arriving</a:t>
            </a:r>
          </a:p>
          <a:p>
            <a:pPr lvl="1"/>
            <a:r>
              <a:rPr lang="en-US" dirty="0"/>
              <a:t>User presses a key</a:t>
            </a:r>
          </a:p>
          <a:p>
            <a:pPr lvl="1"/>
            <a:r>
              <a:rPr lang="en-US" dirty="0"/>
              <a:t>Motion sensor triggers</a:t>
            </a:r>
          </a:p>
          <a:p>
            <a:pPr lvl="1"/>
            <a:endParaRPr lang="en-US" dirty="0"/>
          </a:p>
          <a:p>
            <a:r>
              <a:rPr lang="en-US" dirty="0"/>
              <a:t>Also, we need some way to deal with errors the occur when executing instructions</a:t>
            </a:r>
          </a:p>
          <a:p>
            <a:pPr lvl="1"/>
            <a:r>
              <a:rPr lang="en-US" dirty="0"/>
              <a:t>No pathway for returning an error from an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D4D8-85C2-4034-8BB8-46535A38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9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62F-A706-405B-A125-403C6A04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B151-C2CE-4A25-8D4E-0B29AF4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states maximum resource needs in advance</a:t>
            </a:r>
          </a:p>
          <a:p>
            <a:r>
              <a:rPr lang="en-US" dirty="0"/>
              <a:t>OS allows a particular thread to claim a resource if</a:t>
            </a:r>
          </a:p>
          <a:p>
            <a:pPr lvl="1"/>
            <a:r>
              <a:rPr lang="en-US" dirty="0"/>
              <a:t>(available resources - 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</a:t>
            </a:r>
            <a:r>
              <a:rPr lang="en-US" dirty="0"/>
              <a:t>maximum remaining that might be  </a:t>
            </a:r>
            <a:br>
              <a:rPr lang="en-US" dirty="0"/>
            </a:br>
            <a:r>
              <a:rPr lang="en-US" dirty="0"/>
              <a:t>                                                  needed by any thread</a:t>
            </a:r>
          </a:p>
          <a:p>
            <a:pPr lvl="1"/>
            <a:endParaRPr lang="en-US" dirty="0"/>
          </a:p>
          <a:p>
            <a:r>
              <a:rPr lang="en-US" dirty="0"/>
              <a:t>For Dining Philosophers, a request for a chopstick is allowed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the last chopstick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is the last chopstick but a philosopher will have two afterwards</a:t>
            </a:r>
          </a:p>
          <a:p>
            <a:endParaRPr lang="en-US" dirty="0"/>
          </a:p>
          <a:p>
            <a:r>
              <a:rPr lang="en-US" dirty="0"/>
              <a:t>See the textbook for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A2B0-72A1-4718-B20D-7251939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7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prevention</a:t>
            </a:r>
            <a:r>
              <a:rPr lang="en-US" b="1" dirty="0"/>
              <a:t>:</a:t>
            </a:r>
            <a:r>
              <a:rPr lang="en-US" dirty="0"/>
              <a:t>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6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Deadlocks: deadlock requires four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lvl="1"/>
            <a:r>
              <a:rPr lang="en-US" dirty="0"/>
              <a:t>Threads cannot access a critical section simultaneously.</a:t>
            </a:r>
          </a:p>
          <a:p>
            <a:pPr lvl="1"/>
            <a:r>
              <a:rPr lang="en-US" dirty="0"/>
              <a:t>In other words, we’re using locks so there is the potential for waiting.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Hold-and-wait</a:t>
            </a:r>
          </a:p>
          <a:p>
            <a:pPr lvl="1"/>
            <a:r>
              <a:rPr lang="en-US" dirty="0"/>
              <a:t> Threads do not release locks while waiting for additional 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lvl="1"/>
            <a:r>
              <a:rPr lang="en-US" dirty="0"/>
              <a:t>Locks are always held until released by the thread.</a:t>
            </a:r>
          </a:p>
          <a:p>
            <a:pPr lvl="2"/>
            <a:r>
              <a:rPr lang="en-US" dirty="0"/>
              <a:t>E.g., if there is no method to </a:t>
            </a:r>
            <a:r>
              <a:rPr lang="en-US" i="1" dirty="0"/>
              <a:t>cancel</a:t>
            </a:r>
            <a:r>
              <a:rPr lang="en-US" dirty="0"/>
              <a:t> a 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lvl="1"/>
            <a:r>
              <a:rPr lang="en-US" dirty="0"/>
              <a:t>Thread is waiting on a thread that is waiting on the original thread.</a:t>
            </a:r>
          </a:p>
          <a:p>
            <a:pPr lvl="1"/>
            <a:r>
              <a:rPr lang="en-US" dirty="0"/>
              <a:t>This can involve just two threads or a chain of many threads.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eliminate deadlock by eliminating any one of these conditions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999FD25-5AE4-4F63-8621-ED7DEE7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8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0A1-09A1-4540-BDF3-A07184C6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have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6A64-DFFD-42E2-8F04-E5EE34C0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/</a:t>
            </a:r>
            <a:r>
              <a:rPr lang="en-US" dirty="0" err="1"/>
              <a:t>waitfree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40F6-B345-4FA1-9835-684AA741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ADC013C-BC9A-439A-A739-B62B4A3D840E}"/>
              </a:ext>
            </a:extLst>
          </p:cNvPr>
          <p:cNvSpPr txBox="1">
            <a:spLocks/>
          </p:cNvSpPr>
          <p:nvPr/>
        </p:nvSpPr>
        <p:spPr>
          <a:xfrm>
            <a:off x="607595" y="1730828"/>
            <a:ext cx="6168762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A48FC07-54B9-4899-A9A3-DBD33652F7D2}"/>
              </a:ext>
            </a:extLst>
          </p:cNvPr>
          <p:cNvSpPr txBox="1">
            <a:spLocks/>
          </p:cNvSpPr>
          <p:nvPr/>
        </p:nvSpPr>
        <p:spPr>
          <a:xfrm>
            <a:off x="6445057" y="1730826"/>
            <a:ext cx="5746943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atomic_fetch_and_add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&amp;counter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5994E1AA-70B6-40A6-9EF3-7BDEB5BA490C}"/>
              </a:ext>
            </a:extLst>
          </p:cNvPr>
          <p:cNvSpPr/>
          <p:nvPr/>
        </p:nvSpPr>
        <p:spPr>
          <a:xfrm flipH="1" flipV="1">
            <a:off x="1293533" y="2757513"/>
            <a:ext cx="4802466" cy="1242986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7C470F6-220A-44AB-AA0E-F798252D9BF3}"/>
              </a:ext>
            </a:extLst>
          </p:cNvPr>
          <p:cNvSpPr/>
          <p:nvPr/>
        </p:nvSpPr>
        <p:spPr>
          <a:xfrm flipH="1" flipV="1">
            <a:off x="6777928" y="2669418"/>
            <a:ext cx="4802466" cy="873881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6573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6CC1-2432-460C-9DC9-5ACC7C0F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048C-1508-4508-8F28-E635503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5DF76D-6317-4301-9710-196CB53D435A}"/>
              </a:ext>
            </a:extLst>
          </p:cNvPr>
          <p:cNvSpPr txBox="1">
            <a:spLocks/>
          </p:cNvSpPr>
          <p:nvPr/>
        </p:nvSpPr>
        <p:spPr>
          <a:xfrm>
            <a:off x="607595" y="914401"/>
            <a:ext cx="5254362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acquire(&amp;m);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head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release(&amp;m);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894F6A5-4ED1-4745-B912-CD88D5ED5A25}"/>
              </a:ext>
            </a:extLst>
          </p:cNvPr>
          <p:cNvSpPr/>
          <p:nvPr/>
        </p:nvSpPr>
        <p:spPr>
          <a:xfrm flipH="1" flipV="1">
            <a:off x="607595" y="2703638"/>
            <a:ext cx="3311262" cy="1770390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5761F6-AB06-41F1-BFAA-C28449B7589D}"/>
              </a:ext>
            </a:extLst>
          </p:cNvPr>
          <p:cNvSpPr txBox="1">
            <a:spLocks/>
          </p:cNvSpPr>
          <p:nvPr/>
        </p:nvSpPr>
        <p:spPr>
          <a:xfrm>
            <a:off x="5645964" y="914400"/>
            <a:ext cx="6546036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do {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} while (!</a:t>
            </a:r>
            <a:r>
              <a:rPr lang="en-US" sz="2400" i="1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cas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(&amp;head, n-&gt;next, n));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8289B-1487-4F3A-A61E-FB0CFB3C666A}"/>
              </a:ext>
            </a:extLst>
          </p:cNvPr>
          <p:cNvSpPr txBox="1"/>
          <p:nvPr/>
        </p:nvSpPr>
        <p:spPr>
          <a:xfrm>
            <a:off x="607595" y="4963887"/>
            <a:ext cx="10972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atomic_compare_and_swap</a:t>
            </a:r>
            <a:r>
              <a:rPr lang="en-US" sz="2800" dirty="0"/>
              <a:t>(</a:t>
            </a:r>
            <a:r>
              <a:rPr lang="en-US" sz="2800" dirty="0" err="1"/>
              <a:t>destptr</a:t>
            </a:r>
            <a:r>
              <a:rPr lang="en-US" sz="2800" dirty="0"/>
              <a:t>, </a:t>
            </a:r>
            <a:r>
              <a:rPr lang="en-US" sz="2800" dirty="0" err="1"/>
              <a:t>oldval</a:t>
            </a:r>
            <a:r>
              <a:rPr lang="en-US" sz="2800" dirty="0"/>
              <a:t>, </a:t>
            </a:r>
            <a:r>
              <a:rPr lang="en-US" sz="2800" dirty="0" err="1"/>
              <a:t>newval</a:t>
            </a:r>
            <a:r>
              <a:rPr lang="en-US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If *</a:t>
            </a:r>
            <a:r>
              <a:rPr lang="en-US" sz="2800" dirty="0" err="1"/>
              <a:t>destptr</a:t>
            </a:r>
            <a:r>
              <a:rPr lang="en-US" sz="2800" dirty="0"/>
              <a:t> == </a:t>
            </a:r>
            <a:r>
              <a:rPr lang="en-US" sz="2800" dirty="0" err="1"/>
              <a:t>oldval</a:t>
            </a:r>
            <a:r>
              <a:rPr lang="en-US" sz="2800" dirty="0"/>
              <a:t> { *</a:t>
            </a:r>
            <a:r>
              <a:rPr lang="en-US" sz="2800" dirty="0" err="1"/>
              <a:t>destptr</a:t>
            </a:r>
            <a:r>
              <a:rPr lang="en-US" sz="2800" dirty="0"/>
              <a:t> = </a:t>
            </a:r>
            <a:r>
              <a:rPr lang="en-US" sz="2800" dirty="0" err="1"/>
              <a:t>newval</a:t>
            </a:r>
            <a:r>
              <a:rPr lang="en-US" sz="2800" dirty="0"/>
              <a:t>, return True 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Else { return false }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F356A7C-BA2F-43E7-A5B2-99557277EAE8}"/>
              </a:ext>
            </a:extLst>
          </p:cNvPr>
          <p:cNvSpPr/>
          <p:nvPr/>
        </p:nvSpPr>
        <p:spPr>
          <a:xfrm flipH="1" flipV="1">
            <a:off x="5933433" y="2745036"/>
            <a:ext cx="5921110" cy="1402417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EE0AE-5C09-4C3A-A32F-9DC0166E29AF}"/>
              </a:ext>
            </a:extLst>
          </p:cNvPr>
          <p:cNvCxnSpPr>
            <a:cxnSpLocks/>
          </p:cNvCxnSpPr>
          <p:nvPr/>
        </p:nvCxnSpPr>
        <p:spPr>
          <a:xfrm flipV="1">
            <a:off x="5159829" y="4082143"/>
            <a:ext cx="2579914" cy="881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41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Avoid hold and wait with </a:t>
            </a:r>
            <a:r>
              <a:rPr lang="en-US" dirty="0" err="1"/>
              <a:t>trylock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avoid deadlock if we release the first lock after noticing that the second lock is unavailable.</a:t>
            </a:r>
          </a:p>
          <a:p>
            <a:r>
              <a:rPr lang="en-US" b="1" i="1" dirty="0" err="1"/>
              <a:t>Trylock</a:t>
            </a:r>
            <a:r>
              <a:rPr lang="en-US" b="1" i="1" dirty="0"/>
              <a:t>()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tries to acquire a lock, but returns a failure code instead of waiting if the lock is taken:</a:t>
            </a:r>
          </a:p>
          <a:p>
            <a:r>
              <a:rPr lang="en-US" dirty="0"/>
              <a:t>This code </a:t>
            </a:r>
            <a:r>
              <a:rPr lang="en-US" i="1" dirty="0"/>
              <a:t>cannot deadlock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even if another thread does</a:t>
            </a:r>
            <a:br>
              <a:rPr lang="en-US" dirty="0"/>
            </a:br>
            <a:r>
              <a:rPr lang="en-US" dirty="0"/>
              <a:t>the same with L2 first, then L1.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can </a:t>
            </a:r>
            <a:r>
              <a:rPr lang="en-US" i="1" dirty="0" err="1"/>
              <a:t>livelock</a:t>
            </a:r>
            <a:r>
              <a:rPr lang="en-US" dirty="0"/>
              <a:t>… we’ll come back to this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664199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9F5A-26F5-43F7-9789-28A1628C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90FA-2681-4647-8008-CBB2DFF0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</a:t>
            </a:r>
            <a:r>
              <a:rPr lang="en-US" i="1" dirty="0"/>
              <a:t>could</a:t>
            </a:r>
            <a:r>
              <a:rPr lang="en-US" dirty="0"/>
              <a:t> take away the lock from a blocked thread and give it back before the thread resumes</a:t>
            </a:r>
          </a:p>
          <a:p>
            <a:pPr lvl="1"/>
            <a:r>
              <a:rPr lang="en-US" dirty="0"/>
              <a:t>This sounds pretty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Non-lock resources are easier here</a:t>
            </a:r>
          </a:p>
          <a:p>
            <a:pPr lvl="1"/>
            <a:r>
              <a:rPr lang="en-US" dirty="0"/>
              <a:t>Temporarily take away memory from a thread by swapping it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E22A-6406-4701-A4F7-F8CF6E1F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4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Avoiding Circular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most practical way to avoid deadlock.</a:t>
            </a:r>
          </a:p>
          <a:p>
            <a:r>
              <a:rPr lang="en-US" dirty="0"/>
              <a:t>The simplest solution is to always acquire locks in the same order.</a:t>
            </a:r>
          </a:p>
          <a:p>
            <a:pPr lvl="1"/>
            <a:r>
              <a:rPr lang="en-US" dirty="0"/>
              <a:t>If you hold lock X and are waiting for lock Y,</a:t>
            </a:r>
          </a:p>
          <a:p>
            <a:pPr lvl="1"/>
            <a:r>
              <a:rPr lang="en-US" dirty="0"/>
              <a:t>Then holder of Y cannot be waiting on you,</a:t>
            </a:r>
          </a:p>
          <a:p>
            <a:pPr lvl="1"/>
            <a:r>
              <a:rPr lang="en-US" dirty="0"/>
              <a:t>Because they would have already acquired X before acquiring Y.</a:t>
            </a:r>
          </a:p>
          <a:p>
            <a:pPr lvl="1"/>
            <a:endParaRPr lang="en-US" dirty="0"/>
          </a:p>
          <a:p>
            <a:r>
              <a:rPr lang="en-US" dirty="0"/>
              <a:t>However, in practice it can be difficult to know when locks will be acquired because they can be buried in subroutines.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1B3789D-1452-4674-BD7A-1BB75B0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9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locking for dining philosophers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145" y="2060293"/>
            <a:ext cx="3764756" cy="333236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72987" y="1270862"/>
            <a:ext cx="7429712" cy="5439903"/>
          </a:xfrm>
        </p:spPr>
        <p:txBody>
          <a:bodyPr>
            <a:normAutofit/>
          </a:bodyPr>
          <a:lstStyle/>
          <a:p>
            <a:r>
              <a:rPr lang="en-US" dirty="0"/>
              <a:t>The chopsticks are shared resources, like locks</a:t>
            </a:r>
          </a:p>
          <a:p>
            <a:r>
              <a:rPr lang="en-US" dirty="0"/>
              <a:t>If we require the </a:t>
            </a:r>
            <a:r>
              <a:rPr lang="en-US" b="1" dirty="0"/>
              <a:t>lower-numbered chopstick to be grabbed first</a:t>
            </a:r>
            <a:r>
              <a:rPr lang="en-US" dirty="0"/>
              <a:t>, this eliminates circular waiting.</a:t>
            </a:r>
          </a:p>
          <a:p>
            <a:pPr lvl="1"/>
            <a:r>
              <a:rPr lang="en-US" dirty="0"/>
              <a:t>Philosophers A, B, C grab </a:t>
            </a:r>
            <a:r>
              <a:rPr lang="en-US" i="1" dirty="0"/>
              <a:t>left then right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 philosopher D will grab</a:t>
            </a:r>
            <a:br>
              <a:rPr lang="en-US" dirty="0"/>
            </a:br>
            <a:r>
              <a:rPr lang="en-US" i="1" dirty="0"/>
              <a:t>right then left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everyone tries to start at once, A &amp; D race to grab chopstick 0 first, and the winner eats first.</a:t>
            </a:r>
          </a:p>
          <a:p>
            <a:pPr lvl="1"/>
            <a:r>
              <a:rPr lang="en-US" dirty="0"/>
              <a:t>While one is waiting to grab its first chopstick a neighbor will be able to grab two chopsticks.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903" y="4861740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8176" y="4751203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6357" y="2182785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960" y="2213636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3246" y="4567836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6292" y="3365824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0083" y="2456571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695" y="3530247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9959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EC608-4438-49CB-B773-36A1C2B3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1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01B9-71D4-FBE3-D4CC-AF755102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2B5C-0EBD-AF92-2F9A-E35B8FA7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event that the processor handles by running special OS handler code</a:t>
            </a:r>
          </a:p>
          <a:p>
            <a:pPr lvl="1"/>
            <a:r>
              <a:rPr lang="en-US" dirty="0"/>
              <a:t>Timer expiration, Keyboard event, Network packet, etc.</a:t>
            </a:r>
          </a:p>
          <a:p>
            <a:pPr lvl="1"/>
            <a:r>
              <a:rPr lang="en-US" dirty="0"/>
              <a:t>Necessary for asynchronous event handling</a:t>
            </a:r>
          </a:p>
          <a:p>
            <a:pPr lvl="2"/>
            <a:r>
              <a:rPr lang="en-US" dirty="0"/>
              <a:t>Don’t wait around for the event, just handle it whenever it happens</a:t>
            </a:r>
          </a:p>
          <a:p>
            <a:endParaRPr lang="en-US" dirty="0"/>
          </a:p>
          <a:p>
            <a:r>
              <a:rPr lang="en-US" dirty="0"/>
              <a:t>Very similar to Exceptions, which are caused by errors occurring</a:t>
            </a:r>
          </a:p>
          <a:p>
            <a:endParaRPr lang="en-US" dirty="0"/>
          </a:p>
          <a:p>
            <a:r>
              <a:rPr lang="en-US" dirty="0"/>
              <a:t>A system call is a way to generate a software interrupt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0C539-1FB3-1176-316B-1B1A9B4B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1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  <a:p>
            <a:pPr lvl="1"/>
            <a:r>
              <a:rPr lang="en-US" dirty="0"/>
              <a:t>The same order!! (at least y first, for the two-thread case)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7C547-EC5A-47D9-8E26-E231D874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90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 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recovery</a:t>
            </a:r>
            <a:r>
              <a:rPr lang="en-US" b="1" dirty="0"/>
              <a:t>:</a:t>
            </a:r>
            <a:r>
              <a:rPr lang="en-US" dirty="0"/>
              <a:t>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5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AC9-89EC-421C-BB8F-F2C1B5B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Recovery: how to deal with a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3830-4C4D-4711-972A-BFFD310B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Terminate thread, force it to give up resources</a:t>
            </a:r>
          </a:p>
          <a:p>
            <a:pPr lvl="1"/>
            <a:r>
              <a:rPr lang="en-US" dirty="0"/>
              <a:t>Dining Philosophers Example: Remove a dining philosopher</a:t>
            </a:r>
          </a:p>
          <a:p>
            <a:pPr lvl="1"/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/>
              <a:t> example, OS kills a process to free up some memory</a:t>
            </a:r>
          </a:p>
          <a:p>
            <a:pPr lvl="1"/>
            <a:r>
              <a:rPr lang="en-US" dirty="0"/>
              <a:t>Not always possible—killing a thread holding a lock leaves world inconsistent</a:t>
            </a:r>
          </a:p>
          <a:p>
            <a:pPr lvl="1"/>
            <a:endParaRPr lang="en-US" dirty="0"/>
          </a:p>
          <a:p>
            <a:r>
              <a:rPr lang="en-US" dirty="0"/>
              <a:t>Roll back actions of deadlocked threads</a:t>
            </a:r>
          </a:p>
          <a:p>
            <a:pPr lvl="1"/>
            <a:r>
              <a:rPr lang="en-US" dirty="0"/>
              <a:t>Common techniques in databases (transactions)</a:t>
            </a:r>
          </a:p>
          <a:p>
            <a:pPr lvl="1"/>
            <a:r>
              <a:rPr lang="en-US" dirty="0"/>
              <a:t>Of course, if you restart in exactly the same way, you may enter deadlock again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5679-1D0F-4B16-AED7-0A36004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31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3041-5169-424B-9677-9003E64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OS approach to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C8C-81C4-43B0-A9D7-213C4BDD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2"/>
            <a:r>
              <a:rPr lang="en-US" dirty="0"/>
              <a:t>Hopefully by prevention</a:t>
            </a:r>
          </a:p>
          <a:p>
            <a:pPr lvl="2"/>
            <a:r>
              <a:rPr lang="en-US" dirty="0"/>
              <a:t>Generally, be very careful about this stuff in the kernel</a:t>
            </a:r>
          </a:p>
          <a:p>
            <a:pPr lvl="2"/>
            <a:endParaRPr lang="en-US" dirty="0"/>
          </a:p>
          <a:p>
            <a:r>
              <a:rPr lang="en-US" dirty="0"/>
              <a:t>Ignore deadlock in applications (“Ostrich Algorithm”)</a:t>
            </a:r>
          </a:p>
          <a:p>
            <a:pPr lvl="2"/>
            <a:r>
              <a:rPr lang="en-US" dirty="0"/>
              <a:t>User can just restart them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99C3-50C1-4A7C-B723-0558B7E4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7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</a:t>
            </a:r>
          </a:p>
          <a:p>
            <a:pPr lvl="1"/>
            <a:r>
              <a:rPr lang="en-US" dirty="0"/>
              <a:t>If so, how could we fix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C5F88-4EF6-4F25-AC5B-506B58C0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1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solution: Global ordering of resources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usb</a:t>
            </a:r>
            <a:r>
              <a:rPr lang="en-US" dirty="0"/>
              <a:t>, then webcams, then printers always in that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printer.Acquire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usb.Acquire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usb.Release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printer.Release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DCAA5-727F-421E-88D3-39488A92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27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big lock still works too!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57AFD-7D19-466F-820E-86A85197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30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Livelock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3685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An operation that should have been atomic wasn’t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2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DDF4-5FD3-48E8-BB20-5A5C4D18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while avoiding deadlock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3926A-C30F-4AD0-A68F-D8D17D5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getLocks12(lock1,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(lock2.locked())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896E-5DA4-4E94-888B-D0232D6F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E47E0-5179-464C-B714-08AA8B37E6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getLocks21(lock1,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(lock1.locked())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2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1B7-027B-40C1-BF7F-3E86CEA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D1B2-227C-4479-8ECB-545CEAFE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performed a system call:</a:t>
            </a:r>
          </a:p>
          <a:p>
            <a:pPr lvl="1"/>
            <a:r>
              <a:rPr lang="en-US" dirty="0"/>
              <a:t>We knew it was about to happen</a:t>
            </a:r>
          </a:p>
          <a:p>
            <a:pPr lvl="1"/>
            <a:r>
              <a:rPr lang="en-US" dirty="0"/>
              <a:t>Set up our registers in advance</a:t>
            </a:r>
          </a:p>
          <a:p>
            <a:pPr lvl="1"/>
            <a:r>
              <a:rPr lang="en-US" dirty="0"/>
              <a:t>Performed what looked sort of like a function call</a:t>
            </a:r>
          </a:p>
          <a:p>
            <a:pPr lvl="1"/>
            <a:r>
              <a:rPr lang="en-US" dirty="0"/>
              <a:t>And we were always switching from process to kernel</a:t>
            </a:r>
          </a:p>
          <a:p>
            <a:pPr lvl="1"/>
            <a:endParaRPr lang="en-US" dirty="0"/>
          </a:p>
          <a:p>
            <a:r>
              <a:rPr lang="en-US" dirty="0"/>
              <a:t>Interrupts can happen </a:t>
            </a:r>
            <a:r>
              <a:rPr lang="en-US" i="1" dirty="0"/>
              <a:t>whenever.</a:t>
            </a:r>
          </a:p>
          <a:p>
            <a:pPr lvl="1"/>
            <a:r>
              <a:rPr lang="en-US" dirty="0"/>
              <a:t>This can get extremely complicated on modern systems with out-of-order execution, multiple cores and threads, and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0707-9F70-42CB-A1B5-3BCA026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0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hold and wait could lead to </a:t>
            </a:r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hold and wait can </a:t>
            </a:r>
            <a:r>
              <a:rPr lang="en-US" i="1" dirty="0" err="1"/>
              <a:t>livelock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Two threads </a:t>
            </a:r>
            <a:r>
              <a:rPr lang="en-US" i="1" dirty="0"/>
              <a:t>could</a:t>
            </a:r>
            <a:r>
              <a:rPr lang="en-US" dirty="0"/>
              <a:t> get stuck in this loop forever</a:t>
            </a:r>
          </a:p>
          <a:p>
            <a:pPr lvl="1"/>
            <a:r>
              <a:rPr lang="en-US" dirty="0"/>
              <a:t>Unlikely to occur for any length in personal computing setting</a:t>
            </a:r>
          </a:p>
          <a:p>
            <a:pPr lvl="1"/>
            <a:r>
              <a:rPr lang="en-US" dirty="0"/>
              <a:t>Very possibly stuck forever (or at least extended periods) in a constrained computing setting</a:t>
            </a:r>
          </a:p>
          <a:p>
            <a:pPr lvl="2"/>
            <a:r>
              <a:rPr lang="en-US" dirty="0"/>
              <a:t>Example: embedded system with known tasks at the start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36" y="4066950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43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B3ACC9-1CDA-4096-8AFC-3EE7769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in agents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1E2EB8-6B8B-4CB3-BC8F-7B45DC86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more common in agent-based programs</a:t>
            </a:r>
          </a:p>
          <a:p>
            <a:pPr lvl="1"/>
            <a:r>
              <a:rPr lang="en-US" dirty="0"/>
              <a:t>All of agent’s options lead to a lack of forward progress</a:t>
            </a:r>
          </a:p>
          <a:p>
            <a:pPr lvl="1"/>
            <a:endParaRPr lang="en-US" dirty="0"/>
          </a:p>
          <a:p>
            <a:r>
              <a:rPr lang="en-US" dirty="0"/>
              <a:t>One example: video games</a:t>
            </a:r>
          </a:p>
          <a:p>
            <a:pPr lvl="1"/>
            <a:r>
              <a:rPr lang="en-US" dirty="0"/>
              <a:t>The character can still move and take actions</a:t>
            </a:r>
          </a:p>
          <a:p>
            <a:pPr lvl="1"/>
            <a:r>
              <a:rPr lang="en-US" dirty="0"/>
              <a:t>But cannot complete the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BB08-71B4-4839-9896-428F954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DFC47-F1BC-4BDE-8068-ABABA2E5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68" y="3854326"/>
            <a:ext cx="5671104" cy="2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versus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a condition where</a:t>
            </a:r>
            <a:br>
              <a:rPr lang="en-US" dirty="0"/>
            </a:br>
            <a:r>
              <a:rPr lang="en-US" dirty="0"/>
              <a:t>two threads repeatedly take action,</a:t>
            </a:r>
            <a:br>
              <a:rPr lang="en-US" dirty="0"/>
            </a:br>
            <a:r>
              <a:rPr lang="en-US" dirty="0"/>
              <a:t>but still don’t make progress.</a:t>
            </a:r>
          </a:p>
          <a:p>
            <a:r>
              <a:rPr lang="en-US" dirty="0"/>
              <a:t>Differs from deadlock because deadlock is always permanent.</a:t>
            </a:r>
          </a:p>
          <a:p>
            <a:r>
              <a:rPr lang="en-US" dirty="0" err="1"/>
              <a:t>Livelock</a:t>
            </a:r>
            <a:r>
              <a:rPr lang="en-US" dirty="0"/>
              <a:t> involves retries that </a:t>
            </a:r>
            <a:r>
              <a:rPr lang="en-US" b="1" i="1" dirty="0"/>
              <a:t>may</a:t>
            </a:r>
            <a:r>
              <a:rPr lang="en-US" dirty="0"/>
              <a:t> lead to progress,</a:t>
            </a:r>
            <a:br>
              <a:rPr lang="en-US" dirty="0"/>
            </a:br>
            <a:r>
              <a:rPr lang="en-US" dirty="0"/>
              <a:t>but there is no</a:t>
            </a:r>
            <a:r>
              <a:rPr lang="en-US" b="1" i="1" dirty="0"/>
              <a:t> guarantee</a:t>
            </a:r>
            <a:r>
              <a:rPr lang="en-US" b="1" i="1" dirty="0">
                <a:solidFill>
                  <a:schemeClr val="accent4"/>
                </a:solidFill>
              </a:rPr>
              <a:t> </a:t>
            </a:r>
            <a:r>
              <a:rPr lang="en-US" dirty="0"/>
              <a:t>of progress.</a:t>
            </a:r>
          </a:p>
          <a:p>
            <a:pPr lvl="1"/>
            <a:r>
              <a:rPr lang="en-US" dirty="0"/>
              <a:t>A malicious scheduler can always keep the </a:t>
            </a:r>
            <a:r>
              <a:rPr lang="en-US" dirty="0" err="1"/>
              <a:t>livelock</a:t>
            </a:r>
            <a:r>
              <a:rPr lang="en-US" dirty="0"/>
              <a:t> stuck</a:t>
            </a:r>
          </a:p>
          <a:p>
            <a:r>
              <a:rPr lang="en-US" dirty="0"/>
              <a:t>Any randomness in the timing of retries will fix </a:t>
            </a:r>
            <a:r>
              <a:rPr lang="en-US" dirty="0" err="1"/>
              <a:t>livelock</a:t>
            </a:r>
            <a:r>
              <a:rPr lang="en-US" dirty="0"/>
              <a:t>.</a:t>
            </a:r>
          </a:p>
          <a:p>
            <a:r>
              <a:rPr lang="en-US" dirty="0"/>
              <a:t>In practice, </a:t>
            </a:r>
            <a:r>
              <a:rPr lang="en-US" dirty="0" err="1"/>
              <a:t>livelock</a:t>
            </a:r>
            <a:r>
              <a:rPr lang="en-US" dirty="0"/>
              <a:t> is a much less serious concern than deadlock.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20" y="422703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249D5-D88B-48C1-A2D8-58004052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4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55273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A325-7ECF-CE24-2F86-01D8F9B0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interact with each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4F9F-919A-AA4B-8682-3F50FA4B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Scheduling and Concurrency problems are not exclusive</a:t>
            </a:r>
          </a:p>
          <a:p>
            <a:endParaRPr lang="en-US" dirty="0"/>
          </a:p>
          <a:p>
            <a:r>
              <a:rPr lang="en-US" dirty="0"/>
              <a:t>Sharing mutexes between threads can lead to a big problem for schedulers based on priority</a:t>
            </a:r>
          </a:p>
          <a:p>
            <a:pPr lvl="1"/>
            <a:r>
              <a:rPr lang="en-US" dirty="0"/>
              <a:t>Especially dangerous for real-time OS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9D8F3-E39D-4B8C-99F4-01B01D8F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63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09C6-4AC1-4524-BE51-9A2E8AA0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 with priority schedulers: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4912-9154-44F2-BFF2-56C40ECA8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concepts from OS still apply when we’re scheduling</a:t>
            </a:r>
          </a:p>
          <a:p>
            <a:pPr lvl="1"/>
            <a:r>
              <a:rPr lang="en-US" dirty="0"/>
              <a:t>Particularly locks and synchronization</a:t>
            </a:r>
          </a:p>
          <a:p>
            <a:pPr lvl="1"/>
            <a:endParaRPr lang="en-US" dirty="0"/>
          </a:p>
          <a:p>
            <a:r>
              <a:rPr lang="en-US" dirty="0"/>
              <a:t>Imagine Task 1 and Task 3 both need to share a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1E828-884F-4933-AC95-78F29980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82D23-1BA6-4DA7-B18F-F5ABE9867B12}"/>
              </a:ext>
            </a:extLst>
          </p:cNvPr>
          <p:cNvSpPr txBox="1"/>
          <p:nvPr/>
        </p:nvSpPr>
        <p:spPr>
          <a:xfrm rot="5400000">
            <a:off x="3980490" y="423931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CBB46-1AEF-4D1D-9092-F6858C0985B6}"/>
              </a:ext>
            </a:extLst>
          </p:cNvPr>
          <p:cNvSpPr txBox="1"/>
          <p:nvPr/>
        </p:nvSpPr>
        <p:spPr>
          <a:xfrm rot="16200000">
            <a:off x="3219559" y="428991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649E69D1-C07E-4729-90D8-4B5EF2E3F6F7}"/>
              </a:ext>
            </a:extLst>
          </p:cNvPr>
          <p:cNvSpPr/>
          <p:nvPr/>
        </p:nvSpPr>
        <p:spPr bwMode="auto">
          <a:xfrm>
            <a:off x="2685279" y="480210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E975BC-52C9-4382-862D-01FEE35A2D47}"/>
              </a:ext>
            </a:extLst>
          </p:cNvPr>
          <p:cNvGrpSpPr/>
          <p:nvPr/>
        </p:nvGrpSpPr>
        <p:grpSpPr>
          <a:xfrm>
            <a:off x="1174085" y="3429000"/>
            <a:ext cx="7608629" cy="2594894"/>
            <a:chOff x="191687" y="3147093"/>
            <a:chExt cx="7608629" cy="25948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783A22-435B-4699-9462-0FD21435FBAE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DC41399-A55D-4004-98A7-3CE4DC9E2E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19C9E30-4549-466E-BBEA-FBE8A6DF60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37ADDB-FF94-423B-A714-2FF863171B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BF27888-25A8-4B91-9ECE-C088359556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79C0462-B403-49F4-BB24-1735888B29B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76DBA3-ECCA-406E-A1B9-8D79B8F9D9D8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E2717A-7EFA-4D7E-9E19-340AAAA77EC2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E017AE-5A8A-48A8-BBCA-B7F9231BD1B1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2A57DE-DD43-473E-97D9-F69215BE783F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8985BA2-5FDB-4DF5-8208-2521592419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7A3C39-8029-4A10-BE0D-18C92AD74526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C79A39B-A9FD-48B8-B316-55A0860A19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356A2E-B30E-4C2E-9441-286024AF2B56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79D811-EB02-4DAB-83E6-7F27C905F6B6}"/>
                </a:ext>
              </a:extLst>
            </p:cNvPr>
            <p:cNvSpPr txBox="1"/>
            <p:nvPr/>
          </p:nvSpPr>
          <p:spPr>
            <a:xfrm>
              <a:off x="668726" y="4495242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1DD6AD-90F8-458B-92DD-E6F25B8CAD31}"/>
                </a:ext>
              </a:extLst>
            </p:cNvPr>
            <p:cNvSpPr txBox="1"/>
            <p:nvPr/>
          </p:nvSpPr>
          <p:spPr>
            <a:xfrm>
              <a:off x="668726" y="3998566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CBABD-7C00-4792-A773-E78BB745897E}"/>
                </a:ext>
              </a:extLst>
            </p:cNvPr>
            <p:cNvSpPr txBox="1"/>
            <p:nvPr/>
          </p:nvSpPr>
          <p:spPr>
            <a:xfrm>
              <a:off x="668726" y="3501890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4C76E9-9895-42D7-A857-DE951B1FB73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5617B2-5A37-41CE-ABD8-19CA5EEB2138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0DCE72D5-B30E-4CF6-BC14-E2AA231B99BA}"/>
              </a:ext>
            </a:extLst>
          </p:cNvPr>
          <p:cNvSpPr/>
          <p:nvPr/>
        </p:nvSpPr>
        <p:spPr bwMode="auto">
          <a:xfrm>
            <a:off x="3181916" y="4802109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7EDF4-F541-4685-B3B7-BFE0236FDF1A}"/>
              </a:ext>
            </a:extLst>
          </p:cNvPr>
          <p:cNvCxnSpPr>
            <a:cxnSpLocks/>
          </p:cNvCxnSpPr>
          <p:nvPr/>
        </p:nvCxnSpPr>
        <p:spPr bwMode="auto">
          <a:xfrm>
            <a:off x="3073400" y="4470001"/>
            <a:ext cx="108516" cy="307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7FF761-DEFC-453F-884E-BE4D0D8130B6}"/>
              </a:ext>
            </a:extLst>
          </p:cNvPr>
          <p:cNvSpPr txBox="1"/>
          <p:nvPr/>
        </p:nvSpPr>
        <p:spPr>
          <a:xfrm>
            <a:off x="2577574" y="3977200"/>
            <a:ext cx="79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Acquire lock</a:t>
            </a:r>
          </a:p>
        </p:txBody>
      </p:sp>
      <p:sp>
        <p:nvSpPr>
          <p:cNvPr id="31" name="Rounded Rectangle 35">
            <a:extLst>
              <a:ext uri="{FF2B5EF4-FFF2-40B4-BE49-F238E27FC236}">
                <a16:creationId xmlns:a16="http://schemas.microsoft.com/office/drawing/2014/main" id="{AF1F64FB-CF20-499D-BB6A-033EEBCF25E7}"/>
              </a:ext>
            </a:extLst>
          </p:cNvPr>
          <p:cNvSpPr/>
          <p:nvPr/>
        </p:nvSpPr>
        <p:spPr bwMode="auto">
          <a:xfrm>
            <a:off x="3766609" y="3775643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6607B2-016A-49D9-A946-59CB0069E22A}"/>
              </a:ext>
            </a:extLst>
          </p:cNvPr>
          <p:cNvCxnSpPr>
            <a:cxnSpLocks/>
          </p:cNvCxnSpPr>
          <p:nvPr/>
        </p:nvCxnSpPr>
        <p:spPr bwMode="auto">
          <a:xfrm flipV="1">
            <a:off x="3780864" y="4123572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AF7434-9376-4369-B530-D8ABB68B7384}"/>
              </a:ext>
            </a:extLst>
          </p:cNvPr>
          <p:cNvCxnSpPr>
            <a:cxnSpLocks/>
          </p:cNvCxnSpPr>
          <p:nvPr/>
        </p:nvCxnSpPr>
        <p:spPr bwMode="auto">
          <a:xfrm>
            <a:off x="4299403" y="4125524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4" name="Rounded Rectangle 45">
            <a:extLst>
              <a:ext uri="{FF2B5EF4-FFF2-40B4-BE49-F238E27FC236}">
                <a16:creationId xmlns:a16="http://schemas.microsoft.com/office/drawing/2014/main" id="{07EAF23D-2AAC-4C31-B0B7-7203D9E0B84C}"/>
              </a:ext>
            </a:extLst>
          </p:cNvPr>
          <p:cNvSpPr/>
          <p:nvPr/>
        </p:nvSpPr>
        <p:spPr bwMode="auto">
          <a:xfrm>
            <a:off x="4292600" y="4791802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00FB0E-EC42-48F5-AA91-9B6A358D0A89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7684" y="4646402"/>
            <a:ext cx="0" cy="162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6" name="Rounded Rectangle 47">
            <a:extLst>
              <a:ext uri="{FF2B5EF4-FFF2-40B4-BE49-F238E27FC236}">
                <a16:creationId xmlns:a16="http://schemas.microsoft.com/office/drawing/2014/main" id="{752EE70E-BF8E-4FA4-A7E8-88114C8484CD}"/>
              </a:ext>
            </a:extLst>
          </p:cNvPr>
          <p:cNvSpPr/>
          <p:nvPr/>
        </p:nvSpPr>
        <p:spPr bwMode="auto">
          <a:xfrm>
            <a:off x="4897683" y="4309552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339768-617B-448D-AD74-2642EDC8636B}"/>
              </a:ext>
            </a:extLst>
          </p:cNvPr>
          <p:cNvSpPr txBox="1"/>
          <p:nvPr/>
        </p:nvSpPr>
        <p:spPr>
          <a:xfrm rot="16200000">
            <a:off x="4335203" y="4279569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3974AA-2A98-4559-806B-8F461BD7244E}"/>
              </a:ext>
            </a:extLst>
          </p:cNvPr>
          <p:cNvCxnSpPr>
            <a:cxnSpLocks/>
          </p:cNvCxnSpPr>
          <p:nvPr/>
        </p:nvCxnSpPr>
        <p:spPr bwMode="auto">
          <a:xfrm>
            <a:off x="5892253" y="4646402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" name="Rounded Rectangle 51">
            <a:extLst>
              <a:ext uri="{FF2B5EF4-FFF2-40B4-BE49-F238E27FC236}">
                <a16:creationId xmlns:a16="http://schemas.microsoft.com/office/drawing/2014/main" id="{031CB159-69CE-4FD9-90B3-9FB65B3FCC69}"/>
              </a:ext>
            </a:extLst>
          </p:cNvPr>
          <p:cNvSpPr/>
          <p:nvPr/>
        </p:nvSpPr>
        <p:spPr bwMode="auto">
          <a:xfrm>
            <a:off x="5886273" y="4786972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C9CE3F-9F3F-49AA-A8C2-7203B20D73F3}"/>
              </a:ext>
            </a:extLst>
          </p:cNvPr>
          <p:cNvSpPr txBox="1"/>
          <p:nvPr/>
        </p:nvSpPr>
        <p:spPr>
          <a:xfrm rot="16200000">
            <a:off x="5909430" y="4286709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954522-8B88-4A3A-816B-B9345CB627F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70735" y="4120370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2" name="Rounded Rectangle 55">
            <a:extLst>
              <a:ext uri="{FF2B5EF4-FFF2-40B4-BE49-F238E27FC236}">
                <a16:creationId xmlns:a16="http://schemas.microsoft.com/office/drawing/2014/main" id="{6853C23D-3AB5-432F-884C-AD618680342F}"/>
              </a:ext>
            </a:extLst>
          </p:cNvPr>
          <p:cNvSpPr/>
          <p:nvPr/>
        </p:nvSpPr>
        <p:spPr bwMode="auto">
          <a:xfrm>
            <a:off x="6465700" y="3774539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3" name="Rounded Rectangle 56">
            <a:extLst>
              <a:ext uri="{FF2B5EF4-FFF2-40B4-BE49-F238E27FC236}">
                <a16:creationId xmlns:a16="http://schemas.microsoft.com/office/drawing/2014/main" id="{D5FFF8B4-B459-4DE1-B4F6-12329B8BF7F2}"/>
              </a:ext>
            </a:extLst>
          </p:cNvPr>
          <p:cNvSpPr/>
          <p:nvPr/>
        </p:nvSpPr>
        <p:spPr bwMode="auto">
          <a:xfrm>
            <a:off x="6962403" y="3771383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6AEE4-084C-4720-BB72-5B9E428C3D00}"/>
              </a:ext>
            </a:extLst>
          </p:cNvPr>
          <p:cNvSpPr txBox="1"/>
          <p:nvPr/>
        </p:nvSpPr>
        <p:spPr>
          <a:xfrm rot="5400000">
            <a:off x="7175879" y="4221602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3F117-4A89-48F2-9B87-74C86B14A023}"/>
              </a:ext>
            </a:extLst>
          </p:cNvPr>
          <p:cNvCxnSpPr>
            <a:cxnSpLocks/>
          </p:cNvCxnSpPr>
          <p:nvPr/>
        </p:nvCxnSpPr>
        <p:spPr bwMode="auto">
          <a:xfrm>
            <a:off x="7494792" y="4107811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6" name="Rounded Rectangle 59">
            <a:extLst>
              <a:ext uri="{FF2B5EF4-FFF2-40B4-BE49-F238E27FC236}">
                <a16:creationId xmlns:a16="http://schemas.microsoft.com/office/drawing/2014/main" id="{CC630A1D-73B1-409C-9574-CD08099C8A49}"/>
              </a:ext>
            </a:extLst>
          </p:cNvPr>
          <p:cNvSpPr/>
          <p:nvPr/>
        </p:nvSpPr>
        <p:spPr bwMode="auto">
          <a:xfrm>
            <a:off x="7479946" y="4784712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DF1279-396A-464C-AF3F-70D94833642B}"/>
              </a:ext>
            </a:extLst>
          </p:cNvPr>
          <p:cNvCxnSpPr>
            <a:cxnSpLocks/>
          </p:cNvCxnSpPr>
          <p:nvPr/>
        </p:nvCxnSpPr>
        <p:spPr bwMode="auto">
          <a:xfrm flipH="1">
            <a:off x="6991916" y="3547662"/>
            <a:ext cx="120084" cy="1981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F734389-2CF8-47A5-B286-2C4A6308DF93}"/>
              </a:ext>
            </a:extLst>
          </p:cNvPr>
          <p:cNvSpPr txBox="1"/>
          <p:nvPr/>
        </p:nvSpPr>
        <p:spPr>
          <a:xfrm>
            <a:off x="6937658" y="3073208"/>
            <a:ext cx="83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 lock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54F19E-9F09-440E-8E8E-1DED308FA4A2}"/>
              </a:ext>
            </a:extLst>
          </p:cNvPr>
          <p:cNvSpPr txBox="1"/>
          <p:nvPr/>
        </p:nvSpPr>
        <p:spPr>
          <a:xfrm>
            <a:off x="8928440" y="3185157"/>
            <a:ext cx="209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ahoma" panose="020B0604030504040204" pitchFamily="34" charset="0"/>
              </a:rPr>
              <a:t>Task 1 is waiting on Task 2!!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4F1194D-AE0C-4F45-964F-A173FFEBE203}"/>
              </a:ext>
            </a:extLst>
          </p:cNvPr>
          <p:cNvSpPr/>
          <p:nvPr/>
        </p:nvSpPr>
        <p:spPr>
          <a:xfrm>
            <a:off x="5303479" y="3012728"/>
            <a:ext cx="3472221" cy="1127472"/>
          </a:xfrm>
          <a:custGeom>
            <a:avLst/>
            <a:gdLst>
              <a:gd name="connsiteX0" fmla="*/ 3472221 w 3472221"/>
              <a:gd name="connsiteY0" fmla="*/ 568672 h 1127472"/>
              <a:gd name="connsiteX1" fmla="*/ 2430821 w 3472221"/>
              <a:gd name="connsiteY1" fmla="*/ 47972 h 1127472"/>
              <a:gd name="connsiteX2" fmla="*/ 1338621 w 3472221"/>
              <a:gd name="connsiteY2" fmla="*/ 60672 h 1127472"/>
              <a:gd name="connsiteX3" fmla="*/ 233721 w 3472221"/>
              <a:gd name="connsiteY3" fmla="*/ 378172 h 1127472"/>
              <a:gd name="connsiteX4" fmla="*/ 17821 w 3472221"/>
              <a:gd name="connsiteY4" fmla="*/ 1127472 h 112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2221" h="1127472">
                <a:moveTo>
                  <a:pt x="3472221" y="568672"/>
                </a:moveTo>
                <a:cubicBezTo>
                  <a:pt x="3129321" y="350655"/>
                  <a:pt x="2786421" y="132639"/>
                  <a:pt x="2430821" y="47972"/>
                </a:cubicBezTo>
                <a:cubicBezTo>
                  <a:pt x="2075221" y="-36695"/>
                  <a:pt x="1704804" y="5639"/>
                  <a:pt x="1338621" y="60672"/>
                </a:cubicBezTo>
                <a:cubicBezTo>
                  <a:pt x="972438" y="115705"/>
                  <a:pt x="453854" y="200372"/>
                  <a:pt x="233721" y="378172"/>
                </a:cubicBezTo>
                <a:cubicBezTo>
                  <a:pt x="13588" y="555972"/>
                  <a:pt x="-30862" y="1044922"/>
                  <a:pt x="17821" y="1127472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801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9703-F9DC-4B78-9CFF-0BEF4517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inversion occurred on Pathfinder!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2E6B-8DC3-41B4-B7B4-0B658A469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015621" cy="5029200"/>
          </a:xfrm>
        </p:spPr>
        <p:txBody>
          <a:bodyPr/>
          <a:lstStyle/>
          <a:p>
            <a:r>
              <a:rPr lang="en-US" dirty="0"/>
              <a:t>Bus management missed deadlines while waiting on meteorology because medium-priority tasks were taking too long</a:t>
            </a:r>
          </a:p>
          <a:p>
            <a:pPr lvl="1"/>
            <a:r>
              <a:rPr lang="en-US" dirty="0"/>
              <a:t>System rebooted when deadline was missed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8948A-9666-428B-9E1A-A6FD3918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C0EB5-5DAA-47C0-9888-AA42B9F431D2}"/>
              </a:ext>
            </a:extLst>
          </p:cNvPr>
          <p:cNvSpPr txBox="1"/>
          <p:nvPr/>
        </p:nvSpPr>
        <p:spPr>
          <a:xfrm rot="5400000">
            <a:off x="3891590" y="409552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08AB6-DD8D-4CC6-A62F-B687B50C64B0}"/>
              </a:ext>
            </a:extLst>
          </p:cNvPr>
          <p:cNvSpPr txBox="1"/>
          <p:nvPr/>
        </p:nvSpPr>
        <p:spPr>
          <a:xfrm rot="16200000">
            <a:off x="3130659" y="41461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7" name="Rounded Rectangle 21">
            <a:extLst>
              <a:ext uri="{FF2B5EF4-FFF2-40B4-BE49-F238E27FC236}">
                <a16:creationId xmlns:a16="http://schemas.microsoft.com/office/drawing/2014/main" id="{635E156A-684D-4C48-AD98-84F3D29A687E}"/>
              </a:ext>
            </a:extLst>
          </p:cNvPr>
          <p:cNvSpPr/>
          <p:nvPr/>
        </p:nvSpPr>
        <p:spPr bwMode="auto">
          <a:xfrm>
            <a:off x="2596379" y="465831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DCA202-8701-493E-B245-CBCDF07471D0}"/>
              </a:ext>
            </a:extLst>
          </p:cNvPr>
          <p:cNvGrpSpPr/>
          <p:nvPr/>
        </p:nvGrpSpPr>
        <p:grpSpPr>
          <a:xfrm>
            <a:off x="1085185" y="3285206"/>
            <a:ext cx="7608629" cy="2594894"/>
            <a:chOff x="191687" y="3147093"/>
            <a:chExt cx="7608629" cy="25948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7837ED0-EF9C-4F75-A199-068479BC3A64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0D66AF2-2328-46DB-886B-A40135155B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231A446-7E80-4C23-8106-0504D1F252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E8807A4-3E74-4728-9B96-672ED08CD1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4A21241-2A97-4660-A559-7944BF7EC41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D80513B-19E7-45C4-922C-25C020776A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3F5216-0F57-4658-9173-5D6DF079B45F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BE366-84A5-4AC2-A04B-F37CBB3897D9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2C3159-1957-428F-81E5-351C2E746CAD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779A6A-366E-43F1-99EB-CE6F8659770C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7696B4B-6D8C-44D1-BB89-5C29C61123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55CEB8-A425-4E3F-8250-0811200D5254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D773B8B-0DA3-4FEE-AF6D-720579FFF1F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17A269-FA06-4636-AC75-88D01801C794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D79D5D-A90E-47C9-90B2-ADAB8B7D5C47}"/>
                </a:ext>
              </a:extLst>
            </p:cNvPr>
            <p:cNvSpPr txBox="1"/>
            <p:nvPr/>
          </p:nvSpPr>
          <p:spPr>
            <a:xfrm>
              <a:off x="676988" y="4538125"/>
              <a:ext cx="888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Weather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D54320-8508-4CB2-9C45-B92D243C4A04}"/>
                </a:ext>
              </a:extLst>
            </p:cNvPr>
            <p:cNvSpPr txBox="1"/>
            <p:nvPr/>
          </p:nvSpPr>
          <p:spPr>
            <a:xfrm>
              <a:off x="685792" y="4043182"/>
              <a:ext cx="888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Comms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D681D2-A610-4E1C-8BDE-2C925492C2DA}"/>
                </a:ext>
              </a:extLst>
            </p:cNvPr>
            <p:cNvSpPr txBox="1"/>
            <p:nvPr/>
          </p:nvSpPr>
          <p:spPr>
            <a:xfrm>
              <a:off x="671305" y="3511139"/>
              <a:ext cx="1275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</a:rPr>
                <a:t>Manage Bus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36D8FA-97CB-42F6-8AD5-DAC8441F99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99770C-F9CC-4277-8851-0D886C2EA992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8" name="Rounded Rectangle 30">
            <a:extLst>
              <a:ext uri="{FF2B5EF4-FFF2-40B4-BE49-F238E27FC236}">
                <a16:creationId xmlns:a16="http://schemas.microsoft.com/office/drawing/2014/main" id="{76AB5C03-999C-460D-89A3-241F4712D071}"/>
              </a:ext>
            </a:extLst>
          </p:cNvPr>
          <p:cNvSpPr/>
          <p:nvPr/>
        </p:nvSpPr>
        <p:spPr bwMode="auto">
          <a:xfrm>
            <a:off x="3093016" y="465831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29" name="Rounded Rectangle 35">
            <a:extLst>
              <a:ext uri="{FF2B5EF4-FFF2-40B4-BE49-F238E27FC236}">
                <a16:creationId xmlns:a16="http://schemas.microsoft.com/office/drawing/2014/main" id="{102CB89A-974F-455E-BEA5-42F75D9C25A3}"/>
              </a:ext>
            </a:extLst>
          </p:cNvPr>
          <p:cNvSpPr/>
          <p:nvPr/>
        </p:nvSpPr>
        <p:spPr bwMode="auto">
          <a:xfrm>
            <a:off x="3677709" y="363184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F7766A-10CF-4963-B419-3277E59D9C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691964" y="39797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1CB5C2-D07B-49F1-859F-D7C8E3AE2747}"/>
              </a:ext>
            </a:extLst>
          </p:cNvPr>
          <p:cNvCxnSpPr>
            <a:cxnSpLocks/>
          </p:cNvCxnSpPr>
          <p:nvPr/>
        </p:nvCxnSpPr>
        <p:spPr bwMode="auto">
          <a:xfrm>
            <a:off x="4210503" y="3981730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Rounded Rectangle 45">
            <a:extLst>
              <a:ext uri="{FF2B5EF4-FFF2-40B4-BE49-F238E27FC236}">
                <a16:creationId xmlns:a16="http://schemas.microsoft.com/office/drawing/2014/main" id="{8A41DA0C-CA81-4109-8008-FE81AF7C32F0}"/>
              </a:ext>
            </a:extLst>
          </p:cNvPr>
          <p:cNvSpPr/>
          <p:nvPr/>
        </p:nvSpPr>
        <p:spPr bwMode="auto">
          <a:xfrm>
            <a:off x="4203700" y="4648008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64A765-DBFA-4DD5-AB48-13325841A3E3}"/>
              </a:ext>
            </a:extLst>
          </p:cNvPr>
          <p:cNvCxnSpPr>
            <a:cxnSpLocks/>
          </p:cNvCxnSpPr>
          <p:nvPr/>
        </p:nvCxnSpPr>
        <p:spPr bwMode="auto">
          <a:xfrm flipV="1">
            <a:off x="4808784" y="4502608"/>
            <a:ext cx="0" cy="162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4" name="Rounded Rectangle 47">
            <a:extLst>
              <a:ext uri="{FF2B5EF4-FFF2-40B4-BE49-F238E27FC236}">
                <a16:creationId xmlns:a16="http://schemas.microsoft.com/office/drawing/2014/main" id="{2EC5CD92-89F8-4CAC-B594-A14C2CBEB668}"/>
              </a:ext>
            </a:extLst>
          </p:cNvPr>
          <p:cNvSpPr/>
          <p:nvPr/>
        </p:nvSpPr>
        <p:spPr bwMode="auto">
          <a:xfrm>
            <a:off x="4808783" y="4165758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9A7BF-8A2D-4815-835B-567BDA251F3A}"/>
              </a:ext>
            </a:extLst>
          </p:cNvPr>
          <p:cNvSpPr txBox="1"/>
          <p:nvPr/>
        </p:nvSpPr>
        <p:spPr>
          <a:xfrm rot="16200000">
            <a:off x="4246303" y="413577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A75556-A20D-4985-BFEE-A55328763572}"/>
              </a:ext>
            </a:extLst>
          </p:cNvPr>
          <p:cNvCxnSpPr>
            <a:cxnSpLocks/>
          </p:cNvCxnSpPr>
          <p:nvPr/>
        </p:nvCxnSpPr>
        <p:spPr bwMode="auto">
          <a:xfrm>
            <a:off x="5803353" y="4502608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" name="Rounded Rectangle 51">
            <a:extLst>
              <a:ext uri="{FF2B5EF4-FFF2-40B4-BE49-F238E27FC236}">
                <a16:creationId xmlns:a16="http://schemas.microsoft.com/office/drawing/2014/main" id="{B6C4DCC6-4264-4CD3-A54B-BEC10361B48E}"/>
              </a:ext>
            </a:extLst>
          </p:cNvPr>
          <p:cNvSpPr/>
          <p:nvPr/>
        </p:nvSpPr>
        <p:spPr bwMode="auto">
          <a:xfrm>
            <a:off x="5797373" y="4643178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2AE3C8-B8C1-41E5-A52F-97E26ECDF684}"/>
              </a:ext>
            </a:extLst>
          </p:cNvPr>
          <p:cNvSpPr txBox="1"/>
          <p:nvPr/>
        </p:nvSpPr>
        <p:spPr>
          <a:xfrm rot="16200000">
            <a:off x="5820530" y="4142915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6290D1-FFD5-4D13-A228-DEC3AFEB4E39}"/>
              </a:ext>
            </a:extLst>
          </p:cNvPr>
          <p:cNvCxnSpPr>
            <a:cxnSpLocks/>
          </p:cNvCxnSpPr>
          <p:nvPr/>
        </p:nvCxnSpPr>
        <p:spPr bwMode="auto">
          <a:xfrm flipV="1">
            <a:off x="6381835" y="3976576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0" name="Rounded Rectangle 55">
            <a:extLst>
              <a:ext uri="{FF2B5EF4-FFF2-40B4-BE49-F238E27FC236}">
                <a16:creationId xmlns:a16="http://schemas.microsoft.com/office/drawing/2014/main" id="{22A4D5AF-BBDE-4840-9C46-AB5BD32BAB96}"/>
              </a:ext>
            </a:extLst>
          </p:cNvPr>
          <p:cNvSpPr/>
          <p:nvPr/>
        </p:nvSpPr>
        <p:spPr bwMode="auto">
          <a:xfrm>
            <a:off x="6376800" y="363074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1" name="Rounded Rectangle 56">
            <a:extLst>
              <a:ext uri="{FF2B5EF4-FFF2-40B4-BE49-F238E27FC236}">
                <a16:creationId xmlns:a16="http://schemas.microsoft.com/office/drawing/2014/main" id="{0D74EBBA-22B0-4B6B-BDB5-A56FD8DDFF3E}"/>
              </a:ext>
            </a:extLst>
          </p:cNvPr>
          <p:cNvSpPr/>
          <p:nvPr/>
        </p:nvSpPr>
        <p:spPr bwMode="auto">
          <a:xfrm>
            <a:off x="6873503" y="362758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5FF7D9-3D3C-4A98-BD9D-F192DB1AD515}"/>
              </a:ext>
            </a:extLst>
          </p:cNvPr>
          <p:cNvSpPr txBox="1"/>
          <p:nvPr/>
        </p:nvSpPr>
        <p:spPr>
          <a:xfrm rot="5400000">
            <a:off x="7086979" y="407780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4C8F55-70DC-472D-918B-9E2E35175A4B}"/>
              </a:ext>
            </a:extLst>
          </p:cNvPr>
          <p:cNvCxnSpPr>
            <a:cxnSpLocks/>
          </p:cNvCxnSpPr>
          <p:nvPr/>
        </p:nvCxnSpPr>
        <p:spPr bwMode="auto">
          <a:xfrm>
            <a:off x="7405892" y="3964017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4" name="Rounded Rectangle 59">
            <a:extLst>
              <a:ext uri="{FF2B5EF4-FFF2-40B4-BE49-F238E27FC236}">
                <a16:creationId xmlns:a16="http://schemas.microsoft.com/office/drawing/2014/main" id="{D9BF838B-61FE-4A05-A02A-B1B618D72D41}"/>
              </a:ext>
            </a:extLst>
          </p:cNvPr>
          <p:cNvSpPr/>
          <p:nvPr/>
        </p:nvSpPr>
        <p:spPr bwMode="auto">
          <a:xfrm>
            <a:off x="7391046" y="4640918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0B22BD-BA72-4CE6-A415-DF71C52C759B}"/>
              </a:ext>
            </a:extLst>
          </p:cNvPr>
          <p:cNvSpPr/>
          <p:nvPr/>
        </p:nvSpPr>
        <p:spPr bwMode="auto">
          <a:xfrm>
            <a:off x="4279900" y="3640003"/>
            <a:ext cx="2057400" cy="228766"/>
          </a:xfrm>
          <a:prstGeom prst="rect">
            <a:avLst/>
          </a:prstGeom>
          <a:solidFill>
            <a:srgbClr val="C00000">
              <a:alpha val="16078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pic>
        <p:nvPicPr>
          <p:cNvPr id="47" name="Picture 4">
            <a:extLst>
              <a:ext uri="{FF2B5EF4-FFF2-40B4-BE49-F238E27FC236}">
                <a16:creationId xmlns:a16="http://schemas.microsoft.com/office/drawing/2014/main" id="{C7A3FA29-3D0B-44A7-A60F-83BCC0E40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25436" y="1128796"/>
            <a:ext cx="3957175" cy="217657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9657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71EC-B6BE-4668-925D-39D94FFA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solution to priority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D5041-4E7B-46DC-90D6-D6CC02ED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is to temporarily increase priority for tasks holding resources that high priority tasks need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FF858-89F0-4265-8ADF-EB8DA806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18184-8147-4C45-AFE1-50D4D85FAF91}"/>
              </a:ext>
            </a:extLst>
          </p:cNvPr>
          <p:cNvSpPr txBox="1"/>
          <p:nvPr/>
        </p:nvSpPr>
        <p:spPr>
          <a:xfrm>
            <a:off x="5037615" y="3849213"/>
            <a:ext cx="9719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Tahoma" panose="020B0604030504040204" pitchFamily="34" charset="0"/>
              </a:rPr>
              <a:t>Preempted by Task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0723A-81AA-4E4B-8574-6F1379C5D99B}"/>
              </a:ext>
            </a:extLst>
          </p:cNvPr>
          <p:cNvSpPr txBox="1"/>
          <p:nvPr/>
        </p:nvSpPr>
        <p:spPr>
          <a:xfrm rot="5400000">
            <a:off x="3574090" y="3854221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block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DD1DC-325D-4DDB-B5C7-936A0CCA3E0A}"/>
              </a:ext>
            </a:extLst>
          </p:cNvPr>
          <p:cNvSpPr txBox="1"/>
          <p:nvPr/>
        </p:nvSpPr>
        <p:spPr>
          <a:xfrm rot="16200000">
            <a:off x="2813159" y="39048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preempt</a:t>
            </a:r>
          </a:p>
        </p:txBody>
      </p:sp>
      <p:sp>
        <p:nvSpPr>
          <p:cNvPr id="8" name="Rounded Rectangle 21">
            <a:extLst>
              <a:ext uri="{FF2B5EF4-FFF2-40B4-BE49-F238E27FC236}">
                <a16:creationId xmlns:a16="http://schemas.microsoft.com/office/drawing/2014/main" id="{BF21044C-8FA3-4392-9E20-6E9CACB24B36}"/>
              </a:ext>
            </a:extLst>
          </p:cNvPr>
          <p:cNvSpPr/>
          <p:nvPr/>
        </p:nvSpPr>
        <p:spPr bwMode="auto">
          <a:xfrm>
            <a:off x="2278879" y="441701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5E5BBB-6A26-4D4F-A03C-392B4A0B8C4A}"/>
              </a:ext>
            </a:extLst>
          </p:cNvPr>
          <p:cNvGrpSpPr/>
          <p:nvPr/>
        </p:nvGrpSpPr>
        <p:grpSpPr>
          <a:xfrm>
            <a:off x="767685" y="3043906"/>
            <a:ext cx="7608629" cy="2594894"/>
            <a:chOff x="191687" y="3147093"/>
            <a:chExt cx="7608629" cy="259489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5DA67FC-7055-4161-B320-A8564B8D9625}"/>
                </a:ext>
              </a:extLst>
            </p:cNvPr>
            <p:cNvGrpSpPr/>
            <p:nvPr/>
          </p:nvGrpSpPr>
          <p:grpSpPr>
            <a:xfrm>
              <a:off x="1419883" y="5020641"/>
              <a:ext cx="6380433" cy="721346"/>
              <a:chOff x="1468167" y="5139335"/>
              <a:chExt cx="6380433" cy="72134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4FD8C33-31F4-4EA2-BC4F-7303E8D9DAD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12603" y="5330559"/>
                <a:ext cx="613599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3185AFB-781C-4A6B-BE2B-1ABF83FF92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31404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8C11F26-0AA7-4151-B516-5965F63D51F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804142" y="5158747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88E6EDB-FF2A-42E1-A198-6DB4322802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796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4EF1C67-9AFB-4667-8B91-240B98BA303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962481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2C476-20E7-462A-8FF5-5F79AF112634}"/>
                  </a:ext>
                </a:extLst>
              </p:cNvPr>
              <p:cNvSpPr txBox="1"/>
              <p:nvPr/>
            </p:nvSpPr>
            <p:spPr>
              <a:xfrm>
                <a:off x="1468167" y="547010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06D687-09F0-41E2-B0D8-DEC2A8435205}"/>
                  </a:ext>
                </a:extLst>
              </p:cNvPr>
              <p:cNvSpPr txBox="1"/>
              <p:nvPr/>
            </p:nvSpPr>
            <p:spPr>
              <a:xfrm>
                <a:off x="2550799" y="5475959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7179B8-38ED-46A2-9963-3A74BD7BA09D}"/>
                  </a:ext>
                </a:extLst>
              </p:cNvPr>
              <p:cNvSpPr txBox="1"/>
              <p:nvPr/>
            </p:nvSpPr>
            <p:spPr>
              <a:xfrm>
                <a:off x="3617600" y="547596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B707C5-0731-44AA-9703-532C52655F59}"/>
                  </a:ext>
                </a:extLst>
              </p:cNvPr>
              <p:cNvSpPr txBox="1"/>
              <p:nvPr/>
            </p:nvSpPr>
            <p:spPr>
              <a:xfrm>
                <a:off x="4689348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6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C05EF04-D806-4A74-8036-7AA5E17A5A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034227" y="5139335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C30E3B-575D-4BDA-A1BC-3D3D80F6311C}"/>
                  </a:ext>
                </a:extLst>
              </p:cNvPr>
              <p:cNvSpPr txBox="1"/>
              <p:nvPr/>
            </p:nvSpPr>
            <p:spPr>
              <a:xfrm>
                <a:off x="5761094" y="5462410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8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003CBCA-D0F3-4305-A1D6-38A1E77D6B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111911" y="5146110"/>
                <a:ext cx="0" cy="34362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28AFD2-9E16-4473-BE38-756F75F6AF8B}"/>
                  </a:ext>
                </a:extLst>
              </p:cNvPr>
              <p:cNvSpPr txBox="1"/>
              <p:nvPr/>
            </p:nvSpPr>
            <p:spPr>
              <a:xfrm>
                <a:off x="6838778" y="5469185"/>
                <a:ext cx="534390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dirty="0">
                    <a:latin typeface="Tahoma" panose="020B0604030504040204" pitchFamily="34" charset="0"/>
                  </a:rPr>
                  <a:t>10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309A2-DC5D-41A4-82EF-9CA481723205}"/>
                </a:ext>
              </a:extLst>
            </p:cNvPr>
            <p:cNvSpPr txBox="1"/>
            <p:nvPr/>
          </p:nvSpPr>
          <p:spPr>
            <a:xfrm>
              <a:off x="668726" y="4495242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9698BB-041A-4BFC-A2AD-AB34BE42E283}"/>
                </a:ext>
              </a:extLst>
            </p:cNvPr>
            <p:cNvSpPr txBox="1"/>
            <p:nvPr/>
          </p:nvSpPr>
          <p:spPr>
            <a:xfrm>
              <a:off x="668726" y="3998566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F4A6CE-0936-4C23-88D4-085605BAB8D4}"/>
                </a:ext>
              </a:extLst>
            </p:cNvPr>
            <p:cNvSpPr txBox="1"/>
            <p:nvPr/>
          </p:nvSpPr>
          <p:spPr>
            <a:xfrm>
              <a:off x="668726" y="3501890"/>
              <a:ext cx="888876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Task 1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ED4A86-B3C8-4921-804F-7B453179C7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8029" y="3147093"/>
              <a:ext cx="1" cy="208766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754B6B-5989-454C-B4AC-1D96155EDA08}"/>
                </a:ext>
              </a:extLst>
            </p:cNvPr>
            <p:cNvSpPr txBox="1"/>
            <p:nvPr/>
          </p:nvSpPr>
          <p:spPr>
            <a:xfrm rot="16200000">
              <a:off x="-138497" y="3995733"/>
              <a:ext cx="1045089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dirty="0">
                  <a:latin typeface="Tahoma" panose="020B0604030504040204" pitchFamily="34" charset="0"/>
                </a:rPr>
                <a:t>Priority</a:t>
              </a:r>
            </a:p>
          </p:txBody>
        </p:sp>
      </p:grpSp>
      <p:sp>
        <p:nvSpPr>
          <p:cNvPr id="29" name="Rounded Rectangle 30">
            <a:extLst>
              <a:ext uri="{FF2B5EF4-FFF2-40B4-BE49-F238E27FC236}">
                <a16:creationId xmlns:a16="http://schemas.microsoft.com/office/drawing/2014/main" id="{C90595E9-FCB3-4287-AD76-22C0139F787B}"/>
              </a:ext>
            </a:extLst>
          </p:cNvPr>
          <p:cNvSpPr/>
          <p:nvPr/>
        </p:nvSpPr>
        <p:spPr bwMode="auto">
          <a:xfrm>
            <a:off x="2775516" y="4417015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B28E86-8B70-49BA-BF55-3F3451EEF22F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084907"/>
            <a:ext cx="108516" cy="3071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62095B-D5B6-4E1A-A420-71ABDAE5B823}"/>
              </a:ext>
            </a:extLst>
          </p:cNvPr>
          <p:cNvSpPr txBox="1"/>
          <p:nvPr/>
        </p:nvSpPr>
        <p:spPr>
          <a:xfrm>
            <a:off x="2171174" y="3592106"/>
            <a:ext cx="799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Acquire lock</a:t>
            </a:r>
          </a:p>
        </p:txBody>
      </p:sp>
      <p:sp>
        <p:nvSpPr>
          <p:cNvPr id="32" name="Rounded Rectangle 35">
            <a:extLst>
              <a:ext uri="{FF2B5EF4-FFF2-40B4-BE49-F238E27FC236}">
                <a16:creationId xmlns:a16="http://schemas.microsoft.com/office/drawing/2014/main" id="{E2EB5B55-FF1A-4183-B3DC-DAC84E68CA24}"/>
              </a:ext>
            </a:extLst>
          </p:cNvPr>
          <p:cNvSpPr/>
          <p:nvPr/>
        </p:nvSpPr>
        <p:spPr bwMode="auto">
          <a:xfrm>
            <a:off x="3360209" y="3390549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F0AB6-469F-48A1-BFA5-49B39E720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3374464" y="37384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9F2F3E-F44F-42A4-A9C8-BF38F8F09652}"/>
              </a:ext>
            </a:extLst>
          </p:cNvPr>
          <p:cNvCxnSpPr>
            <a:cxnSpLocks/>
          </p:cNvCxnSpPr>
          <p:nvPr/>
        </p:nvCxnSpPr>
        <p:spPr bwMode="auto">
          <a:xfrm>
            <a:off x="3893003" y="3740430"/>
            <a:ext cx="1596" cy="6597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5" name="Rounded Rectangle 45">
            <a:extLst>
              <a:ext uri="{FF2B5EF4-FFF2-40B4-BE49-F238E27FC236}">
                <a16:creationId xmlns:a16="http://schemas.microsoft.com/office/drawing/2014/main" id="{3A1942EA-9695-4839-BE7F-E7150F65C0D4}"/>
              </a:ext>
            </a:extLst>
          </p:cNvPr>
          <p:cNvSpPr/>
          <p:nvPr/>
        </p:nvSpPr>
        <p:spPr bwMode="auto">
          <a:xfrm>
            <a:off x="3886200" y="4406708"/>
            <a:ext cx="1095171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chemeClr val="accent3"/>
                </a:solidFill>
                <a:latin typeface="Arial" pitchFamily="-105" charset="0"/>
                <a:ea typeface="Arial" pitchFamily="-105" charset="0"/>
                <a:cs typeface="Arial" pitchFamily="-105" charset="0"/>
              </a:rPr>
              <a:t>At Priority 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F539EB-E898-4F42-BE2E-1B34B8AC8DAD}"/>
              </a:ext>
            </a:extLst>
          </p:cNvPr>
          <p:cNvCxnSpPr>
            <a:cxnSpLocks/>
          </p:cNvCxnSpPr>
          <p:nvPr/>
        </p:nvCxnSpPr>
        <p:spPr bwMode="auto">
          <a:xfrm>
            <a:off x="4433785" y="4058705"/>
            <a:ext cx="15500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7" name="Rounded Rectangle 47">
            <a:extLst>
              <a:ext uri="{FF2B5EF4-FFF2-40B4-BE49-F238E27FC236}">
                <a16:creationId xmlns:a16="http://schemas.microsoft.com/office/drawing/2014/main" id="{13A6CB30-B22C-46B8-98A1-D8668D57442F}"/>
              </a:ext>
            </a:extLst>
          </p:cNvPr>
          <p:cNvSpPr/>
          <p:nvPr/>
        </p:nvSpPr>
        <p:spPr bwMode="auto">
          <a:xfrm>
            <a:off x="6022343" y="3895379"/>
            <a:ext cx="998897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45C09D-01DA-44AB-90CD-B037210C5768}"/>
              </a:ext>
            </a:extLst>
          </p:cNvPr>
          <p:cNvCxnSpPr>
            <a:cxnSpLocks/>
          </p:cNvCxnSpPr>
          <p:nvPr/>
        </p:nvCxnSpPr>
        <p:spPr bwMode="auto">
          <a:xfrm>
            <a:off x="7021240" y="4238481"/>
            <a:ext cx="0" cy="1748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361619D-2AA1-427F-9D36-050FFE46211E}"/>
              </a:ext>
            </a:extLst>
          </p:cNvPr>
          <p:cNvSpPr txBox="1"/>
          <p:nvPr/>
        </p:nvSpPr>
        <p:spPr>
          <a:xfrm rot="16200000">
            <a:off x="4429371" y="3904817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B6D795-D637-4637-8672-A2A7556DA38A}"/>
              </a:ext>
            </a:extLst>
          </p:cNvPr>
          <p:cNvCxnSpPr>
            <a:cxnSpLocks/>
          </p:cNvCxnSpPr>
          <p:nvPr/>
        </p:nvCxnSpPr>
        <p:spPr bwMode="auto">
          <a:xfrm flipV="1">
            <a:off x="4990676" y="3738478"/>
            <a:ext cx="432" cy="661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1" name="Rounded Rectangle 55">
            <a:extLst>
              <a:ext uri="{FF2B5EF4-FFF2-40B4-BE49-F238E27FC236}">
                <a16:creationId xmlns:a16="http://schemas.microsoft.com/office/drawing/2014/main" id="{83D36B4C-4C3A-4D7F-9D49-4DD87BF3FC87}"/>
              </a:ext>
            </a:extLst>
          </p:cNvPr>
          <p:cNvSpPr/>
          <p:nvPr/>
        </p:nvSpPr>
        <p:spPr bwMode="auto">
          <a:xfrm>
            <a:off x="4993492" y="3385880"/>
            <a:ext cx="584693" cy="3436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2" name="Rounded Rectangle 56">
            <a:extLst>
              <a:ext uri="{FF2B5EF4-FFF2-40B4-BE49-F238E27FC236}">
                <a16:creationId xmlns:a16="http://schemas.microsoft.com/office/drawing/2014/main" id="{0ADE061C-281E-4D22-8A17-BB5C1CB1EECE}"/>
              </a:ext>
            </a:extLst>
          </p:cNvPr>
          <p:cNvSpPr/>
          <p:nvPr/>
        </p:nvSpPr>
        <p:spPr bwMode="auto">
          <a:xfrm>
            <a:off x="5490195" y="3382724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BCBBB-740E-4527-A355-6FBC26DB074C}"/>
              </a:ext>
            </a:extLst>
          </p:cNvPr>
          <p:cNvSpPr txBox="1"/>
          <p:nvPr/>
        </p:nvSpPr>
        <p:spPr>
          <a:xfrm rot="5400000">
            <a:off x="5709661" y="348871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CA08F6-32FE-4C46-A567-380B9F47BFB4}"/>
              </a:ext>
            </a:extLst>
          </p:cNvPr>
          <p:cNvCxnSpPr>
            <a:cxnSpLocks/>
          </p:cNvCxnSpPr>
          <p:nvPr/>
        </p:nvCxnSpPr>
        <p:spPr bwMode="auto">
          <a:xfrm>
            <a:off x="6030313" y="3726349"/>
            <a:ext cx="0" cy="2022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45" name="Rounded Rectangle 59">
            <a:extLst>
              <a:ext uri="{FF2B5EF4-FFF2-40B4-BE49-F238E27FC236}">
                <a16:creationId xmlns:a16="http://schemas.microsoft.com/office/drawing/2014/main" id="{D866A55C-504A-47A2-8B2A-1D03B682E35F}"/>
              </a:ext>
            </a:extLst>
          </p:cNvPr>
          <p:cNvSpPr/>
          <p:nvPr/>
        </p:nvSpPr>
        <p:spPr bwMode="auto">
          <a:xfrm>
            <a:off x="7016858" y="4392055"/>
            <a:ext cx="534390" cy="3436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C8FD6D-A968-4D03-AF24-DE958BEFCC9A}"/>
              </a:ext>
            </a:extLst>
          </p:cNvPr>
          <p:cNvCxnSpPr>
            <a:cxnSpLocks/>
          </p:cNvCxnSpPr>
          <p:nvPr/>
        </p:nvCxnSpPr>
        <p:spPr bwMode="auto">
          <a:xfrm flipH="1">
            <a:off x="5519708" y="3159003"/>
            <a:ext cx="120084" cy="19812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CA4D53-3613-4BBF-9A63-383008471F4B}"/>
              </a:ext>
            </a:extLst>
          </p:cNvPr>
          <p:cNvSpPr txBox="1"/>
          <p:nvPr/>
        </p:nvSpPr>
        <p:spPr>
          <a:xfrm>
            <a:off x="5465450" y="2684549"/>
            <a:ext cx="835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Release lock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F6C0E8-FF83-419D-A3D9-1F027C56F162}"/>
              </a:ext>
            </a:extLst>
          </p:cNvPr>
          <p:cNvSpPr txBox="1"/>
          <p:nvPr/>
        </p:nvSpPr>
        <p:spPr>
          <a:xfrm rot="5400000">
            <a:off x="6711638" y="3961438"/>
            <a:ext cx="856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done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B56C68-7B13-4510-83AC-1BDC16323751}"/>
              </a:ext>
            </a:extLst>
          </p:cNvPr>
          <p:cNvSpPr txBox="1"/>
          <p:nvPr/>
        </p:nvSpPr>
        <p:spPr>
          <a:xfrm>
            <a:off x="7490391" y="2216881"/>
            <a:ext cx="3933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</a:rPr>
              <a:t>Task 3 </a:t>
            </a:r>
            <a:r>
              <a:rPr lang="en-US" sz="2400" b="1" dirty="0">
                <a:latin typeface="Tahoma" panose="020B0604030504040204" pitchFamily="34" charset="0"/>
              </a:rPr>
              <a:t>inherits</a:t>
            </a:r>
            <a:r>
              <a:rPr lang="en-US" sz="2400" dirty="0">
                <a:latin typeface="Tahoma" panose="020B0604030504040204" pitchFamily="34" charset="0"/>
              </a:rPr>
              <a:t> priority of 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Task 1 while holding</a:t>
            </a:r>
            <a:br>
              <a:rPr lang="en-US" sz="2400" dirty="0">
                <a:latin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</a:rPr>
              <a:t>lock Task 1 needs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053974B-A3BB-42C1-A3B7-ED40047925A4}"/>
              </a:ext>
            </a:extLst>
          </p:cNvPr>
          <p:cNvSpPr/>
          <p:nvPr/>
        </p:nvSpPr>
        <p:spPr>
          <a:xfrm>
            <a:off x="4216972" y="2336415"/>
            <a:ext cx="3421789" cy="1892685"/>
          </a:xfrm>
          <a:custGeom>
            <a:avLst/>
            <a:gdLst>
              <a:gd name="connsiteX0" fmla="*/ 4190428 w 4190428"/>
              <a:gd name="connsiteY0" fmla="*/ 292485 h 1892685"/>
              <a:gd name="connsiteX1" fmla="*/ 2310828 w 4190428"/>
              <a:gd name="connsiteY1" fmla="*/ 385 h 1892685"/>
              <a:gd name="connsiteX2" fmla="*/ 393128 w 4190428"/>
              <a:gd name="connsiteY2" fmla="*/ 292485 h 1892685"/>
              <a:gd name="connsiteX3" fmla="*/ 88328 w 4190428"/>
              <a:gd name="connsiteY3" fmla="*/ 1892685 h 189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0428" h="1892685">
                <a:moveTo>
                  <a:pt x="4190428" y="292485"/>
                </a:moveTo>
                <a:cubicBezTo>
                  <a:pt x="3567069" y="146435"/>
                  <a:pt x="2943711" y="385"/>
                  <a:pt x="2310828" y="385"/>
                </a:cubicBezTo>
                <a:cubicBezTo>
                  <a:pt x="1677945" y="385"/>
                  <a:pt x="763545" y="-22898"/>
                  <a:pt x="393128" y="292485"/>
                </a:cubicBezTo>
                <a:cubicBezTo>
                  <a:pt x="22711" y="607868"/>
                  <a:pt x="-102172" y="1687368"/>
                  <a:pt x="88328" y="189268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32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C254-22AC-BFC7-69B4-CE38CD78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257E-7183-42D7-6018-3C87BD20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Helgrind</a:t>
            </a:r>
            <a:r>
              <a:rPr lang="en-US" dirty="0"/>
              <a:t> (part of the </a:t>
            </a:r>
            <a:r>
              <a:rPr lang="en-US" dirty="0" err="1"/>
              <a:t>Valgrind</a:t>
            </a:r>
            <a:r>
              <a:rPr lang="en-US" dirty="0"/>
              <a:t> tool) detects many common errors when using the POSIX </a:t>
            </a:r>
            <a:r>
              <a:rPr lang="en-US" dirty="0" err="1"/>
              <a:t>pthreads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Bad library calls: unlocking an unlocked mutex, destroying a locked mutex</a:t>
            </a:r>
          </a:p>
          <a:p>
            <a:pPr lvl="1"/>
            <a:r>
              <a:rPr lang="en-US" dirty="0"/>
              <a:t>Deadlocks and Data races</a:t>
            </a:r>
          </a:p>
          <a:p>
            <a:pPr lvl="1"/>
            <a:r>
              <a:rPr lang="en-US" dirty="0">
                <a:hlinkClick r:id="rId2"/>
              </a:rPr>
              <a:t>http://valgrind.org/docs/manual/hg-manual.html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ThreadSanitizer</a:t>
            </a:r>
            <a:r>
              <a:rPr lang="en-US" dirty="0"/>
              <a:t> (in the family of Address Sanitizer) is compiler instrumentation that detects data races</a:t>
            </a:r>
          </a:p>
          <a:p>
            <a:pPr lvl="1"/>
            <a:r>
              <a:rPr lang="en-US" dirty="0"/>
              <a:t>5-15x slowdown for running code</a:t>
            </a:r>
          </a:p>
          <a:p>
            <a:pPr lvl="1"/>
            <a:r>
              <a:rPr lang="en-US" dirty="0">
                <a:hlinkClick r:id="rId3"/>
              </a:rPr>
              <a:t>https://clang.llvm.org/docs/ThreadSanitizer.html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B99E0-778D-F7F3-D9BF-EE318DD3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03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b="1" dirty="0" err="1"/>
              <a:t>Threadsafe</a:t>
            </a:r>
            <a:r>
              <a:rPr lang="en-US" b="1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1136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</p:spTree>
    <p:extLst>
      <p:ext uri="{BB962C8B-B14F-4D97-AF65-F5344CB8AC3E}">
        <p14:creationId xmlns:p14="http://schemas.microsoft.com/office/powerpoint/2010/main" val="724096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2A932-7756-485F-997A-5E0C1495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Thread-safe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0CD2-50D0-41C2-99CD-C319D9DB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4261" cy="5029200"/>
          </a:xfrm>
        </p:spPr>
        <p:txBody>
          <a:bodyPr>
            <a:normAutofit/>
          </a:bodyPr>
          <a:lstStyle/>
          <a:p>
            <a:r>
              <a:rPr lang="en-US" dirty="0"/>
              <a:t>“Thread safe” – works even if used by multiple threads concurrently</a:t>
            </a:r>
          </a:p>
          <a:p>
            <a:pPr lvl="1"/>
            <a:r>
              <a:rPr lang="en-US" dirty="0"/>
              <a:t>Can apply to various libraries, functions, and data structures</a:t>
            </a:r>
          </a:p>
          <a:p>
            <a:pPr lvl="1"/>
            <a:endParaRPr lang="en-US" dirty="0"/>
          </a:p>
          <a:p>
            <a:r>
              <a:rPr lang="en-US" dirty="0"/>
              <a:t>Simple data structures implementations are usually not thread safe</a:t>
            </a:r>
          </a:p>
          <a:p>
            <a:pPr lvl="1"/>
            <a:r>
              <a:rPr lang="en-US" dirty="0"/>
              <a:t>Some global state needs to be shared among all threads</a:t>
            </a:r>
          </a:p>
          <a:p>
            <a:pPr lvl="1"/>
            <a:r>
              <a:rPr lang="en-US" dirty="0"/>
              <a:t>Need to protect critical sections</a:t>
            </a:r>
          </a:p>
          <a:p>
            <a:pPr lvl="1"/>
            <a:endParaRPr lang="en-US" dirty="0"/>
          </a:p>
          <a:p>
            <a:r>
              <a:rPr lang="en-US" dirty="0"/>
              <a:t>Challenge: multiple function calls each access same shared structure</a:t>
            </a:r>
          </a:p>
          <a:p>
            <a:pPr lvl="1"/>
            <a:r>
              <a:rPr lang="en-US" dirty="0"/>
              <a:t>Need to identify the critical section in each and lock it with shared lock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8656-1919-43EF-AD59-21CC9850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53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737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Linked List – Big lock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1502710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695356A-E3D2-435E-B0CC-DBF99E3E7A4E}"/>
              </a:ext>
            </a:extLst>
          </p:cNvPr>
          <p:cNvSpPr/>
          <p:nvPr/>
        </p:nvSpPr>
        <p:spPr>
          <a:xfrm flipH="1" flipV="1">
            <a:off x="607594" y="2864514"/>
            <a:ext cx="601265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873798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69F47-122B-4563-A5E9-660096BBBAA1}"/>
              </a:ext>
            </a:extLst>
          </p:cNvPr>
          <p:cNvSpPr txBox="1"/>
          <p:nvPr/>
        </p:nvSpPr>
        <p:spPr>
          <a:xfrm>
            <a:off x="7864923" y="1841718"/>
            <a:ext cx="3610838" cy="1815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Most important part of this example. Don’t forget to unlock if returning early.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009108-C537-4EE5-BCCC-2529B781172E}"/>
              </a:ext>
            </a:extLst>
          </p:cNvPr>
          <p:cNvCxnSpPr>
            <a:cxnSpLocks/>
          </p:cNvCxnSpPr>
          <p:nvPr/>
        </p:nvCxnSpPr>
        <p:spPr>
          <a:xfrm flipH="1">
            <a:off x="6751529" y="3081528"/>
            <a:ext cx="111339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510528" y="4036918"/>
            <a:ext cx="496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Much better than counter example, because we are only serializing the list itself. Hopefully the rest of the code can run concurrently.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5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</p:spTree>
    <p:extLst>
      <p:ext uri="{BB962C8B-B14F-4D97-AF65-F5344CB8AC3E}">
        <p14:creationId xmlns:p14="http://schemas.microsoft.com/office/powerpoint/2010/main" val="2144230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9578-33CD-4F64-80A2-32157353CEAB}"/>
              </a:ext>
            </a:extLst>
          </p:cNvPr>
          <p:cNvSpPr txBox="1"/>
          <p:nvPr/>
        </p:nvSpPr>
        <p:spPr>
          <a:xfrm>
            <a:off x="5157216" y="2694432"/>
            <a:ext cx="6327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Check your understanding:</a:t>
            </a:r>
          </a:p>
          <a:p>
            <a:endParaRPr lang="en-US" sz="3200" dirty="0"/>
          </a:p>
          <a:p>
            <a:r>
              <a:rPr lang="en-US" sz="3200" dirty="0"/>
              <a:t>Where is the critical section here?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F1705D51-9E0D-4235-B53F-14BAF3F576F9}"/>
              </a:ext>
            </a:extLst>
          </p:cNvPr>
          <p:cNvSpPr/>
          <p:nvPr/>
        </p:nvSpPr>
        <p:spPr>
          <a:xfrm flipH="1" flipV="1">
            <a:off x="707135" y="3527209"/>
            <a:ext cx="4539679" cy="736882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105890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malloc? Is that safe to use??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A9B91981-A969-488D-A7E4-00B1F698998C}"/>
              </a:ext>
            </a:extLst>
          </p:cNvPr>
          <p:cNvSpPr/>
          <p:nvPr/>
        </p:nvSpPr>
        <p:spPr>
          <a:xfrm flipH="1" flipV="1">
            <a:off x="607594" y="1463038"/>
            <a:ext cx="6158965" cy="435803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F48FC-7282-47D7-9986-1BAE23D7C1FB}"/>
              </a:ext>
            </a:extLst>
          </p:cNvPr>
          <p:cNvSpPr txBox="1"/>
          <p:nvPr/>
        </p:nvSpPr>
        <p:spPr>
          <a:xfrm>
            <a:off x="5449824" y="2305615"/>
            <a:ext cx="61305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Thread-safe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Capable of being called concurrently and still functioning correctly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(Because they use locks!)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would we know if malloc is thread-safe?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Must check the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711373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B2F6B-E413-4E55-8B6A-82A70E09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58" y="2717746"/>
            <a:ext cx="6732113" cy="25142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70B702-2BDE-4995-9A36-A7044065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Must check the library documentation to determine thread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05FE-FEA8-4F65-873D-827DEC1F4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https://man7.org/linux/man-pages/man3/malloc.3.html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Malloc (and free) is indeed thread-safe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it wasn’t, we would have to consider it another shared resource that needs to be locked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0F08-AC61-465E-8B15-2A49DF8B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610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C3EF-10F5-4F1C-A12F-4DB99F6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Concurrent Linked List – Only lock 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2F28-EEB8-4AFE-B0BC-1EB132F0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return; // fail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0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0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31D38-F89A-45F2-897B-4B21BCC8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2AAD0BE-CECA-44DA-8D83-55578F5394B0}"/>
              </a:ext>
            </a:extLst>
          </p:cNvPr>
          <p:cNvSpPr/>
          <p:nvPr/>
        </p:nvSpPr>
        <p:spPr>
          <a:xfrm flipH="1" flipV="1">
            <a:off x="607595" y="3516907"/>
            <a:ext cx="6012660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366E3858-9F1A-48B4-B048-630400AB5F3E}"/>
              </a:ext>
            </a:extLst>
          </p:cNvPr>
          <p:cNvSpPr/>
          <p:nvPr/>
        </p:nvSpPr>
        <p:spPr>
          <a:xfrm flipH="1" flipV="1">
            <a:off x="607594" y="4554702"/>
            <a:ext cx="6012661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CA3BCC-B6E1-4C99-90CD-1EE62FD834F2}"/>
              </a:ext>
            </a:extLst>
          </p:cNvPr>
          <p:cNvSpPr txBox="1"/>
          <p:nvPr/>
        </p:nvSpPr>
        <p:spPr>
          <a:xfrm>
            <a:off x="6778752" y="3185775"/>
            <a:ext cx="49652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Now new node is created locally in 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Only actual access to the linked list is serialized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046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Separate head &amp; tail locks</a:t>
            </a:r>
          </a:p>
          <a:p>
            <a:r>
              <a:rPr lang="en-US" dirty="0"/>
              <a:t>Allows concurrent add &amp; remove</a:t>
            </a:r>
          </a:p>
          <a:p>
            <a:pPr lvl="1"/>
            <a:r>
              <a:rPr lang="en-US" dirty="0"/>
              <a:t>Up to 2 threads can access without waiting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60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115887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tailLock</a:t>
            </a:r>
            <a:r>
              <a:rPr lang="en-US" dirty="0"/>
              <a:t>” controls adding elements</a:t>
            </a:r>
          </a:p>
          <a:p>
            <a:r>
              <a:rPr lang="en-US" dirty="0"/>
              <a:t>Looks similar to </a:t>
            </a:r>
            <a:r>
              <a:rPr lang="en-US" dirty="0" err="1"/>
              <a:t>ListInsert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05081D6A-7522-4795-A159-4B2AAFE6D32E}"/>
              </a:ext>
            </a:extLst>
          </p:cNvPr>
          <p:cNvSpPr/>
          <p:nvPr/>
        </p:nvSpPr>
        <p:spPr>
          <a:xfrm flipH="1" flipV="1">
            <a:off x="965402" y="43015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5529E128-6FAB-4A47-AD39-2693DF4643BB}"/>
              </a:ext>
            </a:extLst>
          </p:cNvPr>
          <p:cNvSpPr/>
          <p:nvPr/>
        </p:nvSpPr>
        <p:spPr>
          <a:xfrm flipH="1" flipV="1">
            <a:off x="965402" y="610926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D7741A27-2A37-4E48-BA3C-38132231058F}"/>
              </a:ext>
            </a:extLst>
          </p:cNvPr>
          <p:cNvSpPr/>
          <p:nvPr/>
        </p:nvSpPr>
        <p:spPr>
          <a:xfrm flipH="1" flipV="1">
            <a:off x="6691148" y="1993018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9A7348B-8584-422E-9E43-5304EFCFD8F5}"/>
              </a:ext>
            </a:extLst>
          </p:cNvPr>
          <p:cNvSpPr/>
          <p:nvPr/>
        </p:nvSpPr>
        <p:spPr>
          <a:xfrm flipH="1" flipV="1">
            <a:off x="6691148" y="2687837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8576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6B01F-FDDA-4570-811A-E22CB3115BE5}"/>
              </a:ext>
            </a:extLst>
          </p:cNvPr>
          <p:cNvSpPr/>
          <p:nvPr/>
        </p:nvSpPr>
        <p:spPr>
          <a:xfrm>
            <a:off x="988612" y="6019137"/>
            <a:ext cx="7034254" cy="3372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49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Queue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463296" y="1271588"/>
            <a:ext cx="5673683" cy="99629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Head lock controls removing elements from front</a:t>
            </a:r>
          </a:p>
          <a:p>
            <a:r>
              <a:rPr lang="en-US" dirty="0"/>
              <a:t>Needs to lock almost entire function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008802" y="600734"/>
            <a:ext cx="5873750" cy="5986463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75" y="2267878"/>
            <a:ext cx="5673683" cy="4319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33E9D5-CB2F-9840-B821-504BD7BF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1993018"/>
            <a:ext cx="143644" cy="226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396BDB-2BED-8548-AAE5-F43BFCE80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985" y="2658424"/>
            <a:ext cx="201102" cy="2269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E1B6A0-9F0C-C041-899B-88C4486BB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988" y="3580201"/>
            <a:ext cx="143644" cy="2269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8F714-39FE-EE40-901F-8DD0471EA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384" y="5660901"/>
            <a:ext cx="201102" cy="2269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CF36E6-5EBD-184A-A38C-0DA163E4D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019" y="4497121"/>
            <a:ext cx="201102" cy="226958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A1E37B6-AF84-4247-BB33-5A259EF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E14EA7E5-5151-4293-BF50-D33BF540DEC1}"/>
              </a:ext>
            </a:extLst>
          </p:cNvPr>
          <p:cNvSpPr/>
          <p:nvPr/>
        </p:nvSpPr>
        <p:spPr>
          <a:xfrm flipH="1" flipV="1">
            <a:off x="965400" y="4067292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8917F75-6DEF-401B-8F34-14A38A2FC06D}"/>
              </a:ext>
            </a:extLst>
          </p:cNvPr>
          <p:cNvSpPr/>
          <p:nvPr/>
        </p:nvSpPr>
        <p:spPr>
          <a:xfrm flipH="1" flipV="1">
            <a:off x="965400" y="5835340"/>
            <a:ext cx="5037557" cy="273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587CCA6-18A4-4B40-A20D-F3B1569E10AE}"/>
              </a:ext>
            </a:extLst>
          </p:cNvPr>
          <p:cNvSpPr/>
          <p:nvPr/>
        </p:nvSpPr>
        <p:spPr>
          <a:xfrm flipH="1" flipV="1">
            <a:off x="6825169" y="3575944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77D2116C-E3DB-4A23-AC98-B9C76FBA5057}"/>
              </a:ext>
            </a:extLst>
          </p:cNvPr>
          <p:cNvSpPr/>
          <p:nvPr/>
        </p:nvSpPr>
        <p:spPr>
          <a:xfrm flipH="1" flipV="1">
            <a:off x="6865985" y="451849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B91ABD8E-D4A1-4FD8-8A33-C7C3A97747AC}"/>
              </a:ext>
            </a:extLst>
          </p:cNvPr>
          <p:cNvSpPr/>
          <p:nvPr/>
        </p:nvSpPr>
        <p:spPr>
          <a:xfrm flipH="1" flipV="1">
            <a:off x="6865985" y="5660901"/>
            <a:ext cx="5037556" cy="251985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307551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Hash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7595" y="1143000"/>
            <a:ext cx="561978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Each bucket is implemented with a Concurrent List</a:t>
            </a:r>
          </a:p>
          <a:p>
            <a:pPr lvl="1"/>
            <a:r>
              <a:rPr lang="en-US" dirty="0"/>
              <a:t>We don’t have to define any locks!</a:t>
            </a:r>
          </a:p>
          <a:p>
            <a:pPr lvl="1"/>
            <a:r>
              <a:rPr lang="en-US" dirty="0"/>
              <a:t>(Locks are in the lists)</a:t>
            </a:r>
          </a:p>
          <a:p>
            <a:r>
              <a:rPr lang="en-US" dirty="0"/>
              <a:t>A thread can access a bucket without blocking other threads’ access to </a:t>
            </a:r>
            <a:r>
              <a:rPr lang="en-US" b="1" i="1" dirty="0">
                <a:solidFill>
                  <a:schemeClr val="accent4"/>
                </a:solidFill>
              </a:rPr>
              <a:t>other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buckets.</a:t>
            </a:r>
          </a:p>
          <a:p>
            <a:r>
              <a:rPr lang="en-US" dirty="0"/>
              <a:t>Hash tables are great for concurrency.</a:t>
            </a:r>
          </a:p>
          <a:p>
            <a:pPr lvl="1"/>
            <a:r>
              <a:rPr lang="en-US" dirty="0"/>
              <a:t>Hash (bucket id) can be calculated without accessing a shared resource.</a:t>
            </a:r>
          </a:p>
          <a:p>
            <a:pPr lvl="1"/>
            <a:r>
              <a:rPr lang="en-US" b="1" i="1" dirty="0">
                <a:solidFill>
                  <a:schemeClr val="accent4"/>
                </a:solidFill>
              </a:rPr>
              <a:t>Distributed hash tables </a:t>
            </a:r>
            <a:r>
              <a:rPr lang="en-US" dirty="0"/>
              <a:t>are used for huge NoSQL databases.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6227379" y="1303337"/>
            <a:ext cx="5730875" cy="4708525"/>
          </a:xfr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55668C2-E6E3-4F03-8186-428FCC9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89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1C69-1AA5-47AA-95C5-88EBE45F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Lock-free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7EDA-6171-4AF6-8205-C66B7E08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our original example, we put a lock around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could have instead used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atomic_fetch_and_add</a:t>
            </a:r>
            <a:r>
              <a:rPr lang="en-US" dirty="0">
                <a:cs typeface="Courier New" panose="02070309020205020404" pitchFamily="49" charset="0"/>
              </a:rPr>
              <a:t> to update counter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Lock-free and </a:t>
            </a:r>
            <a:r>
              <a:rPr lang="en-US" i="1" dirty="0">
                <a:cs typeface="Courier New" panose="02070309020205020404" pitchFamily="49" charset="0"/>
              </a:rPr>
              <a:t>still</a:t>
            </a:r>
            <a:r>
              <a:rPr lang="en-US" dirty="0">
                <a:cs typeface="Courier New" panose="02070309020205020404" pitchFamily="49" charset="0"/>
              </a:rPr>
              <a:t> atomic!!</a:t>
            </a:r>
          </a:p>
          <a:p>
            <a:pPr lvl="1"/>
            <a:endParaRPr lang="en-US" dirty="0"/>
          </a:p>
          <a:p>
            <a:r>
              <a:rPr lang="en-US" dirty="0"/>
              <a:t>This is possible with more complex data structures as well</a:t>
            </a:r>
          </a:p>
          <a:p>
            <a:pPr lvl="1"/>
            <a:r>
              <a:rPr lang="en-US" dirty="0"/>
              <a:t>Often based on a compare-and-swap (CAS) approach</a:t>
            </a:r>
          </a:p>
          <a:p>
            <a:pPr lvl="1"/>
            <a:r>
              <a:rPr lang="en-US" dirty="0">
                <a:hlinkClick r:id="rId2"/>
              </a:rPr>
              <a:t>https://www.cs.cmu.edu/~410-s05/lectures/L31_LockFree.pdf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Warning: these are not to be taken lightly</a:t>
            </a:r>
          </a:p>
          <a:p>
            <a:pPr lvl="1"/>
            <a:r>
              <a:rPr lang="en-US" dirty="0"/>
              <a:t>Atomic instructions have performance costs on processors</a:t>
            </a:r>
          </a:p>
          <a:p>
            <a:pPr lvl="1"/>
            <a:r>
              <a:rPr lang="en-US" dirty="0"/>
              <a:t>Getting this correct involves really understanding hardware</a:t>
            </a:r>
          </a:p>
          <a:p>
            <a:pPr lvl="1"/>
            <a:r>
              <a:rPr lang="en-US" dirty="0">
                <a:hlinkClick r:id="rId3"/>
              </a:rPr>
              <a:t>https://abseil.io/docs/cpp/atomic_danger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AC7E7-0468-4E67-9A90-E306BEBB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190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68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8BB2-FE40-4769-9D87-F98B8A50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Where is the critical section for vector?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8E29-BE56-4F3A-81C6-A673F0D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typedef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vector_t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1B10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66"/>
                </a:solidFill>
                <a:effectLst/>
                <a:latin typeface="Courier New" panose="02070309020205020404" pitchFamily="49" charset="0"/>
              </a:rPr>
              <a:t>realloc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333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58B4-DC9E-4D3D-9B68-94E6AE28C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A2C3DB4-5C27-41AA-87EA-801E822B01C0}"/>
              </a:ext>
            </a:extLst>
          </p:cNvPr>
          <p:cNvSpPr/>
          <p:nvPr/>
        </p:nvSpPr>
        <p:spPr>
          <a:xfrm flipH="1" flipV="1">
            <a:off x="953207" y="3811468"/>
            <a:ext cx="9483144" cy="1748084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188251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b="1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01803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DD6B-901E-44B9-9B7A-3EB8BE9F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91E3-0E4C-43B7-B04E-8456B7EC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(in browsers) is strictly single-threaded</a:t>
            </a:r>
          </a:p>
          <a:p>
            <a:pPr lvl="1"/>
            <a:r>
              <a:rPr lang="en-US" dirty="0"/>
              <a:t>Therefore, no data races!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function will never be interrupted unless it makes an asynchronous call</a:t>
            </a:r>
          </a:p>
          <a:p>
            <a:pPr marL="914400" lvl="2" indent="0">
              <a:buNone/>
            </a:pPr>
            <a:r>
              <a:rPr lang="en-US" dirty="0"/>
              <a:t>console.log("1");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(function(){console.log("2");},0);</a:t>
            </a:r>
          </a:p>
          <a:p>
            <a:pPr marL="914400" lvl="2" indent="0">
              <a:buNone/>
            </a:pPr>
            <a:r>
              <a:rPr lang="en-US" dirty="0"/>
              <a:t>console.log("3");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(function(){console.log("4");},1000);</a:t>
            </a:r>
          </a:p>
          <a:p>
            <a:pPr lvl="1"/>
            <a:r>
              <a:rPr lang="en-US" dirty="0"/>
              <a:t>Will always output: </a:t>
            </a:r>
            <a:r>
              <a:rPr lang="en-US" b="1" dirty="0"/>
              <a:t>1 3 2 4</a:t>
            </a:r>
            <a:r>
              <a:rPr lang="en-US" dirty="0"/>
              <a:t> in that order</a:t>
            </a:r>
          </a:p>
          <a:p>
            <a:pPr lvl="2"/>
            <a:r>
              <a:rPr lang="en-US" dirty="0"/>
              <a:t>Even timers only trigger whenever the current code is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0B75-79BF-49A0-A97B-2A2AC58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69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all the same primitives we discussed!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https://docs.python.org/3/library/concurrency.html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503F6-0E88-4582-BA0F-A7BBB5218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53"/>
          <a:stretch/>
        </p:blipFill>
        <p:spPr>
          <a:xfrm>
            <a:off x="607595" y="2218919"/>
            <a:ext cx="7697798" cy="3394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0EFB2-FF0F-48CC-8DF4-D77B939CAA88}"/>
              </a:ext>
            </a:extLst>
          </p:cNvPr>
          <p:cNvSpPr txBox="1"/>
          <p:nvPr/>
        </p:nvSpPr>
        <p:spPr>
          <a:xfrm>
            <a:off x="6413093" y="2412267"/>
            <a:ext cx="3784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some nicer things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</a:rPr>
              <a:t>some_lock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endParaRPr lang="en-US" sz="2000" dirty="0"/>
          </a:p>
          <a:p>
            <a:r>
              <a:rPr lang="en-US" sz="2400" dirty="0"/>
              <a:t>Is equivalent to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some_lock.acquire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try: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finally: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some_lock.release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74227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threads are concurrent but not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uses one big lock technique for thread safety</a:t>
            </a:r>
          </a:p>
          <a:p>
            <a:pPr lvl="1"/>
            <a:r>
              <a:rPr lang="en-US" dirty="0"/>
              <a:t>Global Interpreter Lock (GIL)</a:t>
            </a:r>
          </a:p>
          <a:p>
            <a:pPr lvl="1"/>
            <a:r>
              <a:rPr lang="en-US" dirty="0"/>
              <a:t>Threads that are I/O bound still</a:t>
            </a:r>
            <a:br>
              <a:rPr lang="en-US" dirty="0"/>
            </a:br>
            <a:r>
              <a:rPr lang="en-US" dirty="0"/>
              <a:t>get a performance boost</a:t>
            </a:r>
          </a:p>
          <a:p>
            <a:pPr lvl="1"/>
            <a:r>
              <a:rPr lang="en-US" dirty="0"/>
              <a:t>Threads that are CPU bound do</a:t>
            </a:r>
            <a:br>
              <a:rPr lang="en-US" dirty="0"/>
            </a:br>
            <a:r>
              <a:rPr lang="en-US" dirty="0"/>
              <a:t>not increase performance</a:t>
            </a:r>
          </a:p>
          <a:p>
            <a:pPr lvl="1"/>
            <a:endParaRPr lang="en-US" dirty="0"/>
          </a:p>
          <a:p>
            <a:r>
              <a:rPr lang="en-US" i="1" dirty="0"/>
              <a:t>Multiprocessing</a:t>
            </a:r>
            <a:r>
              <a:rPr lang="en-US" dirty="0"/>
              <a:t> library does</a:t>
            </a:r>
            <a:br>
              <a:rPr lang="en-US" dirty="0"/>
            </a:br>
            <a:r>
              <a:rPr lang="en-US" dirty="0"/>
              <a:t>employ parallelism by spawning</a:t>
            </a:r>
            <a:br>
              <a:rPr lang="en-US" dirty="0"/>
            </a:br>
            <a:r>
              <a:rPr lang="en-US" dirty="0"/>
              <a:t>entirely new processes</a:t>
            </a:r>
          </a:p>
          <a:p>
            <a:pPr lvl="1"/>
            <a:r>
              <a:rPr lang="en-US" dirty="0"/>
              <a:t>Each with their own python interpreter</a:t>
            </a: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https://hackernoon.com/concurrent-programming-in-python-is-not-what-you-think-it-is-b6439c3f3e6a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C8FDFF-7B94-4C27-BCF8-AEFD462B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66" y="1804987"/>
            <a:ext cx="4581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3DB02-D15F-DBFA-662E-D27E1DE0B946}"/>
              </a:ext>
            </a:extLst>
          </p:cNvPr>
          <p:cNvSpPr txBox="1"/>
          <p:nvPr/>
        </p:nvSpPr>
        <p:spPr>
          <a:xfrm>
            <a:off x="607594" y="6079609"/>
            <a:ext cx="677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Active work in changing this: </a:t>
            </a:r>
            <a:r>
              <a:rPr lang="en-US" dirty="0">
                <a:hlinkClick r:id="rId4"/>
              </a:rPr>
              <a:t>https://peps.python.org/pep-0703/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854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</a:t>
            </a:r>
            <a:r>
              <a:rPr lang="en-US" b="1" i="1" dirty="0">
                <a:solidFill>
                  <a:schemeClr val="accent4"/>
                </a:solidFill>
              </a:rPr>
              <a:t>synchronized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keyword for surrounding critical sections</a:t>
            </a:r>
          </a:p>
          <a:p>
            <a:r>
              <a:rPr lang="en-US" dirty="0"/>
              <a:t>Automatically releases the lock when exiting early:</a:t>
            </a:r>
          </a:p>
          <a:p>
            <a:endParaRPr lang="en-US" dirty="0"/>
          </a:p>
          <a:p>
            <a:r>
              <a:rPr lang="en-US" dirty="0"/>
              <a:t>Similar to</a:t>
            </a:r>
          </a:p>
          <a:p>
            <a:pPr lvl="1"/>
            <a:r>
              <a:rPr lang="en-US" dirty="0"/>
              <a:t>Python: “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with </a:t>
            </a:r>
            <a:r>
              <a:rPr lang="en-US" sz="2000" b="1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self.lock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: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Objective-C: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“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@synchronized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6188" y="1412875"/>
            <a:ext cx="5257800" cy="4489450"/>
          </a:xfrm>
        </p:spPr>
      </p:pic>
      <p:sp>
        <p:nvSpPr>
          <p:cNvPr id="7" name="Rounded Rectangle 6"/>
          <p:cNvSpPr/>
          <p:nvPr/>
        </p:nvSpPr>
        <p:spPr>
          <a:xfrm flipH="1" flipV="1">
            <a:off x="7230942" y="1999604"/>
            <a:ext cx="1314681" cy="26147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7"/>
          <p:cNvSpPr/>
          <p:nvPr/>
        </p:nvSpPr>
        <p:spPr>
          <a:xfrm flipH="1" flipV="1">
            <a:off x="7072132" y="3592432"/>
            <a:ext cx="1926213" cy="23776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Freeform 16"/>
          <p:cNvSpPr/>
          <p:nvPr/>
        </p:nvSpPr>
        <p:spPr>
          <a:xfrm>
            <a:off x="4031087" y="3065171"/>
            <a:ext cx="3665113" cy="1532229"/>
          </a:xfrm>
          <a:custGeom>
            <a:avLst/>
            <a:gdLst>
              <a:gd name="connsiteX0" fmla="*/ 0 w 4053016"/>
              <a:gd name="connsiteY0" fmla="*/ 27682 h 2062428"/>
              <a:gd name="connsiteX1" fmla="*/ 1812324 w 4053016"/>
              <a:gd name="connsiteY1" fmla="*/ 208915 h 2062428"/>
              <a:gd name="connsiteX2" fmla="*/ 2479589 w 4053016"/>
              <a:gd name="connsiteY2" fmla="*/ 1576396 h 2062428"/>
              <a:gd name="connsiteX3" fmla="*/ 4053016 w 4053016"/>
              <a:gd name="connsiteY3" fmla="*/ 2062428 h 2062428"/>
              <a:gd name="connsiteX0" fmla="*/ 0 w 4053016"/>
              <a:gd name="connsiteY0" fmla="*/ 5939 h 2040685"/>
              <a:gd name="connsiteX1" fmla="*/ 1581664 w 4053016"/>
              <a:gd name="connsiteY1" fmla="*/ 376642 h 2040685"/>
              <a:gd name="connsiteX2" fmla="*/ 2479589 w 4053016"/>
              <a:gd name="connsiteY2" fmla="*/ 1554653 h 2040685"/>
              <a:gd name="connsiteX3" fmla="*/ 4053016 w 4053016"/>
              <a:gd name="connsiteY3" fmla="*/ 2040685 h 2040685"/>
              <a:gd name="connsiteX0" fmla="*/ 0 w 4053016"/>
              <a:gd name="connsiteY0" fmla="*/ 2804 h 2037550"/>
              <a:gd name="connsiteX1" fmla="*/ 1548713 w 4053016"/>
              <a:gd name="connsiteY1" fmla="*/ 587691 h 2037550"/>
              <a:gd name="connsiteX2" fmla="*/ 2479589 w 4053016"/>
              <a:gd name="connsiteY2" fmla="*/ 1551518 h 2037550"/>
              <a:gd name="connsiteX3" fmla="*/ 4053016 w 4053016"/>
              <a:gd name="connsiteY3" fmla="*/ 2037550 h 2037550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016" h="2034746">
                <a:moveTo>
                  <a:pt x="0" y="0"/>
                </a:moveTo>
                <a:cubicBezTo>
                  <a:pt x="847811" y="85125"/>
                  <a:pt x="1291967" y="367957"/>
                  <a:pt x="1548713" y="584887"/>
                </a:cubicBezTo>
                <a:cubicBezTo>
                  <a:pt x="1805459" y="801817"/>
                  <a:pt x="2062205" y="1307071"/>
                  <a:pt x="2479589" y="1548714"/>
                </a:cubicBezTo>
                <a:cubicBezTo>
                  <a:pt x="2896973" y="1790357"/>
                  <a:pt x="4053016" y="2034746"/>
                  <a:pt x="4053016" y="2034746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C2BA0F0-E151-41BD-BB4A-7995A6F5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BA0E-CAE2-450D-BD06-F9C2781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7AE3-726E-4A7F-8DB8-DCB85D7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context</a:t>
            </a:r>
          </a:p>
          <a:p>
            <a:pPr lvl="1"/>
            <a:r>
              <a:rPr lang="en-US" dirty="0"/>
              <a:t>Running code in a special mode</a:t>
            </a:r>
          </a:p>
          <a:p>
            <a:pPr lvl="1"/>
            <a:r>
              <a:rPr lang="en-US" dirty="0"/>
              <a:t>Pauses whatever was running previously (kernel or process) until finished</a:t>
            </a:r>
          </a:p>
          <a:p>
            <a:pPr lvl="1"/>
            <a:endParaRPr lang="en-US" dirty="0"/>
          </a:p>
          <a:p>
            <a:r>
              <a:rPr lang="en-US" dirty="0"/>
              <a:t>Handler code</a:t>
            </a:r>
          </a:p>
          <a:p>
            <a:pPr lvl="1"/>
            <a:r>
              <a:rPr lang="en-US" dirty="0"/>
              <a:t>Execute some </a:t>
            </a:r>
            <a:r>
              <a:rPr lang="en-US" i="1" dirty="0"/>
              <a:t>quick</a:t>
            </a:r>
            <a:r>
              <a:rPr lang="en-US" dirty="0"/>
              <a:t> processing to deal with the interrupt</a:t>
            </a:r>
          </a:p>
          <a:p>
            <a:pPr lvl="1"/>
            <a:r>
              <a:rPr lang="en-US" dirty="0"/>
              <a:t>Return so the hardware can bring us back to our normal operation</a:t>
            </a:r>
          </a:p>
          <a:p>
            <a:pPr lvl="1"/>
            <a:r>
              <a:rPr lang="en-US" dirty="0"/>
              <a:t>Cannot pause to wait for something else to finish first because the entire core jumped to handling this interrupt</a:t>
            </a:r>
          </a:p>
          <a:p>
            <a:pPr lvl="1"/>
            <a:endParaRPr lang="en-US" dirty="0"/>
          </a:p>
          <a:p>
            <a:r>
              <a:rPr lang="en-US" dirty="0"/>
              <a:t>Handled by the operating system kernel</a:t>
            </a:r>
          </a:p>
          <a:p>
            <a:pPr lvl="1"/>
            <a:r>
              <a:rPr lang="en-US" dirty="0"/>
              <a:t>Processes are interrupted, but otherwise not normally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2825-85DD-4C78-B1CF-DAEE7C27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89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Rust’s opinion on sharing memory is amusingly to refer to Go’s opinion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Rust has a strong concept of ownership</a:t>
            </a:r>
          </a:p>
          <a:p>
            <a:pPr lvl="1"/>
            <a:r>
              <a:rPr lang="en-US" dirty="0"/>
              <a:t>A writeable (mutable) reference to an object can only be held in one place</a:t>
            </a:r>
          </a:p>
          <a:p>
            <a:pPr lvl="1"/>
            <a:r>
              <a:rPr lang="en-US" dirty="0"/>
              <a:t>Once an object is passed to another thread, the passer no longer has access</a:t>
            </a:r>
          </a:p>
          <a:p>
            <a:pPr lvl="1"/>
            <a:r>
              <a:rPr lang="en-US" dirty="0"/>
              <a:t>Solves many concurrency issues due to lack of shared memory</a:t>
            </a:r>
          </a:p>
          <a:p>
            <a:pPr lvl="1"/>
            <a:endParaRPr lang="en-US" dirty="0"/>
          </a:p>
          <a:p>
            <a:r>
              <a:rPr lang="en-US" dirty="0"/>
              <a:t>Rust locks have lifetimes enforced by the compiler</a:t>
            </a:r>
          </a:p>
          <a:p>
            <a:pPr lvl="1"/>
            <a:r>
              <a:rPr lang="en-US" dirty="0"/>
              <a:t>Lock goes out-of-scope at the end of the function, relocking automatically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05FBA-F263-440E-9DB5-F36DD857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00" y="1714500"/>
            <a:ext cx="847344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2202A-6F6C-46F4-AEC2-1BD7D1F1BCA4}"/>
              </a:ext>
            </a:extLst>
          </p:cNvPr>
          <p:cNvSpPr txBox="1"/>
          <p:nvPr/>
        </p:nvSpPr>
        <p:spPr>
          <a:xfrm>
            <a:off x="357388" y="6352143"/>
            <a:ext cx="6867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https://blog.rust-lang.org/2015/04/10/Fearless-Concurrency.html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5428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C3D7-5219-4B62-8110-3EBA38C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F45D-5607-4AFA-BFA9-43FE7946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aware of issues when writing multithreaded code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threadsafe</a:t>
            </a:r>
            <a:r>
              <a:rPr lang="en-US" dirty="0"/>
              <a:t> data structures when possible</a:t>
            </a:r>
          </a:p>
          <a:p>
            <a:pPr lvl="1"/>
            <a:r>
              <a:rPr lang="en-US" dirty="0"/>
              <a:t>In languages that provide them…</a:t>
            </a:r>
          </a:p>
          <a:p>
            <a:endParaRPr lang="en-US" dirty="0"/>
          </a:p>
          <a:p>
            <a:r>
              <a:rPr lang="en-US" dirty="0"/>
              <a:t>Map your problem onto a classical concurrency problem</a:t>
            </a:r>
          </a:p>
          <a:p>
            <a:pPr lvl="1"/>
            <a:r>
              <a:rPr lang="en-US" dirty="0"/>
              <a:t>Producer/Consumer</a:t>
            </a:r>
          </a:p>
          <a:p>
            <a:pPr lvl="1"/>
            <a:r>
              <a:rPr lang="en-US" dirty="0"/>
              <a:t>Readers/Writers</a:t>
            </a:r>
          </a:p>
          <a:p>
            <a:endParaRPr lang="en-US" dirty="0"/>
          </a:p>
          <a:p>
            <a:r>
              <a:rPr lang="en-US" dirty="0"/>
              <a:t>One big lock for </a:t>
            </a:r>
            <a:r>
              <a:rPr lang="en-US" i="1" dirty="0"/>
              <a:t>correctness</a:t>
            </a:r>
            <a:r>
              <a:rPr lang="en-US" dirty="0"/>
              <a:t> isn’t the worst idea ever</a:t>
            </a:r>
          </a:p>
          <a:p>
            <a:pPr lvl="1"/>
            <a:r>
              <a:rPr lang="en-US" dirty="0"/>
              <a:t>But with some care (possibly a lot of care) we can do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4920-C1A0-4345-9B7D-D887AA29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71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2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Priority Inversion</a:t>
            </a:r>
          </a:p>
          <a:p>
            <a:pPr lvl="1"/>
            <a:endParaRPr lang="en-US" dirty="0"/>
          </a:p>
          <a:p>
            <a:r>
              <a:rPr lang="en-US" dirty="0" err="1"/>
              <a:t>Threadsafe</a:t>
            </a:r>
            <a:r>
              <a:rPr lang="en-US" dirty="0"/>
              <a:t> data structures</a:t>
            </a:r>
          </a:p>
          <a:p>
            <a:pPr lvl="1"/>
            <a:endParaRPr lang="en-US" dirty="0"/>
          </a:p>
          <a:p>
            <a:r>
              <a:rPr lang="en-US" dirty="0"/>
              <a:t>Concurrency in 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207349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818</TotalTime>
  <Words>6180</Words>
  <Application>Microsoft Office PowerPoint</Application>
  <PresentationFormat>Widescreen</PresentationFormat>
  <Paragraphs>1197</Paragraphs>
  <Slides>92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5" baseType="lpstr">
      <vt:lpstr>굴림</vt:lpstr>
      <vt:lpstr>Andale Mono</vt:lpstr>
      <vt:lpstr>Arial</vt:lpstr>
      <vt:lpstr>Arial Black</vt:lpstr>
      <vt:lpstr>Calibri</vt:lpstr>
      <vt:lpstr>Consolas</vt:lpstr>
      <vt:lpstr>Courier</vt:lpstr>
      <vt:lpstr>Courier New</vt:lpstr>
      <vt:lpstr>Garamond</vt:lpstr>
      <vt:lpstr>Gill Sans</vt:lpstr>
      <vt:lpstr>Tahoma</vt:lpstr>
      <vt:lpstr>Wingdings</vt:lpstr>
      <vt:lpstr>Class Slides</vt:lpstr>
      <vt:lpstr>Lecture 08: Synchronization Bugs</vt:lpstr>
      <vt:lpstr>Today’s Goals</vt:lpstr>
      <vt:lpstr>Outline</vt:lpstr>
      <vt:lpstr>Where else does concurrency come from?</vt:lpstr>
      <vt:lpstr>Interrupts</vt:lpstr>
      <vt:lpstr>Differences from system calls</vt:lpstr>
      <vt:lpstr>Interrupt Vector Table</vt:lpstr>
      <vt:lpstr>Interrupt Vector Table</vt:lpstr>
      <vt:lpstr>Interrupt handlers</vt:lpstr>
      <vt:lpstr>Why are interrupts important to concurrency?</vt:lpstr>
      <vt:lpstr>Data race fix for single-core machines: disable interrupts</vt:lpstr>
      <vt:lpstr>Outline</vt:lpstr>
      <vt:lpstr>Common synchronization bugs</vt:lpstr>
      <vt:lpstr>Atomicity Violation</vt:lpstr>
      <vt:lpstr>Check your understanding: atomicity violation</vt:lpstr>
      <vt:lpstr>Order violation</vt:lpstr>
      <vt:lpstr>Why is this difficult?</vt:lpstr>
      <vt:lpstr>Locking granularity</vt:lpstr>
      <vt:lpstr>Outline</vt:lpstr>
      <vt:lpstr>PowerPoint Presentation</vt:lpstr>
      <vt:lpstr>Deadlock</vt:lpstr>
      <vt:lpstr>Deadlock versus starvation</vt:lpstr>
      <vt:lpstr>Simple example: four-way stop</vt:lpstr>
      <vt:lpstr>Dining philosophers</vt:lpstr>
      <vt:lpstr>Dining philosophers</vt:lpstr>
      <vt:lpstr>Dining philosophers</vt:lpstr>
      <vt:lpstr>Dining philosophers</vt:lpstr>
      <vt:lpstr>Deadlock with locks</vt:lpstr>
      <vt:lpstr>No deadlock in the lucky case</vt:lpstr>
      <vt:lpstr>But deadlock can still occur</vt:lpstr>
      <vt:lpstr>Deadlocks involve circular dependencies</vt:lpstr>
      <vt:lpstr>Deadlock can occur on any shared resource</vt:lpstr>
      <vt:lpstr>Interrupts can cause deadlocks too</vt:lpstr>
      <vt:lpstr>Reentrant library functions</vt:lpstr>
      <vt:lpstr>Break + Check your understanding</vt:lpstr>
      <vt:lpstr>Break + Check your understanding</vt:lpstr>
      <vt:lpstr>Outline</vt:lpstr>
      <vt:lpstr>How Should a System Deal With Deadlock?</vt:lpstr>
      <vt:lpstr>Deadlock avoidance</vt:lpstr>
      <vt:lpstr>Banker’s Algorithm for avoiding deadlock</vt:lpstr>
      <vt:lpstr>How Should a System Deal With Deadlock?</vt:lpstr>
      <vt:lpstr>Preventing Deadlocks: deadlock requires four conditions</vt:lpstr>
      <vt:lpstr>1. Do not have mutual exclusion</vt:lpstr>
      <vt:lpstr>Lockfree data structures</vt:lpstr>
      <vt:lpstr>2. Avoid hold and wait with trylock()</vt:lpstr>
      <vt:lpstr>3. No preemption</vt:lpstr>
      <vt:lpstr>4. Avoiding Circular Wait</vt:lpstr>
      <vt:lpstr>Ordered locking for dining philosophers</vt:lpstr>
      <vt:lpstr>Check your understanding</vt:lpstr>
      <vt:lpstr>Check your understanding</vt:lpstr>
      <vt:lpstr>How Should a System Deal With Deadlock?</vt:lpstr>
      <vt:lpstr>Deadlock Recovery: how to deal with a deadlock?</vt:lpstr>
      <vt:lpstr>Modern OS approach to deadlocks</vt:lpstr>
      <vt:lpstr>Break + Check your understanding</vt:lpstr>
      <vt:lpstr>Break + Check your understanding</vt:lpstr>
      <vt:lpstr>Break + Check your understanding</vt:lpstr>
      <vt:lpstr>Outline</vt:lpstr>
      <vt:lpstr>Common synchronization bugs</vt:lpstr>
      <vt:lpstr>Livelock while avoiding deadlock</vt:lpstr>
      <vt:lpstr>Avoiding hold and wait could lead to livelock</vt:lpstr>
      <vt:lpstr>Livelock in agents</vt:lpstr>
      <vt:lpstr>Livelock versus Deadlock</vt:lpstr>
      <vt:lpstr>Outline</vt:lpstr>
      <vt:lpstr>Systems interact with each other</vt:lpstr>
      <vt:lpstr>A problem with priority schedulers: priority inversion</vt:lpstr>
      <vt:lpstr>Priority inversion occurred on Pathfinder!</vt:lpstr>
      <vt:lpstr>Priority inheritance solution to priority inversion</vt:lpstr>
      <vt:lpstr>Break + Tools</vt:lpstr>
      <vt:lpstr>Outline</vt:lpstr>
      <vt:lpstr>Thread-safe data structures</vt:lpstr>
      <vt:lpstr>Linked List</vt:lpstr>
      <vt:lpstr>Concurrent Linked List – Big lock approach</vt:lpstr>
      <vt:lpstr>Better Concurrent Linked List – Only lock critical section</vt:lpstr>
      <vt:lpstr>Better Concurrent Linked List – Only lock critical section</vt:lpstr>
      <vt:lpstr>What about malloc? Is that safe to use??</vt:lpstr>
      <vt:lpstr>Must check the library documentation to determine thread safety</vt:lpstr>
      <vt:lpstr>Better Concurrent Linked List – Only lock critical section</vt:lpstr>
      <vt:lpstr>Concurrent Queue</vt:lpstr>
      <vt:lpstr>Concurrent Queue</vt:lpstr>
      <vt:lpstr>Concurrent Queue</vt:lpstr>
      <vt:lpstr>Concurrent Hash Table</vt:lpstr>
      <vt:lpstr>Lock-free data structures</vt:lpstr>
      <vt:lpstr>Break + Question: Where is the critical section for vector?</vt:lpstr>
      <vt:lpstr>Break + Question: Where is the critical section for vector?</vt:lpstr>
      <vt:lpstr>Outline</vt:lpstr>
      <vt:lpstr>Javascript</vt:lpstr>
      <vt:lpstr>Python</vt:lpstr>
      <vt:lpstr>Python threads are concurrent but not parallel</vt:lpstr>
      <vt:lpstr>Java</vt:lpstr>
      <vt:lpstr>Rust</vt:lpstr>
      <vt:lpstr>Advice for the future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Concurrency Wrapup</dc:title>
  <dc:creator>Branden Ghena</dc:creator>
  <cp:lastModifiedBy>Branden Ghena</cp:lastModifiedBy>
  <cp:revision>107</cp:revision>
  <dcterms:created xsi:type="dcterms:W3CDTF">2020-10-03T20:16:00Z</dcterms:created>
  <dcterms:modified xsi:type="dcterms:W3CDTF">2024-04-23T17:09:41Z</dcterms:modified>
</cp:coreProperties>
</file>