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503" r:id="rId3"/>
    <p:sldId id="264" r:id="rId4"/>
    <p:sldId id="477" r:id="rId5"/>
    <p:sldId id="478" r:id="rId6"/>
    <p:sldId id="315" r:id="rId7"/>
    <p:sldId id="479" r:id="rId8"/>
    <p:sldId id="488" r:id="rId9"/>
    <p:sldId id="456" r:id="rId10"/>
    <p:sldId id="457" r:id="rId11"/>
    <p:sldId id="458" r:id="rId12"/>
    <p:sldId id="459" r:id="rId13"/>
    <p:sldId id="460" r:id="rId14"/>
    <p:sldId id="504" r:id="rId15"/>
    <p:sldId id="462" r:id="rId16"/>
    <p:sldId id="398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51" r:id="rId32"/>
    <p:sldId id="452" r:id="rId33"/>
    <p:sldId id="2108" r:id="rId34"/>
    <p:sldId id="480" r:id="rId35"/>
    <p:sldId id="482" r:id="rId36"/>
    <p:sldId id="2111" r:id="rId37"/>
    <p:sldId id="2113" r:id="rId38"/>
    <p:sldId id="2112" r:id="rId39"/>
    <p:sldId id="505" r:id="rId40"/>
    <p:sldId id="490" r:id="rId41"/>
    <p:sldId id="496" r:id="rId42"/>
    <p:sldId id="497" r:id="rId43"/>
    <p:sldId id="409" r:id="rId44"/>
    <p:sldId id="450" r:id="rId45"/>
    <p:sldId id="298" r:id="rId46"/>
    <p:sldId id="483" r:id="rId47"/>
    <p:sldId id="498" r:id="rId48"/>
    <p:sldId id="2110" r:id="rId49"/>
    <p:sldId id="299" r:id="rId50"/>
    <p:sldId id="500" r:id="rId51"/>
    <p:sldId id="502" r:id="rId52"/>
    <p:sldId id="283" r:id="rId53"/>
    <p:sldId id="268" r:id="rId54"/>
    <p:sldId id="300" r:id="rId55"/>
    <p:sldId id="301" r:id="rId56"/>
    <p:sldId id="444" r:id="rId57"/>
    <p:sldId id="445" r:id="rId58"/>
    <p:sldId id="481" r:id="rId59"/>
    <p:sldId id="484" r:id="rId60"/>
    <p:sldId id="506" r:id="rId61"/>
    <p:sldId id="383" r:id="rId62"/>
    <p:sldId id="388" r:id="rId63"/>
    <p:sldId id="389" r:id="rId64"/>
    <p:sldId id="390" r:id="rId65"/>
    <p:sldId id="391" r:id="rId66"/>
    <p:sldId id="50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03"/>
            <p14:sldId id="264"/>
            <p14:sldId id="477"/>
            <p14:sldId id="478"/>
            <p14:sldId id="315"/>
            <p14:sldId id="479"/>
          </p14:sldIdLst>
        </p14:section>
        <p14:section name="Optimizing Translation Speed" id="{DE85D86D-19A2-466A-8CDF-F689E5C8F234}">
          <p14:sldIdLst>
            <p14:sldId id="488"/>
            <p14:sldId id="456"/>
            <p14:sldId id="457"/>
            <p14:sldId id="458"/>
            <p14:sldId id="459"/>
            <p14:sldId id="460"/>
          </p14:sldIdLst>
        </p14:section>
        <p14:section name="Optimizing Table Storage" id="{65EF7EB1-0EA0-41DA-9A60-E66096667607}">
          <p14:sldIdLst>
            <p14:sldId id="504"/>
            <p14:sldId id="462"/>
            <p14:sldId id="398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51"/>
            <p14:sldId id="452"/>
            <p14:sldId id="2108"/>
            <p14:sldId id="480"/>
            <p14:sldId id="482"/>
            <p14:sldId id="2111"/>
            <p14:sldId id="2113"/>
            <p14:sldId id="2112"/>
          </p14:sldIdLst>
        </p14:section>
        <p14:section name="OS Paging Implementation" id="{F81E8C59-56E3-4B47-99CB-D5BDB122F3DD}">
          <p14:sldIdLst>
            <p14:sldId id="505"/>
            <p14:sldId id="490"/>
            <p14:sldId id="496"/>
            <p14:sldId id="497"/>
            <p14:sldId id="409"/>
            <p14:sldId id="450"/>
            <p14:sldId id="298"/>
            <p14:sldId id="483"/>
            <p14:sldId id="498"/>
            <p14:sldId id="2110"/>
            <p14:sldId id="299"/>
            <p14:sldId id="500"/>
            <p14:sldId id="502"/>
            <p14:sldId id="283"/>
            <p14:sldId id="268"/>
            <p14:sldId id="300"/>
            <p14:sldId id="301"/>
            <p14:sldId id="444"/>
            <p14:sldId id="445"/>
            <p14:sldId id="481"/>
            <p14:sldId id="484"/>
          </p14:sldIdLst>
        </p14:section>
        <p14:section name="Memory Hierarchy" id="{B55B8E8C-5EAB-4A1E-A4E9-AE5E896E46FA}">
          <p14:sldIdLst>
            <p14:sldId id="506"/>
            <p14:sldId id="383"/>
            <p14:sldId id="388"/>
            <p14:sldId id="389"/>
            <p14:sldId id="390"/>
            <p14:sldId id="391"/>
          </p14:sldIdLst>
        </p14:section>
        <p14:section name="Wrapup" id="{29A7F866-9DA9-446B-8359-CE426CB89C7A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1433" autoAdjust="0"/>
  </p:normalViewPr>
  <p:slideViewPr>
    <p:cSldViewPr snapToGrid="0">
      <p:cViewPr varScale="1">
        <p:scale>
          <a:sx n="109" d="100"/>
          <a:sy n="109" d="100"/>
        </p:scale>
        <p:origin x="8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e39d93ef4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e39d93ef4_0_6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g5e39d93ef4_0_65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statistics/871513/worldwide-data-created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kadia.org/drepper/dsohowto.pdf" TargetMode="External"/><Relationship Id="rId2" Type="http://schemas.openxmlformats.org/officeDocument/2006/relationships/hyperlink" Target="https://unix.stackexchange.com/a/116332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Lecture 12:</a:t>
            </a:r>
            <a:br>
              <a:rPr lang="en-US" dirty="0"/>
            </a:br>
            <a:r>
              <a:rPr lang="en-US" sz="5400" dirty="0"/>
              <a:t>Virtual Memory</a:t>
            </a:r>
            <a:br>
              <a:rPr lang="en-US" sz="6600" dirty="0"/>
            </a:br>
            <a:r>
              <a:rPr lang="en-US" sz="4800" dirty="0"/>
              <a:t>Optimizations and Implementation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F6E2-2D16-4B71-9548-52F0F20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caches page table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7F1D-3204-4374-AB8A-D4F35485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Lookaside Buffer</a:t>
            </a:r>
          </a:p>
          <a:p>
            <a:pPr lvl="1"/>
            <a:r>
              <a:rPr lang="en-US" dirty="0"/>
              <a:t>Fully-associative cache (only compulsory misses)</a:t>
            </a:r>
          </a:p>
          <a:p>
            <a:pPr lvl="1"/>
            <a:r>
              <a:rPr lang="en-US" dirty="0"/>
              <a:t>Holds a subset of the page table (VPN-&gt;PPN mapping and permissions)</a:t>
            </a:r>
          </a:p>
          <a:p>
            <a:pPr lvl="1"/>
            <a:endParaRPr lang="en-US" dirty="0"/>
          </a:p>
          <a:p>
            <a:r>
              <a:rPr lang="en-US" dirty="0"/>
              <a:t>On a TLB miss, go check the real page table (done 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E8D5B-6D68-4974-91E6-A06AC607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F88CB-08B7-4AE0-ABA4-25D80CBF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0755" y="3554412"/>
            <a:ext cx="7666478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6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EAC1E-E1E0-4A92-B37A-991FBBD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TLB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143F-31BB-40B5-BBFD-A88CF40F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oogle Shape;1561;p48">
            <a:extLst>
              <a:ext uri="{FF2B5EF4-FFF2-40B4-BE49-F238E27FC236}">
                <a16:creationId xmlns:a16="http://schemas.microsoft.com/office/drawing/2014/main" id="{094E2CA0-A4B3-4577-9CC0-E82A98D3E6F6}"/>
              </a:ext>
            </a:extLst>
          </p:cNvPr>
          <p:cNvGrpSpPr/>
          <p:nvPr/>
        </p:nvGrpSpPr>
        <p:grpSpPr>
          <a:xfrm>
            <a:off x="2130029" y="1371918"/>
            <a:ext cx="2788624" cy="1013096"/>
            <a:chOff x="5669280" y="1536700"/>
            <a:chExt cx="2788624" cy="1013096"/>
          </a:xfrm>
        </p:grpSpPr>
        <p:sp>
          <p:nvSpPr>
            <p:cNvPr id="7" name="Google Shape;1562;p48">
              <a:extLst>
                <a:ext uri="{FF2B5EF4-FFF2-40B4-BE49-F238E27FC236}">
                  <a16:creationId xmlns:a16="http://schemas.microsoft.com/office/drawing/2014/main" id="{D0CF1EF0-78DE-4AA5-AAB1-A19961F7C887}"/>
                </a:ext>
              </a:extLst>
            </p:cNvPr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63;p48" descr="90%">
              <a:extLst>
                <a:ext uri="{FF2B5EF4-FFF2-40B4-BE49-F238E27FC236}">
                  <a16:creationId xmlns:a16="http://schemas.microsoft.com/office/drawing/2014/main" id="{36D60A9B-D8F6-408C-AFAB-578F4FB47226}"/>
                </a:ext>
              </a:extLst>
            </p:cNvPr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64;p48">
              <a:extLst>
                <a:ext uri="{FF2B5EF4-FFF2-40B4-BE49-F238E27FC236}">
                  <a16:creationId xmlns:a16="http://schemas.microsoft.com/office/drawing/2014/main" id="{CC10E8A3-F7A4-476B-8E77-760902523D46}"/>
                </a:ext>
              </a:extLst>
            </p:cNvPr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65;p48">
              <a:extLst>
                <a:ext uri="{FF2B5EF4-FFF2-40B4-BE49-F238E27FC236}">
                  <a16:creationId xmlns:a16="http://schemas.microsoft.com/office/drawing/2014/main" id="{825B9204-1DD7-4840-911F-1C86D6317A41}"/>
                </a:ext>
              </a:extLst>
            </p:cNvPr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566;p48">
            <a:extLst>
              <a:ext uri="{FF2B5EF4-FFF2-40B4-BE49-F238E27FC236}">
                <a16:creationId xmlns:a16="http://schemas.microsoft.com/office/drawing/2014/main" id="{F2EB58A5-57C8-46E1-8A4A-4BAEFAABFBA2}"/>
              </a:ext>
            </a:extLst>
          </p:cNvPr>
          <p:cNvSpPr/>
          <p:nvPr/>
        </p:nvSpPr>
        <p:spPr>
          <a:xfrm>
            <a:off x="5230531" y="1143318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7;p48">
            <a:extLst>
              <a:ext uri="{FF2B5EF4-FFF2-40B4-BE49-F238E27FC236}">
                <a16:creationId xmlns:a16="http://schemas.microsoft.com/office/drawing/2014/main" id="{8B83ECA6-56A3-4DB0-8D97-728B1D42D67B}"/>
              </a:ext>
            </a:extLst>
          </p:cNvPr>
          <p:cNvSpPr/>
          <p:nvPr/>
        </p:nvSpPr>
        <p:spPr>
          <a:xfrm>
            <a:off x="5513310" y="1840427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568;p48" descr="90%">
            <a:extLst>
              <a:ext uri="{FF2B5EF4-FFF2-40B4-BE49-F238E27FC236}">
                <a16:creationId xmlns:a16="http://schemas.microsoft.com/office/drawing/2014/main" id="{DA34E0CD-BF94-4442-8545-8220EF0752F7}"/>
              </a:ext>
            </a:extLst>
          </p:cNvPr>
          <p:cNvSpPr/>
          <p:nvPr/>
        </p:nvSpPr>
        <p:spPr>
          <a:xfrm>
            <a:off x="3501628" y="3182430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“Walk”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69;p48" descr="90%">
            <a:extLst>
              <a:ext uri="{FF2B5EF4-FFF2-40B4-BE49-F238E27FC236}">
                <a16:creationId xmlns:a16="http://schemas.microsoft.com/office/drawing/2014/main" id="{E037FC0F-CFB3-4CBF-AF7F-80D20D97EE24}"/>
              </a:ext>
            </a:extLst>
          </p:cNvPr>
          <p:cNvSpPr/>
          <p:nvPr/>
        </p:nvSpPr>
        <p:spPr>
          <a:xfrm>
            <a:off x="4690350" y="4517453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70;p48">
            <a:extLst>
              <a:ext uri="{FF2B5EF4-FFF2-40B4-BE49-F238E27FC236}">
                <a16:creationId xmlns:a16="http://schemas.microsoft.com/office/drawing/2014/main" id="{14C9FFF3-468C-436B-B152-8E47C895777B}"/>
              </a:ext>
            </a:extLst>
          </p:cNvPr>
          <p:cNvSpPr/>
          <p:nvPr/>
        </p:nvSpPr>
        <p:spPr>
          <a:xfrm>
            <a:off x="2587230" y="4517453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571;p48">
            <a:extLst>
              <a:ext uri="{FF2B5EF4-FFF2-40B4-BE49-F238E27FC236}">
                <a16:creationId xmlns:a16="http://schemas.microsoft.com/office/drawing/2014/main" id="{EC26BD89-321C-4B31-861C-71EAA9743FB1}"/>
              </a:ext>
            </a:extLst>
          </p:cNvPr>
          <p:cNvSpPr/>
          <p:nvPr/>
        </p:nvSpPr>
        <p:spPr>
          <a:xfrm>
            <a:off x="7524990" y="3182430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572;p48">
            <a:extLst>
              <a:ext uri="{FF2B5EF4-FFF2-40B4-BE49-F238E27FC236}">
                <a16:creationId xmlns:a16="http://schemas.microsoft.com/office/drawing/2014/main" id="{6669873B-38A9-46B5-8D2E-8541DBED3306}"/>
              </a:ext>
            </a:extLst>
          </p:cNvPr>
          <p:cNvSpPr/>
          <p:nvPr/>
        </p:nvSpPr>
        <p:spPr>
          <a:xfrm>
            <a:off x="8713710" y="4517453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573;p48">
            <a:extLst>
              <a:ext uri="{FF2B5EF4-FFF2-40B4-BE49-F238E27FC236}">
                <a16:creationId xmlns:a16="http://schemas.microsoft.com/office/drawing/2014/main" id="{99AEE985-BC3A-4F96-B96C-F55DBC1D6D2B}"/>
              </a:ext>
            </a:extLst>
          </p:cNvPr>
          <p:cNvCxnSpPr/>
          <p:nvPr/>
        </p:nvCxnSpPr>
        <p:spPr>
          <a:xfrm>
            <a:off x="6427710" y="1522927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" name="Google Shape;1574;p48">
            <a:extLst>
              <a:ext uri="{FF2B5EF4-FFF2-40B4-BE49-F238E27FC236}">
                <a16:creationId xmlns:a16="http://schemas.microsoft.com/office/drawing/2014/main" id="{C312B32C-1141-47E2-A45D-B40C6D4BFC22}"/>
              </a:ext>
            </a:extLst>
          </p:cNvPr>
          <p:cNvSpPr/>
          <p:nvPr/>
        </p:nvSpPr>
        <p:spPr>
          <a:xfrm>
            <a:off x="4305826" y="2560636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575;p48">
            <a:extLst>
              <a:ext uri="{FF2B5EF4-FFF2-40B4-BE49-F238E27FC236}">
                <a16:creationId xmlns:a16="http://schemas.microsoft.com/office/drawing/2014/main" id="{61678EA4-3156-49A9-8516-11AE2E4F19FF}"/>
              </a:ext>
            </a:extLst>
          </p:cNvPr>
          <p:cNvSpPr/>
          <p:nvPr/>
        </p:nvSpPr>
        <p:spPr>
          <a:xfrm>
            <a:off x="7635101" y="2560636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576;p48">
            <a:extLst>
              <a:ext uri="{FF2B5EF4-FFF2-40B4-BE49-F238E27FC236}">
                <a16:creationId xmlns:a16="http://schemas.microsoft.com/office/drawing/2014/main" id="{26C9E6DA-8B41-4C18-AC3D-3A23E46BCA35}"/>
              </a:ext>
            </a:extLst>
          </p:cNvPr>
          <p:cNvSpPr/>
          <p:nvPr/>
        </p:nvSpPr>
        <p:spPr>
          <a:xfrm>
            <a:off x="2413509" y="3913950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577;p48">
            <a:extLst>
              <a:ext uri="{FF2B5EF4-FFF2-40B4-BE49-F238E27FC236}">
                <a16:creationId xmlns:a16="http://schemas.microsoft.com/office/drawing/2014/main" id="{42286011-E724-4221-A0F5-658CECD38D4B}"/>
              </a:ext>
            </a:extLst>
          </p:cNvPr>
          <p:cNvSpPr/>
          <p:nvPr/>
        </p:nvSpPr>
        <p:spPr>
          <a:xfrm>
            <a:off x="6586727" y="3913950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78;p48">
            <a:extLst>
              <a:ext uri="{FF2B5EF4-FFF2-40B4-BE49-F238E27FC236}">
                <a16:creationId xmlns:a16="http://schemas.microsoft.com/office/drawing/2014/main" id="{CBD791F9-0E86-4522-975F-4922472D6589}"/>
              </a:ext>
            </a:extLst>
          </p:cNvPr>
          <p:cNvSpPr/>
          <p:nvPr/>
        </p:nvSpPr>
        <p:spPr>
          <a:xfrm>
            <a:off x="9445230" y="3913950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79;p48">
            <a:extLst>
              <a:ext uri="{FF2B5EF4-FFF2-40B4-BE49-F238E27FC236}">
                <a16:creationId xmlns:a16="http://schemas.microsoft.com/office/drawing/2014/main" id="{0F4A2C5B-0FD1-4CDE-A454-6C67EC1C828C}"/>
              </a:ext>
            </a:extLst>
          </p:cNvPr>
          <p:cNvSpPr/>
          <p:nvPr/>
        </p:nvSpPr>
        <p:spPr>
          <a:xfrm>
            <a:off x="6610590" y="4517453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580;p48">
            <a:extLst>
              <a:ext uri="{FF2B5EF4-FFF2-40B4-BE49-F238E27FC236}">
                <a16:creationId xmlns:a16="http://schemas.microsoft.com/office/drawing/2014/main" id="{80440F18-607B-444E-8837-12D7CC09B522}"/>
              </a:ext>
            </a:extLst>
          </p:cNvPr>
          <p:cNvCxnSpPr/>
          <p:nvPr/>
        </p:nvCxnSpPr>
        <p:spPr>
          <a:xfrm>
            <a:off x="752499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" name="Google Shape;1581;p48">
            <a:extLst>
              <a:ext uri="{FF2B5EF4-FFF2-40B4-BE49-F238E27FC236}">
                <a16:creationId xmlns:a16="http://schemas.microsoft.com/office/drawing/2014/main" id="{3EB0689D-903F-4CB4-8137-4E0EEB628586}"/>
              </a:ext>
            </a:extLst>
          </p:cNvPr>
          <p:cNvSpPr txBox="1"/>
          <p:nvPr/>
        </p:nvSpPr>
        <p:spPr>
          <a:xfrm>
            <a:off x="6610590" y="5486718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1582;p48">
            <a:extLst>
              <a:ext uri="{FF2B5EF4-FFF2-40B4-BE49-F238E27FC236}">
                <a16:creationId xmlns:a16="http://schemas.microsoft.com/office/drawing/2014/main" id="{DDAC63DC-8239-44E8-8883-F724670200FB}"/>
              </a:ext>
            </a:extLst>
          </p:cNvPr>
          <p:cNvGrpSpPr/>
          <p:nvPr/>
        </p:nvGrpSpPr>
        <p:grpSpPr>
          <a:xfrm>
            <a:off x="4416028" y="2628209"/>
            <a:ext cx="4023362" cy="545073"/>
            <a:chOff x="2560318" y="2632455"/>
            <a:chExt cx="4023362" cy="545073"/>
          </a:xfrm>
        </p:grpSpPr>
        <p:cxnSp>
          <p:nvCxnSpPr>
            <p:cNvPr id="28" name="Google Shape;1583;p48">
              <a:extLst>
                <a:ext uri="{FF2B5EF4-FFF2-40B4-BE49-F238E27FC236}">
                  <a16:creationId xmlns:a16="http://schemas.microsoft.com/office/drawing/2014/main" id="{A58597F6-61CD-4989-B8A6-837FB9D6A36D}"/>
                </a:ext>
              </a:extLst>
            </p:cNvPr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1584;p48">
              <a:extLst>
                <a:ext uri="{FF2B5EF4-FFF2-40B4-BE49-F238E27FC236}">
                  <a16:creationId xmlns:a16="http://schemas.microsoft.com/office/drawing/2014/main" id="{B1A9D029-28CE-46EE-AFAB-1DD23A7910A4}"/>
                </a:ext>
              </a:extLst>
            </p:cNvPr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" name="Google Shape;1585;p48">
              <a:extLst>
                <a:ext uri="{FF2B5EF4-FFF2-40B4-BE49-F238E27FC236}">
                  <a16:creationId xmlns:a16="http://schemas.microsoft.com/office/drawing/2014/main" id="{70C9376D-5B24-499E-AFE2-6539E2CF0C8E}"/>
                </a:ext>
              </a:extLst>
            </p:cNvPr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31" name="Google Shape;1586;p48">
            <a:extLst>
              <a:ext uri="{FF2B5EF4-FFF2-40B4-BE49-F238E27FC236}">
                <a16:creationId xmlns:a16="http://schemas.microsoft.com/office/drawing/2014/main" id="{433757BB-04F1-464B-AE24-467E90836761}"/>
              </a:ext>
            </a:extLst>
          </p:cNvPr>
          <p:cNvSpPr/>
          <p:nvPr/>
        </p:nvSpPr>
        <p:spPr>
          <a:xfrm>
            <a:off x="5420860" y="3913950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1587;p48">
            <a:extLst>
              <a:ext uri="{FF2B5EF4-FFF2-40B4-BE49-F238E27FC236}">
                <a16:creationId xmlns:a16="http://schemas.microsoft.com/office/drawing/2014/main" id="{2A3F873E-C1FF-44BD-8948-5840453AA98D}"/>
              </a:ext>
            </a:extLst>
          </p:cNvPr>
          <p:cNvGrpSpPr/>
          <p:nvPr/>
        </p:nvGrpSpPr>
        <p:grpSpPr>
          <a:xfrm>
            <a:off x="3501628" y="3968814"/>
            <a:ext cx="1920240" cy="548638"/>
            <a:chOff x="1645918" y="3973060"/>
            <a:chExt cx="1920240" cy="548638"/>
          </a:xfrm>
        </p:grpSpPr>
        <p:cxnSp>
          <p:nvCxnSpPr>
            <p:cNvPr id="33" name="Google Shape;1588;p48">
              <a:extLst>
                <a:ext uri="{FF2B5EF4-FFF2-40B4-BE49-F238E27FC236}">
                  <a16:creationId xmlns:a16="http://schemas.microsoft.com/office/drawing/2014/main" id="{6D5DBD6F-1ED0-4441-AD45-8213EFD08A6B}"/>
                </a:ext>
              </a:extLst>
            </p:cNvPr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1589;p48">
              <a:extLst>
                <a:ext uri="{FF2B5EF4-FFF2-40B4-BE49-F238E27FC236}">
                  <a16:creationId xmlns:a16="http://schemas.microsoft.com/office/drawing/2014/main" id="{DCAB704F-1486-4D60-A3D3-6BD8F62D8336}"/>
                </a:ext>
              </a:extLst>
            </p:cNvPr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5" name="Google Shape;1590;p48">
              <a:extLst>
                <a:ext uri="{FF2B5EF4-FFF2-40B4-BE49-F238E27FC236}">
                  <a16:creationId xmlns:a16="http://schemas.microsoft.com/office/drawing/2014/main" id="{63B479FD-0D87-4850-A78C-8E9A23B8C272}"/>
                </a:ext>
              </a:extLst>
            </p:cNvPr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6" name="Google Shape;1591;p48">
            <a:extLst>
              <a:ext uri="{FF2B5EF4-FFF2-40B4-BE49-F238E27FC236}">
                <a16:creationId xmlns:a16="http://schemas.microsoft.com/office/drawing/2014/main" id="{DC0B0A32-DB50-4874-83B5-D873448071B0}"/>
              </a:ext>
            </a:extLst>
          </p:cNvPr>
          <p:cNvGrpSpPr/>
          <p:nvPr/>
        </p:nvGrpSpPr>
        <p:grpSpPr>
          <a:xfrm>
            <a:off x="7524988" y="3968814"/>
            <a:ext cx="1920240" cy="548638"/>
            <a:chOff x="5669278" y="3973060"/>
            <a:chExt cx="1920240" cy="548638"/>
          </a:xfrm>
        </p:grpSpPr>
        <p:cxnSp>
          <p:nvCxnSpPr>
            <p:cNvPr id="37" name="Google Shape;1592;p48">
              <a:extLst>
                <a:ext uri="{FF2B5EF4-FFF2-40B4-BE49-F238E27FC236}">
                  <a16:creationId xmlns:a16="http://schemas.microsoft.com/office/drawing/2014/main" id="{9A87A662-5F1C-4A13-996C-145034E5C48D}"/>
                </a:ext>
              </a:extLst>
            </p:cNvPr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1593;p48">
              <a:extLst>
                <a:ext uri="{FF2B5EF4-FFF2-40B4-BE49-F238E27FC236}">
                  <a16:creationId xmlns:a16="http://schemas.microsoft.com/office/drawing/2014/main" id="{351C7A75-E0F6-4921-BC3A-8BD402811A24}"/>
                </a:ext>
              </a:extLst>
            </p:cNvPr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9" name="Google Shape;1594;p48">
              <a:extLst>
                <a:ext uri="{FF2B5EF4-FFF2-40B4-BE49-F238E27FC236}">
                  <a16:creationId xmlns:a16="http://schemas.microsoft.com/office/drawing/2014/main" id="{0C99845F-934A-40B4-8253-F0F0F1538F84}"/>
                </a:ext>
              </a:extLst>
            </p:cNvPr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40" name="Google Shape;1595;p48">
            <a:extLst>
              <a:ext uri="{FF2B5EF4-FFF2-40B4-BE49-F238E27FC236}">
                <a16:creationId xmlns:a16="http://schemas.microsoft.com/office/drawing/2014/main" id="{49EC0458-4ED5-4B33-9C25-315AA5158237}"/>
              </a:ext>
            </a:extLst>
          </p:cNvPr>
          <p:cNvSpPr txBox="1"/>
          <p:nvPr/>
        </p:nvSpPr>
        <p:spPr>
          <a:xfrm>
            <a:off x="85308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596;p48">
            <a:extLst>
              <a:ext uri="{FF2B5EF4-FFF2-40B4-BE49-F238E27FC236}">
                <a16:creationId xmlns:a16="http://schemas.microsoft.com/office/drawing/2014/main" id="{3B9F40EB-E761-4E95-90E8-E515BD1CC49A}"/>
              </a:ext>
            </a:extLst>
          </p:cNvPr>
          <p:cNvCxnSpPr/>
          <p:nvPr/>
        </p:nvCxnSpPr>
        <p:spPr>
          <a:xfrm>
            <a:off x="944523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2" name="Google Shape;1597;p48">
            <a:extLst>
              <a:ext uri="{FF2B5EF4-FFF2-40B4-BE49-F238E27FC236}">
                <a16:creationId xmlns:a16="http://schemas.microsoft.com/office/drawing/2014/main" id="{5D368B38-944E-434B-83BF-D9BD683B2A92}"/>
              </a:ext>
            </a:extLst>
          </p:cNvPr>
          <p:cNvCxnSpPr/>
          <p:nvPr/>
        </p:nvCxnSpPr>
        <p:spPr>
          <a:xfrm>
            <a:off x="3501628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3" name="Google Shape;1598;p48">
            <a:extLst>
              <a:ext uri="{FF2B5EF4-FFF2-40B4-BE49-F238E27FC236}">
                <a16:creationId xmlns:a16="http://schemas.microsoft.com/office/drawing/2014/main" id="{7C3B5C90-21C5-475D-A8AE-72773B328998}"/>
              </a:ext>
            </a:extLst>
          </p:cNvPr>
          <p:cNvCxnSpPr/>
          <p:nvPr/>
        </p:nvCxnSpPr>
        <p:spPr>
          <a:xfrm>
            <a:off x="542187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4" name="Google Shape;1599;p48">
            <a:extLst>
              <a:ext uri="{FF2B5EF4-FFF2-40B4-BE49-F238E27FC236}">
                <a16:creationId xmlns:a16="http://schemas.microsoft.com/office/drawing/2014/main" id="{0C847CB3-AE27-4D78-827B-BC62A9147D91}"/>
              </a:ext>
            </a:extLst>
          </p:cNvPr>
          <p:cNvSpPr txBox="1"/>
          <p:nvPr/>
        </p:nvSpPr>
        <p:spPr>
          <a:xfrm>
            <a:off x="25872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600;p48">
            <a:extLst>
              <a:ext uri="{FF2B5EF4-FFF2-40B4-BE49-F238E27FC236}">
                <a16:creationId xmlns:a16="http://schemas.microsoft.com/office/drawing/2014/main" id="{F3B417CB-EB12-4819-ACF3-2481C400DE4F}"/>
              </a:ext>
            </a:extLst>
          </p:cNvPr>
          <p:cNvSpPr txBox="1"/>
          <p:nvPr/>
        </p:nvSpPr>
        <p:spPr>
          <a:xfrm>
            <a:off x="4502952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1603;p48">
            <a:extLst>
              <a:ext uri="{FF2B5EF4-FFF2-40B4-BE49-F238E27FC236}">
                <a16:creationId xmlns:a16="http://schemas.microsoft.com/office/drawing/2014/main" id="{73E75F14-5692-407E-884D-04984DE0B973}"/>
              </a:ext>
            </a:extLst>
          </p:cNvPr>
          <p:cNvGrpSpPr/>
          <p:nvPr/>
        </p:nvGrpSpPr>
        <p:grpSpPr>
          <a:xfrm>
            <a:off x="3501628" y="3576257"/>
            <a:ext cx="4022857" cy="2551175"/>
            <a:chOff x="1645918" y="3804539"/>
            <a:chExt cx="4022857" cy="2551175"/>
          </a:xfrm>
        </p:grpSpPr>
        <p:cxnSp>
          <p:nvCxnSpPr>
            <p:cNvPr id="47" name="Google Shape;1604;p48">
              <a:extLst>
                <a:ext uri="{FF2B5EF4-FFF2-40B4-BE49-F238E27FC236}">
                  <a16:creationId xmlns:a16="http://schemas.microsoft.com/office/drawing/2014/main" id="{306F20C3-CEEB-4CE2-A9E2-92A4D160FC1C}"/>
                </a:ext>
              </a:extLst>
            </p:cNvPr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1605;p48">
              <a:extLst>
                <a:ext uri="{FF2B5EF4-FFF2-40B4-BE49-F238E27FC236}">
                  <a16:creationId xmlns:a16="http://schemas.microsoft.com/office/drawing/2014/main" id="{7B968AB8-14CF-47BE-BCDA-B7F5A897577C}"/>
                </a:ext>
              </a:extLst>
            </p:cNvPr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1606;p48">
              <a:extLst>
                <a:ext uri="{FF2B5EF4-FFF2-40B4-BE49-F238E27FC236}">
                  <a16:creationId xmlns:a16="http://schemas.microsoft.com/office/drawing/2014/main" id="{CF58510D-D832-4BBB-9135-279391823068}"/>
                </a:ext>
              </a:extLst>
            </p:cNvPr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50" name="Google Shape;1607;p48">
              <a:extLst>
                <a:ext uri="{FF2B5EF4-FFF2-40B4-BE49-F238E27FC236}">
                  <a16:creationId xmlns:a16="http://schemas.microsoft.com/office/drawing/2014/main" id="{1A083981-84F7-4192-B650-B5901986D235}"/>
                </a:ext>
              </a:extLst>
            </p:cNvPr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24246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931-8D92-4CCF-9107-A68525BA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switches with a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BCFF-10C2-4239-825D-EA198309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must only access its own page table entries in the TLB!</a:t>
            </a:r>
          </a:p>
          <a:p>
            <a:pPr lvl="1"/>
            <a:r>
              <a:rPr lang="en-US" dirty="0"/>
              <a:t>Otherwise, the mapping is wrong, and it accesses another process…</a:t>
            </a:r>
          </a:p>
          <a:p>
            <a:pPr lvl="1"/>
            <a:r>
              <a:rPr lang="en-US" dirty="0"/>
              <a:t>OS needs to manage the TLB</a:t>
            </a:r>
          </a:p>
          <a:p>
            <a:endParaRPr lang="en-US" dirty="0"/>
          </a:p>
          <a:p>
            <a:r>
              <a:rPr lang="en-US" dirty="0"/>
              <a:t>Option 1: Flush TLB on each context switch</a:t>
            </a:r>
          </a:p>
          <a:p>
            <a:pPr lvl="1"/>
            <a:r>
              <a:rPr lang="en-US" dirty="0"/>
              <a:t>Costly to lose recently cached translations</a:t>
            </a:r>
          </a:p>
          <a:p>
            <a:pPr lvl="1"/>
            <a:endParaRPr lang="en-US" dirty="0"/>
          </a:p>
          <a:p>
            <a:r>
              <a:rPr lang="en-US" dirty="0"/>
              <a:t>Option 2: Track with process each entry corresponds to</a:t>
            </a:r>
          </a:p>
          <a:p>
            <a:pPr lvl="1"/>
            <a:r>
              <a:rPr lang="en-US" dirty="0"/>
              <a:t>x86-64 Process Context Identifiers (12-bit -&gt; 4096 different processes)</a:t>
            </a:r>
          </a:p>
          <a:p>
            <a:pPr lvl="2"/>
            <a:r>
              <a:rPr lang="en-US" dirty="0"/>
              <a:t>Extra state for the OS to manage if it has more processes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C8CA-7499-42EB-8341-C34CE223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B8C6-49F5-4A33-8F53-1AA58540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controlled TLBs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4DA-C7F1-4EE7-B391-97DF7581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RISC CPUs have a software-managed TLB</a:t>
            </a:r>
          </a:p>
          <a:p>
            <a:pPr lvl="1"/>
            <a:r>
              <a:rPr lang="en-US" dirty="0"/>
              <a:t>TLB still used for translation, but a miss causes a fault for OS to handle</a:t>
            </a:r>
          </a:p>
          <a:p>
            <a:pPr lvl="2"/>
            <a:r>
              <a:rPr lang="en-US" dirty="0"/>
              <a:t>OS looks in page table for proper entry</a:t>
            </a:r>
          </a:p>
          <a:p>
            <a:pPr lvl="2"/>
            <a:r>
              <a:rPr lang="en-US" dirty="0"/>
              <a:t>OS evicts an existing entry from TLB</a:t>
            </a:r>
          </a:p>
          <a:p>
            <a:pPr lvl="2"/>
            <a:r>
              <a:rPr lang="en-US" dirty="0"/>
              <a:t>OS inserts correct entry into TLB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instruction allows OS to write to TLB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is simpler and OS has control over the TLB functionality</a:t>
            </a:r>
          </a:p>
          <a:p>
            <a:pPr lvl="2"/>
            <a:r>
              <a:rPr lang="en-US" dirty="0"/>
              <a:t>Can prefetch page table entries it thinks might be important</a:t>
            </a:r>
          </a:p>
          <a:p>
            <a:pPr lvl="2"/>
            <a:r>
              <a:rPr lang="en-US" dirty="0"/>
              <a:t>Can flush entries relevant to other processes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TLB misses take longer to complete, however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CA20E-24F9-4ADC-AA27-9F41A06F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b="1" dirty="0"/>
              <a:t>Improving table storage size</a:t>
            </a:r>
          </a:p>
          <a:p>
            <a:endParaRPr lang="en-US" dirty="0"/>
          </a:p>
          <a:p>
            <a:r>
              <a:rPr lang="en-US" dirty="0"/>
              <a:t>OS Paging Implementation</a:t>
            </a:r>
          </a:p>
          <a:p>
            <a:endParaRPr lang="en-US" dirty="0"/>
          </a:p>
          <a:p>
            <a:r>
              <a:rPr lang="en-US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0368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Page tables are slow to access</a:t>
            </a:r>
          </a:p>
          <a:p>
            <a:pPr lvl="1"/>
            <a:r>
              <a:rPr lang="en-US" dirty="0"/>
              <a:t>Memory access for page table before any other memory access</a:t>
            </a:r>
          </a:p>
          <a:p>
            <a:pPr lvl="1"/>
            <a:r>
              <a:rPr lang="en-US" dirty="0"/>
              <a:t>TLB can speed this up considerably for common execution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Page tables require a lot of storage space</a:t>
            </a:r>
          </a:p>
          <a:p>
            <a:pPr lvl="1"/>
            <a:r>
              <a:rPr lang="en-US" dirty="0"/>
              <a:t>Mapping must exist for each virtual page, even if unused</a:t>
            </a:r>
          </a:p>
          <a:p>
            <a:pPr lvl="1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page tables take so much storage space?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811737" cy="5029200"/>
          </a:xfrm>
        </p:spPr>
        <p:txBody>
          <a:bodyPr>
            <a:normAutofit/>
          </a:bodyPr>
          <a:lstStyle/>
          <a:p>
            <a:r>
              <a:rPr lang="en-US" dirty="0"/>
              <a:t>For every virtual page,</a:t>
            </a:r>
            <a:br>
              <a:rPr lang="en-US" dirty="0"/>
            </a:br>
            <a:r>
              <a:rPr lang="en-US" dirty="0"/>
              <a:t>there must exist an entry</a:t>
            </a:r>
            <a:br>
              <a:rPr lang="en-US" dirty="0"/>
            </a:br>
            <a:r>
              <a:rPr lang="en-US" dirty="0"/>
              <a:t>in the page table</a:t>
            </a:r>
          </a:p>
          <a:p>
            <a:pPr lvl="1"/>
            <a:r>
              <a:rPr lang="en-US" dirty="0"/>
              <a:t>Even though most virtual</a:t>
            </a:r>
            <a:br>
              <a:rPr lang="en-US" dirty="0"/>
            </a:br>
            <a:r>
              <a:rPr lang="en-US" dirty="0"/>
              <a:t>addresses aren’t used!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64-bit address space with 4 kB pages</a:t>
            </a:r>
          </a:p>
          <a:p>
            <a:pPr lvl="1"/>
            <a:r>
              <a:rPr lang="en-US" dirty="0"/>
              <a:t>2^64/2^12 = 4,503,599,627,370,496 pages</a:t>
            </a:r>
          </a:p>
          <a:p>
            <a:pPr lvl="1"/>
            <a:r>
              <a:rPr lang="en-US" dirty="0"/>
              <a:t>At 8 bytes per page table entry: 36 Petabytes of storage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B7CCB-B982-4AB5-BC98-8BD12C9C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69" y="914400"/>
            <a:ext cx="635406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0771" cy="5029200"/>
          </a:xfrm>
        </p:spPr>
        <p:txBody>
          <a:bodyPr/>
          <a:lstStyle/>
          <a:p>
            <a:r>
              <a:rPr lang="en-US" dirty="0"/>
              <a:t>How do we eliminate extraneous entries from the page tables?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CD6E4-174B-432C-887E-2E0D5CFF0483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  <a:br>
              <a:rPr lang="en-US" dirty="0"/>
            </a:br>
            <a:r>
              <a:rPr lang="en-US" sz="2000" dirty="0"/>
              <a:t>(call them “page table entry pages”?)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3DC8C5-CF57-4245-97E2-B1ED8960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</p:txBody>
      </p:sp>
    </p:spTree>
    <p:extLst>
      <p:ext uri="{BB962C8B-B14F-4D97-AF65-F5344CB8AC3E}">
        <p14:creationId xmlns:p14="http://schemas.microsoft.com/office/powerpoint/2010/main" val="162329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01E5-0C23-B335-3F0A-016E61C4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51C4-D63E-93CF-DB89-F7120D1D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Lab is due next week Thursday!</a:t>
            </a:r>
          </a:p>
          <a:p>
            <a:pPr lvl="1"/>
            <a:r>
              <a:rPr lang="en-US" dirty="0"/>
              <a:t>There’s quite a lot of work for this one</a:t>
            </a:r>
          </a:p>
          <a:p>
            <a:pPr lvl="1"/>
            <a:r>
              <a:rPr lang="en-US" dirty="0"/>
              <a:t>You need to write your own tests for the GPU</a:t>
            </a:r>
          </a:p>
          <a:p>
            <a:pPr lvl="2"/>
            <a:r>
              <a:rPr lang="en-US" dirty="0"/>
              <a:t>There are lots of edge cases where students commonly lose points</a:t>
            </a:r>
          </a:p>
          <a:p>
            <a:pPr lvl="1"/>
            <a:r>
              <a:rPr lang="en-US" dirty="0"/>
              <a:t>Get started ASAP</a:t>
            </a:r>
          </a:p>
          <a:p>
            <a:endParaRPr lang="en-US" dirty="0"/>
          </a:p>
          <a:p>
            <a:r>
              <a:rPr lang="en-US" dirty="0"/>
              <a:t>Reminder: office hours are available</a:t>
            </a:r>
          </a:p>
          <a:p>
            <a:pPr lvl="1"/>
            <a:r>
              <a:rPr lang="en-US" dirty="0"/>
              <a:t>22 hours across Monday-Friday</a:t>
            </a:r>
          </a:p>
          <a:p>
            <a:pPr lvl="1"/>
            <a:r>
              <a:rPr lang="en-US" dirty="0"/>
              <a:t>Come ask questions about the class, labs, debugging, etc.</a:t>
            </a:r>
          </a:p>
          <a:p>
            <a:pPr lvl="1"/>
            <a:r>
              <a:rPr lang="en-US" dirty="0"/>
              <a:t>Chronically underutilized this quarter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6922B-9B9E-516F-255A-6A225880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5" name="Table 34">
            <a:extLst>
              <a:ext uri="{FF2B5EF4-FFF2-40B4-BE49-F238E27FC236}">
                <a16:creationId xmlns:a16="http://schemas.microsoft.com/office/drawing/2014/main" id="{11D1D0CE-F0B5-43B0-B7D8-62E87A527D2F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42B10A-3B4E-4AFE-A520-7E49E8C683D4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397477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  <a:p>
            <a:r>
              <a:rPr lang="en-US" dirty="0"/>
              <a:t>Create a directory of page tables to collect existing page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34">
            <a:extLst>
              <a:ext uri="{FF2B5EF4-FFF2-40B4-BE49-F238E27FC236}">
                <a16:creationId xmlns:a16="http://schemas.microsoft.com/office/drawing/2014/main" id="{A29A8C29-99D5-495B-8B24-02F88F383CA6}"/>
              </a:ext>
            </a:extLst>
          </p:cNvPr>
          <p:cNvGraphicFramePr>
            <a:graphicFrameLocks noGrp="1"/>
          </p:cNvGraphicFramePr>
          <p:nvPr/>
        </p:nvGraphicFramePr>
        <p:xfrm>
          <a:off x="1124465" y="4505960"/>
          <a:ext cx="47790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9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32935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2835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Table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8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95368"/>
                  </a:ext>
                </a:extLst>
              </a:tr>
            </a:tbl>
          </a:graphicData>
        </a:graphic>
      </p:graphicFrame>
      <p:graphicFrame>
        <p:nvGraphicFramePr>
          <p:cNvPr id="8" name="Table 34">
            <a:extLst>
              <a:ext uri="{FF2B5EF4-FFF2-40B4-BE49-F238E27FC236}">
                <a16:creationId xmlns:a16="http://schemas.microsoft.com/office/drawing/2014/main" id="{C8C2BA4F-B681-490E-B134-67799B6394FC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10" name="Table 34">
            <a:extLst>
              <a:ext uri="{FF2B5EF4-FFF2-40B4-BE49-F238E27FC236}">
                <a16:creationId xmlns:a16="http://schemas.microsoft.com/office/drawing/2014/main" id="{C9A2CE7D-A84A-4384-9560-11F5E36047BC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7D9339-B98D-4046-8BAA-F74E8F5160DF}"/>
              </a:ext>
            </a:extLst>
          </p:cNvPr>
          <p:cNvSpPr/>
          <p:nvPr/>
        </p:nvSpPr>
        <p:spPr>
          <a:xfrm>
            <a:off x="4648200" y="1512702"/>
            <a:ext cx="2324100" cy="3897407"/>
          </a:xfrm>
          <a:custGeom>
            <a:avLst/>
            <a:gdLst>
              <a:gd name="connsiteX0" fmla="*/ 0 w 2324100"/>
              <a:gd name="connsiteY0" fmla="*/ 3783198 h 3897407"/>
              <a:gd name="connsiteX1" fmla="*/ 1054100 w 2324100"/>
              <a:gd name="connsiteY1" fmla="*/ 3884798 h 3897407"/>
              <a:gd name="connsiteX2" fmla="*/ 1803400 w 2324100"/>
              <a:gd name="connsiteY2" fmla="*/ 3529198 h 3897407"/>
              <a:gd name="connsiteX3" fmla="*/ 2019300 w 2324100"/>
              <a:gd name="connsiteY3" fmla="*/ 2208398 h 3897407"/>
              <a:gd name="connsiteX4" fmla="*/ 1993900 w 2324100"/>
              <a:gd name="connsiteY4" fmla="*/ 531998 h 3897407"/>
              <a:gd name="connsiteX5" fmla="*/ 2184400 w 2324100"/>
              <a:gd name="connsiteY5" fmla="*/ 74798 h 3897407"/>
              <a:gd name="connsiteX6" fmla="*/ 2324100 w 2324100"/>
              <a:gd name="connsiteY6" fmla="*/ 11298 h 389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4100" h="3897407">
                <a:moveTo>
                  <a:pt x="0" y="3783198"/>
                </a:moveTo>
                <a:cubicBezTo>
                  <a:pt x="376766" y="3855164"/>
                  <a:pt x="753533" y="3927131"/>
                  <a:pt x="1054100" y="3884798"/>
                </a:cubicBezTo>
                <a:cubicBezTo>
                  <a:pt x="1354667" y="3842465"/>
                  <a:pt x="1642533" y="3808598"/>
                  <a:pt x="1803400" y="3529198"/>
                </a:cubicBezTo>
                <a:cubicBezTo>
                  <a:pt x="1964267" y="3249798"/>
                  <a:pt x="1987550" y="2707931"/>
                  <a:pt x="2019300" y="2208398"/>
                </a:cubicBezTo>
                <a:cubicBezTo>
                  <a:pt x="2051050" y="1708865"/>
                  <a:pt x="1966383" y="887598"/>
                  <a:pt x="1993900" y="531998"/>
                </a:cubicBezTo>
                <a:cubicBezTo>
                  <a:pt x="2021417" y="176398"/>
                  <a:pt x="2129367" y="161581"/>
                  <a:pt x="2184400" y="74798"/>
                </a:cubicBezTo>
                <a:cubicBezTo>
                  <a:pt x="2239433" y="-11985"/>
                  <a:pt x="2165350" y="-7752"/>
                  <a:pt x="2324100" y="11298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C32121-09CD-4098-A771-45A411C0044B}"/>
              </a:ext>
            </a:extLst>
          </p:cNvPr>
          <p:cNvSpPr/>
          <p:nvPr/>
        </p:nvSpPr>
        <p:spPr>
          <a:xfrm>
            <a:off x="4711700" y="4483100"/>
            <a:ext cx="2286000" cy="1621750"/>
          </a:xfrm>
          <a:custGeom>
            <a:avLst/>
            <a:gdLst>
              <a:gd name="connsiteX0" fmla="*/ 0 w 2286000"/>
              <a:gd name="connsiteY0" fmla="*/ 1574800 h 1621750"/>
              <a:gd name="connsiteX1" fmla="*/ 1016000 w 2286000"/>
              <a:gd name="connsiteY1" fmla="*/ 1600200 h 1621750"/>
              <a:gd name="connsiteX2" fmla="*/ 1739900 w 2286000"/>
              <a:gd name="connsiteY2" fmla="*/ 1562100 h 1621750"/>
              <a:gd name="connsiteX3" fmla="*/ 2032000 w 2286000"/>
              <a:gd name="connsiteY3" fmla="*/ 952500 h 1621750"/>
              <a:gd name="connsiteX4" fmla="*/ 2286000 w 2286000"/>
              <a:gd name="connsiteY4" fmla="*/ 0 h 162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621750">
                <a:moveTo>
                  <a:pt x="0" y="1574800"/>
                </a:moveTo>
                <a:cubicBezTo>
                  <a:pt x="363008" y="1588558"/>
                  <a:pt x="726017" y="1602317"/>
                  <a:pt x="1016000" y="1600200"/>
                </a:cubicBezTo>
                <a:cubicBezTo>
                  <a:pt x="1305983" y="1598083"/>
                  <a:pt x="1570567" y="1670050"/>
                  <a:pt x="1739900" y="1562100"/>
                </a:cubicBezTo>
                <a:cubicBezTo>
                  <a:pt x="1909233" y="1454150"/>
                  <a:pt x="1940983" y="1212850"/>
                  <a:pt x="2032000" y="952500"/>
                </a:cubicBezTo>
                <a:cubicBezTo>
                  <a:pt x="2123017" y="692150"/>
                  <a:pt x="2161117" y="421216"/>
                  <a:pt x="2286000" y="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3C3B6-DE4C-4E30-B125-FA88DEDB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52D7-051E-4ED0-ACAA-EAD97A0C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" name="Google Shape;901;p20" descr="40%">
            <a:extLst>
              <a:ext uri="{FF2B5EF4-FFF2-40B4-BE49-F238E27FC236}">
                <a16:creationId xmlns:a16="http://schemas.microsoft.com/office/drawing/2014/main" id="{EAB1CF0D-FBA9-4798-8B0D-D3FAD4A6FE02}"/>
              </a:ext>
            </a:extLst>
          </p:cNvPr>
          <p:cNvSpPr/>
          <p:nvPr/>
        </p:nvSpPr>
        <p:spPr>
          <a:xfrm>
            <a:off x="9343225" y="7671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902;p20">
            <a:extLst>
              <a:ext uri="{FF2B5EF4-FFF2-40B4-BE49-F238E27FC236}">
                <a16:creationId xmlns:a16="http://schemas.microsoft.com/office/drawing/2014/main" id="{CAE62CF5-8CD0-46E7-8F92-7F4DF439EEBD}"/>
              </a:ext>
            </a:extLst>
          </p:cNvPr>
          <p:cNvGrpSpPr/>
          <p:nvPr/>
        </p:nvGrpSpPr>
        <p:grpSpPr>
          <a:xfrm>
            <a:off x="9343225" y="779898"/>
            <a:ext cx="901700" cy="965200"/>
            <a:chOff x="4784" y="584"/>
            <a:chExt cx="568" cy="608"/>
          </a:xfrm>
          <a:solidFill>
            <a:schemeClr val="bg1">
              <a:lumMod val="95000"/>
            </a:schemeClr>
          </a:solidFill>
        </p:grpSpPr>
        <p:sp>
          <p:nvSpPr>
            <p:cNvPr id="8" name="Google Shape;903;p20" descr="40%">
              <a:extLst>
                <a:ext uri="{FF2B5EF4-FFF2-40B4-BE49-F238E27FC236}">
                  <a16:creationId xmlns:a16="http://schemas.microsoft.com/office/drawing/2014/main" id="{5574C99B-DDAC-4E49-AE38-A181FEE125E1}"/>
                </a:ext>
              </a:extLst>
            </p:cNvPr>
            <p:cNvSpPr/>
            <p:nvPr/>
          </p:nvSpPr>
          <p:spPr>
            <a:xfrm>
              <a:off x="4784" y="584"/>
              <a:ext cx="568" cy="608"/>
            </a:xfrm>
            <a:prstGeom prst="rect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04;p20" descr="40%">
              <a:extLst>
                <a:ext uri="{FF2B5EF4-FFF2-40B4-BE49-F238E27FC236}">
                  <a16:creationId xmlns:a16="http://schemas.microsoft.com/office/drawing/2014/main" id="{C5F79218-B1A5-4485-A28B-85751431EE1E}"/>
                </a:ext>
              </a:extLst>
            </p:cNvPr>
            <p:cNvCxnSpPr/>
            <p:nvPr/>
          </p:nvCxnSpPr>
          <p:spPr>
            <a:xfrm>
              <a:off x="4784" y="89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905;p20" descr="40%">
              <a:extLst>
                <a:ext uri="{FF2B5EF4-FFF2-40B4-BE49-F238E27FC236}">
                  <a16:creationId xmlns:a16="http://schemas.microsoft.com/office/drawing/2014/main" id="{10519354-A96A-48EE-96FA-B81E9ACCA0C2}"/>
                </a:ext>
              </a:extLst>
            </p:cNvPr>
            <p:cNvCxnSpPr/>
            <p:nvPr/>
          </p:nvCxnSpPr>
          <p:spPr>
            <a:xfrm>
              <a:off x="4784" y="105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906;p20" descr="40%">
              <a:extLst>
                <a:ext uri="{FF2B5EF4-FFF2-40B4-BE49-F238E27FC236}">
                  <a16:creationId xmlns:a16="http://schemas.microsoft.com/office/drawing/2014/main" id="{C08B5A10-741F-4D42-B4B4-DA39A15D1C50}"/>
                </a:ext>
              </a:extLst>
            </p:cNvPr>
            <p:cNvCxnSpPr/>
            <p:nvPr/>
          </p:nvCxnSpPr>
          <p:spPr>
            <a:xfrm>
              <a:off x="4784" y="731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907;p20" descr="40%">
            <a:extLst>
              <a:ext uri="{FF2B5EF4-FFF2-40B4-BE49-F238E27FC236}">
                <a16:creationId xmlns:a16="http://schemas.microsoft.com/office/drawing/2014/main" id="{6360C909-7E77-4D18-9960-E68CC67B2FFC}"/>
              </a:ext>
            </a:extLst>
          </p:cNvPr>
          <p:cNvSpPr/>
          <p:nvPr/>
        </p:nvSpPr>
        <p:spPr>
          <a:xfrm>
            <a:off x="9343225" y="18339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8;p20" descr="40%">
            <a:extLst>
              <a:ext uri="{FF2B5EF4-FFF2-40B4-BE49-F238E27FC236}">
                <a16:creationId xmlns:a16="http://schemas.microsoft.com/office/drawing/2014/main" id="{562851CD-CDC0-472D-82E7-9E8712091A4D}"/>
              </a:ext>
            </a:extLst>
          </p:cNvPr>
          <p:cNvSpPr/>
          <p:nvPr/>
        </p:nvSpPr>
        <p:spPr>
          <a:xfrm>
            <a:off x="9343225" y="18466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909;p20" descr="40%">
            <a:extLst>
              <a:ext uri="{FF2B5EF4-FFF2-40B4-BE49-F238E27FC236}">
                <a16:creationId xmlns:a16="http://schemas.microsoft.com/office/drawing/2014/main" id="{6F4597BB-3846-444A-BABB-985EAA7D1F2D}"/>
              </a:ext>
            </a:extLst>
          </p:cNvPr>
          <p:cNvCxnSpPr/>
          <p:nvPr/>
        </p:nvCxnSpPr>
        <p:spPr>
          <a:xfrm>
            <a:off x="9343225" y="2332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10;p20" descr="40%">
            <a:extLst>
              <a:ext uri="{FF2B5EF4-FFF2-40B4-BE49-F238E27FC236}">
                <a16:creationId xmlns:a16="http://schemas.microsoft.com/office/drawing/2014/main" id="{37EEA7CC-6E1D-48FE-A6F9-DCB84D665A51}"/>
              </a:ext>
            </a:extLst>
          </p:cNvPr>
          <p:cNvCxnSpPr/>
          <p:nvPr/>
        </p:nvCxnSpPr>
        <p:spPr>
          <a:xfrm>
            <a:off x="9343225" y="2586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11;p20" descr="40%">
            <a:extLst>
              <a:ext uri="{FF2B5EF4-FFF2-40B4-BE49-F238E27FC236}">
                <a16:creationId xmlns:a16="http://schemas.microsoft.com/office/drawing/2014/main" id="{DF7F4DE6-E5F3-4C75-A371-0F14E1A88625}"/>
              </a:ext>
            </a:extLst>
          </p:cNvPr>
          <p:cNvCxnSpPr/>
          <p:nvPr/>
        </p:nvCxnSpPr>
        <p:spPr>
          <a:xfrm>
            <a:off x="9343225" y="20800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913;p20" descr="Wide upward diagonal">
            <a:extLst>
              <a:ext uri="{FF2B5EF4-FFF2-40B4-BE49-F238E27FC236}">
                <a16:creationId xmlns:a16="http://schemas.microsoft.com/office/drawing/2014/main" id="{BC4C7C53-1151-48AD-8397-C25A8D765A75}"/>
              </a:ext>
            </a:extLst>
          </p:cNvPr>
          <p:cNvSpPr/>
          <p:nvPr/>
        </p:nvSpPr>
        <p:spPr>
          <a:xfrm>
            <a:off x="6992257" y="41082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914;p20" descr="Wide upward diagonal">
            <a:extLst>
              <a:ext uri="{FF2B5EF4-FFF2-40B4-BE49-F238E27FC236}">
                <a16:creationId xmlns:a16="http://schemas.microsoft.com/office/drawing/2014/main" id="{5F86EF60-B59B-49D6-9689-8F645DEAA274}"/>
              </a:ext>
            </a:extLst>
          </p:cNvPr>
          <p:cNvSpPr/>
          <p:nvPr/>
        </p:nvSpPr>
        <p:spPr>
          <a:xfrm>
            <a:off x="6992257" y="43368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15;p20">
            <a:extLst>
              <a:ext uri="{FF2B5EF4-FFF2-40B4-BE49-F238E27FC236}">
                <a16:creationId xmlns:a16="http://schemas.microsoft.com/office/drawing/2014/main" id="{F1380289-9B9C-4AF0-9817-54BAC3EBCA96}"/>
              </a:ext>
            </a:extLst>
          </p:cNvPr>
          <p:cNvSpPr/>
          <p:nvPr/>
        </p:nvSpPr>
        <p:spPr>
          <a:xfrm>
            <a:off x="6992257" y="3879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16;p20">
            <a:extLst>
              <a:ext uri="{FF2B5EF4-FFF2-40B4-BE49-F238E27FC236}">
                <a16:creationId xmlns:a16="http://schemas.microsoft.com/office/drawing/2014/main" id="{7658D878-24A9-4CDA-B89E-CFE822AD68E8}"/>
              </a:ext>
            </a:extLst>
          </p:cNvPr>
          <p:cNvSpPr/>
          <p:nvPr/>
        </p:nvSpPr>
        <p:spPr>
          <a:xfrm>
            <a:off x="6992257" y="45654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919;p20">
            <a:extLst>
              <a:ext uri="{FF2B5EF4-FFF2-40B4-BE49-F238E27FC236}">
                <a16:creationId xmlns:a16="http://schemas.microsoft.com/office/drawing/2014/main" id="{C266B3DF-3B83-4CB2-985B-6B60ACA36B3E}"/>
              </a:ext>
            </a:extLst>
          </p:cNvPr>
          <p:cNvGrpSpPr/>
          <p:nvPr/>
        </p:nvGrpSpPr>
        <p:grpSpPr>
          <a:xfrm>
            <a:off x="9343225" y="2913498"/>
            <a:ext cx="901700" cy="965200"/>
            <a:chOff x="4784" y="1928"/>
            <a:chExt cx="568" cy="608"/>
          </a:xfrm>
        </p:grpSpPr>
        <p:sp>
          <p:nvSpPr>
            <p:cNvPr id="25" name="Google Shape;920;p20">
              <a:extLst>
                <a:ext uri="{FF2B5EF4-FFF2-40B4-BE49-F238E27FC236}">
                  <a16:creationId xmlns:a16="http://schemas.microsoft.com/office/drawing/2014/main" id="{772B3B11-93A3-475A-B90E-0CD163A63D52}"/>
                </a:ext>
              </a:extLst>
            </p:cNvPr>
            <p:cNvSpPr/>
            <p:nvPr/>
          </p:nvSpPr>
          <p:spPr>
            <a:xfrm>
              <a:off x="4784" y="1928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921;p20">
              <a:extLst>
                <a:ext uri="{FF2B5EF4-FFF2-40B4-BE49-F238E27FC236}">
                  <a16:creationId xmlns:a16="http://schemas.microsoft.com/office/drawing/2014/main" id="{E53AAB89-7675-4BBF-9E2C-F955A907A448}"/>
                </a:ext>
              </a:extLst>
            </p:cNvPr>
            <p:cNvCxnSpPr/>
            <p:nvPr/>
          </p:nvCxnSpPr>
          <p:spPr>
            <a:xfrm>
              <a:off x="4784" y="223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922;p20">
              <a:extLst>
                <a:ext uri="{FF2B5EF4-FFF2-40B4-BE49-F238E27FC236}">
                  <a16:creationId xmlns:a16="http://schemas.microsoft.com/office/drawing/2014/main" id="{CD8B0CD6-05E9-4C40-A8F4-976A2A49560D}"/>
                </a:ext>
              </a:extLst>
            </p:cNvPr>
            <p:cNvCxnSpPr/>
            <p:nvPr/>
          </p:nvCxnSpPr>
          <p:spPr>
            <a:xfrm>
              <a:off x="4784" y="239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923;p20">
              <a:extLst>
                <a:ext uri="{FF2B5EF4-FFF2-40B4-BE49-F238E27FC236}">
                  <a16:creationId xmlns:a16="http://schemas.microsoft.com/office/drawing/2014/main" id="{12CA65FF-1201-477B-BD5C-D303A4C384A4}"/>
                </a:ext>
              </a:extLst>
            </p:cNvPr>
            <p:cNvCxnSpPr/>
            <p:nvPr/>
          </p:nvCxnSpPr>
          <p:spPr>
            <a:xfrm>
              <a:off x="4784" y="2075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" name="Google Shape;924;p20">
            <a:extLst>
              <a:ext uri="{FF2B5EF4-FFF2-40B4-BE49-F238E27FC236}">
                <a16:creationId xmlns:a16="http://schemas.microsoft.com/office/drawing/2014/main" id="{5F609B84-9BC2-4FC8-9F88-0B56FA049546}"/>
              </a:ext>
            </a:extLst>
          </p:cNvPr>
          <p:cNvGrpSpPr/>
          <p:nvPr/>
        </p:nvGrpSpPr>
        <p:grpSpPr>
          <a:xfrm>
            <a:off x="9343225" y="5047098"/>
            <a:ext cx="901700" cy="965200"/>
            <a:chOff x="4784" y="3272"/>
            <a:chExt cx="568" cy="608"/>
          </a:xfrm>
        </p:grpSpPr>
        <p:sp>
          <p:nvSpPr>
            <p:cNvPr id="30" name="Google Shape;925;p20">
              <a:extLst>
                <a:ext uri="{FF2B5EF4-FFF2-40B4-BE49-F238E27FC236}">
                  <a16:creationId xmlns:a16="http://schemas.microsoft.com/office/drawing/2014/main" id="{F4B63AE8-9188-4768-844E-9785A817B901}"/>
                </a:ext>
              </a:extLst>
            </p:cNvPr>
            <p:cNvSpPr/>
            <p:nvPr/>
          </p:nvSpPr>
          <p:spPr>
            <a:xfrm>
              <a:off x="4784" y="3272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926;p20">
              <a:extLst>
                <a:ext uri="{FF2B5EF4-FFF2-40B4-BE49-F238E27FC236}">
                  <a16:creationId xmlns:a16="http://schemas.microsoft.com/office/drawing/2014/main" id="{B0725A16-A3D9-4D45-A073-AC0CD3C08ABD}"/>
                </a:ext>
              </a:extLst>
            </p:cNvPr>
            <p:cNvCxnSpPr/>
            <p:nvPr/>
          </p:nvCxnSpPr>
          <p:spPr>
            <a:xfrm>
              <a:off x="4784" y="357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927;p20">
              <a:extLst>
                <a:ext uri="{FF2B5EF4-FFF2-40B4-BE49-F238E27FC236}">
                  <a16:creationId xmlns:a16="http://schemas.microsoft.com/office/drawing/2014/main" id="{E0796674-FBE1-4538-9A49-967ADCE5CEC2}"/>
                </a:ext>
              </a:extLst>
            </p:cNvPr>
            <p:cNvCxnSpPr/>
            <p:nvPr/>
          </p:nvCxnSpPr>
          <p:spPr>
            <a:xfrm>
              <a:off x="4784" y="373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928;p20">
              <a:extLst>
                <a:ext uri="{FF2B5EF4-FFF2-40B4-BE49-F238E27FC236}">
                  <a16:creationId xmlns:a16="http://schemas.microsoft.com/office/drawing/2014/main" id="{4EDB6602-3D9C-49E8-AA7C-E71256DEE072}"/>
                </a:ext>
              </a:extLst>
            </p:cNvPr>
            <p:cNvCxnSpPr/>
            <p:nvPr/>
          </p:nvCxnSpPr>
          <p:spPr>
            <a:xfrm>
              <a:off x="4784" y="3419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" name="Google Shape;930;p20">
            <a:extLst>
              <a:ext uri="{FF2B5EF4-FFF2-40B4-BE49-F238E27FC236}">
                <a16:creationId xmlns:a16="http://schemas.microsoft.com/office/drawing/2014/main" id="{66DD5A89-DE59-40B7-A76E-9C4A671FF52C}"/>
              </a:ext>
            </a:extLst>
          </p:cNvPr>
          <p:cNvSpPr/>
          <p:nvPr/>
        </p:nvSpPr>
        <p:spPr>
          <a:xfrm>
            <a:off x="7017657" y="2596922"/>
            <a:ext cx="8763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931;p20">
            <a:extLst>
              <a:ext uri="{FF2B5EF4-FFF2-40B4-BE49-F238E27FC236}">
                <a16:creationId xmlns:a16="http://schemas.microsoft.com/office/drawing/2014/main" id="{53A1CB72-569B-49C4-93FF-927CAD056101}"/>
              </a:ext>
            </a:extLst>
          </p:cNvPr>
          <p:cNvSpPr/>
          <p:nvPr/>
        </p:nvSpPr>
        <p:spPr>
          <a:xfrm>
            <a:off x="4960257" y="2889022"/>
            <a:ext cx="927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32;p20">
            <a:extLst>
              <a:ext uri="{FF2B5EF4-FFF2-40B4-BE49-F238E27FC236}">
                <a16:creationId xmlns:a16="http://schemas.microsoft.com/office/drawing/2014/main" id="{5AE7491F-B95F-4F98-BA39-67389167C092}"/>
              </a:ext>
            </a:extLst>
          </p:cNvPr>
          <p:cNvSpPr/>
          <p:nvPr/>
        </p:nvSpPr>
        <p:spPr>
          <a:xfrm>
            <a:off x="4760231" y="3997097"/>
            <a:ext cx="1452563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1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Arial"/>
                <a:sym typeface="Verdana"/>
              </a:rPr>
              <a:t>(Directory)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933;p20">
            <a:extLst>
              <a:ext uri="{FF2B5EF4-FFF2-40B4-BE49-F238E27FC236}">
                <a16:creationId xmlns:a16="http://schemas.microsoft.com/office/drawing/2014/main" id="{64FA21C6-E476-4337-9C71-2CF7EA6697DB}"/>
              </a:ext>
            </a:extLst>
          </p:cNvPr>
          <p:cNvSpPr/>
          <p:nvPr/>
        </p:nvSpPr>
        <p:spPr>
          <a:xfrm>
            <a:off x="6739845" y="4911497"/>
            <a:ext cx="1624012" cy="66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Tables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934;p20">
            <a:extLst>
              <a:ext uri="{FF2B5EF4-FFF2-40B4-BE49-F238E27FC236}">
                <a16:creationId xmlns:a16="http://schemas.microsoft.com/office/drawing/2014/main" id="{AAB7222C-868C-43D3-A695-C5FFB42D3EF9}"/>
              </a:ext>
            </a:extLst>
          </p:cNvPr>
          <p:cNvSpPr/>
          <p:nvPr/>
        </p:nvSpPr>
        <p:spPr>
          <a:xfrm>
            <a:off x="9343225" y="3967598"/>
            <a:ext cx="914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35;p20" descr="40%">
            <a:extLst>
              <a:ext uri="{FF2B5EF4-FFF2-40B4-BE49-F238E27FC236}">
                <a16:creationId xmlns:a16="http://schemas.microsoft.com/office/drawing/2014/main" id="{1B938197-91E6-4DD0-9057-884784C75DA7}"/>
              </a:ext>
            </a:extLst>
          </p:cNvPr>
          <p:cNvSpPr/>
          <p:nvPr/>
        </p:nvSpPr>
        <p:spPr>
          <a:xfrm>
            <a:off x="9343225" y="39802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936;p20">
            <a:extLst>
              <a:ext uri="{FF2B5EF4-FFF2-40B4-BE49-F238E27FC236}">
                <a16:creationId xmlns:a16="http://schemas.microsoft.com/office/drawing/2014/main" id="{312459A9-AA9C-40E6-B5C3-67466395E024}"/>
              </a:ext>
            </a:extLst>
          </p:cNvPr>
          <p:cNvCxnSpPr/>
          <p:nvPr/>
        </p:nvCxnSpPr>
        <p:spPr>
          <a:xfrm>
            <a:off x="9343225" y="4466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937;p20">
            <a:extLst>
              <a:ext uri="{FF2B5EF4-FFF2-40B4-BE49-F238E27FC236}">
                <a16:creationId xmlns:a16="http://schemas.microsoft.com/office/drawing/2014/main" id="{D4EA14BE-7B4A-4DED-8110-9CAEAF0442B5}"/>
              </a:ext>
            </a:extLst>
          </p:cNvPr>
          <p:cNvCxnSpPr/>
          <p:nvPr/>
        </p:nvCxnSpPr>
        <p:spPr>
          <a:xfrm>
            <a:off x="9343225" y="4720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938;p20">
            <a:extLst>
              <a:ext uri="{FF2B5EF4-FFF2-40B4-BE49-F238E27FC236}">
                <a16:creationId xmlns:a16="http://schemas.microsoft.com/office/drawing/2014/main" id="{75A4DF49-5AF9-4B44-8C5F-05D623E41FC2}"/>
              </a:ext>
            </a:extLst>
          </p:cNvPr>
          <p:cNvCxnSpPr/>
          <p:nvPr/>
        </p:nvCxnSpPr>
        <p:spPr>
          <a:xfrm>
            <a:off x="9343225" y="42136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939;p20">
            <a:extLst>
              <a:ext uri="{FF2B5EF4-FFF2-40B4-BE49-F238E27FC236}">
                <a16:creationId xmlns:a16="http://schemas.microsoft.com/office/drawing/2014/main" id="{CBD7C7EA-7E22-491F-9CCB-A9AD33ABF079}"/>
              </a:ext>
            </a:extLst>
          </p:cNvPr>
          <p:cNvCxnSpPr/>
          <p:nvPr/>
        </p:nvCxnSpPr>
        <p:spPr>
          <a:xfrm>
            <a:off x="5823857" y="3574822"/>
            <a:ext cx="1143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940;p20">
            <a:extLst>
              <a:ext uri="{FF2B5EF4-FFF2-40B4-BE49-F238E27FC236}">
                <a16:creationId xmlns:a16="http://schemas.microsoft.com/office/drawing/2014/main" id="{3272A4B4-4264-4411-AB1F-4AECE5754DF1}"/>
              </a:ext>
            </a:extLst>
          </p:cNvPr>
          <p:cNvCxnSpPr/>
          <p:nvPr/>
        </p:nvCxnSpPr>
        <p:spPr>
          <a:xfrm>
            <a:off x="5860370" y="3773260"/>
            <a:ext cx="1106487" cy="102076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" name="Google Shape;941;p20">
            <a:extLst>
              <a:ext uri="{FF2B5EF4-FFF2-40B4-BE49-F238E27FC236}">
                <a16:creationId xmlns:a16="http://schemas.microsoft.com/office/drawing/2014/main" id="{89F9BCB5-FF74-434F-985D-4D04A438940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805057" y="3396098"/>
            <a:ext cx="1538168" cy="102524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" name="Google Shape;942;p20">
            <a:extLst>
              <a:ext uri="{FF2B5EF4-FFF2-40B4-BE49-F238E27FC236}">
                <a16:creationId xmlns:a16="http://schemas.microsoft.com/office/drawing/2014/main" id="{C3C0A3E7-9005-4BFD-AF84-94040A2BA64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881257" y="4717822"/>
            <a:ext cx="1461968" cy="811876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" name="Google Shape;943;p20">
            <a:extLst>
              <a:ext uri="{FF2B5EF4-FFF2-40B4-BE49-F238E27FC236}">
                <a16:creationId xmlns:a16="http://schemas.microsoft.com/office/drawing/2014/main" id="{430C4E11-44DB-4D37-A568-461E7BDDBF41}"/>
              </a:ext>
            </a:extLst>
          </p:cNvPr>
          <p:cNvSpPr/>
          <p:nvPr/>
        </p:nvSpPr>
        <p:spPr>
          <a:xfrm>
            <a:off x="9123355" y="6045281"/>
            <a:ext cx="146526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Data Pages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44;p20">
            <a:extLst>
              <a:ext uri="{FF2B5EF4-FFF2-40B4-BE49-F238E27FC236}">
                <a16:creationId xmlns:a16="http://schemas.microsoft.com/office/drawing/2014/main" id="{DA79DAEF-A24D-499B-A8BD-A91E6661BCEB}"/>
              </a:ext>
            </a:extLst>
          </p:cNvPr>
          <p:cNvSpPr/>
          <p:nvPr/>
        </p:nvSpPr>
        <p:spPr>
          <a:xfrm>
            <a:off x="1336711" y="4740645"/>
            <a:ext cx="14367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45;p20">
            <a:extLst>
              <a:ext uri="{FF2B5EF4-FFF2-40B4-BE49-F238E27FC236}">
                <a16:creationId xmlns:a16="http://schemas.microsoft.com/office/drawing/2014/main" id="{068A851C-5468-4DAC-80C3-2758068D1CDB}"/>
              </a:ext>
            </a:extLst>
          </p:cNvPr>
          <p:cNvSpPr/>
          <p:nvPr/>
        </p:nvSpPr>
        <p:spPr>
          <a:xfrm>
            <a:off x="828811" y="5136223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46;p20">
            <a:extLst>
              <a:ext uri="{FF2B5EF4-FFF2-40B4-BE49-F238E27FC236}">
                <a16:creationId xmlns:a16="http://schemas.microsoft.com/office/drawing/2014/main" id="{433CB2D2-BAB2-44B9-871A-3BCDC6529909}"/>
              </a:ext>
            </a:extLst>
          </p:cNvPr>
          <p:cNvSpPr/>
          <p:nvPr/>
        </p:nvSpPr>
        <p:spPr>
          <a:xfrm>
            <a:off x="607595" y="2314336"/>
            <a:ext cx="26496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Root of the Current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Page Table</a:t>
            </a:r>
            <a:b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(Hardware register)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947;p20">
            <a:extLst>
              <a:ext uri="{FF2B5EF4-FFF2-40B4-BE49-F238E27FC236}">
                <a16:creationId xmlns:a16="http://schemas.microsoft.com/office/drawing/2014/main" id="{EC844ADD-C004-41B0-A2FA-9A04468CB86B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959569" y="3347808"/>
            <a:ext cx="1997513" cy="6166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" name="Google Shape;948;p20">
            <a:extLst>
              <a:ext uri="{FF2B5EF4-FFF2-40B4-BE49-F238E27FC236}">
                <a16:creationId xmlns:a16="http://schemas.microsoft.com/office/drawing/2014/main" id="{1F648979-7DE1-46F4-A08D-51D1666538F0}"/>
              </a:ext>
            </a:extLst>
          </p:cNvPr>
          <p:cNvCxnSpPr/>
          <p:nvPr/>
        </p:nvCxnSpPr>
        <p:spPr>
          <a:xfrm rot="10800000">
            <a:off x="4818970" y="3563710"/>
            <a:ext cx="0" cy="30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" name="Google Shape;949;p20">
            <a:extLst>
              <a:ext uri="{FF2B5EF4-FFF2-40B4-BE49-F238E27FC236}">
                <a16:creationId xmlns:a16="http://schemas.microsoft.com/office/drawing/2014/main" id="{B3949748-66E5-4E6B-97D7-8A1B946DDC3B}"/>
              </a:ext>
            </a:extLst>
          </p:cNvPr>
          <p:cNvCxnSpPr/>
          <p:nvPr/>
        </p:nvCxnSpPr>
        <p:spPr>
          <a:xfrm>
            <a:off x="9216225" y="2113398"/>
            <a:ext cx="0" cy="596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4" name="Google Shape;950;p20">
            <a:extLst>
              <a:ext uri="{FF2B5EF4-FFF2-40B4-BE49-F238E27FC236}">
                <a16:creationId xmlns:a16="http://schemas.microsoft.com/office/drawing/2014/main" id="{4C35D632-BA4E-4CAA-B140-20BB97DF66AF}"/>
              </a:ext>
            </a:extLst>
          </p:cNvPr>
          <p:cNvSpPr/>
          <p:nvPr/>
        </p:nvSpPr>
        <p:spPr>
          <a:xfrm>
            <a:off x="4376057" y="3498622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951;p20">
            <a:extLst>
              <a:ext uri="{FF2B5EF4-FFF2-40B4-BE49-F238E27FC236}">
                <a16:creationId xmlns:a16="http://schemas.microsoft.com/office/drawing/2014/main" id="{A817FAC2-2E7A-4653-B9E3-19A2F51FFBC1}"/>
              </a:ext>
            </a:extLst>
          </p:cNvPr>
          <p:cNvSpPr/>
          <p:nvPr/>
        </p:nvSpPr>
        <p:spPr>
          <a:xfrm>
            <a:off x="8412950" y="2265798"/>
            <a:ext cx="8397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52;p20">
            <a:extLst>
              <a:ext uri="{FF2B5EF4-FFF2-40B4-BE49-F238E27FC236}">
                <a16:creationId xmlns:a16="http://schemas.microsoft.com/office/drawing/2014/main" id="{F5C37FBB-8882-4DDC-9F56-23F98474B03D}"/>
              </a:ext>
            </a:extLst>
          </p:cNvPr>
          <p:cNvSpPr/>
          <p:nvPr/>
        </p:nvSpPr>
        <p:spPr>
          <a:xfrm>
            <a:off x="6433457" y="3096985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953;p20">
            <a:extLst>
              <a:ext uri="{FF2B5EF4-FFF2-40B4-BE49-F238E27FC236}">
                <a16:creationId xmlns:a16="http://schemas.microsoft.com/office/drawing/2014/main" id="{ED6CCF67-34CB-46BC-8B65-C32EBBA66875}"/>
              </a:ext>
            </a:extLst>
          </p:cNvPr>
          <p:cNvSpPr/>
          <p:nvPr/>
        </p:nvSpPr>
        <p:spPr>
          <a:xfrm>
            <a:off x="1861457" y="1060222"/>
            <a:ext cx="2119313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Virtual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955;p20" descr="Wide upward diagonal">
            <a:extLst>
              <a:ext uri="{FF2B5EF4-FFF2-40B4-BE49-F238E27FC236}">
                <a16:creationId xmlns:a16="http://schemas.microsoft.com/office/drawing/2014/main" id="{1C0CA3E1-B1B7-4D97-99D7-D81D18189E3A}"/>
              </a:ext>
            </a:extLst>
          </p:cNvPr>
          <p:cNvSpPr/>
          <p:nvPr/>
        </p:nvSpPr>
        <p:spPr>
          <a:xfrm>
            <a:off x="828811" y="5577485"/>
            <a:ext cx="458887" cy="3014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957;p20" descr="Wide upward diagonal">
            <a:extLst>
              <a:ext uri="{FF2B5EF4-FFF2-40B4-BE49-F238E27FC236}">
                <a16:creationId xmlns:a16="http://schemas.microsoft.com/office/drawing/2014/main" id="{64B63D80-DDC6-4DF4-83B0-49FF03775399}"/>
              </a:ext>
            </a:extLst>
          </p:cNvPr>
          <p:cNvSpPr/>
          <p:nvPr/>
        </p:nvSpPr>
        <p:spPr>
          <a:xfrm>
            <a:off x="4985657" y="32700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958;p20">
            <a:extLst>
              <a:ext uri="{FF2B5EF4-FFF2-40B4-BE49-F238E27FC236}">
                <a16:creationId xmlns:a16="http://schemas.microsoft.com/office/drawing/2014/main" id="{1CE5560E-67E8-4D69-B900-1E8B761A66E4}"/>
              </a:ext>
            </a:extLst>
          </p:cNvPr>
          <p:cNvSpPr/>
          <p:nvPr/>
        </p:nvSpPr>
        <p:spPr>
          <a:xfrm>
            <a:off x="4985657" y="30414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959;p20" descr="40%">
            <a:extLst>
              <a:ext uri="{FF2B5EF4-FFF2-40B4-BE49-F238E27FC236}">
                <a16:creationId xmlns:a16="http://schemas.microsoft.com/office/drawing/2014/main" id="{8B4C469E-0215-4191-BDE3-F6F12B6F194F}"/>
              </a:ext>
            </a:extLst>
          </p:cNvPr>
          <p:cNvSpPr/>
          <p:nvPr/>
        </p:nvSpPr>
        <p:spPr>
          <a:xfrm>
            <a:off x="4985657" y="372722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60;p20">
            <a:extLst>
              <a:ext uri="{FF2B5EF4-FFF2-40B4-BE49-F238E27FC236}">
                <a16:creationId xmlns:a16="http://schemas.microsoft.com/office/drawing/2014/main" id="{64A77CD1-5AD6-4099-B505-5E73EDCD1A40}"/>
              </a:ext>
            </a:extLst>
          </p:cNvPr>
          <p:cNvSpPr/>
          <p:nvPr/>
        </p:nvSpPr>
        <p:spPr>
          <a:xfrm>
            <a:off x="4985657" y="3514497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961;p20">
            <a:extLst>
              <a:ext uri="{FF2B5EF4-FFF2-40B4-BE49-F238E27FC236}">
                <a16:creationId xmlns:a16="http://schemas.microsoft.com/office/drawing/2014/main" id="{C03F4540-208B-43DE-8FA5-EFB64FD498FD}"/>
              </a:ext>
            </a:extLst>
          </p:cNvPr>
          <p:cNvSpPr/>
          <p:nvPr/>
        </p:nvSpPr>
        <p:spPr>
          <a:xfrm>
            <a:off x="6966857" y="3117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962;p20" descr="Wide upward diagonal">
            <a:extLst>
              <a:ext uri="{FF2B5EF4-FFF2-40B4-BE49-F238E27FC236}">
                <a16:creationId xmlns:a16="http://schemas.microsoft.com/office/drawing/2014/main" id="{3479F7B4-8338-40C9-92B6-E9065A3DC28C}"/>
              </a:ext>
            </a:extLst>
          </p:cNvPr>
          <p:cNvSpPr/>
          <p:nvPr/>
        </p:nvSpPr>
        <p:spPr>
          <a:xfrm>
            <a:off x="6966857" y="26604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963;p20" descr="40%">
            <a:extLst>
              <a:ext uri="{FF2B5EF4-FFF2-40B4-BE49-F238E27FC236}">
                <a16:creationId xmlns:a16="http://schemas.microsoft.com/office/drawing/2014/main" id="{0783C3A6-B3EC-44AE-B2AA-33F53B027FF2}"/>
              </a:ext>
            </a:extLst>
          </p:cNvPr>
          <p:cNvSpPr/>
          <p:nvPr/>
        </p:nvSpPr>
        <p:spPr>
          <a:xfrm>
            <a:off x="6966857" y="28890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964;p20">
            <a:extLst>
              <a:ext uri="{FF2B5EF4-FFF2-40B4-BE49-F238E27FC236}">
                <a16:creationId xmlns:a16="http://schemas.microsoft.com/office/drawing/2014/main" id="{B1723F36-5AB7-4986-BEB5-5343D8778F2A}"/>
              </a:ext>
            </a:extLst>
          </p:cNvPr>
          <p:cNvSpPr/>
          <p:nvPr/>
        </p:nvSpPr>
        <p:spPr>
          <a:xfrm>
            <a:off x="6966857" y="33462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46B473-8A45-4627-9A43-9B953D86C3BA}"/>
              </a:ext>
            </a:extLst>
          </p:cNvPr>
          <p:cNvGrpSpPr/>
          <p:nvPr/>
        </p:nvGrpSpPr>
        <p:grpSpPr>
          <a:xfrm>
            <a:off x="3958325" y="929123"/>
            <a:ext cx="3132138" cy="623338"/>
            <a:chOff x="3080657" y="1361847"/>
            <a:chExt cx="3132138" cy="623338"/>
          </a:xfrm>
        </p:grpSpPr>
        <p:sp>
          <p:nvSpPr>
            <p:cNvPr id="22" name="Google Shape;917;p20">
              <a:extLst>
                <a:ext uri="{FF2B5EF4-FFF2-40B4-BE49-F238E27FC236}">
                  <a16:creationId xmlns:a16="http://schemas.microsoft.com/office/drawing/2014/main" id="{5E7CAC2B-9E0D-4CF9-9F84-BD30CEA8A42F}"/>
                </a:ext>
              </a:extLst>
            </p:cNvPr>
            <p:cNvSpPr/>
            <p:nvPr/>
          </p:nvSpPr>
          <p:spPr>
            <a:xfrm>
              <a:off x="3169557" y="1682522"/>
              <a:ext cx="2921000" cy="2921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" name="Google Shape;965;p20">
              <a:extLst>
                <a:ext uri="{FF2B5EF4-FFF2-40B4-BE49-F238E27FC236}">
                  <a16:creationId xmlns:a16="http://schemas.microsoft.com/office/drawing/2014/main" id="{E8F60FE6-319F-455A-9CD5-447DC846FE93}"/>
                </a:ext>
              </a:extLst>
            </p:cNvPr>
            <p:cNvCxnSpPr/>
            <p:nvPr/>
          </p:nvCxnSpPr>
          <p:spPr>
            <a:xfrm>
              <a:off x="50237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966;p20">
              <a:extLst>
                <a:ext uri="{FF2B5EF4-FFF2-40B4-BE49-F238E27FC236}">
                  <a16:creationId xmlns:a16="http://schemas.microsoft.com/office/drawing/2014/main" id="{1424482C-AAEA-4BBA-B9C2-3254664F4237}"/>
                </a:ext>
              </a:extLst>
            </p:cNvPr>
            <p:cNvCxnSpPr/>
            <p:nvPr/>
          </p:nvCxnSpPr>
          <p:spPr>
            <a:xfrm>
              <a:off x="40712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967;p20">
              <a:extLst>
                <a:ext uri="{FF2B5EF4-FFF2-40B4-BE49-F238E27FC236}">
                  <a16:creationId xmlns:a16="http://schemas.microsoft.com/office/drawing/2014/main" id="{0B0E8FC9-0C3C-4CC6-89FC-5C65C96FCDEB}"/>
                </a:ext>
              </a:extLst>
            </p:cNvPr>
            <p:cNvSpPr/>
            <p:nvPr/>
          </p:nvSpPr>
          <p:spPr>
            <a:xfrm>
              <a:off x="3156857" y="1649185"/>
              <a:ext cx="29211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p1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p2   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offset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968;p20">
              <a:extLst>
                <a:ext uri="{FF2B5EF4-FFF2-40B4-BE49-F238E27FC236}">
                  <a16:creationId xmlns:a16="http://schemas.microsoft.com/office/drawing/2014/main" id="{68EEA2DB-8A03-4592-9DB4-B5A34681C96C}"/>
                </a:ext>
              </a:extLst>
            </p:cNvPr>
            <p:cNvSpPr txBox="1"/>
            <p:nvPr/>
          </p:nvSpPr>
          <p:spPr>
            <a:xfrm>
              <a:off x="5900057" y="1361847"/>
              <a:ext cx="312738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969;p20">
              <a:extLst>
                <a:ext uri="{FF2B5EF4-FFF2-40B4-BE49-F238E27FC236}">
                  <a16:creationId xmlns:a16="http://schemas.microsoft.com/office/drawing/2014/main" id="{DE883E76-D0B5-4C24-B207-094360FCE6EE}"/>
                </a:ext>
              </a:extLst>
            </p:cNvPr>
            <p:cNvSpPr txBox="1"/>
            <p:nvPr/>
          </p:nvSpPr>
          <p:spPr>
            <a:xfrm>
              <a:off x="4985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970;p20">
              <a:extLst>
                <a:ext uri="{FF2B5EF4-FFF2-40B4-BE49-F238E27FC236}">
                  <a16:creationId xmlns:a16="http://schemas.microsoft.com/office/drawing/2014/main" id="{C09EBF82-FD1C-42CC-B40B-44AA16A8A14E}"/>
                </a:ext>
              </a:extLst>
            </p:cNvPr>
            <p:cNvSpPr txBox="1"/>
            <p:nvPr/>
          </p:nvSpPr>
          <p:spPr>
            <a:xfrm>
              <a:off x="46808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971;p20">
              <a:extLst>
                <a:ext uri="{FF2B5EF4-FFF2-40B4-BE49-F238E27FC236}">
                  <a16:creationId xmlns:a16="http://schemas.microsoft.com/office/drawing/2014/main" id="{59DA1958-AAEF-4985-8DFA-8997C7F14896}"/>
                </a:ext>
              </a:extLst>
            </p:cNvPr>
            <p:cNvSpPr txBox="1"/>
            <p:nvPr/>
          </p:nvSpPr>
          <p:spPr>
            <a:xfrm>
              <a:off x="39950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972;p20">
              <a:extLst>
                <a:ext uri="{FF2B5EF4-FFF2-40B4-BE49-F238E27FC236}">
                  <a16:creationId xmlns:a16="http://schemas.microsoft.com/office/drawing/2014/main" id="{99D0B6B5-1D19-4882-BA8C-665E27EBAC1A}"/>
                </a:ext>
              </a:extLst>
            </p:cNvPr>
            <p:cNvSpPr txBox="1"/>
            <p:nvPr/>
          </p:nvSpPr>
          <p:spPr>
            <a:xfrm>
              <a:off x="36902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973;p20">
              <a:extLst>
                <a:ext uri="{FF2B5EF4-FFF2-40B4-BE49-F238E27FC236}">
                  <a16:creationId xmlns:a16="http://schemas.microsoft.com/office/drawing/2014/main" id="{98A88BFC-47A8-4931-ACF5-6FCA613EE7FD}"/>
                </a:ext>
              </a:extLst>
            </p:cNvPr>
            <p:cNvSpPr txBox="1"/>
            <p:nvPr/>
          </p:nvSpPr>
          <p:spPr>
            <a:xfrm>
              <a:off x="3080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31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975;p20">
            <a:extLst>
              <a:ext uri="{FF2B5EF4-FFF2-40B4-BE49-F238E27FC236}">
                <a16:creationId xmlns:a16="http://schemas.microsoft.com/office/drawing/2014/main" id="{D28B031C-D2B4-4C63-9049-3925E29DC796}"/>
              </a:ext>
            </a:extLst>
          </p:cNvPr>
          <p:cNvSpPr txBox="1"/>
          <p:nvPr/>
        </p:nvSpPr>
        <p:spPr>
          <a:xfrm>
            <a:off x="3979870" y="154189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977;p20">
            <a:extLst>
              <a:ext uri="{FF2B5EF4-FFF2-40B4-BE49-F238E27FC236}">
                <a16:creationId xmlns:a16="http://schemas.microsoft.com/office/drawing/2014/main" id="{D0C368B8-1ED1-440A-82E5-52D42EF35755}"/>
              </a:ext>
            </a:extLst>
          </p:cNvPr>
          <p:cNvSpPr txBox="1"/>
          <p:nvPr/>
        </p:nvSpPr>
        <p:spPr>
          <a:xfrm>
            <a:off x="4979087" y="158228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L2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978;p20" descr="40%">
            <a:extLst>
              <a:ext uri="{FF2B5EF4-FFF2-40B4-BE49-F238E27FC236}">
                <a16:creationId xmlns:a16="http://schemas.microsoft.com/office/drawing/2014/main" id="{13C551B2-4216-46F1-9EFF-70685F0FC081}"/>
              </a:ext>
            </a:extLst>
          </p:cNvPr>
          <p:cNvSpPr/>
          <p:nvPr/>
        </p:nvSpPr>
        <p:spPr>
          <a:xfrm>
            <a:off x="828811" y="4791673"/>
            <a:ext cx="476100" cy="30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981;p20" descr="40%">
            <a:extLst>
              <a:ext uri="{FF2B5EF4-FFF2-40B4-BE49-F238E27FC236}">
                <a16:creationId xmlns:a16="http://schemas.microsoft.com/office/drawing/2014/main" id="{A6CE9B19-A6E4-44FE-820A-78EBFBD8ED71}"/>
              </a:ext>
            </a:extLst>
          </p:cNvPr>
          <p:cNvSpPr/>
          <p:nvPr/>
        </p:nvSpPr>
        <p:spPr>
          <a:xfrm>
            <a:off x="2045169" y="3233508"/>
            <a:ext cx="914400" cy="228600"/>
          </a:xfrm>
          <a:prstGeom prst="rect">
            <a:avLst/>
          </a:prstGeom>
          <a:solidFill>
            <a:schemeClr val="accent4"/>
          </a:solidFill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985;p20" descr="40%">
            <a:extLst>
              <a:ext uri="{FF2B5EF4-FFF2-40B4-BE49-F238E27FC236}">
                <a16:creationId xmlns:a16="http://schemas.microsoft.com/office/drawing/2014/main" id="{E175C186-F807-4EE2-90E0-8A6EDC3014ED}"/>
              </a:ext>
            </a:extLst>
          </p:cNvPr>
          <p:cNvSpPr/>
          <p:nvPr/>
        </p:nvSpPr>
        <p:spPr>
          <a:xfrm>
            <a:off x="818543" y="5951895"/>
            <a:ext cx="476100" cy="30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44;p20">
            <a:extLst>
              <a:ext uri="{FF2B5EF4-FFF2-40B4-BE49-F238E27FC236}">
                <a16:creationId xmlns:a16="http://schemas.microsoft.com/office/drawing/2014/main" id="{7BD2D186-8439-49FB-B381-5755A018DE4D}"/>
              </a:ext>
            </a:extLst>
          </p:cNvPr>
          <p:cNvSpPr/>
          <p:nvPr/>
        </p:nvSpPr>
        <p:spPr>
          <a:xfrm>
            <a:off x="1350268" y="509216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82;p20">
            <a:extLst>
              <a:ext uri="{FF2B5EF4-FFF2-40B4-BE49-F238E27FC236}">
                <a16:creationId xmlns:a16="http://schemas.microsoft.com/office/drawing/2014/main" id="{F0353D36-F728-4A62-B489-B6DDA99BC483}"/>
              </a:ext>
            </a:extLst>
          </p:cNvPr>
          <p:cNvSpPr/>
          <p:nvPr/>
        </p:nvSpPr>
        <p:spPr>
          <a:xfrm rot="-5400000">
            <a:off x="9427362" y="2852378"/>
            <a:ext cx="232251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Physical Memory</a:t>
            </a:r>
            <a:endParaRPr sz="1800" b="0" i="0" u="none" strike="noStrike" cap="none" dirty="0">
              <a:solidFill>
                <a:srgbClr val="5612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1" name="Google Shape;942;p20">
            <a:extLst>
              <a:ext uri="{FF2B5EF4-FFF2-40B4-BE49-F238E27FC236}">
                <a16:creationId xmlns:a16="http://schemas.microsoft.com/office/drawing/2014/main" id="{205FAE7E-79CE-4EA7-9D0F-6CB4806522A3}"/>
              </a:ext>
            </a:extLst>
          </p:cNvPr>
          <p:cNvCxnSpPr>
            <a:cxnSpLocks/>
            <a:stCxn id="67" idx="3"/>
            <a:endCxn id="30" idx="1"/>
          </p:cNvCxnSpPr>
          <p:nvPr/>
        </p:nvCxnSpPr>
        <p:spPr>
          <a:xfrm>
            <a:off x="7865382" y="3011260"/>
            <a:ext cx="1477843" cy="2518438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944;p20">
            <a:extLst>
              <a:ext uri="{FF2B5EF4-FFF2-40B4-BE49-F238E27FC236}">
                <a16:creationId xmlns:a16="http://schemas.microsoft.com/office/drawing/2014/main" id="{34264442-96E3-4A1D-9D55-C75365966201}"/>
              </a:ext>
            </a:extLst>
          </p:cNvPr>
          <p:cNvSpPr/>
          <p:nvPr/>
        </p:nvSpPr>
        <p:spPr>
          <a:xfrm>
            <a:off x="1331268" y="5915296"/>
            <a:ext cx="22685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data in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44;p20">
            <a:extLst>
              <a:ext uri="{FF2B5EF4-FFF2-40B4-BE49-F238E27FC236}">
                <a16:creationId xmlns:a16="http://schemas.microsoft.com/office/drawing/2014/main" id="{71F1487F-33CA-49AD-A932-D76B0193F5A3}"/>
              </a:ext>
            </a:extLst>
          </p:cNvPr>
          <p:cNvSpPr/>
          <p:nvPr/>
        </p:nvSpPr>
        <p:spPr>
          <a:xfrm>
            <a:off x="1331268" y="554622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Unused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944;p20">
            <a:extLst>
              <a:ext uri="{FF2B5EF4-FFF2-40B4-BE49-F238E27FC236}">
                <a16:creationId xmlns:a16="http://schemas.microsoft.com/office/drawing/2014/main" id="{476E1988-444D-4E1D-AD41-A00953EDCD73}"/>
              </a:ext>
            </a:extLst>
          </p:cNvPr>
          <p:cNvSpPr/>
          <p:nvPr/>
        </p:nvSpPr>
        <p:spPr>
          <a:xfrm>
            <a:off x="1336711" y="3942277"/>
            <a:ext cx="2025601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945;p20">
            <a:extLst>
              <a:ext uri="{FF2B5EF4-FFF2-40B4-BE49-F238E27FC236}">
                <a16:creationId xmlns:a16="http://schemas.microsoft.com/office/drawing/2014/main" id="{DA56C924-4C68-4F83-8F4F-DBBAA0B2880A}"/>
              </a:ext>
            </a:extLst>
          </p:cNvPr>
          <p:cNvSpPr/>
          <p:nvPr/>
        </p:nvSpPr>
        <p:spPr>
          <a:xfrm>
            <a:off x="828811" y="4337855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978;p20" descr="40%">
            <a:extLst>
              <a:ext uri="{FF2B5EF4-FFF2-40B4-BE49-F238E27FC236}">
                <a16:creationId xmlns:a16="http://schemas.microsoft.com/office/drawing/2014/main" id="{F3B68CA0-C213-47B3-BA70-2CCE33113A72}"/>
              </a:ext>
            </a:extLst>
          </p:cNvPr>
          <p:cNvSpPr/>
          <p:nvPr/>
        </p:nvSpPr>
        <p:spPr>
          <a:xfrm>
            <a:off x="828811" y="3993305"/>
            <a:ext cx="476100" cy="30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944;p20">
            <a:extLst>
              <a:ext uri="{FF2B5EF4-FFF2-40B4-BE49-F238E27FC236}">
                <a16:creationId xmlns:a16="http://schemas.microsoft.com/office/drawing/2014/main" id="{26C41EB5-D420-45CA-82ED-2AA9A376EDBB}"/>
              </a:ext>
            </a:extLst>
          </p:cNvPr>
          <p:cNvSpPr/>
          <p:nvPr/>
        </p:nvSpPr>
        <p:spPr>
          <a:xfrm>
            <a:off x="1350268" y="4293798"/>
            <a:ext cx="2445530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981;p20" descr="40%">
            <a:extLst>
              <a:ext uri="{FF2B5EF4-FFF2-40B4-BE49-F238E27FC236}">
                <a16:creationId xmlns:a16="http://schemas.microsoft.com/office/drawing/2014/main" id="{C18C91B9-2281-4005-897B-11699A4E5ED7}"/>
              </a:ext>
            </a:extLst>
          </p:cNvPr>
          <p:cNvSpPr/>
          <p:nvPr/>
        </p:nvSpPr>
        <p:spPr>
          <a:xfrm>
            <a:off x="719174" y="3857480"/>
            <a:ext cx="2894238" cy="24869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24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D4B-61C8-4BC3-BA8E-BA757F54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ED4C-0EAA-48C6-9195-B877DEA7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address is broken down into three or more parts</a:t>
            </a:r>
          </a:p>
          <a:p>
            <a:pPr lvl="1"/>
            <a:r>
              <a:rPr lang="en-US" dirty="0"/>
              <a:t>Highest bits index into highest-level page table</a:t>
            </a:r>
          </a:p>
          <a:p>
            <a:r>
              <a:rPr lang="en-US" dirty="0"/>
              <a:t>A missing entry at any level triggers a page fault</a:t>
            </a:r>
          </a:p>
          <a:p>
            <a:endParaRPr lang="en-US" dirty="0"/>
          </a:p>
          <a:p>
            <a:r>
              <a:rPr lang="en-US" dirty="0"/>
              <a:t>Size of tables in memory</a:t>
            </a:r>
            <a:br>
              <a:rPr lang="en-US" dirty="0"/>
            </a:br>
            <a:r>
              <a:rPr lang="en-US" dirty="0"/>
              <a:t>proportional to number of</a:t>
            </a:r>
            <a:br>
              <a:rPr lang="en-US" dirty="0"/>
            </a:br>
            <a:r>
              <a:rPr lang="en-US" dirty="0"/>
              <a:t>pages of virtual memory used</a:t>
            </a:r>
          </a:p>
          <a:p>
            <a:pPr lvl="1"/>
            <a:r>
              <a:rPr lang="en-US" dirty="0"/>
              <a:t>Small processes can</a:t>
            </a:r>
            <a:br>
              <a:rPr lang="en-US" dirty="0"/>
            </a:br>
            <a:r>
              <a:rPr lang="en-US" dirty="0"/>
              <a:t>have proportionally small</a:t>
            </a:r>
            <a:br>
              <a:rPr lang="en-US" dirty="0"/>
            </a:br>
            <a:r>
              <a:rPr 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8938-096F-40C1-B684-C2560AA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2B1AA8-EF37-4325-AD0B-ADCAC07092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348" y="2811564"/>
            <a:ext cx="5924676" cy="33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B2AE-60A7-4E0D-AD18-49CB9D5E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 can keep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0B6D-ADCB-4E36-A1D3-BD188E35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115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page table directory is often sparse, so break it up too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Four levels of page 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48-bit addresses</a:t>
            </a:r>
            <a:br>
              <a:rPr lang="en-US" dirty="0"/>
            </a:br>
            <a:r>
              <a:rPr lang="en-US" dirty="0"/>
              <a:t>(256 TB RAM ought to be enough for everyone 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85FFD-12FF-491A-A439-1B760C87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107">
            <a:extLst>
              <a:ext uri="{FF2B5EF4-FFF2-40B4-BE49-F238E27FC236}">
                <a16:creationId xmlns:a16="http://schemas.microsoft.com/office/drawing/2014/main" id="{99762700-67AD-43A1-88D3-FEDEB87A19D7}"/>
              </a:ext>
            </a:extLst>
          </p:cNvPr>
          <p:cNvGrpSpPr>
            <a:grpSpLocks/>
          </p:cNvGrpSpPr>
          <p:nvPr/>
        </p:nvGrpSpPr>
        <p:grpSpPr bwMode="auto">
          <a:xfrm>
            <a:off x="5224044" y="5314154"/>
            <a:ext cx="6356350" cy="1012825"/>
            <a:chOff x="3305" y="499"/>
            <a:chExt cx="3632" cy="638"/>
          </a:xfrm>
        </p:grpSpPr>
        <p:sp>
          <p:nvSpPr>
            <p:cNvPr id="6" name="Text Box 100">
              <a:extLst>
                <a:ext uri="{FF2B5EF4-FFF2-40B4-BE49-F238E27FC236}">
                  <a16:creationId xmlns:a16="http://schemas.microsoft.com/office/drawing/2014/main" id="{FCE08936-3F9C-4A18-924B-6A0A8C21A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" y="499"/>
              <a:ext cx="794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Address: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(40-50 bits)</a:t>
              </a:r>
            </a:p>
          </p:txBody>
        </p:sp>
        <p:grpSp>
          <p:nvGrpSpPr>
            <p:cNvPr id="7" name="Group 104">
              <a:extLst>
                <a:ext uri="{FF2B5EF4-FFF2-40B4-BE49-F238E27FC236}">
                  <a16:creationId xmlns:a16="http://schemas.microsoft.com/office/drawing/2014/main" id="{2EC166D9-947B-405B-BCB5-929A7A944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" name="Rectangle 98">
                <a:extLst>
                  <a:ext uri="{FF2B5EF4-FFF2-40B4-BE49-F238E27FC236}">
                    <a16:creationId xmlns:a16="http://schemas.microsoft.com/office/drawing/2014/main" id="{C4F29BF2-152A-4C0F-83AD-F97F0CA62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dirty="0">
                    <a:latin typeface="+mn-lt"/>
                  </a:rPr>
                  <a:t>12bit Offset</a:t>
                </a:r>
              </a:p>
            </p:txBody>
          </p:sp>
          <p:sp>
            <p:nvSpPr>
              <p:cNvPr id="9" name="Rectangle 102">
                <a:extLst>
                  <a:ext uri="{FF2B5EF4-FFF2-40B4-BE49-F238E27FC236}">
                    <a16:creationId xmlns:a16="http://schemas.microsoft.com/office/drawing/2014/main" id="{A4CD890A-5F78-43A9-8591-D838A3746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>
                    <a:latin typeface="+mn-lt"/>
                  </a:rPr>
                  <a:t>Physical Page #</a:t>
                </a:r>
              </a:p>
            </p:txBody>
          </p:sp>
        </p:grpSp>
      </p:grpSp>
      <p:sp>
        <p:nvSpPr>
          <p:cNvPr id="10" name="Rectangle 54">
            <a:extLst>
              <a:ext uri="{FF2B5EF4-FFF2-40B4-BE49-F238E27FC236}">
                <a16:creationId xmlns:a16="http://schemas.microsoft.com/office/drawing/2014/main" id="{3CB0BF72-CAEF-4A08-A5BD-3CBA0EEB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756" y="1160463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7DD0A048-BD78-4EE3-BF0A-27ED7041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469" y="11557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2D60A993-F1FC-42A8-9F44-AD561B6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769" y="1160463"/>
            <a:ext cx="83676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12 bits</a:t>
            </a:r>
          </a:p>
        </p:txBody>
      </p:sp>
      <p:sp>
        <p:nvSpPr>
          <p:cNvPr id="13" name="Text Box 66">
            <a:extLst>
              <a:ext uri="{FF2B5EF4-FFF2-40B4-BE49-F238E27FC236}">
                <a16:creationId xmlns:a16="http://schemas.microsoft.com/office/drawing/2014/main" id="{92FF918B-5451-4DC4-90FE-629953F6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354" y="1295400"/>
            <a:ext cx="164626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latin typeface="+mn-lt"/>
              </a:rPr>
              <a:t>48-bit Virtual </a:t>
            </a:r>
          </a:p>
          <a:p>
            <a:pPr algn="r" eaLnBrk="1" hangingPunct="1"/>
            <a:r>
              <a:rPr lang="en-US" altLang="en-US" sz="2000">
                <a:latin typeface="+mn-lt"/>
              </a:rPr>
              <a:t>Address:</a:t>
            </a:r>
          </a:p>
        </p:txBody>
      </p:sp>
      <p:sp>
        <p:nvSpPr>
          <p:cNvPr id="14" name="Rectangle 68">
            <a:extLst>
              <a:ext uri="{FF2B5EF4-FFF2-40B4-BE49-F238E27FC236}">
                <a16:creationId xmlns:a16="http://schemas.microsoft.com/office/drawing/2014/main" id="{8B8451DE-050C-4A09-925D-8AF4DB16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006" y="1484313"/>
            <a:ext cx="1563688" cy="37782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Offset</a:t>
            </a:r>
          </a:p>
        </p:txBody>
      </p:sp>
      <p:sp>
        <p:nvSpPr>
          <p:cNvPr id="15" name="Rectangle 69">
            <a:extLst>
              <a:ext uri="{FF2B5EF4-FFF2-40B4-BE49-F238E27FC236}">
                <a16:creationId xmlns:a16="http://schemas.microsoft.com/office/drawing/2014/main" id="{B791060A-13AC-4183-92DC-2904A69D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869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P2 index</a:t>
            </a:r>
          </a:p>
        </p:txBody>
      </p:sp>
      <p:sp>
        <p:nvSpPr>
          <p:cNvPr id="16" name="Rectangle 70">
            <a:extLst>
              <a:ext uri="{FF2B5EF4-FFF2-40B4-BE49-F238E27FC236}">
                <a16:creationId xmlns:a16="http://schemas.microsoft.com/office/drawing/2014/main" id="{05D90A19-78C9-48F5-958E-D1F67B33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69" y="1484313"/>
            <a:ext cx="1003300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P1 index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1AA75-D964-46D5-A175-A699DC67DA7E}"/>
              </a:ext>
            </a:extLst>
          </p:cNvPr>
          <p:cNvGrpSpPr>
            <a:grpSpLocks/>
          </p:cNvGrpSpPr>
          <p:nvPr/>
        </p:nvGrpSpPr>
        <p:grpSpPr bwMode="auto">
          <a:xfrm>
            <a:off x="6575006" y="2835275"/>
            <a:ext cx="669925" cy="1397000"/>
            <a:chOff x="3290594" y="2432050"/>
            <a:chExt cx="669926" cy="1397000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080127F-CC94-4C45-8E6D-EFFA5881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9" name="Rectangle 5" descr="80%">
              <a:extLst>
                <a:ext uri="{FF2B5EF4-FFF2-40B4-BE49-F238E27FC236}">
                  <a16:creationId xmlns:a16="http://schemas.microsoft.com/office/drawing/2014/main" id="{0F8C93F2-B3D6-4F04-A22B-F0A8A539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0" name="Rectangle 6" descr="75%">
              <a:extLst>
                <a:ext uri="{FF2B5EF4-FFF2-40B4-BE49-F238E27FC236}">
                  <a16:creationId xmlns:a16="http://schemas.microsoft.com/office/drawing/2014/main" id="{BF2398CA-69BE-4AC2-BAAF-DC8CAF29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1" name="Rectangle 7" descr="75%">
              <a:extLst>
                <a:ext uri="{FF2B5EF4-FFF2-40B4-BE49-F238E27FC236}">
                  <a16:creationId xmlns:a16="http://schemas.microsoft.com/office/drawing/2014/main" id="{F7032FCE-8A23-4B5E-8C55-90CFBC609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2" name="Group 111">
            <a:extLst>
              <a:ext uri="{FF2B5EF4-FFF2-40B4-BE49-F238E27FC236}">
                <a16:creationId xmlns:a16="http://schemas.microsoft.com/office/drawing/2014/main" id="{1D8BE598-93EC-48A7-B356-21B0B8D9E66E}"/>
              </a:ext>
            </a:extLst>
          </p:cNvPr>
          <p:cNvGrpSpPr>
            <a:grpSpLocks/>
          </p:cNvGrpSpPr>
          <p:nvPr/>
        </p:nvGrpSpPr>
        <p:grpSpPr bwMode="auto">
          <a:xfrm>
            <a:off x="6052719" y="4327525"/>
            <a:ext cx="1703387" cy="300038"/>
            <a:chOff x="1872" y="2644"/>
            <a:chExt cx="1073" cy="189"/>
          </a:xfrm>
        </p:grpSpPr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id="{41823FFD-3F73-4313-B363-1D1E04EE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44"/>
              <a:ext cx="51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+mn-lt"/>
                </a:rPr>
                <a:t>8 bytes</a:t>
              </a:r>
            </a:p>
          </p:txBody>
        </p:sp>
        <p:sp>
          <p:nvSpPr>
            <p:cNvPr id="24" name="Line 48">
              <a:extLst>
                <a:ext uri="{FF2B5EF4-FFF2-40B4-BE49-F238E27FC236}">
                  <a16:creationId xmlns:a16="http://schemas.microsoft.com/office/drawing/2014/main" id="{7CB56F84-5C8B-4386-A665-6BDF0F298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40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9">
              <a:extLst>
                <a:ext uri="{FF2B5EF4-FFF2-40B4-BE49-F238E27FC236}">
                  <a16:creationId xmlns:a16="http://schemas.microsoft.com/office/drawing/2014/main" id="{B16B58E2-26F9-49F1-B1AC-925C0C59C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4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76">
            <a:extLst>
              <a:ext uri="{FF2B5EF4-FFF2-40B4-BE49-F238E27FC236}">
                <a16:creationId xmlns:a16="http://schemas.microsoft.com/office/drawing/2014/main" id="{A102FBEF-0EF8-47C0-AA15-923A0744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444" y="2838450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+mn-lt"/>
              </a:rPr>
              <a:t>PageTablePtr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7" name="Line 92">
            <a:extLst>
              <a:ext uri="{FF2B5EF4-FFF2-40B4-BE49-F238E27FC236}">
                <a16:creationId xmlns:a16="http://schemas.microsoft.com/office/drawing/2014/main" id="{41BF92A7-FCD8-4F9E-A290-509AD3D419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1594" y="2873375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28" name="Freeform 93">
            <a:extLst>
              <a:ext uri="{FF2B5EF4-FFF2-40B4-BE49-F238E27FC236}">
                <a16:creationId xmlns:a16="http://schemas.microsoft.com/office/drawing/2014/main" id="{E909DE94-A9B4-4F81-99B2-EB98E3989BD3}"/>
              </a:ext>
            </a:extLst>
          </p:cNvPr>
          <p:cNvSpPr>
            <a:spLocks/>
          </p:cNvSpPr>
          <p:nvPr/>
        </p:nvSpPr>
        <p:spPr bwMode="auto">
          <a:xfrm>
            <a:off x="6047956" y="1846263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29" name="Group 117">
            <a:extLst>
              <a:ext uri="{FF2B5EF4-FFF2-40B4-BE49-F238E27FC236}">
                <a16:creationId xmlns:a16="http://schemas.microsoft.com/office/drawing/2014/main" id="{63D5EA06-514A-4CB4-8A94-F6F5FEF8D8F5}"/>
              </a:ext>
            </a:extLst>
          </p:cNvPr>
          <p:cNvGrpSpPr>
            <a:grpSpLocks/>
          </p:cNvGrpSpPr>
          <p:nvPr/>
        </p:nvGrpSpPr>
        <p:grpSpPr bwMode="auto">
          <a:xfrm>
            <a:off x="7913269" y="2973388"/>
            <a:ext cx="668337" cy="1397000"/>
            <a:chOff x="3572" y="971"/>
            <a:chExt cx="421" cy="880"/>
          </a:xfrm>
        </p:grpSpPr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96853CE2-2C4D-4F76-B081-E3CEFDE2B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1" name="Rectangle 9" descr="50%">
              <a:extLst>
                <a:ext uri="{FF2B5EF4-FFF2-40B4-BE49-F238E27FC236}">
                  <a16:creationId xmlns:a16="http://schemas.microsoft.com/office/drawing/2014/main" id="{54141C62-2702-41AC-BAA6-E71FF8783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2" name="Rectangle 10" descr="50%">
              <a:extLst>
                <a:ext uri="{FF2B5EF4-FFF2-40B4-BE49-F238E27FC236}">
                  <a16:creationId xmlns:a16="http://schemas.microsoft.com/office/drawing/2014/main" id="{55779FA4-B977-4B40-B3AA-C7F2DBE1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3" name="Rectangle 11" descr="70%">
              <a:extLst>
                <a:ext uri="{FF2B5EF4-FFF2-40B4-BE49-F238E27FC236}">
                  <a16:creationId xmlns:a16="http://schemas.microsoft.com/office/drawing/2014/main" id="{CB115CBB-6791-464D-8F26-DC4DA6BF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34" name="Group 118">
            <a:extLst>
              <a:ext uri="{FF2B5EF4-FFF2-40B4-BE49-F238E27FC236}">
                <a16:creationId xmlns:a16="http://schemas.microsoft.com/office/drawing/2014/main" id="{37EF77E3-A3E0-4EC5-A8D7-19B627D83514}"/>
              </a:ext>
            </a:extLst>
          </p:cNvPr>
          <p:cNvGrpSpPr>
            <a:grpSpLocks/>
          </p:cNvGrpSpPr>
          <p:nvPr/>
        </p:nvGrpSpPr>
        <p:grpSpPr bwMode="auto">
          <a:xfrm>
            <a:off x="9137231" y="2887663"/>
            <a:ext cx="668338" cy="1398587"/>
            <a:chOff x="3572" y="2057"/>
            <a:chExt cx="421" cy="881"/>
          </a:xfrm>
        </p:grpSpPr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B9EF50C2-A0EC-455A-A08B-CC8A97592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6" name="Rectangle 13" descr="50%">
              <a:extLst>
                <a:ext uri="{FF2B5EF4-FFF2-40B4-BE49-F238E27FC236}">
                  <a16:creationId xmlns:a16="http://schemas.microsoft.com/office/drawing/2014/main" id="{4FC83526-7276-4C15-A1F5-42F87A84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7" name="Rectangle 14" descr="50%">
              <a:extLst>
                <a:ext uri="{FF2B5EF4-FFF2-40B4-BE49-F238E27FC236}">
                  <a16:creationId xmlns:a16="http://schemas.microsoft.com/office/drawing/2014/main" id="{2FC13709-C1A7-4604-A3B8-BFD5AB85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8" name="Rectangle 15" descr="50%">
              <a:extLst>
                <a:ext uri="{FF2B5EF4-FFF2-40B4-BE49-F238E27FC236}">
                  <a16:creationId xmlns:a16="http://schemas.microsoft.com/office/drawing/2014/main" id="{7A95D2A4-6EAB-461B-93FA-F3FE811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39" name="Freeform 120">
            <a:extLst>
              <a:ext uri="{FF2B5EF4-FFF2-40B4-BE49-F238E27FC236}">
                <a16:creationId xmlns:a16="http://schemas.microsoft.com/office/drawing/2014/main" id="{DF737829-97D1-4F23-9655-B29E9B7D5923}"/>
              </a:ext>
            </a:extLst>
          </p:cNvPr>
          <p:cNvSpPr>
            <a:spLocks/>
          </p:cNvSpPr>
          <p:nvPr/>
        </p:nvSpPr>
        <p:spPr bwMode="auto">
          <a:xfrm>
            <a:off x="7244931" y="1851025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F0EEE669-B169-4C3B-A209-24865CAA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581" y="1484313"/>
            <a:ext cx="1001713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P3 index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35260A8B-8583-4D5E-8C99-D2811E0E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294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P4 index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3B6B07CA-0CBC-4AD7-BEAD-BBB60541A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81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36189F30-1E6A-4D37-9D25-51BD0765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894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4" name="Line 92">
            <a:extLst>
              <a:ext uri="{FF2B5EF4-FFF2-40B4-BE49-F238E27FC236}">
                <a16:creationId xmlns:a16="http://schemas.microsoft.com/office/drawing/2014/main" id="{0E09B5B0-CC69-4805-AEE2-54FB91771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6519" y="2973388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5" name="Line 92">
            <a:extLst>
              <a:ext uri="{FF2B5EF4-FFF2-40B4-BE49-F238E27FC236}">
                <a16:creationId xmlns:a16="http://schemas.microsoft.com/office/drawing/2014/main" id="{208BABB6-CB5F-439D-AFEA-2A712E27F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956" y="2911475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6" name="Freeform 120">
            <a:extLst>
              <a:ext uri="{FF2B5EF4-FFF2-40B4-BE49-F238E27FC236}">
                <a16:creationId xmlns:a16="http://schemas.microsoft.com/office/drawing/2014/main" id="{C5126D33-26A6-4708-BC6E-E1CFB0A3CB72}"/>
              </a:ext>
            </a:extLst>
          </p:cNvPr>
          <p:cNvSpPr>
            <a:spLocks/>
          </p:cNvSpPr>
          <p:nvPr/>
        </p:nvSpPr>
        <p:spPr bwMode="auto">
          <a:xfrm>
            <a:off x="8470481" y="1862138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1BC22D-01F5-45EA-9CA9-A985A2A44674}"/>
              </a:ext>
            </a:extLst>
          </p:cNvPr>
          <p:cNvGrpSpPr>
            <a:grpSpLocks/>
          </p:cNvGrpSpPr>
          <p:nvPr/>
        </p:nvGrpSpPr>
        <p:grpSpPr bwMode="auto">
          <a:xfrm>
            <a:off x="10145294" y="2525713"/>
            <a:ext cx="669925" cy="1397000"/>
            <a:chOff x="3290594" y="2432050"/>
            <a:chExt cx="669926" cy="139700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5E2550AF-D8AA-41FA-B31C-747EF3F3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Rectangle 5" descr="80%">
              <a:extLst>
                <a:ext uri="{FF2B5EF4-FFF2-40B4-BE49-F238E27FC236}">
                  <a16:creationId xmlns:a16="http://schemas.microsoft.com/office/drawing/2014/main" id="{EFDBB25A-E22F-4D5A-BAAD-F55C54EC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0" name="Rectangle 6" descr="75%">
              <a:extLst>
                <a:ext uri="{FF2B5EF4-FFF2-40B4-BE49-F238E27FC236}">
                  <a16:creationId xmlns:a16="http://schemas.microsoft.com/office/drawing/2014/main" id="{7B3469B9-E90D-46A1-B505-044BCD98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1" name="Rectangle 7" descr="75%">
              <a:extLst>
                <a:ext uri="{FF2B5EF4-FFF2-40B4-BE49-F238E27FC236}">
                  <a16:creationId xmlns:a16="http://schemas.microsoft.com/office/drawing/2014/main" id="{542318DC-13BE-4857-BA6F-A34EE697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52" name="Line 92">
            <a:extLst>
              <a:ext uri="{FF2B5EF4-FFF2-40B4-BE49-F238E27FC236}">
                <a16:creationId xmlns:a16="http://schemas.microsoft.com/office/drawing/2014/main" id="{71EC37E8-A940-4E33-8F94-19146E54A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5569" y="2525713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3" name="Freeform 120">
            <a:extLst>
              <a:ext uri="{FF2B5EF4-FFF2-40B4-BE49-F238E27FC236}">
                <a16:creationId xmlns:a16="http://schemas.microsoft.com/office/drawing/2014/main" id="{DFD5E533-3BEB-4A3E-B1DD-96EF14D8CCE4}"/>
              </a:ext>
            </a:extLst>
          </p:cNvPr>
          <p:cNvSpPr>
            <a:spLocks/>
          </p:cNvSpPr>
          <p:nvPr/>
        </p:nvSpPr>
        <p:spPr bwMode="auto">
          <a:xfrm>
            <a:off x="9565856" y="1862138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7958BBB3-15B2-41B8-8AB1-66DDB800390B}"/>
              </a:ext>
            </a:extLst>
          </p:cNvPr>
          <p:cNvSpPr>
            <a:spLocks/>
          </p:cNvSpPr>
          <p:nvPr/>
        </p:nvSpPr>
        <p:spPr bwMode="auto">
          <a:xfrm>
            <a:off x="10704094" y="1862139"/>
            <a:ext cx="876300" cy="3746172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F6506BFD-DA8D-43CE-922B-7CCB9EFBBB1F}"/>
              </a:ext>
            </a:extLst>
          </p:cNvPr>
          <p:cNvSpPr>
            <a:spLocks/>
          </p:cNvSpPr>
          <p:nvPr/>
        </p:nvSpPr>
        <p:spPr bwMode="auto">
          <a:xfrm>
            <a:off x="8568906" y="2784475"/>
            <a:ext cx="2619375" cy="2840035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950FDB49-C33D-4AB0-B56F-D72F97F9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06" y="4699000"/>
            <a:ext cx="39360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+mn-lt"/>
              </a:rPr>
              <a:t>4096-byte pages (12 bit offset)</a:t>
            </a:r>
            <a:br>
              <a:rPr lang="en-US" altLang="en-US" sz="2000" b="0" dirty="0">
                <a:latin typeface="+mn-lt"/>
              </a:rPr>
            </a:br>
            <a:r>
              <a:rPr lang="en-US" altLang="en-US" sz="2000" b="0" dirty="0">
                <a:latin typeface="+mn-lt"/>
              </a:rPr>
              <a:t>Page tables also 4k bytes (pageable)</a:t>
            </a:r>
          </a:p>
        </p:txBody>
      </p:sp>
    </p:spTree>
    <p:extLst>
      <p:ext uri="{BB962C8B-B14F-4D97-AF65-F5344CB8AC3E}">
        <p14:creationId xmlns:p14="http://schemas.microsoft.com/office/powerpoint/2010/main" val="9439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9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EB50-929F-4A47-88FA-E238E417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Intel Ice Lake (2019): 5 layers!!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793A-04D2-D2E5-B859-F9507528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476267" cy="5029200"/>
          </a:xfrm>
        </p:spPr>
        <p:txBody>
          <a:bodyPr/>
          <a:lstStyle/>
          <a:p>
            <a:r>
              <a:rPr lang="en-US" dirty="0"/>
              <a:t>Allows for 57-bit virtual memory space</a:t>
            </a:r>
          </a:p>
          <a:p>
            <a:pPr lvl="1"/>
            <a:r>
              <a:rPr lang="en-US" dirty="0"/>
              <a:t>128 PB of virtual address 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E69-D8A5-43E5-86D2-596182E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5C9F6-C3DC-4488-8E6C-366ED2F207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410" y="1143000"/>
            <a:ext cx="6819256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299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73856" cy="5029200"/>
          </a:xfrm>
        </p:spPr>
        <p:txBody>
          <a:bodyPr/>
          <a:lstStyle/>
          <a:p>
            <a:r>
              <a:rPr lang="en-US" dirty="0"/>
              <a:t>How many memory loads per read are there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6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99982" cy="5029200"/>
          </a:xfrm>
        </p:spPr>
        <p:txBody>
          <a:bodyPr/>
          <a:lstStyle/>
          <a:p>
            <a:r>
              <a:rPr lang="en-US" dirty="0"/>
              <a:t>How many memory loads per read are there now?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As in each memory access takes six times as long</a:t>
            </a:r>
          </a:p>
          <a:p>
            <a:pPr lvl="1"/>
            <a:endParaRPr lang="en-US" dirty="0"/>
          </a:p>
          <a:p>
            <a:r>
              <a:rPr lang="en-US" dirty="0"/>
              <a:t>TLB is </a:t>
            </a:r>
            <a:r>
              <a:rPr lang="en-US" b="1" i="1" dirty="0"/>
              <a:t>extremely</a:t>
            </a:r>
            <a:r>
              <a:rPr lang="en-US" dirty="0"/>
              <a:t>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8C7-9841-4B27-A08E-4438F8ED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optimization: large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0F9C-0905-4B65-888B-EDEC05BD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using large pages results in wasted memory</a:t>
            </a:r>
          </a:p>
          <a:p>
            <a:pPr lvl="1"/>
            <a:r>
              <a:rPr lang="en-US" dirty="0"/>
              <a:t>Example: 1 MB page where only 1 KB is used</a:t>
            </a:r>
          </a:p>
          <a:p>
            <a:pPr lvl="1"/>
            <a:endParaRPr lang="en-US" dirty="0"/>
          </a:p>
          <a:p>
            <a:r>
              <a:rPr lang="en-US" dirty="0"/>
              <a:t>Always using small pages results in unnecessary page table entries</a:t>
            </a:r>
          </a:p>
          <a:p>
            <a:pPr lvl="1"/>
            <a:r>
              <a:rPr lang="en-US" dirty="0"/>
              <a:t>Example: 250 entries in a row to represent 1 MB of memory</a:t>
            </a:r>
          </a:p>
          <a:p>
            <a:pPr lvl="1"/>
            <a:endParaRPr lang="en-US" dirty="0"/>
          </a:p>
          <a:p>
            <a:r>
              <a:rPr lang="en-US" dirty="0"/>
              <a:t>Can we mix in larger pages opportunistically?</a:t>
            </a:r>
          </a:p>
          <a:p>
            <a:pPr lvl="1"/>
            <a:r>
              <a:rPr lang="en-US" dirty="0"/>
              <a:t>Small pages normally</a:t>
            </a:r>
          </a:p>
          <a:p>
            <a:pPr lvl="1"/>
            <a:r>
              <a:rPr lang="en-US" dirty="0"/>
              <a:t>Large pages occasionally</a:t>
            </a:r>
          </a:p>
          <a:p>
            <a:pPr lvl="1"/>
            <a:r>
              <a:rPr lang="en-US" dirty="0"/>
              <a:t>Huge pages rarely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71F58-0103-4EB3-BBD5-F6B6CD40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4 KB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1B8034-FE5A-4D39-85DC-0988B196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57" y="1143000"/>
            <a:ext cx="4003938" cy="5029200"/>
          </a:xfrm>
        </p:spPr>
        <p:txBody>
          <a:bodyPr/>
          <a:lstStyle/>
          <a:p>
            <a:r>
              <a:rPr lang="en-US" dirty="0"/>
              <a:t>Normal x86-64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DA4DF-7EFA-4831-8404-DC14BFB836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95" y="914400"/>
            <a:ext cx="6661191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145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Explore optimizations to memory paging.</a:t>
            </a:r>
          </a:p>
          <a:p>
            <a:endParaRPr lang="en-US" dirty="0"/>
          </a:p>
          <a:p>
            <a:r>
              <a:rPr lang="en-US" dirty="0"/>
              <a:t>Insight into how virtual memory is used and what it looks like in today’s systems.</a:t>
            </a:r>
          </a:p>
          <a:p>
            <a:endParaRPr lang="en-US" dirty="0"/>
          </a:p>
          <a:p>
            <a:r>
              <a:rPr lang="en-US" dirty="0"/>
              <a:t>Review of the memory hierarchy and how the OS interacts with each level.</a:t>
            </a:r>
          </a:p>
          <a:p>
            <a:endParaRPr lang="en-US" dirty="0"/>
          </a:p>
          <a:p>
            <a:r>
              <a:rPr lang="en-US" dirty="0"/>
              <a:t>Introduce swapping as a mechanism for enabling more virtual memory than physical memory.</a:t>
            </a:r>
          </a:p>
          <a:p>
            <a:endParaRPr lang="en-US" dirty="0"/>
          </a:p>
          <a:p>
            <a:r>
              <a:rPr lang="en-US" dirty="0"/>
              <a:t>Explore several page replacement policies that control swapping.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2 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4C42AA8-9798-41F6-86F2-536C4DA76D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95" y="914400"/>
            <a:ext cx="6645275" cy="50292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4C3211-4D1C-4116-8996-44F9D86B887F}"/>
              </a:ext>
            </a:extLst>
          </p:cNvPr>
          <p:cNvSpPr txBox="1">
            <a:spLocks/>
          </p:cNvSpPr>
          <p:nvPr/>
        </p:nvSpPr>
        <p:spPr>
          <a:xfrm>
            <a:off x="7576457" y="1143000"/>
            <a:ext cx="4003938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Size bit skips next table and goes straight to 2 MB page in memory</a:t>
            </a:r>
          </a:p>
          <a:p>
            <a:endParaRPr lang="en-US" dirty="0"/>
          </a:p>
          <a:p>
            <a:r>
              <a:rPr lang="en-US" dirty="0"/>
              <a:t>Remaining address bits are used as offset into larger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79729-D479-4F13-9075-EC560F9B163D}"/>
              </a:ext>
            </a:extLst>
          </p:cNvPr>
          <p:cNvSpPr/>
          <p:nvPr/>
        </p:nvSpPr>
        <p:spPr>
          <a:xfrm>
            <a:off x="2917860" y="2719614"/>
            <a:ext cx="1158840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59E05-8787-4499-A8B9-9A3FF22A3AE3}"/>
              </a:ext>
            </a:extLst>
          </p:cNvPr>
          <p:cNvSpPr/>
          <p:nvPr/>
        </p:nvSpPr>
        <p:spPr>
          <a:xfrm>
            <a:off x="4914900" y="1282700"/>
            <a:ext cx="21463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1 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74B9D20-38AB-4A8F-B808-775B1D8E10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95" y="914400"/>
            <a:ext cx="6642135" cy="5006975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6164EFC-BA99-46A1-9F60-2B3961F34816}"/>
              </a:ext>
            </a:extLst>
          </p:cNvPr>
          <p:cNvSpPr txBox="1">
            <a:spLocks/>
          </p:cNvSpPr>
          <p:nvPr/>
        </p:nvSpPr>
        <p:spPr>
          <a:xfrm>
            <a:off x="7576456" y="1143000"/>
            <a:ext cx="4132943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skip straight to 1 GB pages</a:t>
            </a:r>
          </a:p>
          <a:p>
            <a:endParaRPr lang="en-US" dirty="0"/>
          </a:p>
          <a:p>
            <a:r>
              <a:rPr lang="en-US" dirty="0"/>
              <a:t>With a bit of extra hardware, TLB can hold large page entries</a:t>
            </a:r>
          </a:p>
          <a:p>
            <a:pPr lvl="1"/>
            <a:r>
              <a:rPr lang="en-US" dirty="0"/>
              <a:t>Occupies a single TLB entry for 1 GB of data</a:t>
            </a:r>
            <a:br>
              <a:rPr lang="en-US" dirty="0"/>
            </a:br>
            <a:r>
              <a:rPr lang="en-US" dirty="0"/>
              <a:t>(250000 normal entries)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D76A3-E9DA-426B-9943-D6587B15A3BE}"/>
              </a:ext>
            </a:extLst>
          </p:cNvPr>
          <p:cNvSpPr/>
          <p:nvPr/>
        </p:nvSpPr>
        <p:spPr>
          <a:xfrm>
            <a:off x="1382511" y="3303814"/>
            <a:ext cx="1347989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155AD-3598-456F-A9B6-1F42DE6C7EE8}"/>
              </a:ext>
            </a:extLst>
          </p:cNvPr>
          <p:cNvSpPr/>
          <p:nvPr/>
        </p:nvSpPr>
        <p:spPr>
          <a:xfrm>
            <a:off x="3835400" y="1282700"/>
            <a:ext cx="32258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1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B27A6-F735-4BB1-B9D6-32C53F7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structures for paging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2478B-6DB5-4DD3-9EE8-F8FBC12F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hardware handles TLB misses</a:t>
            </a:r>
          </a:p>
          <a:p>
            <a:pPr lvl="1"/>
            <a:r>
              <a:rPr lang="en-US" dirty="0"/>
              <a:t>Need a regular structure it can “walk” to find page table entry</a:t>
            </a:r>
          </a:p>
          <a:p>
            <a:pPr lvl="1"/>
            <a:r>
              <a:rPr lang="en-US" dirty="0"/>
              <a:t>x86-64 needs to use multilevel page tables</a:t>
            </a:r>
          </a:p>
          <a:p>
            <a:pPr lvl="1"/>
            <a:endParaRPr lang="en-US" dirty="0"/>
          </a:p>
          <a:p>
            <a:r>
              <a:rPr lang="en-US" dirty="0"/>
              <a:t>If software handles TLB misses</a:t>
            </a:r>
          </a:p>
          <a:p>
            <a:pPr lvl="1"/>
            <a:r>
              <a:rPr lang="en-US" dirty="0"/>
              <a:t>OS can use whatever data structure it pleases</a:t>
            </a:r>
          </a:p>
          <a:p>
            <a:pPr lvl="1"/>
            <a:r>
              <a:rPr lang="en-US" dirty="0"/>
              <a:t>Example: inverted page tables</a:t>
            </a:r>
          </a:p>
          <a:p>
            <a:pPr lvl="2"/>
            <a:r>
              <a:rPr lang="en-US" dirty="0"/>
              <a:t>Only store entries for virtual pages with valid physical mappings</a:t>
            </a:r>
          </a:p>
          <a:p>
            <a:pPr lvl="2"/>
            <a:r>
              <a:rPr lang="en-US" dirty="0"/>
              <a:t>Use hash of VPN+PCID to find the entry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DC882-7D6E-4A64-A84E-4CF1666E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3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8887-CFEF-76DC-8443-9A518AFF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 TLB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D9E3-0D4F-399C-8DDA-54103ADD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My office processor: i5-8260U (8</a:t>
            </a:r>
            <a:r>
              <a:rPr lang="en-US" baseline="30000" dirty="0"/>
              <a:t>th</a:t>
            </a:r>
            <a:r>
              <a:rPr lang="en-US" dirty="0"/>
              <a:t> generation: Coffee Lake)</a:t>
            </a:r>
          </a:p>
          <a:p>
            <a:pPr lvl="1"/>
            <a:r>
              <a:rPr lang="en-US" dirty="0"/>
              <a:t>Separate Data and Instruction TLBs. Two levels of TLB</a:t>
            </a:r>
          </a:p>
          <a:p>
            <a:endParaRPr lang="en-US" dirty="0"/>
          </a:p>
          <a:p>
            <a:r>
              <a:rPr lang="en-US" dirty="0"/>
              <a:t>Data LTB</a:t>
            </a:r>
          </a:p>
          <a:p>
            <a:pPr lvl="1"/>
            <a:r>
              <a:rPr lang="en-US" dirty="0"/>
              <a:t>  4 – 1 GB pages</a:t>
            </a:r>
          </a:p>
          <a:p>
            <a:pPr lvl="1"/>
            <a:r>
              <a:rPr lang="en-US" dirty="0"/>
              <a:t>32 – 2 MB pages</a:t>
            </a:r>
          </a:p>
          <a:p>
            <a:pPr lvl="1"/>
            <a:r>
              <a:rPr lang="en-US" dirty="0"/>
              <a:t>64 – 4 kB pages</a:t>
            </a:r>
          </a:p>
          <a:p>
            <a:pPr lvl="1"/>
            <a:endParaRPr lang="en-US" dirty="0"/>
          </a:p>
          <a:p>
            <a:r>
              <a:rPr lang="en-US" dirty="0"/>
              <a:t>Instruction TLB</a:t>
            </a:r>
          </a:p>
          <a:p>
            <a:pPr lvl="1"/>
            <a:r>
              <a:rPr lang="en-US" dirty="0"/>
              <a:t>  8 – 2 MB pages</a:t>
            </a:r>
          </a:p>
          <a:p>
            <a:pPr lvl="1"/>
            <a:r>
              <a:rPr lang="en-US" dirty="0"/>
              <a:t>64 – 4 kB pages</a:t>
            </a:r>
          </a:p>
          <a:p>
            <a:pPr lvl="1"/>
            <a:endParaRPr lang="en-US" dirty="0"/>
          </a:p>
          <a:p>
            <a:r>
              <a:rPr lang="en-US" dirty="0"/>
              <a:t>L2 unified TLB</a:t>
            </a:r>
          </a:p>
          <a:p>
            <a:pPr lvl="1"/>
            <a:r>
              <a:rPr lang="en-US" dirty="0"/>
              <a:t>1536 – 4 kB / 2 MB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DAAB9-3781-6C35-F22E-AF851D0D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2906-C3DB-F901-0767-63920C43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33BF-B3B2-581C-3932-F928A055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 page of virtual memory was used, would a multi-level page table take more or less space than a “flat” page table?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often is every page of virtual memory used?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D52CF-CD47-4BC1-1D26-DE48649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2906-C3DB-F901-0767-63920C43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33BF-B3B2-581C-3932-F928A055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 page of virtual memory was used, would a multi-level page table take more or less space than a “flat” page table?</a:t>
            </a:r>
          </a:p>
          <a:p>
            <a:pPr lvl="1"/>
            <a:r>
              <a:rPr lang="en-US" dirty="0"/>
              <a:t>More! Still need an entry for every “used” page</a:t>
            </a:r>
          </a:p>
          <a:p>
            <a:pPr lvl="1"/>
            <a:r>
              <a:rPr lang="en-US" dirty="0"/>
              <a:t>Now would have to add tree structure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often is every page of virtual memory used?</a:t>
            </a:r>
          </a:p>
          <a:p>
            <a:pPr lvl="1"/>
            <a:r>
              <a:rPr lang="en-US" dirty="0"/>
              <a:t>Never! That would be 18 exabytes of storage in one process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reference: ~150,000 Exabytes is all of human digital storage (2024)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D52CF-CD47-4BC1-1D26-DE48649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6D0F7-29ED-4226-A465-8F2299ADFAA9}"/>
              </a:ext>
            </a:extLst>
          </p:cNvPr>
          <p:cNvSpPr txBox="1"/>
          <p:nvPr/>
        </p:nvSpPr>
        <p:spPr>
          <a:xfrm>
            <a:off x="607595" y="6172200"/>
            <a:ext cx="781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https://www.statista.com/statistics/871513/worldwide-data-created/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8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AD42-4919-74BC-4DF6-369425F0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E6B4-2472-B839-9BF1-72EC5204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58510"/>
            <a:ext cx="10972800" cy="3113690"/>
          </a:xfrm>
        </p:spPr>
        <p:txBody>
          <a:bodyPr/>
          <a:lstStyle/>
          <a:p>
            <a:r>
              <a:rPr lang="en-US" dirty="0"/>
              <a:t>Given an address: 0xBC00CD00DE00 (48-bit)</a:t>
            </a:r>
          </a:p>
          <a:p>
            <a:pPr lvl="1"/>
            <a:r>
              <a:rPr lang="en-US" dirty="0"/>
              <a:t>Determine the index for each level of the cache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31B12-93FE-7288-41CD-DDD3C5E0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A435E8-993E-9540-2D9F-2E7ADC1CB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304097"/>
              </p:ext>
            </p:extLst>
          </p:nvPr>
        </p:nvGraphicFramePr>
        <p:xfrm>
          <a:off x="607595" y="1482070"/>
          <a:ext cx="6809665" cy="1213696"/>
        </p:xfrm>
        <a:graphic>
          <a:graphicData uri="http://schemas.openxmlformats.org/drawingml/2006/table">
            <a:tbl>
              <a:tblPr/>
              <a:tblGrid>
                <a:gridCol w="1361933">
                  <a:extLst>
                    <a:ext uri="{9D8B030D-6E8A-4147-A177-3AD203B41FA5}">
                      <a16:colId xmlns:a16="http://schemas.microsoft.com/office/drawing/2014/main" val="2497652633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958539395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714824580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579341559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3871405454"/>
                    </a:ext>
                  </a:extLst>
                </a:gridCol>
              </a:tblGrid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bits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268881"/>
                  </a:ext>
                </a:extLst>
              </a:tr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L4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L3 Index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L2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L1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2191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8181009-F186-4621-7CC5-D56AC94F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958850"/>
            <a:ext cx="6230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Address breakdown (48 bits)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11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AD42-4919-74BC-4DF6-369425F0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E6B4-2472-B839-9BF1-72EC5204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58510"/>
            <a:ext cx="10972800" cy="3113690"/>
          </a:xfrm>
        </p:spPr>
        <p:txBody>
          <a:bodyPr/>
          <a:lstStyle/>
          <a:p>
            <a:r>
              <a:rPr lang="en-US" dirty="0"/>
              <a:t>Given an address: 0xBC00CD00DE00 (48-bit)</a:t>
            </a:r>
          </a:p>
          <a:p>
            <a:pPr lvl="1"/>
            <a:r>
              <a:rPr lang="en-US" dirty="0"/>
              <a:t>Determine the index for each level of the cache</a:t>
            </a:r>
          </a:p>
          <a:p>
            <a:pPr lvl="1"/>
            <a:endParaRPr lang="en-US" dirty="0"/>
          </a:p>
          <a:p>
            <a:r>
              <a:rPr lang="en-US" dirty="0"/>
              <a:t>Step 1: convert to binary, so we can pull out each part</a:t>
            </a:r>
          </a:p>
          <a:p>
            <a:pPr lvl="1"/>
            <a:r>
              <a:rPr lang="en-US" sz="2000" dirty="0"/>
              <a:t>0b101111000000000011001101000000001101111000000000</a:t>
            </a:r>
          </a:p>
          <a:p>
            <a:pPr lvl="1"/>
            <a:r>
              <a:rPr lang="en-US" sz="2000" dirty="0"/>
              <a:t>0b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101111000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000000011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001101000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000001101</a:t>
            </a:r>
            <a:r>
              <a:rPr lang="en-US" sz="2000" dirty="0">
                <a:solidFill>
                  <a:schemeClr val="accent5"/>
                </a:solidFill>
              </a:rPr>
              <a:t>111000000000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31B12-93FE-7288-41CD-DDD3C5E0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A435E8-993E-9540-2D9F-2E7ADC1CBF40}"/>
              </a:ext>
            </a:extLst>
          </p:cNvPr>
          <p:cNvGraphicFramePr>
            <a:graphicFrameLocks/>
          </p:cNvGraphicFramePr>
          <p:nvPr/>
        </p:nvGraphicFramePr>
        <p:xfrm>
          <a:off x="607595" y="1482070"/>
          <a:ext cx="6809665" cy="1213696"/>
        </p:xfrm>
        <a:graphic>
          <a:graphicData uri="http://schemas.openxmlformats.org/drawingml/2006/table">
            <a:tbl>
              <a:tblPr/>
              <a:tblGrid>
                <a:gridCol w="1361933">
                  <a:extLst>
                    <a:ext uri="{9D8B030D-6E8A-4147-A177-3AD203B41FA5}">
                      <a16:colId xmlns:a16="http://schemas.microsoft.com/office/drawing/2014/main" val="2497652633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958539395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714824580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579341559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3871405454"/>
                    </a:ext>
                  </a:extLst>
                </a:gridCol>
              </a:tblGrid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bits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268881"/>
                  </a:ext>
                </a:extLst>
              </a:tr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L4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L3 Index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L2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L1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2191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8181009-F186-4621-7CC5-D56AC94F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958850"/>
            <a:ext cx="6230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Address breakdown (48 bits)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34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AD42-4919-74BC-4DF6-369425F0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E6B4-2472-B839-9BF1-72EC5204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58510"/>
            <a:ext cx="10972800" cy="3113690"/>
          </a:xfrm>
        </p:spPr>
        <p:txBody>
          <a:bodyPr/>
          <a:lstStyle/>
          <a:p>
            <a:r>
              <a:rPr lang="en-US" dirty="0"/>
              <a:t>Given an address: 0xBC00CD00DE00 (48-bit)</a:t>
            </a:r>
          </a:p>
          <a:p>
            <a:r>
              <a:rPr lang="en-US" dirty="0"/>
              <a:t>Step 1: convert to binary, so we can pull out each part</a:t>
            </a:r>
          </a:p>
          <a:p>
            <a:pPr lvl="1"/>
            <a:r>
              <a:rPr lang="en-US" sz="2000" dirty="0"/>
              <a:t>0b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101111000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000000011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001101000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000001101</a:t>
            </a:r>
            <a:r>
              <a:rPr lang="en-US" sz="2000" dirty="0">
                <a:solidFill>
                  <a:schemeClr val="accent5"/>
                </a:solidFill>
              </a:rPr>
              <a:t>111000000000</a:t>
            </a:r>
          </a:p>
          <a:p>
            <a:pPr lvl="1"/>
            <a:endParaRPr lang="en-US" sz="2000" dirty="0"/>
          </a:p>
          <a:p>
            <a:r>
              <a:rPr lang="en-US" dirty="0"/>
              <a:t>Step 2: convert sections back to hex or decimal (we’ll do hex)</a:t>
            </a:r>
          </a:p>
          <a:p>
            <a:pPr lvl="1"/>
            <a:r>
              <a:rPr lang="en-US" dirty="0"/>
              <a:t>L4: 0x178	L3: 0x003	L2: 0x068	L1: 0x00D	Offset: 0xE00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31B12-93FE-7288-41CD-DDD3C5E0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A435E8-993E-9540-2D9F-2E7ADC1CBF40}"/>
              </a:ext>
            </a:extLst>
          </p:cNvPr>
          <p:cNvGraphicFramePr>
            <a:graphicFrameLocks/>
          </p:cNvGraphicFramePr>
          <p:nvPr/>
        </p:nvGraphicFramePr>
        <p:xfrm>
          <a:off x="607595" y="1482070"/>
          <a:ext cx="6809665" cy="1213696"/>
        </p:xfrm>
        <a:graphic>
          <a:graphicData uri="http://schemas.openxmlformats.org/drawingml/2006/table">
            <a:tbl>
              <a:tblPr/>
              <a:tblGrid>
                <a:gridCol w="1361933">
                  <a:extLst>
                    <a:ext uri="{9D8B030D-6E8A-4147-A177-3AD203B41FA5}">
                      <a16:colId xmlns:a16="http://schemas.microsoft.com/office/drawing/2014/main" val="2497652633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958539395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1714824580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579341559"/>
                    </a:ext>
                  </a:extLst>
                </a:gridCol>
                <a:gridCol w="1361933">
                  <a:extLst>
                    <a:ext uri="{9D8B030D-6E8A-4147-A177-3AD203B41FA5}">
                      <a16:colId xmlns:a16="http://schemas.microsoft.com/office/drawing/2014/main" val="3871405454"/>
                    </a:ext>
                  </a:extLst>
                </a:gridCol>
              </a:tblGrid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bits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bits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268881"/>
                  </a:ext>
                </a:extLst>
              </a:tr>
              <a:tr h="606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L4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L3 Index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L2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L1 Index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2191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8181009-F186-4621-7CC5-D56AC94F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958850"/>
            <a:ext cx="6230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Address breakdown (48 bits)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  <a:p>
            <a:endParaRPr lang="en-US" dirty="0"/>
          </a:p>
          <a:p>
            <a:r>
              <a:rPr lang="en-US" b="1" dirty="0"/>
              <a:t>OS Paging Implementation</a:t>
            </a:r>
          </a:p>
          <a:p>
            <a:endParaRPr lang="en-US" dirty="0"/>
          </a:p>
          <a:p>
            <a:r>
              <a:rPr lang="en-US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6042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2F7BD7-97C3-4C76-BC73-A3A1ACF3F2E6}"/>
              </a:ext>
            </a:extLst>
          </p:cNvPr>
          <p:cNvGrpSpPr/>
          <p:nvPr/>
        </p:nvGrpSpPr>
        <p:grpSpPr>
          <a:xfrm>
            <a:off x="4811294" y="1766648"/>
            <a:ext cx="6769100" cy="4589702"/>
            <a:chOff x="5761940" y="2496897"/>
            <a:chExt cx="4906060" cy="3439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30582-6981-4E9B-B4A2-657714DC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1940" y="2496897"/>
              <a:ext cx="4906060" cy="34390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64C56A-9CAE-4D66-A762-03F2BC05EC03}"/>
                </a:ext>
              </a:extLst>
            </p:cNvPr>
            <p:cNvSpPr/>
            <p:nvPr/>
          </p:nvSpPr>
          <p:spPr>
            <a:xfrm>
              <a:off x="5761940" y="2496897"/>
              <a:ext cx="2505760" cy="102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603B1-700E-40EE-919F-EBF5770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C81-2F10-4852-ADEE-371F9206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340462" cy="5029200"/>
          </a:xfrm>
        </p:spPr>
        <p:txBody>
          <a:bodyPr/>
          <a:lstStyle/>
          <a:p>
            <a:r>
              <a:rPr lang="en-US" dirty="0"/>
              <a:t>Divide memory into small, </a:t>
            </a:r>
            <a:r>
              <a:rPr lang="en-US" b="1" dirty="0"/>
              <a:t>fixed-sized</a:t>
            </a:r>
            <a:r>
              <a:rPr lang="en-US" dirty="0"/>
              <a:t> pages</a:t>
            </a:r>
          </a:p>
          <a:p>
            <a:endParaRPr lang="en-US" dirty="0"/>
          </a:p>
          <a:p>
            <a:r>
              <a:rPr lang="en-US" dirty="0"/>
              <a:t>Pages of virtual memory map to pages</a:t>
            </a:r>
            <a:br>
              <a:rPr lang="en-US" dirty="0"/>
            </a:br>
            <a:r>
              <a:rPr lang="en-US" dirty="0"/>
              <a:t>of physical memory</a:t>
            </a:r>
          </a:p>
          <a:p>
            <a:pPr lvl="1"/>
            <a:r>
              <a:rPr lang="en-US" dirty="0"/>
              <a:t>Like segments were mapped,</a:t>
            </a:r>
            <a:br>
              <a:rPr lang="en-US" dirty="0"/>
            </a:br>
            <a:r>
              <a:rPr lang="en-US" dirty="0"/>
              <a:t>but </a:t>
            </a:r>
            <a:r>
              <a:rPr lang="en-US" i="1" dirty="0"/>
              <a:t>many</a:t>
            </a:r>
            <a:r>
              <a:rPr lang="en-US" dirty="0"/>
              <a:t> more pages than segments</a:t>
            </a:r>
          </a:p>
          <a:p>
            <a:pPr lvl="1"/>
            <a:endParaRPr lang="en-US" dirty="0"/>
          </a:p>
          <a:p>
            <a:r>
              <a:rPr lang="en-US" dirty="0"/>
              <a:t>Processes and their sections</a:t>
            </a:r>
            <a:br>
              <a:rPr lang="en-US" dirty="0"/>
            </a:br>
            <a:r>
              <a:rPr lang="en-US" dirty="0"/>
              <a:t>can be mapped to any</a:t>
            </a:r>
            <a:br>
              <a:rPr lang="en-US" dirty="0"/>
            </a:br>
            <a:r>
              <a:rPr lang="en-US" dirty="0"/>
              <a:t>place in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AFFB-9A35-435E-930C-E779E1F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7951-6FBE-DAFE-9C00-132156D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tracks regions rather than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EF16-5580-3671-AA6C-BF7DE2B2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Region</a:t>
            </a:r>
            <a:r>
              <a:rPr lang="en-US" dirty="0"/>
              <a:t> is a collection of one or more pages for a process</a:t>
            </a:r>
          </a:p>
          <a:p>
            <a:pPr lvl="1"/>
            <a:r>
              <a:rPr lang="en-US" dirty="0"/>
              <a:t>An Address Space is a collection of regions for a process</a:t>
            </a:r>
          </a:p>
          <a:p>
            <a:endParaRPr lang="en-US" dirty="0"/>
          </a:p>
          <a:p>
            <a:r>
              <a:rPr lang="en-US" dirty="0"/>
              <a:t>The OS will keep a data structure of regions for each process</a:t>
            </a:r>
          </a:p>
          <a:p>
            <a:pPr lvl="1"/>
            <a:r>
              <a:rPr lang="en-US" dirty="0"/>
              <a:t>Includes starting page/address and size</a:t>
            </a:r>
          </a:p>
          <a:p>
            <a:pPr lvl="1"/>
            <a:r>
              <a:rPr lang="en-US" dirty="0"/>
              <a:t>Protection fields</a:t>
            </a:r>
          </a:p>
          <a:p>
            <a:pPr lvl="1"/>
            <a:r>
              <a:rPr lang="en-US" dirty="0"/>
              <a:t>Additional bookkeeping information</a:t>
            </a:r>
          </a:p>
          <a:p>
            <a:pPr lvl="2"/>
            <a:r>
              <a:rPr lang="en-US" dirty="0"/>
              <a:t>Is it a kernel region or an application?</a:t>
            </a:r>
          </a:p>
          <a:p>
            <a:pPr lvl="2"/>
            <a:r>
              <a:rPr lang="en-US" dirty="0"/>
              <a:t>Is it a “pinned” region, i.e. a region we should never remove?</a:t>
            </a:r>
          </a:p>
          <a:p>
            <a:pPr lvl="2"/>
            <a:r>
              <a:rPr lang="en-US" dirty="0"/>
              <a:t>Is the region in RAM or on disk?</a:t>
            </a:r>
          </a:p>
          <a:p>
            <a:pPr lvl="2"/>
            <a:r>
              <a:rPr lang="en-US" dirty="0"/>
              <a:t>Has the region been modified?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3CC0B-AD25-32D1-7370-129805A8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1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1FDE-6890-C7A6-8EB9-742ED2FE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3A1B-C4A6-DB75-19BE-BD40143E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</a:t>
            </a:r>
          </a:p>
          <a:p>
            <a:pPr lvl="1"/>
            <a:r>
              <a:rPr lang="en-US" dirty="0"/>
              <a:t>Create a new region for an address space</a:t>
            </a:r>
          </a:p>
          <a:p>
            <a:pPr lvl="1"/>
            <a:r>
              <a:rPr lang="en-US" dirty="0"/>
              <a:t>Accesses to virtual addresses in that range should now succeed</a:t>
            </a:r>
          </a:p>
          <a:p>
            <a:pPr lvl="1"/>
            <a:endParaRPr lang="en-US" dirty="0"/>
          </a:p>
          <a:p>
            <a:r>
              <a:rPr lang="en-US" dirty="0"/>
              <a:t>Remove</a:t>
            </a:r>
          </a:p>
          <a:p>
            <a:pPr lvl="1"/>
            <a:r>
              <a:rPr lang="en-US" dirty="0"/>
              <a:t>Remove the region entirely from an address space</a:t>
            </a:r>
          </a:p>
          <a:p>
            <a:pPr lvl="1"/>
            <a:r>
              <a:rPr lang="en-US" dirty="0"/>
              <a:t>Accesses to virtual addresses in that range should now fault</a:t>
            </a:r>
          </a:p>
          <a:p>
            <a:pPr lvl="1"/>
            <a:endParaRPr lang="en-US" dirty="0"/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Change physical addresses associated with the region</a:t>
            </a:r>
          </a:p>
          <a:p>
            <a:pPr lvl="1"/>
            <a:endParaRPr lang="en-US" dirty="0"/>
          </a:p>
          <a:p>
            <a:r>
              <a:rPr lang="en-US" dirty="0"/>
              <a:t>Protect</a:t>
            </a:r>
          </a:p>
          <a:p>
            <a:pPr lvl="1"/>
            <a:r>
              <a:rPr lang="en-US" dirty="0"/>
              <a:t>Change protection status of region</a:t>
            </a:r>
          </a:p>
          <a:p>
            <a:pPr lvl="1"/>
            <a:r>
              <a:rPr lang="en-US" dirty="0"/>
              <a:t>Could change from read-only to read-and-write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5329-761D-361B-5352-806EF19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5204-603D-6856-61DE-FE8EC6D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adding new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38D1-F782-268F-0757-CDE8579A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region goes in the OS data structure immediately</a:t>
            </a:r>
          </a:p>
          <a:p>
            <a:endParaRPr lang="en-US" dirty="0"/>
          </a:p>
          <a:p>
            <a:r>
              <a:rPr lang="en-US" dirty="0"/>
              <a:t>However, we don’t necessarily need to allocate space in RAM immediately or update the Page Table</a:t>
            </a:r>
          </a:p>
          <a:p>
            <a:pPr lvl="1"/>
            <a:r>
              <a:rPr lang="en-US" dirty="0"/>
              <a:t>Those actions are a lot of work</a:t>
            </a:r>
          </a:p>
          <a:p>
            <a:pPr lvl="1"/>
            <a:r>
              <a:rPr lang="en-US" dirty="0"/>
              <a:t>But maybe the process is never going to actually use most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C0E8-6B67-5FE9-455F-FDD5DC04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2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8CF2-FAD5-4F69-A0C0-A27D76F3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faults enable </a:t>
            </a:r>
            <a:r>
              <a:rPr lang="en-US" dirty="0">
                <a:solidFill>
                  <a:schemeClr val="tx1"/>
                </a:solidFill>
              </a:rPr>
              <a:t>lazy allocation </a:t>
            </a:r>
            <a:r>
              <a:rPr lang="en-US" dirty="0"/>
              <a:t>and</a:t>
            </a:r>
            <a:r>
              <a:rPr lang="en-US" dirty="0">
                <a:solidFill>
                  <a:schemeClr val="tx1"/>
                </a:solidFill>
              </a:rPr>
              <a:t> lazy 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A019-D22A-4CB1-89E6-00B1851A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is not just translation and overflow</a:t>
            </a:r>
          </a:p>
          <a:p>
            <a:pPr lvl="1"/>
            <a:r>
              <a:rPr lang="en-US" dirty="0"/>
              <a:t>Paging provides an opportunity to be lazy about loading requested data</a:t>
            </a:r>
          </a:p>
          <a:p>
            <a:pPr lvl="1"/>
            <a:endParaRPr lang="en-US" dirty="0"/>
          </a:p>
          <a:p>
            <a:r>
              <a:rPr lang="en-US" dirty="0"/>
              <a:t>Trick: don’t load data upfront, do it later when it’s first needed!</a:t>
            </a:r>
          </a:p>
          <a:p>
            <a:pPr lvl="1"/>
            <a:r>
              <a:rPr lang="en-US" dirty="0"/>
              <a:t>This is an important performance optimization,</a:t>
            </a:r>
            <a:br>
              <a:rPr lang="en-US" dirty="0"/>
            </a:br>
            <a:r>
              <a:rPr lang="en-US" i="1" dirty="0"/>
              <a:t>reducing program start time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AAAFD-2946-44DA-BCE2-AB69BF16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7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41F-13B5-0C5E-F9E1-57930E18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C763-7602-FC4B-A517-BCDCEE29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process requests a huge chunk of memory, maybe it will not use all that memory immediately (or ever!).</a:t>
            </a:r>
          </a:p>
          <a:p>
            <a:pPr lvl="1"/>
            <a:r>
              <a:rPr lang="en-US" dirty="0"/>
              <a:t>Programmers and compilers are sometimes </a:t>
            </a:r>
            <a:r>
              <a:rPr lang="en-US" b="1" i="1" dirty="0"/>
              <a:t>greedy</a:t>
            </a:r>
            <a:r>
              <a:rPr lang="en-US" i="1" dirty="0"/>
              <a:t> </a:t>
            </a:r>
            <a:r>
              <a:rPr lang="en-US" dirty="0"/>
              <a:t>in their requests</a:t>
            </a:r>
            <a:endParaRPr lang="en-US" i="1" dirty="0"/>
          </a:p>
          <a:p>
            <a:pPr lvl="1"/>
            <a:r>
              <a:rPr lang="en-US" dirty="0"/>
              <a:t>We can </a:t>
            </a:r>
            <a:r>
              <a:rPr lang="en-US" i="1" dirty="0"/>
              <a:t>virtually</a:t>
            </a:r>
            <a:r>
              <a:rPr lang="en-US" dirty="0"/>
              <a:t> allocate memory, but mark most of the pages “not present”</a:t>
            </a:r>
          </a:p>
          <a:p>
            <a:pPr lvl="1"/>
            <a:r>
              <a:rPr lang="en-US" dirty="0"/>
              <a:t>Let the CPU raise an exception when the memory is really used</a:t>
            </a:r>
          </a:p>
          <a:p>
            <a:pPr lvl="1"/>
            <a:r>
              <a:rPr lang="en-US" dirty="0"/>
              <a:t>Then really allocate the demanded 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Lazy allocation minimizes latency of fulfilling the request and it prevents OS from allocating memory that will not be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A51B-F86C-CF93-C83E-C83BFF6E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5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allocation makes Fork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</a:t>
            </a:r>
            <a:r>
              <a:rPr lang="en-US" b="1" i="1" dirty="0"/>
              <a:t>fork + exec </a:t>
            </a:r>
            <a:r>
              <a:rPr lang="en-US" dirty="0"/>
              <a:t>is the only way to create a child process in </a:t>
            </a:r>
            <a:r>
              <a:rPr lang="en-US" dirty="0" err="1"/>
              <a:t>unix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Fork clones the entire process, including all virtual memory</a:t>
            </a:r>
          </a:p>
          <a:p>
            <a:pPr lvl="1"/>
            <a:r>
              <a:rPr lang="en-US" dirty="0"/>
              <a:t>This can be very slow and inefficient, especially if the memory will just be overwritten by a call to </a:t>
            </a:r>
            <a:r>
              <a:rPr lang="en-US" b="1" dirty="0"/>
              <a:t>exec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F0262-F057-43E7-9740-5A5B06F2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7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allocation via copy-on-write with Fork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Copy on write </a:t>
            </a:r>
            <a:r>
              <a:rPr lang="en-US" dirty="0"/>
              <a:t>is a performance optimization:</a:t>
            </a:r>
          </a:p>
          <a:p>
            <a:pPr lvl="1"/>
            <a:r>
              <a:rPr lang="en-US" dirty="0"/>
              <a:t>Don’t copy the parent’s pages, </a:t>
            </a:r>
            <a:r>
              <a:rPr lang="en-US" b="1" i="1" dirty="0"/>
              <a:t>share</a:t>
            </a:r>
            <a:r>
              <a:rPr lang="en-US" dirty="0"/>
              <a:t> them</a:t>
            </a:r>
          </a:p>
          <a:p>
            <a:pPr lvl="2"/>
            <a:r>
              <a:rPr lang="en-US" dirty="0"/>
              <a:t>Make the child process’ page table point to the parent’s physical pages</a:t>
            </a:r>
          </a:p>
          <a:p>
            <a:pPr lvl="2"/>
            <a:r>
              <a:rPr lang="en-US" dirty="0"/>
              <a:t>Mark all the pages as “read only” in the PTEs (temporarily)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parent or child writes to a shared page, a page fault exception will occur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 handles the page fault by:</a:t>
            </a:r>
          </a:p>
          <a:p>
            <a:pPr lvl="2"/>
            <a:r>
              <a:rPr lang="en-US" dirty="0"/>
              <a:t>Copying parent’s page to the child &amp; marking both copies as writeable</a:t>
            </a:r>
          </a:p>
          <a:p>
            <a:pPr lvl="2"/>
            <a:r>
              <a:rPr lang="en-US" dirty="0"/>
              <a:t>When the faulting process is resumed, it retries the memory write.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F0262-F057-43E7-9740-5A5B06F2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7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93-CE65-4D10-43DF-E946FC89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adding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B942-DA6A-CDB8-2298-41B134C4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Lazy Region</a:t>
            </a:r>
          </a:p>
          <a:p>
            <a:pPr lvl="1"/>
            <a:r>
              <a:rPr lang="en-US" dirty="0"/>
              <a:t>Just add the region to the process data structure</a:t>
            </a:r>
          </a:p>
          <a:p>
            <a:pPr lvl="1"/>
            <a:r>
              <a:rPr lang="en-US" dirty="0"/>
              <a:t>Later, when an exception occurs you can load data update the Page Table as necessary</a:t>
            </a:r>
          </a:p>
          <a:p>
            <a:pPr lvl="1"/>
            <a:endParaRPr lang="en-US" dirty="0"/>
          </a:p>
          <a:p>
            <a:r>
              <a:rPr lang="en-US" dirty="0"/>
              <a:t>Adding an Eager Region (a.k.a. a non-lazy region)</a:t>
            </a:r>
          </a:p>
          <a:p>
            <a:pPr lvl="1"/>
            <a:r>
              <a:rPr lang="en-US" dirty="0"/>
              <a:t>Do everything right away</a:t>
            </a:r>
          </a:p>
          <a:p>
            <a:pPr lvl="2"/>
            <a:r>
              <a:rPr lang="en-US" dirty="0"/>
              <a:t>Add to data structure, load into RAM, update Page Table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Example: a process’s code might be eagerly loaded along with the first couple pages of the stack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9E20E-D3C6-DA9B-5CC1-1270B752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3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52C3-9F5E-647B-6D11-DDAE3EDF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“mappings”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7FD8-147A-3580-111A-44D2BE8B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choice when creating a new region</a:t>
            </a:r>
          </a:p>
          <a:p>
            <a:pPr lvl="1"/>
            <a:r>
              <a:rPr lang="en-US" dirty="0"/>
              <a:t>Where does the memory come from??</a:t>
            </a:r>
          </a:p>
          <a:p>
            <a:pPr lvl="1"/>
            <a:endParaRPr lang="en-US" dirty="0"/>
          </a:p>
          <a:p>
            <a:r>
              <a:rPr lang="en-US" dirty="0"/>
              <a:t>Three possibilities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It’s a duplicate of somewhere else in RAM</a:t>
            </a:r>
          </a:p>
          <a:p>
            <a:pPr lvl="2"/>
            <a:r>
              <a:rPr lang="en-US" dirty="0"/>
              <a:t>For sharing memory, or for kernel memory at boot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It’s fresh, zeroed-out memory (Anonymous Mapping)</a:t>
            </a:r>
          </a:p>
          <a:p>
            <a:pPr lvl="2"/>
            <a:r>
              <a:rPr lang="en-US" dirty="0"/>
              <a:t>Stack and heap memory</a:t>
            </a:r>
          </a:p>
          <a:p>
            <a:pPr lvl="2"/>
            <a:r>
              <a:rPr lang="en-US" dirty="0"/>
              <a:t>Should start as all zeroes for security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It’s a copy of a file from disk (File-backed Mapping)</a:t>
            </a:r>
          </a:p>
          <a:p>
            <a:pPr lvl="2"/>
            <a:r>
              <a:rPr lang="en-US" dirty="0"/>
              <a:t>Program code and initial variable values</a:t>
            </a:r>
          </a:p>
          <a:p>
            <a:pPr lvl="2"/>
            <a:r>
              <a:rPr lang="en-US" dirty="0"/>
              <a:t>Likely read-only, and can be reloaded from disk whenever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B9F0A-CBD2-5C88-C626-F2F01569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can apply to both of these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loading works for large, file-backed code binaries</a:t>
            </a:r>
          </a:p>
          <a:p>
            <a:pPr lvl="1"/>
            <a:r>
              <a:rPr lang="en-US" dirty="0"/>
              <a:t>Delay loading a page of instructions from disk until it’s needed</a:t>
            </a:r>
          </a:p>
          <a:p>
            <a:pPr lvl="1"/>
            <a:r>
              <a:rPr lang="en-US" dirty="0"/>
              <a:t>Maybe won’t need some library files at all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New anonymous pages must be all zeroes</a:t>
            </a:r>
          </a:p>
          <a:p>
            <a:pPr lvl="1"/>
            <a:r>
              <a:rPr lang="en-US" dirty="0"/>
              <a:t>Program does not necessarily expect the new memory to contain zeros,</a:t>
            </a:r>
          </a:p>
          <a:p>
            <a:pPr lvl="1"/>
            <a:r>
              <a:rPr lang="en-US" dirty="0"/>
              <a:t>But we clear the memory for security, so that other process’ data is not leaked.</a:t>
            </a:r>
          </a:p>
          <a:p>
            <a:pPr lvl="1"/>
            <a:r>
              <a:rPr lang="en-US" dirty="0"/>
              <a:t>OS can keep one read-only physical page filled with zeros and just give a reference to this at first.</a:t>
            </a:r>
          </a:p>
          <a:p>
            <a:pPr lvl="2"/>
            <a:r>
              <a:rPr lang="en-US" dirty="0"/>
              <a:t>After the first page fault (due to writing a read-only page), allocate a real page.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C8178-0939-493C-89DF-3CCE720D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4DC-DA5F-4447-93DD-51D30A4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table translates virtual addresses to physical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224A-0157-426B-945F-A5D10F59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5189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topmost bits of virtual address to select page table entry</a:t>
            </a:r>
          </a:p>
          <a:p>
            <a:pPr lvl="1"/>
            <a:r>
              <a:rPr lang="en-US" dirty="0"/>
              <a:t>One page table entry per each virtual page</a:t>
            </a:r>
          </a:p>
          <a:p>
            <a:endParaRPr lang="en-US" dirty="0"/>
          </a:p>
          <a:p>
            <a:r>
              <a:rPr lang="en-US" dirty="0"/>
              <a:t>Add address at page table entry to bottommost bits</a:t>
            </a:r>
          </a:p>
          <a:p>
            <a:pPr lvl="1"/>
            <a:r>
              <a:rPr lang="en-US" dirty="0"/>
              <a:t>Actually just concatenate the two</a:t>
            </a:r>
          </a:p>
          <a:p>
            <a:pPr lvl="1"/>
            <a:endParaRPr lang="en-US" dirty="0"/>
          </a:p>
          <a:p>
            <a:r>
              <a:rPr lang="en-US" dirty="0"/>
              <a:t>Just like segment tables, there will be a different page table for each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97C0-8D5C-474C-A717-95531D6D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54013DCF-8DC2-43F8-A6FD-B726426C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98" y="1515952"/>
            <a:ext cx="5751896" cy="38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9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4741-A171-9548-DC7B-0058C872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Removing, moving, and protecting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0695-151D-2487-326E-A7E4DDB0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>
            <a:normAutofit/>
          </a:bodyPr>
          <a:lstStyle/>
          <a:p>
            <a:r>
              <a:rPr lang="en-US" dirty="0"/>
              <a:t>Modify the region in the data structure</a:t>
            </a:r>
          </a:p>
          <a:p>
            <a:pPr lvl="1"/>
            <a:endParaRPr lang="en-US" dirty="0"/>
          </a:p>
          <a:p>
            <a:r>
              <a:rPr lang="en-US" dirty="0"/>
              <a:t>Also update the Page Table immediately</a:t>
            </a:r>
          </a:p>
          <a:p>
            <a:pPr lvl="1"/>
            <a:r>
              <a:rPr lang="en-US" dirty="0"/>
              <a:t>Can’t do this lazily, as future accesses to pages MUST change</a:t>
            </a:r>
          </a:p>
          <a:p>
            <a:pPr lvl="2"/>
            <a:endParaRPr lang="en-US" dirty="0"/>
          </a:p>
          <a:p>
            <a:r>
              <a:rPr lang="en-US" dirty="0"/>
              <a:t>But what if page table data is already in the TLB?!! Two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Flush the entire TLB (remove all entries in 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Invalidate particular pages (removes individual entry from TLB if it exists)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For performance, which to do depends on how many pages you’re updating. </a:t>
            </a:r>
            <a:br>
              <a:rPr lang="en-US" dirty="0"/>
            </a:br>
            <a:r>
              <a:rPr lang="en-US" dirty="0"/>
              <a:t>Answer depends on the processor hardware, threshold is: 2-1000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05A06-E1C4-EF69-06F6-C0218E83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25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D243-14E2-405F-84A1-85B0614A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CD45-915E-4514-860F-E4BD7D75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loading a process</a:t>
            </a:r>
          </a:p>
          <a:p>
            <a:pPr lvl="1"/>
            <a:r>
              <a:rPr lang="en-US" dirty="0"/>
              <a:t>Add regions to data structure</a:t>
            </a:r>
          </a:p>
          <a:p>
            <a:pPr lvl="2"/>
            <a:r>
              <a:rPr lang="en-US" dirty="0"/>
              <a:t>For eager regions, also allocate RAM pages and update Page Table</a:t>
            </a:r>
          </a:p>
          <a:p>
            <a:pPr lvl="2"/>
            <a:r>
              <a:rPr lang="en-US" dirty="0"/>
              <a:t>For lazy regions (most), don’t do anything now</a:t>
            </a:r>
          </a:p>
          <a:p>
            <a:pPr lvl="1"/>
            <a:r>
              <a:rPr lang="en-US" dirty="0"/>
              <a:t>Some regions might connect to shared libraries already in RAM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When a context switch occurs</a:t>
            </a:r>
          </a:p>
          <a:p>
            <a:pPr lvl="1"/>
            <a:r>
              <a:rPr lang="en-US" dirty="0"/>
              <a:t>OS changes which page table is in use (%CR3 register in x86)</a:t>
            </a:r>
          </a:p>
          <a:p>
            <a:pPr lvl="1"/>
            <a:endParaRPr lang="en-US" dirty="0"/>
          </a:p>
          <a:p>
            <a:r>
              <a:rPr lang="en-US" dirty="0"/>
              <a:t>When a fault occurs</a:t>
            </a:r>
          </a:p>
          <a:p>
            <a:pPr lvl="1"/>
            <a:r>
              <a:rPr lang="en-US" dirty="0"/>
              <a:t>OS handles it by checking the region data structure and the page table</a:t>
            </a:r>
          </a:p>
          <a:p>
            <a:pPr lvl="2"/>
            <a:r>
              <a:rPr lang="en-US" dirty="0"/>
              <a:t>Might be an invalid access (based on address or permissions)</a:t>
            </a:r>
          </a:p>
          <a:p>
            <a:pPr lvl="2"/>
            <a:r>
              <a:rPr lang="en-US" dirty="0"/>
              <a:t>Might be a page that’s on disk or was lazily allocated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892A-A51E-443E-847B-3FC8E496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2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see virtual memory info on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cat /proc/</a:t>
            </a:r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meminfo</a:t>
            </a: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vmstat</a:t>
            </a: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pmap</a:t>
            </a: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top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Try these commands yourself sometime!</a:t>
            </a: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7788" y="1"/>
            <a:ext cx="251492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62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Linux, the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pmap</a:t>
            </a:r>
            <a:r>
              <a:rPr lang="en-US" dirty="0"/>
              <a:t> command shows a process’ VM mapping.</a:t>
            </a:r>
          </a:p>
          <a:p>
            <a:r>
              <a:rPr lang="en-US" dirty="0"/>
              <a:t>We see:	</a:t>
            </a:r>
          </a:p>
          <a:p>
            <a:pPr lvl="1"/>
            <a:r>
              <a:rPr lang="en-US" dirty="0"/>
              <a:t>OS tracks which file code is loaded from, so it can be lazily loaded</a:t>
            </a:r>
          </a:p>
          <a:p>
            <a:pPr lvl="1"/>
            <a:r>
              <a:rPr lang="en-US" dirty="0"/>
              <a:t>The main process binary and libraries are </a:t>
            </a:r>
            <a:r>
              <a:rPr lang="en-US" b="1" i="1" dirty="0"/>
              <a:t>lazy loaded</a:t>
            </a:r>
            <a:r>
              <a:rPr lang="en-US" dirty="0"/>
              <a:t>, not fully in memory</a:t>
            </a:r>
            <a:endParaRPr lang="en-US" i="1" dirty="0"/>
          </a:p>
          <a:p>
            <a:pPr lvl="1"/>
            <a:r>
              <a:rPr lang="en-US" dirty="0"/>
              <a:t>Libraries have read-only sections that can be shared with other processes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cat /proc/&lt;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pid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&gt;/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smaps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/>
              <a:t>shows even more detail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000" dirty="0"/>
              <a:t>References:</a:t>
            </a:r>
          </a:p>
          <a:p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https://unix.stackexchange.com/a/116332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https://www.akkadia.org/drepper/dsohowto.pdf</a:t>
            </a:r>
            <a:r>
              <a:rPr lang="en-US" sz="2000" dirty="0"/>
              <a:t>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B1A7-B376-488E-9DCD-E3F187BE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299" y="228600"/>
            <a:ext cx="5878095" cy="685800"/>
          </a:xfrm>
        </p:spPr>
        <p:txBody>
          <a:bodyPr>
            <a:normAutofit/>
          </a:bodyPr>
          <a:lstStyle/>
          <a:p>
            <a:r>
              <a:rPr lang="en-US" dirty="0" err="1"/>
              <a:t>pmap</a:t>
            </a:r>
            <a:r>
              <a:rPr lang="en-US" dirty="0"/>
              <a:t> on emacs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089" y="1143000"/>
            <a:ext cx="5677305" cy="538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“Mapping” shows source of the section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anon</a:t>
            </a:r>
            <a:r>
              <a:rPr lang="en-US" dirty="0"/>
              <a:t>” are regular program data,</a:t>
            </a:r>
            <a:br>
              <a:rPr lang="en-US" dirty="0"/>
            </a:br>
            <a:r>
              <a:rPr lang="en-US" dirty="0"/>
              <a:t>requested by </a:t>
            </a:r>
            <a:r>
              <a:rPr lang="en-US" i="1" dirty="0" err="1"/>
              <a:t>sbrk</a:t>
            </a:r>
            <a:r>
              <a:rPr lang="en-US" dirty="0"/>
              <a:t> or </a:t>
            </a:r>
            <a:r>
              <a:rPr lang="en-US" i="1" dirty="0" err="1"/>
              <a:t>mmap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(usually heap or stack)</a:t>
            </a:r>
          </a:p>
          <a:p>
            <a:r>
              <a:rPr lang="en-US" dirty="0"/>
              <a:t>Each library has several sections:	</a:t>
            </a:r>
          </a:p>
          <a:p>
            <a:pPr lvl="1"/>
            <a:r>
              <a:rPr lang="en-US" dirty="0"/>
              <a:t>“r-x--” for code	          </a:t>
            </a:r>
            <a:r>
              <a:rPr lang="en-US" i="1" dirty="0"/>
              <a:t>can be shared</a:t>
            </a:r>
          </a:p>
          <a:p>
            <a:pPr lvl="1"/>
            <a:r>
              <a:rPr lang="en-US" dirty="0"/>
              <a:t>“r----” for constants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rw</a:t>
            </a:r>
            <a:r>
              <a:rPr lang="en-US" dirty="0"/>
              <a:t>---” for global data</a:t>
            </a:r>
          </a:p>
          <a:p>
            <a:pPr lvl="1"/>
            <a:r>
              <a:rPr lang="en-US" dirty="0"/>
              <a:t>“-----” for guard pages:</a:t>
            </a:r>
          </a:p>
          <a:p>
            <a:pPr marL="914400" lvl="2" indent="0">
              <a:buNone/>
            </a:pPr>
            <a:r>
              <a:rPr lang="en-US" dirty="0"/>
              <a:t>(not mapped to anything, just reserved to generate page faults)</a:t>
            </a:r>
          </a:p>
          <a:p>
            <a:r>
              <a:rPr lang="en-US" b="1" dirty="0"/>
              <a:t>RSS</a:t>
            </a:r>
            <a:r>
              <a:rPr lang="en-US" dirty="0"/>
              <a:t> means resident in physical mem.</a:t>
            </a:r>
          </a:p>
          <a:p>
            <a:r>
              <a:rPr lang="en-US" b="1" dirty="0"/>
              <a:t>Dirty</a:t>
            </a:r>
            <a:r>
              <a:rPr lang="en-US" dirty="0"/>
              <a:t> pages have been written and therefore cannot be shared with others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862"/>
            <a:ext cx="5910805" cy="4924738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9346517" y="2943651"/>
            <a:ext cx="185195" cy="567160"/>
          </a:xfrm>
          <a:prstGeom prst="rightBrace">
            <a:avLst>
              <a:gd name="adj1" fmla="val 42780"/>
              <a:gd name="adj2" fmla="val 29378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flipH="1" flipV="1">
            <a:off x="3606329" y="4818281"/>
            <a:ext cx="1778471" cy="93603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827A079-F901-464E-9EEC-92D04A05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4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rPr>
              <a:t>top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has a column showing shared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2D8F40-CDE5-4C01-96E8-2D452A22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0" y="1143000"/>
            <a:ext cx="4417594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duplicate processes are using a lot of shared memory:</a:t>
            </a:r>
          </a:p>
          <a:p>
            <a:pPr lvl="1"/>
            <a:r>
              <a:rPr lang="en-US" dirty="0"/>
              <a:t>~50% of resident memory for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httpd</a:t>
            </a:r>
            <a:r>
              <a:rPr lang="en-US" sz="2400" dirty="0"/>
              <a:t> </a:t>
            </a:r>
            <a:r>
              <a:rPr lang="en-US" dirty="0"/>
              <a:t>is shared</a:t>
            </a:r>
            <a:br>
              <a:rPr lang="en-US" dirty="0"/>
            </a:br>
            <a:r>
              <a:rPr lang="en-US" dirty="0"/>
              <a:t>~75% of resident memory for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sshd</a:t>
            </a:r>
            <a:r>
              <a:rPr lang="en-US" sz="2400" dirty="0"/>
              <a:t> </a:t>
            </a:r>
            <a:r>
              <a:rPr lang="en-US" dirty="0"/>
              <a:t>is shared</a:t>
            </a:r>
          </a:p>
          <a:p>
            <a:r>
              <a:rPr lang="en-US" dirty="0"/>
              <a:t>Even if there is just one instance of </a:t>
            </a:r>
            <a:r>
              <a:rPr lang="en-US" sz="3000" dirty="0">
                <a:latin typeface="Andale Mono" charset="0"/>
                <a:ea typeface="Andale Mono" charset="0"/>
                <a:cs typeface="Andale Mono" charset="0"/>
              </a:rPr>
              <a:t>emacs</a:t>
            </a:r>
            <a:r>
              <a:rPr lang="en-US" sz="3000" dirty="0"/>
              <a:t> </a:t>
            </a:r>
            <a:r>
              <a:rPr lang="en-US" dirty="0"/>
              <a:t>running, it may share many libraries with other running programs.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Total virtual memory is ~10x larger than resident memory</a:t>
            </a:r>
          </a:p>
          <a:p>
            <a:pPr lvl="1"/>
            <a:r>
              <a:rPr lang="en-US" dirty="0"/>
              <a:t>Processes only use a small fraction of their VM!</a:t>
            </a:r>
          </a:p>
          <a:p>
            <a:pPr lvl="1"/>
            <a:r>
              <a:rPr lang="en-US" dirty="0"/>
              <a:t>Due to sharing and lazy loading.</a:t>
            </a:r>
          </a:p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6161F6A1-95EF-4246-AB4E-8A55F70E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210"/>
            <a:ext cx="6893183" cy="5787790"/>
          </a:xfrm>
          <a:prstGeom prst="rect">
            <a:avLst/>
          </a:prstGeom>
        </p:spPr>
      </p:pic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44F94A2E-192B-4867-975F-1798C4F08CDB}"/>
              </a:ext>
            </a:extLst>
          </p:cNvPr>
          <p:cNvSpPr/>
          <p:nvPr/>
        </p:nvSpPr>
        <p:spPr>
          <a:xfrm flipH="1" flipV="1">
            <a:off x="2584704" y="2871086"/>
            <a:ext cx="804672" cy="216420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06E8BBDC-3D4C-4A20-8AAF-BC4E0D9EA82F}"/>
              </a:ext>
            </a:extLst>
          </p:cNvPr>
          <p:cNvSpPr/>
          <p:nvPr/>
        </p:nvSpPr>
        <p:spPr>
          <a:xfrm flipH="1" flipV="1">
            <a:off x="2523744" y="6230112"/>
            <a:ext cx="865632" cy="609600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789950A-23DF-4326-AEFD-174B2605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3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0B1A-3442-4874-B4E6-97DED5FE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side: requesting memory from the OS – </a:t>
            </a:r>
            <a:r>
              <a:rPr lang="en-US" dirty="0" err="1"/>
              <a:t>brk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5E5E-97DD-4C93-9F2C-1691C54F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 to change data segment size (the program “break”)</a:t>
            </a:r>
          </a:p>
          <a:p>
            <a:pPr lvl="1"/>
            <a:r>
              <a:rPr lang="en-US" dirty="0"/>
              <a:t>Either set a new virtual address pointer for top of data segment</a:t>
            </a:r>
          </a:p>
          <a:p>
            <a:pPr lvl="1"/>
            <a:r>
              <a:rPr lang="en-US" dirty="0"/>
              <a:t>Or increment the size of the data segment by N bytes</a:t>
            </a:r>
          </a:p>
          <a:p>
            <a:pPr lvl="1"/>
            <a:endParaRPr lang="en-US" dirty="0"/>
          </a:p>
          <a:p>
            <a:r>
              <a:rPr lang="en-US" dirty="0"/>
              <a:t>These are the old system calls to dynamically change program memory</a:t>
            </a:r>
          </a:p>
          <a:p>
            <a:pPr lvl="1"/>
            <a:r>
              <a:rPr lang="en-US" dirty="0"/>
              <a:t>How malloc creates space</a:t>
            </a:r>
          </a:p>
          <a:p>
            <a:pPr lvl="1"/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“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sbrk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() and 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brk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() are considered legacy even by 1997 standards”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Removed from POSIX in 2001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Still exists in some form in lots of OSes (including Nautilus and Tock)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A8024-6FA5-479C-8F80-8EB2DAF1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83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71B0-90C3-4CD0-8295-E7DA37B7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side: modern requesting memory from the OS – </a:t>
            </a:r>
            <a:r>
              <a:rPr lang="en-US" dirty="0" err="1"/>
              <a:t>mmap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DAD4-9471-428A-8051-823821D7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 (or </a:t>
            </a:r>
            <a:r>
              <a:rPr lang="en-US" dirty="0" err="1"/>
              <a:t>unmap</a:t>
            </a:r>
            <a:r>
              <a:rPr lang="en-US" dirty="0"/>
              <a:t>) files or devices into memory</a:t>
            </a:r>
          </a:p>
          <a:p>
            <a:endParaRPr lang="en-US" dirty="0"/>
          </a:p>
          <a:p>
            <a:r>
              <a:rPr lang="en-US" dirty="0"/>
              <a:t>Given a file, places the file in the process’s virtual address space</a:t>
            </a:r>
          </a:p>
          <a:p>
            <a:pPr lvl="1"/>
            <a:r>
              <a:rPr lang="en-US" dirty="0"/>
              <a:t>Process can request an address to place it at, which OS </a:t>
            </a:r>
            <a:r>
              <a:rPr lang="en-US" i="1" dirty="0"/>
              <a:t>might</a:t>
            </a:r>
            <a:r>
              <a:rPr lang="en-US" dirty="0"/>
              <a:t> follow</a:t>
            </a:r>
          </a:p>
          <a:p>
            <a:pPr lvl="1"/>
            <a:endParaRPr lang="en-US" dirty="0"/>
          </a:p>
          <a:p>
            <a:r>
              <a:rPr lang="en-US" dirty="0"/>
              <a:t>Given flag MAP_ANONYMOUS, creates empty memory</a:t>
            </a:r>
          </a:p>
          <a:p>
            <a:pPr lvl="1"/>
            <a:r>
              <a:rPr lang="en-US" dirty="0"/>
              <a:t>Initialized to zero and accessible from process</a:t>
            </a:r>
          </a:p>
          <a:p>
            <a:pPr lvl="1"/>
            <a:r>
              <a:rPr lang="en-US" dirty="0"/>
              <a:t>Malloc implementation uses this</a:t>
            </a:r>
          </a:p>
          <a:p>
            <a:pPr lvl="1"/>
            <a:endParaRPr lang="en-US" dirty="0"/>
          </a:p>
          <a:p>
            <a:r>
              <a:rPr lang="en-US" dirty="0"/>
              <a:t>Many other options</a:t>
            </a:r>
          </a:p>
          <a:p>
            <a:pPr lvl="1"/>
            <a:r>
              <a:rPr lang="en-US" dirty="0"/>
              <a:t>Create huge page, create memory for a stack,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C729C-1D6C-4BE8-BD1B-C88201BD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9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620-EDDF-FAFC-8138-C2265622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0D37-911C-8539-0599-25F41523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mmap</a:t>
            </a:r>
            <a:r>
              <a:rPr lang="en-US" dirty="0"/>
              <a:t>() to put a file in your address space, when you could just read()/write() it instead?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DFD6E-2EA1-71F2-7C3D-E5963F6E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25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620-EDDF-FAFC-8138-C2265622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0D37-911C-8539-0599-25F41523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mmap</a:t>
            </a:r>
            <a:r>
              <a:rPr lang="en-US" dirty="0"/>
              <a:t>() to put a file in your address space, when you could just read()/write() it instead?</a:t>
            </a:r>
          </a:p>
          <a:p>
            <a:endParaRPr lang="en-US" dirty="0"/>
          </a:p>
          <a:p>
            <a:pPr lvl="1"/>
            <a:r>
              <a:rPr lang="en-US" dirty="0"/>
              <a:t>Speed! No longer need to make system calls for each file access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downside: now you need to handle file interactions yourself</a:t>
            </a:r>
          </a:p>
          <a:p>
            <a:pPr lvl="2"/>
            <a:r>
              <a:rPr lang="en-US" dirty="0"/>
              <a:t>Track offset for reading and writing</a:t>
            </a:r>
          </a:p>
          <a:p>
            <a:pPr lvl="2"/>
            <a:r>
              <a:rPr lang="en-US" dirty="0"/>
              <a:t>Make sure you don’t go past the end of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DFD6E-2EA1-71F2-7C3D-E5963F6E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39d93ef4_0_659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84" name="Google Shape;1084;g5e39d93ef4_0_659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85" name="Google Shape;1085;g5e39d93ef4_0_659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86" name="Google Shape;1086;g5e39d93ef4_0_659"/>
          <p:cNvCxnSpPr>
            <a:stCxn id="1085" idx="3"/>
            <a:endCxn id="1083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07" name="Google Shape;1107;g5e39d93ef4_0_659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A024CE-7733-4D0E-B285-3B9B5D19E397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39" name="Google Shape;1098;g5e39d93ef4_0_659">
            <a:extLst>
              <a:ext uri="{FF2B5EF4-FFF2-40B4-BE49-F238E27FC236}">
                <a16:creationId xmlns:a16="http://schemas.microsoft.com/office/drawing/2014/main" id="{BBCA76F7-7AA4-4602-9E4D-06BDC367B974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0" name="Google Shape;1067;g5e39d93ef4_0_628">
            <a:extLst>
              <a:ext uri="{FF2B5EF4-FFF2-40B4-BE49-F238E27FC236}">
                <a16:creationId xmlns:a16="http://schemas.microsoft.com/office/drawing/2014/main" id="{8DB2EB97-806F-4B34-BC01-602F326C3F1E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068;g5e39d93ef4_0_628">
            <a:extLst>
              <a:ext uri="{FF2B5EF4-FFF2-40B4-BE49-F238E27FC236}">
                <a16:creationId xmlns:a16="http://schemas.microsoft.com/office/drawing/2014/main" id="{EF291C48-AF87-453F-9F34-20311E88943D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69;g5e39d93ef4_0_628">
            <a:extLst>
              <a:ext uri="{FF2B5EF4-FFF2-40B4-BE49-F238E27FC236}">
                <a16:creationId xmlns:a16="http://schemas.microsoft.com/office/drawing/2014/main" id="{F5224327-159A-4B8F-8CBE-6EA3D2C33891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9871D1FE-9870-4349-AC25-AD86DDEF8571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4" name="Google Shape;1071;g5e39d93ef4_0_628">
            <a:extLst>
              <a:ext uri="{FF2B5EF4-FFF2-40B4-BE49-F238E27FC236}">
                <a16:creationId xmlns:a16="http://schemas.microsoft.com/office/drawing/2014/main" id="{68CC4D92-BF28-4D89-A2B9-7B1630632621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5" name="Google Shape;1072;g5e39d93ef4_0_628">
            <a:extLst>
              <a:ext uri="{FF2B5EF4-FFF2-40B4-BE49-F238E27FC236}">
                <a16:creationId xmlns:a16="http://schemas.microsoft.com/office/drawing/2014/main" id="{0F6B85BF-6E65-4483-BBED-2689A6CD18F6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5FDECD51-5010-47BE-A50B-0548F351C21A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074;g5e39d93ef4_0_628">
            <a:extLst>
              <a:ext uri="{FF2B5EF4-FFF2-40B4-BE49-F238E27FC236}">
                <a16:creationId xmlns:a16="http://schemas.microsoft.com/office/drawing/2014/main" id="{7A8B871F-93D1-45B7-8308-8B454C80A8E6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1055;g5e39d93ef4_0_628">
            <a:extLst>
              <a:ext uri="{FF2B5EF4-FFF2-40B4-BE49-F238E27FC236}">
                <a16:creationId xmlns:a16="http://schemas.microsoft.com/office/drawing/2014/main" id="{D47DE406-9BB2-4775-ACEA-4B5AB8197505}"/>
              </a:ext>
            </a:extLst>
          </p:cNvPr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Google Shape;1056;g5e39d93ef4_0_628">
            <a:extLst>
              <a:ext uri="{FF2B5EF4-FFF2-40B4-BE49-F238E27FC236}">
                <a16:creationId xmlns:a16="http://schemas.microsoft.com/office/drawing/2014/main" id="{44E630A4-5A45-41DC-B637-34498B993A07}"/>
              </a:ext>
            </a:extLst>
          </p:cNvPr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" name="Google Shape;1057;g5e39d93ef4_0_628">
            <a:extLst>
              <a:ext uri="{FF2B5EF4-FFF2-40B4-BE49-F238E27FC236}">
                <a16:creationId xmlns:a16="http://schemas.microsoft.com/office/drawing/2014/main" id="{7F9E0884-9B6F-4F3D-BCE9-429F99E41F9C}"/>
              </a:ext>
            </a:extLst>
          </p:cNvPr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1" name="Google Shape;1059;g5e39d93ef4_0_628">
            <a:extLst>
              <a:ext uri="{FF2B5EF4-FFF2-40B4-BE49-F238E27FC236}">
                <a16:creationId xmlns:a16="http://schemas.microsoft.com/office/drawing/2014/main" id="{7ABAB650-409B-47A5-8290-AC54EC0EF7C4}"/>
              </a:ext>
            </a:extLst>
          </p:cNvPr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" name="Google Shape;1060;g5e39d93ef4_0_628">
            <a:extLst>
              <a:ext uri="{FF2B5EF4-FFF2-40B4-BE49-F238E27FC236}">
                <a16:creationId xmlns:a16="http://schemas.microsoft.com/office/drawing/2014/main" id="{0DD367F5-D174-45AE-BB07-F6E8F25BFE85}"/>
              </a:ext>
            </a:extLst>
          </p:cNvPr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" name="Google Shape;1061;g5e39d93ef4_0_628">
            <a:extLst>
              <a:ext uri="{FF2B5EF4-FFF2-40B4-BE49-F238E27FC236}">
                <a16:creationId xmlns:a16="http://schemas.microsoft.com/office/drawing/2014/main" id="{AC56337C-725F-453F-980C-E828B7EF067E}"/>
              </a:ext>
            </a:extLst>
          </p:cNvPr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4" name="Google Shape;1062;g5e39d93ef4_0_628">
            <a:extLst>
              <a:ext uri="{FF2B5EF4-FFF2-40B4-BE49-F238E27FC236}">
                <a16:creationId xmlns:a16="http://schemas.microsoft.com/office/drawing/2014/main" id="{B34943EA-E4FA-41C0-BDA4-9CD4361D925B}"/>
              </a:ext>
            </a:extLst>
          </p:cNvPr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5" name="Google Shape;1063;g5e39d93ef4_0_628">
            <a:extLst>
              <a:ext uri="{FF2B5EF4-FFF2-40B4-BE49-F238E27FC236}">
                <a16:creationId xmlns:a16="http://schemas.microsoft.com/office/drawing/2014/main" id="{4D045001-0879-4002-ABDA-C5D2D3399469}"/>
              </a:ext>
            </a:extLst>
          </p:cNvPr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56" name="Google Shape;1064;g5e39d93ef4_0_628">
            <a:extLst>
              <a:ext uri="{FF2B5EF4-FFF2-40B4-BE49-F238E27FC236}">
                <a16:creationId xmlns:a16="http://schemas.microsoft.com/office/drawing/2014/main" id="{0778823B-7925-41D7-9256-914026322EF4}"/>
              </a:ext>
            </a:extLst>
          </p:cNvPr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42;g5e39d93ef4_0_401">
            <a:extLst>
              <a:ext uri="{FF2B5EF4-FFF2-40B4-BE49-F238E27FC236}">
                <a16:creationId xmlns:a16="http://schemas.microsoft.com/office/drawing/2014/main" id="{E7B19403-C99A-44CD-B74C-A1C6C88A3FE9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A722958B-F5D5-40B8-B9CB-F154340F079B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  <a:p>
            <a:endParaRPr lang="en-US" dirty="0"/>
          </a:p>
          <a:p>
            <a:r>
              <a:rPr lang="en-US" dirty="0"/>
              <a:t>OS Paging Implementation</a:t>
            </a:r>
          </a:p>
          <a:p>
            <a:endParaRPr lang="en-US" dirty="0"/>
          </a:p>
          <a:p>
            <a:r>
              <a:rPr lang="en-US" b="1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1441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6" name="Google Shape;136;p3">
            <a:extLst>
              <a:ext uri="{FF2B5EF4-FFF2-40B4-BE49-F238E27FC236}">
                <a16:creationId xmlns:a16="http://schemas.microsoft.com/office/drawing/2014/main" id="{644869EA-8CCD-4589-9B75-35F14972C7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4488" y="1098550"/>
            <a:ext cx="9053512" cy="53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FF9-51E5-40B4-B798-0F00C9FE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view on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4EE5-4A69-4853-842A-5BAFCF48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Illusion: separate set for each process</a:t>
            </a:r>
          </a:p>
          <a:p>
            <a:endParaRPr lang="en-US" dirty="0"/>
          </a:p>
          <a:p>
            <a:r>
              <a:rPr lang="en-US" dirty="0"/>
              <a:t>Reality: separate set for each core (or each thread in a core)</a:t>
            </a:r>
          </a:p>
          <a:p>
            <a:endParaRPr lang="en-US" dirty="0"/>
          </a:p>
          <a:p>
            <a:r>
              <a:rPr lang="en-US" dirty="0"/>
              <a:t>OS needs to save and update registers whenever the currently running process changes</a:t>
            </a:r>
          </a:p>
          <a:p>
            <a:endParaRPr lang="en-US" dirty="0"/>
          </a:p>
          <a:p>
            <a:r>
              <a:rPr lang="en-US" dirty="0"/>
              <a:t>Process and hardware handle moving memory into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D7549-9ED0-4535-B031-DC940159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34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A182-8FD1-4A30-A848-0C2DDE96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view on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535E-4741-4BCB-85F7-B4D13C5A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ignore them, handled by the hardware automatically</a:t>
            </a:r>
          </a:p>
          <a:p>
            <a:r>
              <a:rPr lang="en-US" dirty="0"/>
              <a:t>Occasionally might need to clear them for security purposes</a:t>
            </a:r>
          </a:p>
          <a:p>
            <a:pPr lvl="1"/>
            <a:r>
              <a:rPr lang="en-US" dirty="0"/>
              <a:t>Or maybe there’s a way to tag cache entries with a process 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Addresses in the caches are either entirely physical addresses</a:t>
            </a:r>
          </a:p>
          <a:p>
            <a:r>
              <a:rPr lang="en-US" dirty="0"/>
              <a:t>Or are virtually indexed, physically tagged</a:t>
            </a:r>
          </a:p>
          <a:p>
            <a:pPr lvl="1"/>
            <a:r>
              <a:rPr lang="en-US" dirty="0"/>
              <a:t>Cache lookup and TLB lookup happen in parallel</a:t>
            </a:r>
          </a:p>
          <a:p>
            <a:pPr lvl="1"/>
            <a:r>
              <a:rPr lang="en-US" dirty="0"/>
              <a:t>TLB result is used as Tag for cache to determine if there was a hit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25A60-EFDA-4922-8CF1-6F9F75B3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0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345-7F71-434B-A539-8D56FD5F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view on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E005-BBD4-470A-9087-36143D29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through virtual memory translation</a:t>
            </a:r>
          </a:p>
          <a:p>
            <a:pPr lvl="1"/>
            <a:r>
              <a:rPr lang="en-US" dirty="0"/>
              <a:t>Paging (or Segmentation) that we talked about last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chooses which portions of processes go in RAM</a:t>
            </a:r>
          </a:p>
          <a:p>
            <a:pPr lvl="1"/>
            <a:r>
              <a:rPr lang="en-US" dirty="0"/>
              <a:t>Other portions of memory get “swapped” to disk</a:t>
            </a:r>
          </a:p>
          <a:p>
            <a:pPr lvl="1"/>
            <a:r>
              <a:rPr lang="en-US" dirty="0"/>
              <a:t>Writeable memory regions (stack, heap, global data) must be preserved</a:t>
            </a:r>
          </a:p>
          <a:p>
            <a:pPr lvl="1"/>
            <a:r>
              <a:rPr lang="en-US" dirty="0"/>
              <a:t>Read-only memory regions (code) can be reloaded from original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5EF3-1A7E-49D7-A71F-7CC82668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89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87AB-FF37-4F25-9AAF-78D94504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view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6B3-3B24-49C0-865B-4EE0AFE2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Non-volatile memory store</a:t>
            </a:r>
          </a:p>
          <a:p>
            <a:pPr lvl="1"/>
            <a:r>
              <a:rPr lang="en-US" dirty="0"/>
              <a:t>Everything else on the system disappears when power is removed</a:t>
            </a:r>
            <a:br>
              <a:rPr lang="en-US" dirty="0"/>
            </a:br>
            <a:r>
              <a:rPr lang="en-US" dirty="0"/>
              <a:t>(and cannot be trusted across reboots)</a:t>
            </a:r>
          </a:p>
          <a:p>
            <a:endParaRPr lang="en-US" dirty="0"/>
          </a:p>
          <a:p>
            <a:r>
              <a:rPr lang="en-US" dirty="0"/>
              <a:t>Backing store for lots of information</a:t>
            </a:r>
          </a:p>
          <a:p>
            <a:pPr lvl="1"/>
            <a:r>
              <a:rPr lang="en-US" dirty="0"/>
              <a:t>Boot information: via “Master Boot Record” on disk</a:t>
            </a:r>
          </a:p>
          <a:p>
            <a:pPr lvl="1"/>
            <a:r>
              <a:rPr lang="en-US" dirty="0"/>
              <a:t>Filesystem, which the OS manages access to through system calls</a:t>
            </a:r>
          </a:p>
          <a:p>
            <a:pPr lvl="1"/>
            <a:r>
              <a:rPr lang="en-US" dirty="0"/>
              <a:t>Swap space, which the OS moves extra pages in and out of</a:t>
            </a:r>
          </a:p>
          <a:p>
            <a:pPr lvl="2"/>
            <a:r>
              <a:rPr lang="en-US" dirty="0"/>
              <a:t>Disk is significantly bigger than RAM, so this will 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Disk is a </a:t>
            </a:r>
            <a:r>
              <a:rPr lang="en-US" b="1" dirty="0"/>
              <a:t>device</a:t>
            </a:r>
            <a:r>
              <a:rPr lang="en-US" dirty="0"/>
              <a:t> that the OS manages and reads in “blocks”</a:t>
            </a:r>
          </a:p>
          <a:p>
            <a:pPr lvl="1"/>
            <a:r>
              <a:rPr lang="en-US" dirty="0"/>
              <a:t>Compare to memory, which is directly addressed by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704B5-0EEF-4D1A-B2AD-CAE0E2FF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6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  <a:p>
            <a:endParaRPr lang="en-US" dirty="0"/>
          </a:p>
          <a:p>
            <a:r>
              <a:rPr lang="en-US" dirty="0"/>
              <a:t>OS Paging Implementation</a:t>
            </a:r>
          </a:p>
          <a:p>
            <a:endParaRPr lang="en-US" dirty="0"/>
          </a:p>
          <a:p>
            <a:r>
              <a:rPr lang="en-US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1149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tables are slow to access</a:t>
            </a:r>
          </a:p>
          <a:p>
            <a:pPr lvl="1"/>
            <a:r>
              <a:rPr lang="en-US" dirty="0"/>
              <a:t>Page tables need to be stored in memory due to size</a:t>
            </a:r>
          </a:p>
          <a:p>
            <a:pPr lvl="1"/>
            <a:r>
              <a:rPr lang="en-US" dirty="0"/>
              <a:t>MMU only holds the base address of the page table and reads from it</a:t>
            </a:r>
          </a:p>
          <a:p>
            <a:pPr lvl="1"/>
            <a:r>
              <a:rPr lang="en-US" dirty="0"/>
              <a:t>Two memory loads per load!!!</a:t>
            </a:r>
          </a:p>
          <a:p>
            <a:pPr lvl="1"/>
            <a:r>
              <a:rPr lang="en-US" dirty="0"/>
              <a:t>Going to have to fix this…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 tables require a lot of storage space</a:t>
            </a:r>
          </a:p>
          <a:p>
            <a:pPr lvl="1"/>
            <a:r>
              <a:rPr lang="en-US" dirty="0"/>
              <a:t>Mapping must exist for each virtual page, even if unused</a:t>
            </a:r>
          </a:p>
          <a:p>
            <a:pPr lvl="1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Paging improvements</a:t>
            </a:r>
          </a:p>
          <a:p>
            <a:pPr lvl="1"/>
            <a:r>
              <a:rPr lang="en-US" sz="2800" b="1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  <a:p>
            <a:endParaRPr lang="en-US" dirty="0"/>
          </a:p>
          <a:p>
            <a:r>
              <a:rPr lang="en-US" dirty="0"/>
              <a:t>OS Paging Implementation</a:t>
            </a:r>
          </a:p>
          <a:p>
            <a:endParaRPr lang="en-US" dirty="0"/>
          </a:p>
          <a:p>
            <a:r>
              <a:rPr lang="en-US" dirty="0"/>
              <a:t>Memory Hierarchy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3896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can speed up page table access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page table access faster?</a:t>
            </a:r>
          </a:p>
          <a:p>
            <a:pPr lvl="1"/>
            <a:r>
              <a:rPr lang="en-US" dirty="0"/>
              <a:t>How do we make memory access faster?</a:t>
            </a:r>
          </a:p>
          <a:p>
            <a:pPr lvl="1"/>
            <a:r>
              <a:rPr lang="en-US" dirty="0"/>
              <a:t>Cache it!</a:t>
            </a:r>
          </a:p>
          <a:p>
            <a:r>
              <a:rPr lang="en-US" dirty="0"/>
              <a:t>Code and Stack have very high spatial locality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3EFF0-6B0B-449C-9300-3CE80CDB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98" y="3259411"/>
            <a:ext cx="7143191" cy="30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638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1786</TotalTime>
  <Words>4075</Words>
  <Application>Microsoft Office PowerPoint</Application>
  <PresentationFormat>Widescreen</PresentationFormat>
  <Paragraphs>863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Andale Mono</vt:lpstr>
      <vt:lpstr>Arial</vt:lpstr>
      <vt:lpstr>Calibri</vt:lpstr>
      <vt:lpstr>Courier New</vt:lpstr>
      <vt:lpstr>Tahoma</vt:lpstr>
      <vt:lpstr>Verdana</vt:lpstr>
      <vt:lpstr>Class Slides</vt:lpstr>
      <vt:lpstr>Lecture 12: Virtual Memory Optimizations and Implementation</vt:lpstr>
      <vt:lpstr>Administrivia</vt:lpstr>
      <vt:lpstr>Today’s Goals</vt:lpstr>
      <vt:lpstr>Memory paging</vt:lpstr>
      <vt:lpstr>Page table translates virtual addresses to physical addresses</vt:lpstr>
      <vt:lpstr>PowerPoint Presentation</vt:lpstr>
      <vt:lpstr>Paging challenges</vt:lpstr>
      <vt:lpstr>Outline</vt:lpstr>
      <vt:lpstr>Caching can speed up page table access</vt:lpstr>
      <vt:lpstr>TLB caches page table entries</vt:lpstr>
      <vt:lpstr>Address translation with TLB</vt:lpstr>
      <vt:lpstr>Context switches with a TLB</vt:lpstr>
      <vt:lpstr>Software controlled TLBs</vt:lpstr>
      <vt:lpstr>Outline</vt:lpstr>
      <vt:lpstr>Paging disadvantages</vt:lpstr>
      <vt:lpstr>Why do page tables take so much storage space?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Multilevel page tables</vt:lpstr>
      <vt:lpstr>Multilevel page table logistics</vt:lpstr>
      <vt:lpstr>Multilevel page tables can keep nesting</vt:lpstr>
      <vt:lpstr>Intel Ice Lake (2019): 5 layers!!</vt:lpstr>
      <vt:lpstr>Check your understanding – multilevel page table</vt:lpstr>
      <vt:lpstr>Check your understanding – multilevel page table</vt:lpstr>
      <vt:lpstr>Additional optimization: large pages</vt:lpstr>
      <vt:lpstr>x86-64 allows multiple-sized pages: 4 KB</vt:lpstr>
      <vt:lpstr>x86-64 allows multiple-sized pages: 2 MB</vt:lpstr>
      <vt:lpstr>x86-64 allows multiple-sized pages: 1 GB</vt:lpstr>
      <vt:lpstr>Other data structures for paging</vt:lpstr>
      <vt:lpstr>Real-world example TLB size</vt:lpstr>
      <vt:lpstr>Break + Question</vt:lpstr>
      <vt:lpstr>Break + Question</vt:lpstr>
      <vt:lpstr>Multi-level Virtual Memory Example</vt:lpstr>
      <vt:lpstr>Multi-level Virtual Memory Example</vt:lpstr>
      <vt:lpstr>Multi-level Virtual Memory Example</vt:lpstr>
      <vt:lpstr>Outline</vt:lpstr>
      <vt:lpstr>OS tracks regions rather than pages</vt:lpstr>
      <vt:lpstr>Operations on regions</vt:lpstr>
      <vt:lpstr>Considerations when adding new regions</vt:lpstr>
      <vt:lpstr>Page faults enable lazy allocation and lazy loading</vt:lpstr>
      <vt:lpstr>Lazy loading in practice</vt:lpstr>
      <vt:lpstr>Lazy allocation makes Fork faster</vt:lpstr>
      <vt:lpstr>Lazy allocation via copy-on-write with Fork</vt:lpstr>
      <vt:lpstr>Back to adding regions</vt:lpstr>
      <vt:lpstr>Region “mappings”</vt:lpstr>
      <vt:lpstr>Lazy loading can apply to both of these</vt:lpstr>
      <vt:lpstr>Removing, moving, and protecting pages</vt:lpstr>
      <vt:lpstr>OS management of processes with paging</vt:lpstr>
      <vt:lpstr>To see virtual memory info on Linux</vt:lpstr>
      <vt:lpstr>Virtual memory in practice</vt:lpstr>
      <vt:lpstr>pmap on emacs</vt:lpstr>
      <vt:lpstr>top has a column showing shared memory</vt:lpstr>
      <vt:lpstr>Process side: requesting memory from the OS – brk()</vt:lpstr>
      <vt:lpstr>Process side: modern requesting memory from the OS – mmap()</vt:lpstr>
      <vt:lpstr>Break + Consideration</vt:lpstr>
      <vt:lpstr>Break + Consideration</vt:lpstr>
      <vt:lpstr>Outline</vt:lpstr>
      <vt:lpstr>Memory Hierarchy</vt:lpstr>
      <vt:lpstr>The OS view on registers</vt:lpstr>
      <vt:lpstr>The OS view on caches</vt:lpstr>
      <vt:lpstr>The OS view on memory</vt:lpstr>
      <vt:lpstr>The OS view on disk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12: Swapping</dc:title>
  <dc:creator>Branden Ghena</dc:creator>
  <cp:lastModifiedBy>Branden Ghena</cp:lastModifiedBy>
  <cp:revision>100</cp:revision>
  <dcterms:created xsi:type="dcterms:W3CDTF">2020-10-24T18:56:03Z</dcterms:created>
  <dcterms:modified xsi:type="dcterms:W3CDTF">2024-05-09T17:29:53Z</dcterms:modified>
</cp:coreProperties>
</file>