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1"/>
    <p:sldMasterId id="2147483715" r:id="rId2"/>
  </p:sldMasterIdLst>
  <p:notesMasterIdLst>
    <p:notesMasterId r:id="rId9"/>
  </p:notesMasterIdLst>
  <p:sldIdLst>
    <p:sldId id="452" r:id="rId3"/>
    <p:sldId id="507" r:id="rId4"/>
    <p:sldId id="509" r:id="rId5"/>
    <p:sldId id="524" r:id="rId6"/>
    <p:sldId id="534" r:id="rId7"/>
    <p:sldId id="538" r:id="rId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6699FF"/>
    <a:srgbClr val="FFFFCC"/>
    <a:srgbClr val="FFFF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33" autoAdjust="0"/>
  </p:normalViewPr>
  <p:slideViewPr>
    <p:cSldViewPr snapToGrid="0" snapToObjects="1">
      <p:cViewPr varScale="1">
        <p:scale>
          <a:sx n="110" d="100"/>
          <a:sy n="110" d="100"/>
        </p:scale>
        <p:origin x="16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00" tIns="46200" rIns="92400" bIns="4620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00" tIns="46200" rIns="92400" bIns="46200" rtlCol="0"/>
          <a:lstStyle>
            <a:lvl1pPr algn="r">
              <a:defRPr sz="1200"/>
            </a:lvl1pPr>
          </a:lstStyle>
          <a:p>
            <a:fld id="{8BCF0391-5EB1-3E4F-A2D4-3FE75B6B247E}" type="datetimeFigureOut">
              <a:rPr lang="en-US" smtClean="0"/>
              <a:t>6/13/2017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00" tIns="46200" rIns="92400" bIns="462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2400" tIns="46200" rIns="92400" bIns="4620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6"/>
            <a:ext cx="3037840" cy="464820"/>
          </a:xfrm>
          <a:prstGeom prst="rect">
            <a:avLst/>
          </a:prstGeom>
        </p:spPr>
        <p:txBody>
          <a:bodyPr vert="horz" lIns="92400" tIns="46200" rIns="92400" bIns="4620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2400" tIns="46200" rIns="92400" bIns="46200" rtlCol="0" anchor="b"/>
          <a:lstStyle>
            <a:lvl1pPr algn="r">
              <a:defRPr sz="1200"/>
            </a:lvl1pPr>
          </a:lstStyle>
          <a:p>
            <a:fld id="{24C4EF0C-4987-2D45-95ED-CFF9471493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7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444" y="152400"/>
            <a:ext cx="8382000" cy="609600"/>
          </a:xfrm>
        </p:spPr>
        <p:txBody>
          <a:bodyPr/>
          <a:lstStyle>
            <a:lvl1pPr>
              <a:defRPr sz="24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1556"/>
            <a:ext cx="8382000" cy="4298244"/>
          </a:xfrm>
        </p:spPr>
        <p:txBody>
          <a:bodyPr/>
          <a:lstStyle>
            <a:lvl1pPr>
              <a:buClr>
                <a:schemeClr val="accent6"/>
              </a:buCl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444" y="632178"/>
            <a:ext cx="8382000" cy="457200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49777"/>
            <a:ext cx="4114800" cy="435468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777"/>
            <a:ext cx="4114800" cy="436879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333" y="637822"/>
            <a:ext cx="8720667" cy="4572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>
                <a:latin typeface="HelveticaNeueLT Std Med"/>
                <a:cs typeface="HelveticaNeueLT Std Med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2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336" y="609600"/>
            <a:ext cx="8382000" cy="4572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>
                <a:latin typeface="HelveticaNeueLT Std Med"/>
                <a:cs typeface="HelveticaNeueLT Std Med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8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2336" y="609600"/>
            <a:ext cx="8382000" cy="457200"/>
          </a:xfrm>
        </p:spPr>
        <p:txBody>
          <a:bodyPr/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5705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81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1812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7175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49777"/>
            <a:ext cx="4114800" cy="435468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777"/>
            <a:ext cx="4114800" cy="436879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333" y="637822"/>
            <a:ext cx="8720667" cy="4572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>
                <a:latin typeface="HelveticaNeueLT Std Med"/>
                <a:cs typeface="HelveticaNeueLT Std Med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9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336" y="609600"/>
            <a:ext cx="8382000" cy="4572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>
                <a:latin typeface="HelveticaNeueLT Std Med"/>
                <a:cs typeface="HelveticaNeueLT Std Med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9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0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2336" y="609600"/>
            <a:ext cx="8382000" cy="457200"/>
          </a:xfrm>
        </p:spPr>
        <p:txBody>
          <a:bodyPr/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172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006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7175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8"/>
          <p:cNvSpPr txBox="1">
            <a:spLocks noChangeArrowheads="1"/>
          </p:cNvSpPr>
          <p:nvPr userDrawn="1"/>
        </p:nvSpPr>
        <p:spPr bwMode="auto">
          <a:xfrm>
            <a:off x="8115300" y="6500283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800" b="1" dirty="0" smtClean="0">
                <a:solidFill>
                  <a:srgbClr val="001C5C"/>
                </a:solidFill>
              </a:rPr>
              <a:t>Page </a:t>
            </a:r>
            <a:fld id="{9EB8CF35-BFCB-400B-B87F-2D95A38F2EF8}" type="slidenum">
              <a:rPr lang="en-US" sz="800" b="1" smtClean="0">
                <a:solidFill>
                  <a:srgbClr val="001C5C"/>
                </a:solidFill>
              </a:rPr>
              <a:pPr>
                <a:defRPr/>
              </a:pPr>
              <a:t>‹#›</a:t>
            </a:fld>
            <a:r>
              <a:rPr lang="en-US" sz="800" b="1" dirty="0" smtClean="0">
                <a:solidFill>
                  <a:srgbClr val="001C5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911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444" y="152400"/>
            <a:ext cx="8382000" cy="609600"/>
          </a:xfrm>
        </p:spPr>
        <p:txBody>
          <a:bodyPr/>
          <a:lstStyle>
            <a:lvl1pPr>
              <a:defRPr sz="24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1556"/>
            <a:ext cx="8382000" cy="4298244"/>
          </a:xfrm>
        </p:spPr>
        <p:txBody>
          <a:bodyPr/>
          <a:lstStyle>
            <a:lvl1pPr>
              <a:buClr>
                <a:schemeClr val="accent6"/>
              </a:buCl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444" y="632178"/>
            <a:ext cx="8382000" cy="457200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466113" y="6155871"/>
            <a:ext cx="2612571" cy="3510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38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2333" y="1524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</a:t>
            </a:r>
            <a:r>
              <a:rPr lang="en-US" altLang="en-US" dirty="0" err="1" smtClean="0"/>
              <a:t>tex</a:t>
            </a:r>
            <a:endParaRPr lang="en-US" altLang="en-US" dirty="0" smtClean="0"/>
          </a:p>
          <a:p>
            <a:pPr lvl="0"/>
            <a:r>
              <a:rPr lang="en-US" altLang="en-US" dirty="0" smtClean="0"/>
              <a:t>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025492" y="5853793"/>
            <a:ext cx="737507" cy="6558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" name="Rectangle 18"/>
          <p:cNvSpPr txBox="1">
            <a:spLocks noChangeArrowheads="1"/>
          </p:cNvSpPr>
          <p:nvPr userDrawn="1"/>
        </p:nvSpPr>
        <p:spPr bwMode="auto">
          <a:xfrm>
            <a:off x="8115300" y="6500283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800" b="1" dirty="0" smtClean="0">
                <a:solidFill>
                  <a:srgbClr val="001C5C"/>
                </a:solidFill>
              </a:rPr>
              <a:t>Page </a:t>
            </a:r>
            <a:fld id="{9EB8CF35-BFCB-400B-B87F-2D95A38F2EF8}" type="slidenum">
              <a:rPr lang="en-US" sz="800" b="1" smtClean="0">
                <a:solidFill>
                  <a:srgbClr val="001C5C"/>
                </a:solidFill>
              </a:rPr>
              <a:pPr>
                <a:defRPr/>
              </a:pPr>
              <a:t>‹#›</a:t>
            </a:fld>
            <a:r>
              <a:rPr lang="en-US" sz="800" b="1" dirty="0" smtClean="0">
                <a:solidFill>
                  <a:srgbClr val="001C5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483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i="0">
          <a:solidFill>
            <a:srgbClr val="000000"/>
          </a:solidFill>
          <a:latin typeface="HelveticaNeueLT Std Thin"/>
          <a:ea typeface="ＭＳ Ｐゴシック" pitchFamily="34" charset="-128"/>
          <a:cs typeface="HelveticaNeueLT Std Thin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•"/>
        <a:defRPr sz="2400" b="0" i="0">
          <a:solidFill>
            <a:schemeClr val="tx1"/>
          </a:solidFill>
          <a:latin typeface="HelveticaNeueLT Std Thin"/>
          <a:ea typeface="ＭＳ Ｐゴシック" pitchFamily="34" charset="-128"/>
          <a:cs typeface="HelveticaNeueLT Std Thin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Char char="–"/>
        <a:defRPr sz="2000" b="0" i="0">
          <a:solidFill>
            <a:schemeClr val="tx1"/>
          </a:solidFill>
          <a:latin typeface="HelveticaNeueLT Std Thin"/>
          <a:ea typeface="ＭＳ Ｐゴシック" pitchFamily="34" charset="-128"/>
          <a:cs typeface="HelveticaNeueLT Std Thin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Char char="•"/>
        <a:defRPr sz="1800" b="0" i="0">
          <a:solidFill>
            <a:schemeClr val="tx1"/>
          </a:solidFill>
          <a:latin typeface="HelveticaNeueLT Std Thin"/>
          <a:ea typeface="ＭＳ Ｐゴシック" pitchFamily="34" charset="-128"/>
          <a:cs typeface="HelveticaNeueLT Std Thin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Char char="–"/>
        <a:defRPr sz="1600" b="0" i="0">
          <a:solidFill>
            <a:schemeClr val="tx1"/>
          </a:solidFill>
          <a:latin typeface="HelveticaNeueLT Std Thin"/>
          <a:ea typeface="ＭＳ Ｐゴシック" pitchFamily="34" charset="-128"/>
          <a:cs typeface="HelveticaNeueLT Std Thin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Char char="»"/>
        <a:defRPr sz="1100" b="0" i="0">
          <a:solidFill>
            <a:schemeClr val="tx1"/>
          </a:solidFill>
          <a:latin typeface="HelveticaNeueLT Std Thin"/>
          <a:ea typeface="ＭＳ Ｐゴシック" pitchFamily="34" charset="-128"/>
          <a:cs typeface="HelveticaNeueLT Std Thin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2333" y="1524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6148" name="Picture 1" descr="Screen shot 2012-09-17 at 11.30.41 AM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49" b="-2"/>
          <a:stretch>
            <a:fillRect/>
          </a:stretch>
        </p:blipFill>
        <p:spPr bwMode="auto">
          <a:xfrm>
            <a:off x="8001000" y="5867400"/>
            <a:ext cx="7223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19333" y="5867400"/>
            <a:ext cx="2332567" cy="644803"/>
            <a:chOff x="6519333" y="5867400"/>
            <a:chExt cx="2332567" cy="644803"/>
          </a:xfrm>
        </p:grpSpPr>
        <p:sp>
          <p:nvSpPr>
            <p:cNvPr id="2" name="Rectangle 1"/>
            <p:cNvSpPr/>
            <p:nvPr userDrawn="1"/>
          </p:nvSpPr>
          <p:spPr bwMode="auto">
            <a:xfrm>
              <a:off x="7732889" y="5867400"/>
              <a:ext cx="1030111" cy="6448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pic>
          <p:nvPicPr>
            <p:cNvPr id="10" name="Picture 9" descr="B-D_LandsEnd_Logo_ƒ_PMS289.jpg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19333" y="6251779"/>
              <a:ext cx="2332567" cy="238968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 bwMode="auto">
          <a:xfrm>
            <a:off x="6466113" y="6155871"/>
            <a:ext cx="2612571" cy="3510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2" name="Rectangle 18"/>
          <p:cNvSpPr txBox="1">
            <a:spLocks noChangeArrowheads="1"/>
          </p:cNvSpPr>
          <p:nvPr userDrawn="1"/>
        </p:nvSpPr>
        <p:spPr bwMode="auto">
          <a:xfrm>
            <a:off x="8115300" y="6500283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800" b="1" dirty="0" smtClean="0">
                <a:solidFill>
                  <a:srgbClr val="001C5C"/>
                </a:solidFill>
              </a:rPr>
              <a:t>Page </a:t>
            </a:r>
            <a:fld id="{9EB8CF35-BFCB-400B-B87F-2D95A38F2EF8}" type="slidenum">
              <a:rPr lang="en-US" sz="800" b="1" smtClean="0">
                <a:solidFill>
                  <a:srgbClr val="001C5C"/>
                </a:solidFill>
              </a:rPr>
              <a:pPr>
                <a:defRPr/>
              </a:pPr>
              <a:t>‹#›</a:t>
            </a:fld>
            <a:r>
              <a:rPr lang="en-US" sz="800" b="1" dirty="0" smtClean="0">
                <a:solidFill>
                  <a:srgbClr val="001C5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323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i="0">
          <a:solidFill>
            <a:srgbClr val="000000"/>
          </a:solidFill>
          <a:latin typeface="HelveticaNeueLT Std Thin"/>
          <a:ea typeface="ＭＳ Ｐゴシック" pitchFamily="34" charset="-128"/>
          <a:cs typeface="HelveticaNeueLT Std Thin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•"/>
        <a:defRPr sz="2400" b="0" i="0">
          <a:solidFill>
            <a:schemeClr val="tx1"/>
          </a:solidFill>
          <a:latin typeface="HelveticaNeueLT Std Thin"/>
          <a:ea typeface="ＭＳ Ｐゴシック" pitchFamily="34" charset="-128"/>
          <a:cs typeface="HelveticaNeueLT Std Thin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Char char="–"/>
        <a:defRPr sz="2000" b="0" i="0">
          <a:solidFill>
            <a:schemeClr val="tx1"/>
          </a:solidFill>
          <a:latin typeface="HelveticaNeueLT Std Thin"/>
          <a:ea typeface="ＭＳ Ｐゴシック" pitchFamily="34" charset="-128"/>
          <a:cs typeface="HelveticaNeueLT Std Thin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Char char="•"/>
        <a:defRPr sz="1800" b="0" i="0">
          <a:solidFill>
            <a:schemeClr val="tx1"/>
          </a:solidFill>
          <a:latin typeface="HelveticaNeueLT Std Thin"/>
          <a:ea typeface="ＭＳ Ｐゴシック" pitchFamily="34" charset="-128"/>
          <a:cs typeface="HelveticaNeueLT Std Thin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Char char="–"/>
        <a:defRPr sz="1600" b="0" i="0">
          <a:solidFill>
            <a:schemeClr val="tx1"/>
          </a:solidFill>
          <a:latin typeface="HelveticaNeueLT Std Thin"/>
          <a:ea typeface="ＭＳ Ｐゴシック" pitchFamily="34" charset="-128"/>
          <a:cs typeface="HelveticaNeueLT Std Thin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Char char="»"/>
        <a:defRPr sz="1100" b="0" i="0">
          <a:solidFill>
            <a:schemeClr val="tx1"/>
          </a:solidFill>
          <a:latin typeface="HelveticaNeueLT Std Thin"/>
          <a:ea typeface="ＭＳ Ｐゴシック" pitchFamily="34" charset="-128"/>
          <a:cs typeface="HelveticaNeueLT Std Thin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" descr="http://simpleicon.com/wp-content/uploads/imac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AutoShape 15" descr="http://simpleicon.com/wp-content/uploads/imac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4428" y="108856"/>
            <a:ext cx="8999903" cy="62048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400" b="1" dirty="0" smtClean="0">
              <a:solidFill>
                <a:srgbClr val="002060"/>
              </a:solidFill>
              <a:ea typeface="ＭＳ Ｐゴシック" pitchFamily="34" charset="-128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b="1" dirty="0" smtClean="0">
                <a:solidFill>
                  <a:srgbClr val="002060"/>
                </a:solidFill>
                <a:ea typeface="ＭＳ Ｐゴシック" pitchFamily="34" charset="-128"/>
              </a:rPr>
              <a:t>Master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b="1" dirty="0" smtClean="0">
                <a:solidFill>
                  <a:srgbClr val="002060"/>
                </a:solidFill>
                <a:ea typeface="ＭＳ Ｐゴシック" pitchFamily="34" charset="-128"/>
              </a:rPr>
              <a:t>Testing Slides</a:t>
            </a:r>
            <a:endParaRPr lang="en-US" sz="5400" b="1" dirty="0">
              <a:solidFill>
                <a:srgbClr val="002060"/>
              </a:solidFill>
              <a:ea typeface="ＭＳ Ｐゴシック" pitchFamily="34" charset="-128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400" b="1" dirty="0" smtClean="0">
              <a:solidFill>
                <a:srgbClr val="00206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75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333" y="878027"/>
            <a:ext cx="5104433" cy="827055"/>
          </a:xfrm>
        </p:spPr>
        <p:txBody>
          <a:bodyPr/>
          <a:lstStyle/>
          <a:p>
            <a:r>
              <a:rPr lang="en-US" sz="14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LE.com Offer Test</a:t>
            </a:r>
            <a:r>
              <a:rPr lang="en-US" sz="1400" dirty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January 23</a:t>
            </a:r>
            <a:r>
              <a:rPr lang="en-US" sz="1400" baseline="300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rd</a:t>
            </a:r>
            <a:r>
              <a:rPr lang="en-US" sz="14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 2017     </a:t>
            </a:r>
            <a:r>
              <a:rPr lang="en-US" sz="1400" b="1" dirty="0" smtClean="0">
                <a:solidFill>
                  <a:srgbClr val="002060"/>
                </a:solidFill>
              </a:rPr>
              <a:t/>
            </a:r>
            <a:br>
              <a:rPr lang="en-US" sz="1400" b="1" dirty="0" smtClean="0">
                <a:solidFill>
                  <a:srgbClr val="002060"/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NeueLT Std Thin" pitchFamily="34" charset="0"/>
                <a:cs typeface="ＭＳ Ｐゴシック" charset="0"/>
              </a:rPr>
              <a:t>Objective: Determine impact of Promotion over a No Offer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5218" y="1831841"/>
            <a:ext cx="2092271" cy="44224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Control</a:t>
            </a:r>
          </a:p>
          <a:p>
            <a:pPr algn="ctr"/>
            <a:r>
              <a:rPr lang="en-US" sz="1400" b="1" i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No Offer</a:t>
            </a:r>
            <a:endParaRPr lang="en-US" sz="1400" i="1" dirty="0" smtClean="0">
              <a:solidFill>
                <a:srgbClr val="002060"/>
              </a:solidFill>
              <a:latin typeface="HelveticaNeueLT Std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85218" y="2371256"/>
            <a:ext cx="2092271" cy="9448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Demand: 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$454K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Profit Dollars: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$154K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Margin Rate: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58%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Orders: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4,426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AOV: 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$102.20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68451" y="1853098"/>
            <a:ext cx="2506114" cy="44224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TEST</a:t>
            </a:r>
          </a:p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Additional 30% Off Sale &amp; Clearance</a:t>
            </a:r>
            <a:endParaRPr lang="en-US" sz="1400" i="1" dirty="0" smtClean="0">
              <a:solidFill>
                <a:srgbClr val="002060"/>
              </a:solidFill>
              <a:latin typeface="HelveticaNeueLT Std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268451" y="2371256"/>
            <a:ext cx="2506114" cy="944871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Demand: 	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$536K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+18%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Profit Dollars: 	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$148K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- 4%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Margin Rate: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50%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- 720 Bps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Orders: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5,458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+23%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AOV: 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$97.70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- 4%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484155" y="5848157"/>
            <a:ext cx="2086536" cy="598715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Demand Lift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ＭＳ Ｐゴシック" pitchFamily="34" charset="-128"/>
              </a:rPr>
              <a:t>+18%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19246" y="1684223"/>
            <a:ext cx="4026877" cy="4762649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59" y="3660453"/>
            <a:ext cx="3668588" cy="21357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843" y="3651201"/>
            <a:ext cx="3729330" cy="2154209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42332" y="92307"/>
            <a:ext cx="9101667" cy="82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0" i="0">
                <a:solidFill>
                  <a:srgbClr val="000000"/>
                </a:solidFill>
                <a:latin typeface="HelveticaNeueLT Std Thin"/>
                <a:ea typeface="ＭＳ Ｐゴシック" pitchFamily="34" charset="-128"/>
                <a:cs typeface="HelveticaNeueLT Std Thin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4400"/>
            <a:r>
              <a:rPr lang="en-US" sz="1900" kern="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LE.com Promotion drove +23% Increase in Orders, &amp; -4% Decrease in Margin Dollars      </a:t>
            </a:r>
            <a:endParaRPr lang="en-US" sz="1900" i="1" kern="0" dirty="0">
              <a:solidFill>
                <a:srgbClr val="C00000"/>
              </a:solidFill>
              <a:latin typeface="HelveticaNeueLT Std Thin" pitchFamily="34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333" y="879557"/>
            <a:ext cx="5784726" cy="827055"/>
          </a:xfrm>
        </p:spPr>
        <p:txBody>
          <a:bodyPr/>
          <a:lstStyle/>
          <a:p>
            <a:r>
              <a:rPr lang="en-US" sz="14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LE.com Offer Test</a:t>
            </a:r>
            <a:r>
              <a:rPr lang="en-US" sz="1400" dirty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January 31</a:t>
            </a:r>
            <a:r>
              <a:rPr lang="en-US" sz="1400" baseline="300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st</a:t>
            </a:r>
            <a:r>
              <a:rPr lang="en-US" sz="14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 2017     </a:t>
            </a:r>
            <a:r>
              <a:rPr lang="en-US" sz="1400" b="1" dirty="0" smtClean="0">
                <a:solidFill>
                  <a:srgbClr val="002060"/>
                </a:solidFill>
              </a:rPr>
              <a:t/>
            </a:r>
            <a:br>
              <a:rPr lang="en-US" sz="1400" b="1" dirty="0" smtClean="0">
                <a:solidFill>
                  <a:srgbClr val="002060"/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NeueLT Std Thin" pitchFamily="34" charset="0"/>
                <a:cs typeface="ＭＳ Ｐゴシック" charset="0"/>
              </a:rPr>
              <a:t>Objective: Determine impact of Promotion over a No Offer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NeueLT Std Thin" pitchFamily="34" charset="0"/>
                <a:cs typeface="ＭＳ Ｐゴシック" charset="0"/>
              </a:rPr>
              <a:t>Control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NeueLT Std Thin" pitchFamily="34" charset="0"/>
                <a:cs typeface="ＭＳ Ｐゴシック" charset="0"/>
              </a:rPr>
            </a:br>
            <a:r>
              <a:rPr lang="en-US" sz="1400" i="1" dirty="0">
                <a:solidFill>
                  <a:srgbClr val="C00000"/>
                </a:solidFill>
                <a:latin typeface="HelveticaNeueLT Std Thin" pitchFamily="34" charset="0"/>
                <a:cs typeface="ＭＳ Ｐゴシック" charset="0"/>
              </a:rPr>
              <a:t>Note: </a:t>
            </a:r>
            <a:r>
              <a:rPr lang="en-US" sz="1400" i="1" dirty="0" smtClean="0">
                <a:solidFill>
                  <a:srgbClr val="C00000"/>
                </a:solidFill>
                <a:latin typeface="HelveticaNeueLT Std Thin" pitchFamily="34" charset="0"/>
                <a:cs typeface="ＭＳ Ｐゴシック" charset="0"/>
              </a:rPr>
              <a:t>Profit Dollars Increase was NOT Statistically Significant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NeueLT Std Thin" pitchFamily="34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5218" y="2066970"/>
            <a:ext cx="2092271" cy="44224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Control</a:t>
            </a:r>
          </a:p>
          <a:p>
            <a:pPr algn="ctr"/>
            <a:r>
              <a:rPr lang="en-US" sz="1400" b="1" i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No Offer</a:t>
            </a:r>
            <a:endParaRPr lang="en-US" sz="1400" i="1" dirty="0" smtClean="0">
              <a:solidFill>
                <a:srgbClr val="002060"/>
              </a:solidFill>
              <a:latin typeface="HelveticaNeueLT Std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85218" y="2606385"/>
            <a:ext cx="2092271" cy="9448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Demand: 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$669K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Profit Dollars: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$220K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Margin Rate: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51%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Orders: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6,375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AOV: 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$104.90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68451" y="2088227"/>
            <a:ext cx="2506114" cy="44224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TEST</a:t>
            </a:r>
          </a:p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25% Off Order</a:t>
            </a:r>
            <a:endParaRPr lang="en-US" sz="1400" i="1" dirty="0" smtClean="0">
              <a:solidFill>
                <a:srgbClr val="002060"/>
              </a:solidFill>
              <a:latin typeface="HelveticaNeueLT Std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268451" y="2606385"/>
            <a:ext cx="2506114" cy="944871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Demand: 	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$752K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+12%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Profit Dollars: 	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$227K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+3%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Margin Rate: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48%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- 300Bps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Orders: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7,410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+16%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AOV: 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$101.20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- 4%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484155" y="5856873"/>
            <a:ext cx="2086536" cy="598715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Demand Lift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ＭＳ Ｐゴシック" pitchFamily="34" charset="-128"/>
              </a:rPr>
              <a:t>+12%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19246" y="1919352"/>
            <a:ext cx="4026877" cy="4536236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29" y="3776064"/>
            <a:ext cx="3669910" cy="19954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50" y="3776064"/>
            <a:ext cx="3663005" cy="1995492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42332" y="92307"/>
            <a:ext cx="9101668" cy="82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0" i="0">
                <a:solidFill>
                  <a:srgbClr val="000000"/>
                </a:solidFill>
                <a:latin typeface="HelveticaNeueLT Std Thin"/>
                <a:ea typeface="ＭＳ Ｐゴシック" pitchFamily="34" charset="-128"/>
                <a:cs typeface="HelveticaNeueLT Std Thin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4400"/>
            <a:r>
              <a:rPr lang="en-US" sz="1800" kern="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LE.com Promotion drove +16% Increase in Orders, &amp; +3% Increase in Margin Dollars </a:t>
            </a:r>
            <a:endParaRPr lang="en-US" sz="1800" i="1" kern="0" dirty="0">
              <a:solidFill>
                <a:srgbClr val="C00000"/>
              </a:solidFill>
              <a:latin typeface="HelveticaNeueLT Std Thin" pitchFamily="34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333" y="973809"/>
            <a:ext cx="5052181" cy="827055"/>
          </a:xfrm>
        </p:spPr>
        <p:txBody>
          <a:bodyPr/>
          <a:lstStyle/>
          <a:p>
            <a:r>
              <a:rPr lang="en-US" sz="14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LE.com Offer Test</a:t>
            </a:r>
            <a:r>
              <a:rPr lang="en-US" sz="1400" dirty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3.10.17 – 3.13.17     </a:t>
            </a:r>
            <a:r>
              <a:rPr lang="en-US" sz="1400" b="1" dirty="0" smtClean="0">
                <a:solidFill>
                  <a:srgbClr val="002060"/>
                </a:solidFill>
              </a:rPr>
              <a:t/>
            </a:r>
            <a:br>
              <a:rPr lang="en-US" sz="1400" b="1" dirty="0" smtClean="0">
                <a:solidFill>
                  <a:srgbClr val="002060"/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NeueLT Std Thin" pitchFamily="34" charset="0"/>
                <a:cs typeface="ＭＳ Ｐゴシック" charset="0"/>
              </a:rPr>
              <a:t>Objective: Determine impact of Promotion Level on Profitability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NeueLT Std Thin" pitchFamily="34" charset="0"/>
                <a:cs typeface="ＭＳ Ｐゴシック" charset="0"/>
              </a:rPr>
              <a:t/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NeueLT Std Thin" pitchFamily="34" charset="0"/>
                <a:cs typeface="ＭＳ Ｐゴシック" charset="0"/>
              </a:rPr>
            </a:br>
            <a:r>
              <a:rPr lang="en-US" sz="1400" i="1" dirty="0">
                <a:solidFill>
                  <a:srgbClr val="C00000"/>
                </a:solidFill>
                <a:latin typeface="HelveticaNeueLT Std Thin" pitchFamily="34" charset="0"/>
                <a:cs typeface="ＭＳ Ｐゴシック" charset="0"/>
              </a:rPr>
              <a:t>Note: </a:t>
            </a:r>
            <a:r>
              <a:rPr lang="en-US" sz="1400" i="1" dirty="0" smtClean="0">
                <a:solidFill>
                  <a:srgbClr val="C00000"/>
                </a:solidFill>
                <a:latin typeface="HelveticaNeueLT Std Thin" pitchFamily="34" charset="0"/>
                <a:cs typeface="ＭＳ Ｐゴシック" charset="0"/>
              </a:rPr>
              <a:t>Profit Dollars Increase was NOT Statistically Significant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NeueLT Std Thin" pitchFamily="34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5218" y="2066970"/>
            <a:ext cx="2092271" cy="44224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Control</a:t>
            </a:r>
          </a:p>
          <a:p>
            <a:pPr algn="ctr"/>
            <a:r>
              <a:rPr lang="en-US" sz="1400" b="1" i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20% Off Reg</a:t>
            </a:r>
            <a:endParaRPr lang="en-US" sz="1400" i="1" dirty="0" smtClean="0">
              <a:solidFill>
                <a:srgbClr val="002060"/>
              </a:solidFill>
              <a:latin typeface="HelveticaNeueLT Std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85218" y="2606385"/>
            <a:ext cx="2092271" cy="9448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Demand: 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$1,453K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Profit Dollars: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$498K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Margin Rate: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53%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Orders: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14,088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AOV: 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$103.10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68451" y="2088227"/>
            <a:ext cx="2506114" cy="44224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TEST</a:t>
            </a:r>
          </a:p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30% Off Reg</a:t>
            </a:r>
            <a:endParaRPr lang="en-US" sz="1400" i="1" dirty="0" smtClean="0">
              <a:solidFill>
                <a:srgbClr val="002060"/>
              </a:solidFill>
              <a:latin typeface="HelveticaNeueLT Std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268451" y="2606385"/>
            <a:ext cx="2506114" cy="944871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Demand: 	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$1,535K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+6%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Profit Dollars: 	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$508K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+2%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Margin Rate: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51%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- 130 Bps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Orders: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15,198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+8%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AOV: 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$100.70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- 2%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484155" y="5177604"/>
            <a:ext cx="2086536" cy="598715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Demand Lift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ＭＳ Ｐゴシック" pitchFamily="34" charset="-128"/>
              </a:rPr>
              <a:t>+6%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19246" y="1919352"/>
            <a:ext cx="4026877" cy="4072145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42332" y="92307"/>
            <a:ext cx="9101667" cy="82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0" i="0">
                <a:solidFill>
                  <a:srgbClr val="000000"/>
                </a:solidFill>
                <a:latin typeface="HelveticaNeueLT Std Thin"/>
                <a:ea typeface="ＭＳ Ｐゴシック" pitchFamily="34" charset="-128"/>
                <a:cs typeface="HelveticaNeueLT Std Thin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4400"/>
            <a:r>
              <a:rPr lang="en-US" sz="1900" kern="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LE.com Promotion drove +8% Increase in Orders, &amp; +2% Increase in Margin Dollars      </a:t>
            </a:r>
            <a:endParaRPr lang="en-US" sz="1900" i="1" kern="0" dirty="0">
              <a:solidFill>
                <a:srgbClr val="C00000"/>
              </a:solidFill>
              <a:latin typeface="HelveticaNeueLT Std Thin" pitchFamily="34" charset="0"/>
              <a:cs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2" y="3966814"/>
            <a:ext cx="3479841" cy="888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30" y="3988128"/>
            <a:ext cx="3479840" cy="9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333" y="873396"/>
            <a:ext cx="5539317" cy="827055"/>
          </a:xfrm>
        </p:spPr>
        <p:txBody>
          <a:bodyPr/>
          <a:lstStyle/>
          <a:p>
            <a:r>
              <a:rPr lang="en-US" sz="14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LE.com Offer Test</a:t>
            </a:r>
            <a:r>
              <a:rPr lang="en-US" sz="1400" dirty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April 7</a:t>
            </a:r>
            <a:r>
              <a:rPr lang="en-US" sz="1400" baseline="300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 – 9</a:t>
            </a:r>
            <a:r>
              <a:rPr lang="en-US" sz="1400" baseline="300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  2017     </a:t>
            </a:r>
            <a:r>
              <a:rPr lang="en-US" sz="1400" b="1" dirty="0" smtClean="0">
                <a:solidFill>
                  <a:srgbClr val="002060"/>
                </a:solidFill>
              </a:rPr>
              <a:t/>
            </a:r>
            <a:br>
              <a:rPr lang="en-US" sz="1400" b="1" dirty="0" smtClean="0">
                <a:solidFill>
                  <a:srgbClr val="002060"/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NeueLT Std Thin" pitchFamily="34" charset="0"/>
                <a:cs typeface="ＭＳ Ｐゴシック" charset="0"/>
              </a:rPr>
              <a:t>Objective: Determine impact of Promotion over a No Offer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NeueLT Std Thin" pitchFamily="34" charset="0"/>
                <a:cs typeface="ＭＳ Ｐゴシック" charset="0"/>
              </a:rPr>
              <a:t>Control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NeueLT Std Thin" pitchFamily="34" charset="0"/>
                <a:cs typeface="ＭＳ Ｐゴシック" charset="0"/>
              </a:rPr>
            </a:br>
            <a:r>
              <a:rPr lang="en-US" sz="1400" i="1" dirty="0">
                <a:solidFill>
                  <a:srgbClr val="C00000"/>
                </a:solidFill>
                <a:latin typeface="HelveticaNeueLT Std Thin" pitchFamily="34" charset="0"/>
                <a:cs typeface="ＭＳ Ｐゴシック" charset="0"/>
              </a:rPr>
              <a:t>Note: </a:t>
            </a:r>
            <a:r>
              <a:rPr lang="en-US" sz="1400" i="1" dirty="0" smtClean="0">
                <a:solidFill>
                  <a:srgbClr val="C00000"/>
                </a:solidFill>
                <a:latin typeface="HelveticaNeueLT Std Thin" pitchFamily="34" charset="0"/>
                <a:cs typeface="ＭＳ Ｐゴシック" charset="0"/>
              </a:rPr>
              <a:t>Profit Dollars Increase was NOT Statistically Significant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NeueLT Std Thin" pitchFamily="34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318" y="2066970"/>
            <a:ext cx="2092271" cy="44224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Control</a:t>
            </a:r>
          </a:p>
          <a:p>
            <a:pPr algn="ctr"/>
            <a:r>
              <a:rPr lang="en-US" sz="1400" b="1" i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No Offer</a:t>
            </a:r>
            <a:endParaRPr lang="en-US" sz="1400" i="1" dirty="0" smtClean="0">
              <a:solidFill>
                <a:srgbClr val="002060"/>
              </a:solidFill>
              <a:latin typeface="HelveticaNeueLT Std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042318" y="2606385"/>
            <a:ext cx="2092271" cy="9448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Demand: 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$779K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Profit Dollars: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$242K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Margin Rate: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50%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Orders: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 7,747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AOV: 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$100.50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68451" y="2088227"/>
            <a:ext cx="2506114" cy="44224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TEST</a:t>
            </a:r>
          </a:p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25% Off Order</a:t>
            </a:r>
            <a:endParaRPr lang="en-US" sz="1400" i="1" dirty="0" smtClean="0">
              <a:solidFill>
                <a:srgbClr val="002060"/>
              </a:solidFill>
              <a:latin typeface="HelveticaNeueLT Std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268451" y="2606385"/>
            <a:ext cx="2506114" cy="944871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Demand: 	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$825K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+6%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Profit Dollars: 	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$240K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- 1%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Margin Rate: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48%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- 224 Bps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Orders: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8,594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+11%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AOV: 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$95.96	- 5%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484155" y="5741571"/>
            <a:ext cx="2086536" cy="598715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Demand Lift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ＭＳ Ｐゴシック" pitchFamily="34" charset="-128"/>
              </a:rPr>
              <a:t>+6%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19246" y="1919352"/>
            <a:ext cx="4026877" cy="4420934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42332" y="92307"/>
            <a:ext cx="9101667" cy="82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0" i="0">
                <a:solidFill>
                  <a:srgbClr val="000000"/>
                </a:solidFill>
                <a:latin typeface="HelveticaNeueLT Std Thin"/>
                <a:ea typeface="ＭＳ Ｐゴシック" pitchFamily="34" charset="-128"/>
                <a:cs typeface="HelveticaNeueLT Std Thin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4400"/>
            <a:r>
              <a:rPr lang="en-US" sz="1800" kern="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LE.com Promotion drove +11% Increase in Orders, &amp; -1% Decrease in Margin Dollars      </a:t>
            </a:r>
            <a:endParaRPr lang="en-US" sz="1800" i="1" kern="0" dirty="0">
              <a:solidFill>
                <a:srgbClr val="C00000"/>
              </a:solidFill>
              <a:latin typeface="HelveticaNeueLT Std Thin" pitchFamily="34" charset="0"/>
              <a:cs typeface="ＭＳ Ｐゴシック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088" y="3639588"/>
            <a:ext cx="3843192" cy="2060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3" y="3648429"/>
            <a:ext cx="4241069" cy="20512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4519245" y="6308630"/>
            <a:ext cx="4026877" cy="598715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+$45,820 Over 3 Days</a:t>
            </a:r>
            <a:endParaRPr kumimoji="0" lang="en-US" sz="2000" b="1" i="0" u="none" strike="noStrike" cap="none" normalizeH="0" dirty="0" smtClean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96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333" y="634189"/>
            <a:ext cx="5560608" cy="827055"/>
          </a:xfrm>
        </p:spPr>
        <p:txBody>
          <a:bodyPr/>
          <a:lstStyle/>
          <a:p>
            <a:r>
              <a:rPr lang="en-US" sz="1400" dirty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LE.com Offer </a:t>
            </a:r>
            <a:r>
              <a:rPr lang="en-US" sz="14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Test: April 27</a:t>
            </a:r>
            <a:r>
              <a:rPr lang="en-US" sz="1400" baseline="300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 – May 1</a:t>
            </a:r>
            <a:r>
              <a:rPr lang="en-US" sz="1400" baseline="300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st</a:t>
            </a:r>
            <a:r>
              <a:rPr lang="en-US" sz="140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   </a:t>
            </a:r>
            <a:r>
              <a:rPr lang="en-US" sz="1400" b="1" dirty="0" smtClean="0">
                <a:solidFill>
                  <a:srgbClr val="002060"/>
                </a:solidFill>
              </a:rPr>
              <a:t/>
            </a:r>
            <a:br>
              <a:rPr lang="en-US" sz="1400" b="1" dirty="0" smtClean="0">
                <a:solidFill>
                  <a:srgbClr val="002060"/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NeueLT Std Thin" pitchFamily="34" charset="0"/>
                <a:cs typeface="ＭＳ Ｐゴシック" charset="0"/>
              </a:rPr>
              <a:t>Objective: Determine impact of Promotion over a No Offer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5218" y="1396406"/>
            <a:ext cx="2092271" cy="44224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Control</a:t>
            </a:r>
          </a:p>
          <a:p>
            <a:pPr algn="ctr"/>
            <a:r>
              <a:rPr lang="en-US" sz="1400" b="1" i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No Offer</a:t>
            </a:r>
            <a:endParaRPr lang="en-US" sz="1400" i="1" dirty="0" smtClean="0">
              <a:solidFill>
                <a:srgbClr val="002060"/>
              </a:solidFill>
              <a:latin typeface="HelveticaNeueLT Std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85218" y="1935821"/>
            <a:ext cx="2092271" cy="9448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Demand: 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$1,843K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Profit Dollars: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$607K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Margin Rate: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52%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Orders: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20,808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AOV: 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$89.05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68451" y="1417663"/>
            <a:ext cx="2506114" cy="44224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TEST</a:t>
            </a:r>
          </a:p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HelveticaNeueLT Std" pitchFamily="34" charset="0"/>
                <a:cs typeface="Arial" pitchFamily="34" charset="0"/>
              </a:rPr>
              <a:t>25% Off Reg</a:t>
            </a:r>
            <a:endParaRPr lang="en-US" sz="1400" i="1" dirty="0" smtClean="0">
              <a:solidFill>
                <a:srgbClr val="002060"/>
              </a:solidFill>
              <a:latin typeface="HelveticaNeueLT Std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268451" y="1935821"/>
            <a:ext cx="2506114" cy="944871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Demand: 	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$1,965K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+7%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Profit Dollars: 	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$637K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+5%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Margin Rate: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52%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- 53 Bps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Orders: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22,187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+7%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AOV: 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        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$88.67</a:t>
            </a:r>
            <a:r>
              <a:rPr lang="en-US" sz="1000" b="1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0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+0%</a:t>
            </a:r>
            <a:endParaRPr lang="en-US" sz="1000" b="1" dirty="0">
              <a:solidFill>
                <a:srgbClr val="002060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484155" y="5839461"/>
            <a:ext cx="2086536" cy="598715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02060"/>
                </a:solidFill>
                <a:latin typeface="Calibri" panose="020F0502020204030204" pitchFamily="34" charset="0"/>
                <a:ea typeface="ＭＳ Ｐゴシック" pitchFamily="34" charset="-128"/>
              </a:rPr>
              <a:t>Demand Lift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ＭＳ Ｐゴシック" pitchFamily="34" charset="-128"/>
              </a:rPr>
              <a:t>+7%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19246" y="1375949"/>
            <a:ext cx="4026877" cy="5111931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42332" y="92308"/>
            <a:ext cx="9101667" cy="54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0" i="0">
                <a:solidFill>
                  <a:srgbClr val="000000"/>
                </a:solidFill>
                <a:latin typeface="HelveticaNeueLT Std Thin"/>
                <a:ea typeface="ＭＳ Ｐゴシック" pitchFamily="34" charset="-128"/>
                <a:cs typeface="HelveticaNeueLT Std Thin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4400"/>
            <a:r>
              <a:rPr lang="en-US" sz="1800" kern="0" dirty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LE.com Promotion drove </a:t>
            </a:r>
            <a:r>
              <a:rPr lang="en-US" sz="1800" kern="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+</a:t>
            </a:r>
            <a:r>
              <a:rPr lang="en-US" sz="1800" kern="0" dirty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7</a:t>
            </a:r>
            <a:r>
              <a:rPr lang="en-US" sz="1800" kern="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% </a:t>
            </a:r>
            <a:r>
              <a:rPr lang="en-US" sz="1800" kern="0" dirty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Increase in Orders, &amp; </a:t>
            </a:r>
            <a:r>
              <a:rPr lang="en-US" sz="1800" kern="0" dirty="0" smtClean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+5% </a:t>
            </a:r>
            <a:r>
              <a:rPr lang="en-US" sz="1800" kern="0" dirty="0">
                <a:solidFill>
                  <a:srgbClr val="002060"/>
                </a:solidFill>
                <a:latin typeface="HelveticaNeueLT Std Thin" pitchFamily="34" charset="0"/>
                <a:cs typeface="Arial" panose="020B0604020202020204" pitchFamily="34" charset="0"/>
              </a:rPr>
              <a:t>Increase in Margin Dollars      </a:t>
            </a:r>
            <a:endParaRPr lang="en-US" sz="1800" i="1" kern="0" dirty="0">
              <a:solidFill>
                <a:srgbClr val="C00000"/>
              </a:solidFill>
              <a:latin typeface="HelveticaNeueLT Std Thin" pitchFamily="34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sz="1800" kern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sz="1800" kern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13721</TotalTime>
  <Words>227</Words>
  <Application>Microsoft Office PowerPoint</Application>
  <PresentationFormat>On-screen Show (4:3)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HelveticaNeueLT Std</vt:lpstr>
      <vt:lpstr>HelveticaNeueLT Std Med</vt:lpstr>
      <vt:lpstr>HelveticaNeueLT Std Thin</vt:lpstr>
      <vt:lpstr>ＭＳ Ｐゴシック</vt:lpstr>
      <vt:lpstr>Arial</vt:lpstr>
      <vt:lpstr>Calibri</vt:lpstr>
      <vt:lpstr>4_Blank Presentation</vt:lpstr>
      <vt:lpstr>5_Blank Presentation</vt:lpstr>
      <vt:lpstr>PowerPoint Presentation</vt:lpstr>
      <vt:lpstr>LE.com Offer Test: January 23rd 2017      Objective: Determine impact of Promotion over a No Offer Control</vt:lpstr>
      <vt:lpstr>LE.com Offer Test: January 31st 2017      Objective: Determine impact of Promotion over a No Offer Control Note: Profit Dollars Increase was NOT Statistically Significant</vt:lpstr>
      <vt:lpstr>LE.com Offer Test: 3.10.17 – 3.13.17      Objective: Determine impact of Promotion Level on Profitability Note: Profit Dollars Increase was NOT Statistically Significant</vt:lpstr>
      <vt:lpstr>LE.com Offer Test: April 7th – 9th  2017      Objective: Determine impact of Promotion over a No Offer Control Note: Profit Dollars Increase was NOT Statistically Significant</vt:lpstr>
      <vt:lpstr>LE.com Offer Test: April 27th – May 1st    Objective: Determine impact of Promotion over a No Offer Control</vt:lpstr>
    </vt:vector>
  </TitlesOfParts>
  <Company>Lands' End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The Staff of Lands' End</dc:creator>
  <cp:lastModifiedBy>Irland, Daryl A.</cp:lastModifiedBy>
  <cp:revision>1113</cp:revision>
  <cp:lastPrinted>2017-05-08T15:40:11Z</cp:lastPrinted>
  <dcterms:created xsi:type="dcterms:W3CDTF">2015-03-19T14:36:47Z</dcterms:created>
  <dcterms:modified xsi:type="dcterms:W3CDTF">2017-06-14T00:11:09Z</dcterms:modified>
</cp:coreProperties>
</file>