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C1117A-CCD3-41D0-B49D-178705FAE64E}">
  <a:tblStyle styleId="{F2C1117A-CCD3-41D0-B49D-178705FAE6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d002357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d002357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d002357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d002357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d077aa7a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d077aa7a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d077aa7a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d077aa7a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d077aa7a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d077aa7a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d59fe725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d59fe72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25400"/>
            <a:ext cx="8520600" cy="2052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700"/>
              <a:t>Exploring the determinants of distinct car crash types: </a:t>
            </a:r>
            <a:endParaRPr sz="2700"/>
          </a:p>
          <a:p>
            <a:pPr indent="0" lvl="0" marL="0" rtl="0" algn="ctr">
              <a:lnSpc>
                <a:spcPct val="115000"/>
              </a:lnSpc>
              <a:spcBef>
                <a:spcPts val="0"/>
              </a:spcBef>
              <a:spcAft>
                <a:spcPts val="0"/>
              </a:spcAft>
              <a:buNone/>
            </a:pPr>
            <a:r>
              <a:rPr lang="en" sz="2700"/>
              <a:t>Analyzing factors influencing their occurrence and </a:t>
            </a:r>
            <a:endParaRPr sz="2700"/>
          </a:p>
          <a:p>
            <a:pPr indent="0" lvl="0" marL="0" rtl="0" algn="ctr">
              <a:lnSpc>
                <a:spcPct val="115000"/>
              </a:lnSpc>
              <a:spcBef>
                <a:spcPts val="0"/>
              </a:spcBef>
              <a:spcAft>
                <a:spcPts val="0"/>
              </a:spcAft>
              <a:buNone/>
            </a:pPr>
            <a:r>
              <a:rPr lang="en" sz="2700"/>
              <a:t>identification of key elements for mitigating the risk of car crashes.</a:t>
            </a:r>
            <a:endParaRPr sz="2700"/>
          </a:p>
          <a:p>
            <a:pPr indent="0" lvl="0" marL="0" rtl="0" algn="ctr">
              <a:lnSpc>
                <a:spcPct val="115000"/>
              </a:lnSpc>
              <a:spcBef>
                <a:spcPts val="0"/>
              </a:spcBef>
              <a:spcAft>
                <a:spcPts val="0"/>
              </a:spcAft>
              <a:buNone/>
            </a:pPr>
            <a:r>
              <a:t/>
            </a:r>
            <a:endParaRPr sz="2700"/>
          </a:p>
        </p:txBody>
      </p:sp>
      <p:sp>
        <p:nvSpPr>
          <p:cNvPr id="55" name="Google Shape;55;p13"/>
          <p:cNvSpPr txBox="1"/>
          <p:nvPr>
            <p:ph idx="1" type="subTitle"/>
          </p:nvPr>
        </p:nvSpPr>
        <p:spPr>
          <a:xfrm>
            <a:off x="311700" y="3750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Team 4: Jiahao (Michael) Zhang, Zhiyu (Eric) Chen, Avi Dhruva, Jonathan Ham, Brandon Herold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E9E9E"/>
                </a:solidFill>
              </a:rPr>
              <a:t>The Problem and Data Source</a:t>
            </a:r>
            <a:endParaRPr b="1">
              <a:solidFill>
                <a:srgbClr val="9E9E9E"/>
              </a:solidFill>
            </a:endParaRPr>
          </a:p>
        </p:txBody>
      </p:sp>
      <p:sp>
        <p:nvSpPr>
          <p:cNvPr id="61" name="Google Shape;61;p14"/>
          <p:cNvSpPr txBox="1"/>
          <p:nvPr>
            <p:ph idx="1" type="body"/>
          </p:nvPr>
        </p:nvSpPr>
        <p:spPr>
          <a:xfrm>
            <a:off x="311700" y="1152475"/>
            <a:ext cx="8520600" cy="3809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770"/>
              <a:buNone/>
            </a:pPr>
            <a:r>
              <a:rPr b="1" lang="en" sz="1460">
                <a:solidFill>
                  <a:schemeClr val="dk1"/>
                </a:solidFill>
              </a:rPr>
              <a:t>Problem:</a:t>
            </a:r>
            <a:r>
              <a:rPr lang="en" sz="1460">
                <a:solidFill>
                  <a:schemeClr val="dk1"/>
                </a:solidFill>
              </a:rPr>
              <a:t>  What factors contribute to the </a:t>
            </a:r>
            <a:r>
              <a:rPr lang="en" sz="1460">
                <a:solidFill>
                  <a:schemeClr val="dk1"/>
                </a:solidFill>
              </a:rPr>
              <a:t>occurrence</a:t>
            </a:r>
            <a:r>
              <a:rPr lang="en" sz="1460">
                <a:solidFill>
                  <a:schemeClr val="dk1"/>
                </a:solidFill>
              </a:rPr>
              <a:t> of </a:t>
            </a:r>
            <a:r>
              <a:rPr lang="en" sz="1460">
                <a:solidFill>
                  <a:schemeClr val="dk1"/>
                </a:solidFill>
              </a:rPr>
              <a:t>specific</a:t>
            </a:r>
            <a:r>
              <a:rPr lang="en" sz="1460">
                <a:solidFill>
                  <a:schemeClr val="dk1"/>
                </a:solidFill>
              </a:rPr>
              <a:t> car crash types, and which of them we should pay extra attention to in order to </a:t>
            </a:r>
            <a:r>
              <a:rPr lang="en" sz="1460">
                <a:solidFill>
                  <a:schemeClr val="dk1"/>
                </a:solidFill>
              </a:rPr>
              <a:t>avoid</a:t>
            </a:r>
            <a:r>
              <a:rPr lang="en" sz="1460">
                <a:solidFill>
                  <a:schemeClr val="dk1"/>
                </a:solidFill>
              </a:rPr>
              <a:t> a car crash as much as possible.</a:t>
            </a:r>
            <a:endParaRPr sz="1460">
              <a:solidFill>
                <a:schemeClr val="dk1"/>
              </a:solidFill>
            </a:endParaRPr>
          </a:p>
          <a:p>
            <a:pPr indent="0" lvl="0" marL="0" rtl="0" algn="l">
              <a:lnSpc>
                <a:spcPct val="130000"/>
              </a:lnSpc>
              <a:spcBef>
                <a:spcPts val="1200"/>
              </a:spcBef>
              <a:spcAft>
                <a:spcPts val="0"/>
              </a:spcAft>
              <a:buSzPts val="770"/>
              <a:buNone/>
            </a:pPr>
            <a:r>
              <a:rPr b="1" lang="en" sz="1460">
                <a:solidFill>
                  <a:schemeClr val="dk1"/>
                </a:solidFill>
              </a:rPr>
              <a:t>Dataset:</a:t>
            </a:r>
            <a:r>
              <a:rPr lang="en" sz="1460">
                <a:solidFill>
                  <a:schemeClr val="dk1"/>
                </a:solidFill>
              </a:rPr>
              <a:t>  Car Crash Reporting in Montgomery County of Maryland--Driver Data (DATA.GOV)</a:t>
            </a:r>
            <a:endParaRPr sz="1460">
              <a:solidFill>
                <a:schemeClr val="dk1"/>
              </a:solidFill>
            </a:endParaRPr>
          </a:p>
          <a:p>
            <a:pPr indent="0" lvl="0" marL="0" rtl="0" algn="l">
              <a:lnSpc>
                <a:spcPct val="130000"/>
              </a:lnSpc>
              <a:spcBef>
                <a:spcPts val="1200"/>
              </a:spcBef>
              <a:spcAft>
                <a:spcPts val="0"/>
              </a:spcAft>
              <a:buSzPts val="770"/>
              <a:buNone/>
            </a:pPr>
            <a:r>
              <a:rPr b="1" lang="en" sz="1460">
                <a:solidFill>
                  <a:schemeClr val="dk1"/>
                </a:solidFill>
              </a:rPr>
              <a:t>Outcome </a:t>
            </a:r>
            <a:r>
              <a:rPr b="1" lang="en" sz="1460">
                <a:solidFill>
                  <a:schemeClr val="dk1"/>
                </a:solidFill>
              </a:rPr>
              <a:t>Variable</a:t>
            </a:r>
            <a:r>
              <a:rPr b="1" lang="en" sz="1460">
                <a:solidFill>
                  <a:schemeClr val="dk1"/>
                </a:solidFill>
              </a:rPr>
              <a:t>:</a:t>
            </a:r>
            <a:r>
              <a:rPr lang="en" sz="1460">
                <a:solidFill>
                  <a:schemeClr val="dk1"/>
                </a:solidFill>
              </a:rPr>
              <a:t>  ACRS Report Type (aka. Car Damage Type)</a:t>
            </a:r>
            <a:endParaRPr sz="1460">
              <a:solidFill>
                <a:schemeClr val="dk1"/>
              </a:solidFill>
            </a:endParaRPr>
          </a:p>
          <a:p>
            <a:pPr indent="0" lvl="0" marL="0" rtl="0" algn="l">
              <a:lnSpc>
                <a:spcPct val="130000"/>
              </a:lnSpc>
              <a:spcBef>
                <a:spcPts val="1200"/>
              </a:spcBef>
              <a:spcAft>
                <a:spcPts val="0"/>
              </a:spcAft>
              <a:buSzPts val="770"/>
              <a:buNone/>
            </a:pPr>
            <a:r>
              <a:rPr b="1" lang="en" sz="1460">
                <a:solidFill>
                  <a:schemeClr val="dk1"/>
                </a:solidFill>
              </a:rPr>
              <a:t>Possible Predictors:</a:t>
            </a:r>
            <a:r>
              <a:rPr lang="en" sz="1460">
                <a:solidFill>
                  <a:schemeClr val="dk1"/>
                </a:solidFill>
              </a:rPr>
              <a:t>  Crash Date/Time, Collision Type, Weather, Surface Condition, Light, Traffic Control, Driver At Fault, Circumstance, Driver Distracted By, Vehicle Damage Extent, Vehicle First Impact Location, Vehicle Second Impact Location, Vehicle Body Type, Vehicle Movement, Speed Limit, Vehicle Year, Vehicle Make, Equipment Problems</a:t>
            </a:r>
            <a:endParaRPr sz="1460">
              <a:solidFill>
                <a:schemeClr val="dk1"/>
              </a:solidFill>
            </a:endParaRPr>
          </a:p>
          <a:p>
            <a:pPr indent="0" lvl="0" marL="0" rtl="0" algn="l">
              <a:lnSpc>
                <a:spcPct val="95000"/>
              </a:lnSpc>
              <a:spcBef>
                <a:spcPts val="1200"/>
              </a:spcBef>
              <a:spcAft>
                <a:spcPts val="1200"/>
              </a:spcAft>
              <a:buSzPts val="770"/>
              <a:buNone/>
            </a:pPr>
            <a:r>
              <a:t/>
            </a:r>
            <a:endParaRPr sz="146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99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20">
                <a:solidFill>
                  <a:srgbClr val="9E9E9E"/>
                </a:solidFill>
              </a:rPr>
              <a:t>Dataset Summary</a:t>
            </a:r>
            <a:endParaRPr b="1" sz="2520">
              <a:solidFill>
                <a:srgbClr val="9E9E9E"/>
              </a:solidFill>
            </a:endParaRPr>
          </a:p>
        </p:txBody>
      </p:sp>
      <p:sp>
        <p:nvSpPr>
          <p:cNvPr id="67" name="Google Shape;67;p15"/>
          <p:cNvSpPr txBox="1"/>
          <p:nvPr>
            <p:ph idx="1" type="body"/>
          </p:nvPr>
        </p:nvSpPr>
        <p:spPr>
          <a:xfrm>
            <a:off x="456850" y="1145925"/>
            <a:ext cx="3879300" cy="2427000"/>
          </a:xfrm>
          <a:prstGeom prst="rect">
            <a:avLst/>
          </a:prstGeom>
          <a:ln cap="flat" cmpd="sng" w="2857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852"/>
              <a:buNone/>
            </a:pPr>
            <a:r>
              <a:rPr lang="en" sz="1550">
                <a:solidFill>
                  <a:schemeClr val="dk1"/>
                </a:solidFill>
              </a:rPr>
              <a:t>Raw dataset</a:t>
            </a:r>
            <a:endParaRPr sz="1550">
              <a:solidFill>
                <a:schemeClr val="dk1"/>
              </a:solidFill>
            </a:endParaRPr>
          </a:p>
          <a:p>
            <a:pPr indent="0" lvl="0" marL="0" rtl="0" algn="l">
              <a:spcBef>
                <a:spcPts val="1200"/>
              </a:spcBef>
              <a:spcAft>
                <a:spcPts val="0"/>
              </a:spcAft>
              <a:buSzPts val="852"/>
              <a:buNone/>
            </a:pPr>
            <a:r>
              <a:rPr lang="en" sz="1550">
                <a:solidFill>
                  <a:schemeClr val="dk1"/>
                </a:solidFill>
              </a:rPr>
              <a:t>Rows: 172105</a:t>
            </a:r>
            <a:endParaRPr sz="1550">
              <a:solidFill>
                <a:schemeClr val="dk1"/>
              </a:solidFill>
            </a:endParaRPr>
          </a:p>
          <a:p>
            <a:pPr indent="0" lvl="0" marL="0" rtl="0" algn="l">
              <a:spcBef>
                <a:spcPts val="1200"/>
              </a:spcBef>
              <a:spcAft>
                <a:spcPts val="0"/>
              </a:spcAft>
              <a:buSzPts val="852"/>
              <a:buNone/>
            </a:pPr>
            <a:r>
              <a:rPr lang="en" sz="1550">
                <a:solidFill>
                  <a:schemeClr val="dk1"/>
                </a:solidFill>
              </a:rPr>
              <a:t>Columns: 43</a:t>
            </a:r>
            <a:endParaRPr sz="1550">
              <a:solidFill>
                <a:schemeClr val="dk1"/>
              </a:solidFill>
            </a:endParaRPr>
          </a:p>
          <a:p>
            <a:pPr indent="0" lvl="0" marL="0" rtl="0" algn="l">
              <a:spcBef>
                <a:spcPts val="1200"/>
              </a:spcBef>
              <a:spcAft>
                <a:spcPts val="0"/>
              </a:spcAft>
              <a:buSzPts val="852"/>
              <a:buNone/>
            </a:pPr>
            <a:r>
              <a:rPr lang="en" sz="1550">
                <a:solidFill>
                  <a:schemeClr val="dk1"/>
                </a:solidFill>
              </a:rPr>
              <a:t>Data Types: </a:t>
            </a:r>
            <a:r>
              <a:rPr lang="en" sz="1550">
                <a:solidFill>
                  <a:schemeClr val="dk1"/>
                </a:solidFill>
              </a:rPr>
              <a:t>integers</a:t>
            </a:r>
            <a:r>
              <a:rPr lang="en" sz="1550">
                <a:solidFill>
                  <a:schemeClr val="dk1"/>
                </a:solidFill>
              </a:rPr>
              <a:t>, strings, floats, booleans</a:t>
            </a:r>
            <a:endParaRPr sz="1550">
              <a:solidFill>
                <a:schemeClr val="dk1"/>
              </a:solidFill>
            </a:endParaRPr>
          </a:p>
          <a:p>
            <a:pPr indent="0" lvl="0" marL="0" rtl="0" algn="l">
              <a:spcBef>
                <a:spcPts val="1200"/>
              </a:spcBef>
              <a:spcAft>
                <a:spcPts val="0"/>
              </a:spcAft>
              <a:buSzPts val="852"/>
              <a:buNone/>
            </a:pPr>
            <a:r>
              <a:t/>
            </a:r>
            <a:endParaRPr sz="1650">
              <a:solidFill>
                <a:schemeClr val="dk1"/>
              </a:solidFill>
            </a:endParaRPr>
          </a:p>
          <a:p>
            <a:pPr indent="0" lvl="0" marL="0" rtl="0" algn="l">
              <a:spcBef>
                <a:spcPts val="1200"/>
              </a:spcBef>
              <a:spcAft>
                <a:spcPts val="1200"/>
              </a:spcAft>
              <a:buSzPts val="852"/>
              <a:buNone/>
            </a:pPr>
            <a:r>
              <a:t/>
            </a:r>
            <a:endParaRPr sz="1650">
              <a:solidFill>
                <a:schemeClr val="dk1"/>
              </a:solidFill>
            </a:endParaRPr>
          </a:p>
        </p:txBody>
      </p:sp>
      <p:sp>
        <p:nvSpPr>
          <p:cNvPr id="68" name="Google Shape;68;p15"/>
          <p:cNvSpPr txBox="1"/>
          <p:nvPr>
            <p:ph idx="1" type="body"/>
          </p:nvPr>
        </p:nvSpPr>
        <p:spPr>
          <a:xfrm>
            <a:off x="4792975" y="1145925"/>
            <a:ext cx="3879300" cy="2427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ctr">
              <a:lnSpc>
                <a:spcPct val="150000"/>
              </a:lnSpc>
              <a:spcBef>
                <a:spcPts val="0"/>
              </a:spcBef>
              <a:spcAft>
                <a:spcPts val="0"/>
              </a:spcAft>
              <a:buNone/>
            </a:pPr>
            <a:r>
              <a:rPr lang="en" sz="5700">
                <a:solidFill>
                  <a:schemeClr val="dk1"/>
                </a:solidFill>
              </a:rPr>
              <a:t>Cleaned</a:t>
            </a:r>
            <a:r>
              <a:rPr lang="en" sz="5700">
                <a:solidFill>
                  <a:schemeClr val="dk1"/>
                </a:solidFill>
              </a:rPr>
              <a:t> dataset</a:t>
            </a:r>
            <a:endParaRPr sz="5700">
              <a:solidFill>
                <a:schemeClr val="dk1"/>
              </a:solidFill>
            </a:endParaRPr>
          </a:p>
          <a:p>
            <a:pPr indent="0" lvl="0" marL="0" rtl="0" algn="l">
              <a:lnSpc>
                <a:spcPct val="150000"/>
              </a:lnSpc>
              <a:spcBef>
                <a:spcPts val="1200"/>
              </a:spcBef>
              <a:spcAft>
                <a:spcPts val="0"/>
              </a:spcAft>
              <a:buNone/>
            </a:pPr>
            <a:r>
              <a:rPr lang="en" sz="5700">
                <a:solidFill>
                  <a:schemeClr val="dk1"/>
                </a:solidFill>
              </a:rPr>
              <a:t>Rows: 16569</a:t>
            </a:r>
            <a:endParaRPr sz="5700">
              <a:solidFill>
                <a:schemeClr val="dk1"/>
              </a:solidFill>
            </a:endParaRPr>
          </a:p>
          <a:p>
            <a:pPr indent="0" lvl="0" marL="0" rtl="0" algn="l">
              <a:lnSpc>
                <a:spcPct val="150000"/>
              </a:lnSpc>
              <a:spcBef>
                <a:spcPts val="1200"/>
              </a:spcBef>
              <a:spcAft>
                <a:spcPts val="0"/>
              </a:spcAft>
              <a:buNone/>
            </a:pPr>
            <a:r>
              <a:rPr lang="en" sz="5700">
                <a:solidFill>
                  <a:schemeClr val="dk1"/>
                </a:solidFill>
              </a:rPr>
              <a:t>Columns: 23</a:t>
            </a:r>
            <a:endParaRPr sz="5700">
              <a:solidFill>
                <a:schemeClr val="dk1"/>
              </a:solidFill>
            </a:endParaRPr>
          </a:p>
          <a:p>
            <a:pPr indent="0" lvl="0" marL="0" rtl="0" algn="l">
              <a:lnSpc>
                <a:spcPct val="150000"/>
              </a:lnSpc>
              <a:spcBef>
                <a:spcPts val="1200"/>
              </a:spcBef>
              <a:spcAft>
                <a:spcPts val="0"/>
              </a:spcAft>
              <a:buNone/>
            </a:pPr>
            <a:r>
              <a:rPr lang="en" sz="5700">
                <a:solidFill>
                  <a:schemeClr val="dk1"/>
                </a:solidFill>
              </a:rPr>
              <a:t>Data Types: </a:t>
            </a:r>
            <a:r>
              <a:rPr lang="en" sz="5700">
                <a:solidFill>
                  <a:schemeClr val="dk1"/>
                </a:solidFill>
              </a:rPr>
              <a:t>integers, strings, booleans</a:t>
            </a:r>
            <a:endParaRPr sz="5700">
              <a:solidFill>
                <a:schemeClr val="dk1"/>
              </a:solidFill>
            </a:endParaRPr>
          </a:p>
          <a:p>
            <a:pPr indent="0" lvl="0" marL="0" rtl="0" algn="l">
              <a:lnSpc>
                <a:spcPct val="150000"/>
              </a:lnSpc>
              <a:spcBef>
                <a:spcPts val="1200"/>
              </a:spcBef>
              <a:spcAft>
                <a:spcPts val="0"/>
              </a:spcAft>
              <a:buNone/>
            </a:pPr>
            <a:r>
              <a:rPr lang="en" sz="5700">
                <a:solidFill>
                  <a:schemeClr val="dk1"/>
                </a:solidFill>
              </a:rPr>
              <a:t>Training / Testing: 80 / 20</a:t>
            </a:r>
            <a:endParaRPr sz="57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56038" y="3846275"/>
            <a:ext cx="9031926" cy="87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B7B7B7"/>
                </a:solidFill>
              </a:rPr>
              <a:t>Data Cleaning Methodology</a:t>
            </a:r>
            <a:endParaRPr b="1">
              <a:solidFill>
                <a:srgbClr val="B7B7B7"/>
              </a:solidFill>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solidFill>
                  <a:schemeClr val="dk1"/>
                </a:solidFill>
              </a:rPr>
              <a:t>We dropped the columns and rows based on following scenarios:</a:t>
            </a:r>
            <a:endParaRPr>
              <a:solidFill>
                <a:schemeClr val="dk1"/>
              </a:solidFill>
            </a:endParaRPr>
          </a:p>
          <a:p>
            <a:pPr indent="-342900" lvl="0" marL="457200" rtl="0" algn="l">
              <a:lnSpc>
                <a:spcPct val="200000"/>
              </a:lnSpc>
              <a:spcBef>
                <a:spcPts val="1200"/>
              </a:spcBef>
              <a:spcAft>
                <a:spcPts val="0"/>
              </a:spcAft>
              <a:buClr>
                <a:schemeClr val="dk1"/>
              </a:buClr>
              <a:buSzPts val="1800"/>
              <a:buAutoNum type="arabicPeriod"/>
            </a:pPr>
            <a:r>
              <a:rPr lang="en">
                <a:solidFill>
                  <a:schemeClr val="dk1"/>
                </a:solidFill>
              </a:rPr>
              <a:t>Variables that we think are not helping in analyzing and solving the problem</a:t>
            </a:r>
            <a:endParaRPr>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a:solidFill>
                  <a:schemeClr val="dk1"/>
                </a:solidFill>
              </a:rPr>
              <a:t>Too many missing values in that column (over 50% of total observations)</a:t>
            </a:r>
            <a:endParaRPr>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a:solidFill>
                  <a:schemeClr val="dk1"/>
                </a:solidFill>
              </a:rPr>
              <a:t>Rows with any missing value included</a:t>
            </a:r>
            <a:endParaRPr>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a:solidFill>
                  <a:schemeClr val="dk1"/>
                </a:solidFill>
              </a:rPr>
              <a:t>Rows with “N/A” or “Unknown” values included</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1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E9E9E"/>
                </a:solidFill>
              </a:rPr>
              <a:t>Data Cleaning Examples</a:t>
            </a:r>
            <a:endParaRPr b="1">
              <a:solidFill>
                <a:srgbClr val="9E9E9E"/>
              </a:solidFill>
            </a:endParaRPr>
          </a:p>
        </p:txBody>
      </p:sp>
      <p:graphicFrame>
        <p:nvGraphicFramePr>
          <p:cNvPr id="81" name="Google Shape;81;p17"/>
          <p:cNvGraphicFramePr/>
          <p:nvPr/>
        </p:nvGraphicFramePr>
        <p:xfrm>
          <a:off x="358313" y="862463"/>
          <a:ext cx="3000000" cy="3000000"/>
        </p:xfrm>
        <a:graphic>
          <a:graphicData uri="http://schemas.openxmlformats.org/drawingml/2006/table">
            <a:tbl>
              <a:tblPr>
                <a:noFill/>
                <a:tableStyleId>{F2C1117A-CCD3-41D0-B49D-178705FAE64E}</a:tableStyleId>
              </a:tblPr>
              <a:tblGrid>
                <a:gridCol w="2101625"/>
                <a:gridCol w="2101625"/>
                <a:gridCol w="2101625"/>
                <a:gridCol w="2101625"/>
              </a:tblGrid>
              <a:tr h="414300">
                <a:tc>
                  <a:txBody>
                    <a:bodyPr/>
                    <a:lstStyle/>
                    <a:p>
                      <a:pPr indent="0" lvl="0" marL="0" rtl="0" algn="ctr">
                        <a:spcBef>
                          <a:spcPts val="0"/>
                        </a:spcBef>
                        <a:spcAft>
                          <a:spcPts val="0"/>
                        </a:spcAft>
                        <a:buNone/>
                      </a:pPr>
                      <a:r>
                        <a:rPr b="1" lang="en">
                          <a:solidFill>
                            <a:schemeClr val="dk1"/>
                          </a:solidFill>
                        </a:rPr>
                        <a:t>Column Name</a:t>
                      </a:r>
                      <a:endParaRPr b="1">
                        <a:solidFill>
                          <a:schemeClr val="dk1"/>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Function</a:t>
                      </a:r>
                      <a:endParaRPr b="1">
                        <a:solidFill>
                          <a:schemeClr val="dk1"/>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Data Type</a:t>
                      </a:r>
                      <a:endParaRPr b="1">
                        <a:solidFill>
                          <a:schemeClr val="dk1"/>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Cleaning</a:t>
                      </a:r>
                      <a:r>
                        <a:rPr b="1" lang="en">
                          <a:solidFill>
                            <a:schemeClr val="dk1"/>
                          </a:solidFill>
                        </a:rPr>
                        <a:t> Decisions</a:t>
                      </a:r>
                      <a:endParaRPr b="1">
                        <a:solidFill>
                          <a:schemeClr val="dk1"/>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605525">
                <a:tc>
                  <a:txBody>
                    <a:bodyPr/>
                    <a:lstStyle/>
                    <a:p>
                      <a:pPr indent="0" lvl="0" marL="0" rtl="0" algn="l">
                        <a:lnSpc>
                          <a:spcPct val="130000"/>
                        </a:lnSpc>
                        <a:spcBef>
                          <a:spcPts val="0"/>
                        </a:spcBef>
                        <a:spcAft>
                          <a:spcPts val="1200"/>
                        </a:spcAft>
                        <a:buClr>
                          <a:srgbClr val="000000"/>
                        </a:buClr>
                        <a:buSzPts val="770"/>
                        <a:buFont typeface="Arial"/>
                        <a:buNone/>
                      </a:pPr>
                      <a:r>
                        <a:rPr lang="en" sz="1300">
                          <a:solidFill>
                            <a:schemeClr val="dk1"/>
                          </a:solidFill>
                        </a:rPr>
                        <a:t>ACRS Report Type</a:t>
                      </a:r>
                      <a:endParaRPr sz="1300">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dk1"/>
                          </a:solidFill>
                        </a:rPr>
                        <a:t>Output variable</a:t>
                      </a:r>
                      <a:endParaRPr sz="1300">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dk1"/>
                          </a:solidFill>
                        </a:rPr>
                        <a:t>String </a:t>
                      </a:r>
                      <a:endParaRPr sz="1300">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dk1"/>
                          </a:solidFill>
                        </a:rPr>
                        <a:t>Change to binary data type [0,1]</a:t>
                      </a:r>
                      <a:endParaRPr sz="1300">
                        <a:solidFill>
                          <a:schemeClr val="dk1"/>
                        </a:solidFill>
                      </a:endParaRPr>
                    </a:p>
                  </a:txBody>
                  <a:tcPr marT="91425" marB="91425" marR="91425" marL="91425">
                    <a:lnT cap="flat" cmpd="sng" w="38100">
                      <a:solidFill>
                        <a:srgbClr val="9E9E9E"/>
                      </a:solidFill>
                      <a:prstDash val="solid"/>
                      <a:round/>
                      <a:headEnd len="sm" w="sm" type="none"/>
                      <a:tailEnd len="sm" w="sm" type="none"/>
                    </a:lnT>
                  </a:tcPr>
                </a:tc>
              </a:tr>
              <a:tr h="605525">
                <a:tc>
                  <a:txBody>
                    <a:bodyPr/>
                    <a:lstStyle/>
                    <a:p>
                      <a:pPr indent="0" lvl="0" marL="0" rtl="0" algn="l">
                        <a:lnSpc>
                          <a:spcPct val="130000"/>
                        </a:lnSpc>
                        <a:spcBef>
                          <a:spcPts val="0"/>
                        </a:spcBef>
                        <a:spcAft>
                          <a:spcPts val="1200"/>
                        </a:spcAft>
                        <a:buClr>
                          <a:srgbClr val="000000"/>
                        </a:buClr>
                        <a:buSzPts val="770"/>
                        <a:buFont typeface="Arial"/>
                        <a:buNone/>
                      </a:pPr>
                      <a:r>
                        <a:rPr lang="en" sz="1300">
                          <a:solidFill>
                            <a:schemeClr val="dk1"/>
                          </a:solidFill>
                        </a:rPr>
                        <a:t>Light</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Predictor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String</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Change to dummy variables</a:t>
                      </a:r>
                      <a:endParaRPr sz="1300">
                        <a:solidFill>
                          <a:schemeClr val="dk1"/>
                        </a:solidFill>
                      </a:endParaRPr>
                    </a:p>
                  </a:txBody>
                  <a:tcPr marT="91425" marB="91425" marR="91425" marL="91425"/>
                </a:tc>
              </a:tr>
              <a:tr h="398400">
                <a:tc>
                  <a:txBody>
                    <a:bodyPr/>
                    <a:lstStyle/>
                    <a:p>
                      <a:pPr indent="0" lvl="0" marL="0" rtl="0" algn="l">
                        <a:spcBef>
                          <a:spcPts val="0"/>
                        </a:spcBef>
                        <a:spcAft>
                          <a:spcPts val="0"/>
                        </a:spcAft>
                        <a:buNone/>
                      </a:pPr>
                      <a:r>
                        <a:rPr lang="en" sz="1300">
                          <a:solidFill>
                            <a:schemeClr val="dk1"/>
                          </a:solidFill>
                        </a:rPr>
                        <a:t>Report Number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Predictor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String</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Change to index</a:t>
                      </a:r>
                      <a:endParaRPr sz="1300">
                        <a:solidFill>
                          <a:schemeClr val="dk1"/>
                        </a:solidFill>
                      </a:endParaRPr>
                    </a:p>
                  </a:txBody>
                  <a:tcPr marT="91425" marB="91425" marR="91425" marL="91425"/>
                </a:tc>
              </a:tr>
              <a:tr h="605525">
                <a:tc>
                  <a:txBody>
                    <a:bodyPr/>
                    <a:lstStyle/>
                    <a:p>
                      <a:pPr indent="0" lvl="0" marL="0" rtl="0" algn="l">
                        <a:spcBef>
                          <a:spcPts val="0"/>
                        </a:spcBef>
                        <a:spcAft>
                          <a:spcPts val="0"/>
                        </a:spcAft>
                        <a:buNone/>
                      </a:pPr>
                      <a:r>
                        <a:rPr lang="en" sz="1300">
                          <a:solidFill>
                            <a:schemeClr val="dk1"/>
                          </a:solidFill>
                        </a:rPr>
                        <a:t>Surface Condition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Predictor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String</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Change to dummy variables</a:t>
                      </a:r>
                      <a:endParaRPr sz="1300">
                        <a:solidFill>
                          <a:schemeClr val="dk1"/>
                        </a:solidFill>
                      </a:endParaRPr>
                    </a:p>
                  </a:txBody>
                  <a:tcPr marT="91425" marB="91425" marR="91425" marL="91425"/>
                </a:tc>
              </a:tr>
              <a:tr h="605525">
                <a:tc>
                  <a:txBody>
                    <a:bodyPr/>
                    <a:lstStyle/>
                    <a:p>
                      <a:pPr indent="0" lvl="0" marL="0" rtl="0" algn="l">
                        <a:spcBef>
                          <a:spcPts val="0"/>
                        </a:spcBef>
                        <a:spcAft>
                          <a:spcPts val="0"/>
                        </a:spcAft>
                        <a:buNone/>
                      </a:pPr>
                      <a:r>
                        <a:rPr lang="en" sz="1300">
                          <a:solidFill>
                            <a:schemeClr val="dk1"/>
                          </a:solidFill>
                        </a:rPr>
                        <a:t>Drive Fault</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Predictor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Boolean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Change to binary data type [0, 1]</a:t>
                      </a:r>
                      <a:endParaRPr sz="1300">
                        <a:solidFill>
                          <a:schemeClr val="dk1"/>
                        </a:solidFill>
                      </a:endParaRPr>
                    </a:p>
                  </a:txBody>
                  <a:tcPr marT="91425" marB="91425" marR="91425" marL="91425"/>
                </a:tc>
              </a:tr>
              <a:tr h="605525">
                <a:tc>
                  <a:txBody>
                    <a:bodyPr/>
                    <a:lstStyle/>
                    <a:p>
                      <a:pPr indent="0" lvl="0" marL="0" rtl="0" algn="l">
                        <a:spcBef>
                          <a:spcPts val="0"/>
                        </a:spcBef>
                        <a:spcAft>
                          <a:spcPts val="0"/>
                        </a:spcAft>
                        <a:buNone/>
                      </a:pPr>
                      <a:r>
                        <a:rPr lang="en" sz="1300">
                          <a:solidFill>
                            <a:schemeClr val="dk1"/>
                          </a:solidFill>
                        </a:rPr>
                        <a:t>Vehicle Make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Predictor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String</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Group brands to dummy variables</a:t>
                      </a:r>
                      <a:endParaRPr sz="1300">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2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2"/>
                </a:solidFill>
              </a:rPr>
              <a:t>Interesting Findings using Python and Matplotlib</a:t>
            </a:r>
            <a:endParaRPr b="1">
              <a:solidFill>
                <a:schemeClr val="lt2"/>
              </a:solidFill>
            </a:endParaRPr>
          </a:p>
        </p:txBody>
      </p:sp>
      <p:pic>
        <p:nvPicPr>
          <p:cNvPr id="87" name="Google Shape;87;p18"/>
          <p:cNvPicPr preferRelativeResize="0"/>
          <p:nvPr/>
        </p:nvPicPr>
        <p:blipFill>
          <a:blip r:embed="rId3">
            <a:alphaModFix/>
          </a:blip>
          <a:stretch>
            <a:fillRect/>
          </a:stretch>
        </p:blipFill>
        <p:spPr>
          <a:xfrm>
            <a:off x="431525" y="1114800"/>
            <a:ext cx="3733473" cy="2240449"/>
          </a:xfrm>
          <a:prstGeom prst="rect">
            <a:avLst/>
          </a:prstGeom>
          <a:noFill/>
          <a:ln>
            <a:noFill/>
          </a:ln>
        </p:spPr>
      </p:pic>
      <p:sp>
        <p:nvSpPr>
          <p:cNvPr id="88" name="Google Shape;88;p18"/>
          <p:cNvSpPr txBox="1"/>
          <p:nvPr/>
        </p:nvSpPr>
        <p:spPr>
          <a:xfrm>
            <a:off x="311700" y="3452325"/>
            <a:ext cx="36318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Here we can see that most crashes </a:t>
            </a:r>
            <a:r>
              <a:rPr lang="en" sz="1300">
                <a:solidFill>
                  <a:schemeClr val="dk1"/>
                </a:solidFill>
              </a:rPr>
              <a:t>happen at 8 am and 12 pm which is a common time for morning commutes.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This could explain an increase in crash counts due to higher traffic volume as people travel to work or school.</a:t>
            </a:r>
            <a:endParaRPr sz="1300">
              <a:solidFill>
                <a:schemeClr val="dk1"/>
              </a:solidFill>
            </a:endParaRPr>
          </a:p>
        </p:txBody>
      </p:sp>
      <p:pic>
        <p:nvPicPr>
          <p:cNvPr id="89" name="Google Shape;89;p18"/>
          <p:cNvPicPr preferRelativeResize="0"/>
          <p:nvPr/>
        </p:nvPicPr>
        <p:blipFill>
          <a:blip r:embed="rId4">
            <a:alphaModFix/>
          </a:blip>
          <a:stretch>
            <a:fillRect/>
          </a:stretch>
        </p:blipFill>
        <p:spPr>
          <a:xfrm>
            <a:off x="4886813" y="1101775"/>
            <a:ext cx="3733473" cy="2271399"/>
          </a:xfrm>
          <a:prstGeom prst="rect">
            <a:avLst/>
          </a:prstGeom>
          <a:noFill/>
          <a:ln>
            <a:noFill/>
          </a:ln>
        </p:spPr>
      </p:pic>
      <p:sp>
        <p:nvSpPr>
          <p:cNvPr id="90" name="Google Shape;90;p18"/>
          <p:cNvSpPr txBox="1"/>
          <p:nvPr/>
        </p:nvSpPr>
        <p:spPr>
          <a:xfrm>
            <a:off x="4776200" y="3452325"/>
            <a:ext cx="36318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And here we can see that the </a:t>
            </a:r>
            <a:r>
              <a:rPr lang="en" sz="1300">
                <a:solidFill>
                  <a:schemeClr val="dk1"/>
                </a:solidFill>
              </a:rPr>
              <a:t>most crashes occurred at 35 mph speed limit on average. </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52400" y="152400"/>
            <a:ext cx="4092749" cy="2345599"/>
          </a:xfrm>
          <a:prstGeom prst="rect">
            <a:avLst/>
          </a:prstGeom>
          <a:noFill/>
          <a:ln>
            <a:noFill/>
          </a:ln>
        </p:spPr>
      </p:pic>
      <p:pic>
        <p:nvPicPr>
          <p:cNvPr id="96" name="Google Shape;96;p19"/>
          <p:cNvPicPr preferRelativeResize="0"/>
          <p:nvPr/>
        </p:nvPicPr>
        <p:blipFill>
          <a:blip r:embed="rId4">
            <a:alphaModFix/>
          </a:blip>
          <a:stretch>
            <a:fillRect/>
          </a:stretch>
        </p:blipFill>
        <p:spPr>
          <a:xfrm>
            <a:off x="4500283" y="152400"/>
            <a:ext cx="4092740" cy="2345599"/>
          </a:xfrm>
          <a:prstGeom prst="rect">
            <a:avLst/>
          </a:prstGeom>
          <a:noFill/>
          <a:ln>
            <a:noFill/>
          </a:ln>
        </p:spPr>
      </p:pic>
      <p:pic>
        <p:nvPicPr>
          <p:cNvPr id="97" name="Google Shape;97;p19"/>
          <p:cNvPicPr preferRelativeResize="0"/>
          <p:nvPr/>
        </p:nvPicPr>
        <p:blipFill>
          <a:blip r:embed="rId5">
            <a:alphaModFix/>
          </a:blip>
          <a:stretch>
            <a:fillRect/>
          </a:stretch>
        </p:blipFill>
        <p:spPr>
          <a:xfrm>
            <a:off x="152400" y="2650399"/>
            <a:ext cx="4078234" cy="2340701"/>
          </a:xfrm>
          <a:prstGeom prst="rect">
            <a:avLst/>
          </a:prstGeom>
          <a:noFill/>
          <a:ln>
            <a:noFill/>
          </a:ln>
        </p:spPr>
      </p:pic>
      <p:sp>
        <p:nvSpPr>
          <p:cNvPr id="98" name="Google Shape;98;p19"/>
          <p:cNvSpPr txBox="1"/>
          <p:nvPr/>
        </p:nvSpPr>
        <p:spPr>
          <a:xfrm>
            <a:off x="4439000" y="2650400"/>
            <a:ext cx="4215300" cy="16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I</a:t>
            </a:r>
            <a:r>
              <a:rPr lang="en">
                <a:solidFill>
                  <a:schemeClr val="dk1"/>
                </a:solidFill>
              </a:rPr>
              <a:t>n terms of environmental factors, crashes </a:t>
            </a:r>
            <a:r>
              <a:rPr lang="en">
                <a:solidFill>
                  <a:schemeClr val="dk1"/>
                </a:solidFill>
              </a:rPr>
              <a:t>occurred</a:t>
            </a:r>
            <a:r>
              <a:rPr lang="en">
                <a:solidFill>
                  <a:schemeClr val="dk1"/>
                </a:solidFill>
              </a:rPr>
              <a:t> most often while it was raining, on wet surfaces, and during daylight.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data we found contradicts our initial assumption that there would be more crashes during the night when visibility is low. However, there is a substantial gap in the number of crashes during daylight as opposed to it being dark.</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