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3" r:id="rId9"/>
    <p:sldId id="264" r:id="rId10"/>
    <p:sldId id="267" r:id="rId11"/>
    <p:sldId id="2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5F20-1975-47D8-8616-0EF1F9C2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DF843-B1B9-41D7-9E81-FD5367A5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91BD-CA85-427D-9A9E-0F5D9800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7EB8-1539-4106-B307-C8D4A435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794F-598F-4E8A-9DB3-982AE3F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DC89-5883-42C1-8DED-5553A5B7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2009D-FD0F-467A-B294-7E93CF449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0756-74FE-4746-A3BE-F6C9F2D1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53C7-83EA-40FA-A60E-26FE9AA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66497-79EC-4D63-8A7F-CE212FCB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0AD4-5A1F-4B7F-BDF3-B444C0FDD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A41B6-778F-41F0-8594-4CE6E000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FAC9-461D-4E11-B54E-978E642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28E-9EA2-4F6A-9F11-B64CE1A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C41A-EC6D-490F-B2F5-805760CA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5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32ED-52B8-483D-8A35-813AED7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820A-40DE-47F6-90D8-4AB7FA5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86F-6045-4F94-A0FD-443359D5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BC24-9D3D-4370-8741-960B0A15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8932-BF3F-4B1C-85AD-8D8F4E5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305E-1FCD-44B3-89B2-0C829A90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7650-AB5A-4E50-A38F-BB31996A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4B9E-D58D-4C43-AB17-B5469C47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7B25-FDF0-44DA-92AA-C061EEB0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0D1E-619E-4914-959F-51906412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44DA-A03E-4443-A6E8-6C2B507C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A0A0-8DF9-421C-9053-679560D3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39C4-2FAD-4410-A694-8DF26342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104D-2BE7-4282-AFBD-F81CD213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8876-BC5F-41CE-9CF1-52429381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E3B46-8093-4402-A6E3-B2B5397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72F6-4A23-4459-B9F6-09BC2CEA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EA04-2AFE-4EAA-B751-C91E5D58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6A17-7869-475E-9369-930141B2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EA520-B674-4C36-BFD0-98535C68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466B4-3243-43C6-9F52-9C5EE22F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BACA2-EBDB-47C5-8CD4-413DAAEA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9AD57-6937-43B6-8573-0E22633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A6247-CC67-483C-BBB3-89B2A8C5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D48A-ACEA-4566-94C9-435CD00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1460C-39AA-42D5-A520-70C8EBBA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60BB-D065-4EA8-A2FB-4EBCD9C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BFB5-87D2-4CF9-A885-319A2106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3AE17-01C2-40F8-9E3F-65A27F04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551AD-2D2F-4440-B278-9FBB168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31C87-6B8F-4538-84CE-D4066612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A45-445C-4A3E-B839-BBFB5621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DAF1-6930-4DFC-886E-277FA8FE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E40B-6306-4182-90E9-333FA643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E4A5-9124-43C9-8AA7-1E015A58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7032-F2EE-4A66-9A28-498551FE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88AE-9299-427C-A791-25722DC6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D130-FF15-40A6-AA2E-340E984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A513F-B19C-4817-9281-D39C83E6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7C9D6-F7A4-49DD-9F0E-B17E6CF90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D1A5-1A71-4EC3-A600-F02EF7BA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1BC2-64C0-46A5-8406-9E2EE43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42A0-7BA3-4E96-8576-FC462EA5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A8B31-B9F5-4F30-B439-DE0A433B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B377-63F0-4F22-AADB-31095E89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C08E-15AA-455B-9093-0322844E5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DD27-C993-40B7-A5D4-B2093C54550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549-F514-495F-81E2-5E2B3BB39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D851-E33E-428B-ACAF-2859FD9AF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256D-E276-4EE3-8E4B-D8C93EBF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anvas.colorado.edu/files/827096/download?download_frd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olorado.edu/files/808838/download?download_frd=1" TargetMode="External"/><Relationship Id="rId2" Type="http://schemas.openxmlformats.org/officeDocument/2006/relationships/hyperlink" Target="https://canvas.colorado.edu/files/808829/download?download_frd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86FC-C1CE-44E3-821D-BD5437759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254FD-6EEB-44EA-BB4B-8A4260FA2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8EA8-3BFF-4488-B36E-5BFF427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make points on a map!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C720-4D19-42D8-8F9E-FD7D0E293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your workflow from the previous slide</a:t>
            </a:r>
          </a:p>
          <a:p>
            <a:r>
              <a:rPr lang="en-US" dirty="0"/>
              <a:t>Use a “Create Points” tool followed by a Browse tool to view the points on a map</a:t>
            </a:r>
          </a:p>
          <a:p>
            <a:r>
              <a:rPr lang="en-US" dirty="0"/>
              <a:t>There are </a:t>
            </a:r>
            <a:r>
              <a:rPr lang="en-US" i="1" dirty="0"/>
              <a:t>too</a:t>
            </a:r>
            <a:r>
              <a:rPr lang="en-US" dirty="0"/>
              <a:t> </a:t>
            </a:r>
            <a:r>
              <a:rPr lang="en-US" i="1" dirty="0"/>
              <a:t>many records (&gt;3 million), </a:t>
            </a:r>
            <a:r>
              <a:rPr lang="en-US" dirty="0"/>
              <a:t>processing is taking forever! </a:t>
            </a:r>
          </a:p>
          <a:p>
            <a:endParaRPr lang="en-US" dirty="0"/>
          </a:p>
          <a:p>
            <a:r>
              <a:rPr lang="en-US" dirty="0"/>
              <a:t>Take a random sample of just 9k records</a:t>
            </a:r>
          </a:p>
          <a:p>
            <a:r>
              <a:rPr lang="en-US" dirty="0"/>
              <a:t>Let’s say we only care about unique </a:t>
            </a:r>
            <a:r>
              <a:rPr lang="en-US" dirty="0" err="1"/>
              <a:t>lat-lon</a:t>
            </a:r>
            <a:r>
              <a:rPr lang="en-US" dirty="0"/>
              <a:t> pairs. Use a Unique tool to filter to just unique pairs</a:t>
            </a:r>
          </a:p>
          <a:p>
            <a:r>
              <a:rPr lang="en-US" dirty="0"/>
              <a:t>Use a “Create Points” tool again, followed by a Browse tool to view the points on a map</a:t>
            </a:r>
          </a:p>
          <a:p>
            <a:r>
              <a:rPr lang="en-US" dirty="0"/>
              <a:t>Bask in the glory of your map</a:t>
            </a:r>
          </a:p>
          <a:p>
            <a:pPr lvl="1"/>
            <a:r>
              <a:rPr lang="en-US" dirty="0"/>
              <a:t>What interesting things do you notice?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F3C6-D6E8-4592-8193-B62EB57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F2E9-3CAC-49DE-8216-F0C1C0A7E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0024D-02AD-4AAC-B87C-88F3608A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698"/>
            <a:ext cx="12192000" cy="58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C3BB-EDD8-48B1-8B50-0E60A66D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creepy thing – Find “home location”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ADF7-F0AC-47A7-A643-127130ABA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assume that the earliest in the morning that a person opens the app is when they’re at their home</a:t>
            </a:r>
          </a:p>
          <a:p>
            <a:r>
              <a:rPr lang="en-US" dirty="0"/>
              <a:t>Extract the “Hour” from the timestamp by using the </a:t>
            </a:r>
            <a:r>
              <a:rPr lang="en-US" dirty="0" err="1"/>
              <a:t>DateTimeHour</a:t>
            </a:r>
            <a:r>
              <a:rPr lang="en-US" dirty="0"/>
              <a:t>() function</a:t>
            </a:r>
          </a:p>
          <a:p>
            <a:r>
              <a:rPr lang="en-US" dirty="0"/>
              <a:t>Then, sort by device id and then by the extracted hour (multi-level sort)</a:t>
            </a:r>
          </a:p>
          <a:p>
            <a:r>
              <a:rPr lang="en-US" dirty="0"/>
              <a:t>Then, use the </a:t>
            </a:r>
            <a:r>
              <a:rPr lang="en-US" b="1" dirty="0"/>
              <a:t>“Sample”</a:t>
            </a:r>
            <a:r>
              <a:rPr lang="en-US" dirty="0"/>
              <a:t> tool (not random sample!) to select the “First N Records”, using N = 1, grouping on “device ID”</a:t>
            </a:r>
          </a:p>
          <a:p>
            <a:r>
              <a:rPr lang="en-US" dirty="0"/>
              <a:t>Filter down to just one “device ID” of your choosing. Plot the point. You now have a good idea of where that person lives.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E20BB-1361-41B1-8F4E-913A2180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87" y="5184865"/>
            <a:ext cx="2524226" cy="10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05E-74F8-4F7D-86FD-7476BA27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you just have too much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C08A-7204-4146-91B2-B94758E2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 too much granularity to be useful</a:t>
            </a:r>
          </a:p>
          <a:p>
            <a:r>
              <a:rPr lang="en-US" dirty="0"/>
              <a:t>or it’s not organized effectively to be easy to interpret</a:t>
            </a:r>
          </a:p>
          <a:p>
            <a:r>
              <a:rPr lang="en-US" dirty="0"/>
              <a:t>So… </a:t>
            </a:r>
            <a:r>
              <a:rPr lang="en-US" i="1" dirty="0"/>
              <a:t>reduce it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Data Reduction includes: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taking only </a:t>
            </a:r>
            <a:r>
              <a:rPr lang="en-US" i="1" dirty="0"/>
              <a:t>unique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down-sampling (e.g., random sample)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summarizing data (grouping and aggregating)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CB1-B3D5-45AF-A732-64200B0E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23D5-45D2-4383-946C-F562EAD6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4" y="3317131"/>
            <a:ext cx="8150157" cy="2859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Cust_wTransactions</a:t>
            </a:r>
            <a:r>
              <a:rPr lang="en-US" dirty="0"/>
              <a:t> and several Filter tools</a:t>
            </a:r>
          </a:p>
          <a:p>
            <a:pPr lvl="1"/>
            <a:r>
              <a:rPr lang="en-US" dirty="0"/>
              <a:t>select just customers with greater than 2 visits</a:t>
            </a:r>
          </a:p>
          <a:p>
            <a:pPr lvl="1"/>
            <a:r>
              <a:rPr lang="en-US" dirty="0"/>
              <a:t>select just customers in Denver or Aurora</a:t>
            </a:r>
          </a:p>
          <a:p>
            <a:pPr lvl="1"/>
            <a:r>
              <a:rPr lang="en-US" dirty="0"/>
              <a:t>select just customers whose address is on a street (includes “</a:t>
            </a:r>
            <a:r>
              <a:rPr lang="en-US" dirty="0" err="1"/>
              <a:t>st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hint: remember REGEX_MATCH?</a:t>
            </a:r>
          </a:p>
          <a:p>
            <a:pPr lvl="2"/>
            <a:r>
              <a:rPr lang="en-US" dirty="0"/>
              <a:t>remember that you can use </a:t>
            </a:r>
            <a:r>
              <a:rPr lang="en-US" dirty="0">
                <a:hlinkClick r:id="rId2"/>
              </a:rPr>
              <a:t>https://regex101.com/</a:t>
            </a:r>
            <a:r>
              <a:rPr lang="en-US" dirty="0"/>
              <a:t> to test your regex pattern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843DB-25FA-4C9A-B44A-8BC3642D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50" y="183667"/>
            <a:ext cx="9410903" cy="268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D27E6-98AF-4B52-8DF5-6DE7C558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11" y="3442121"/>
            <a:ext cx="2438400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2F292-C975-4A62-ADAC-EF1E75EC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969" y="2872496"/>
            <a:ext cx="27336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C272-11EF-4036-8B59-E384248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BC5A-95EC-41F9-9ACE-6E392B53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Cust_wTransactions</a:t>
            </a:r>
            <a:r>
              <a:rPr lang="en-US" dirty="0"/>
              <a:t> and several Sort tools </a:t>
            </a:r>
          </a:p>
          <a:p>
            <a:pPr lvl="1"/>
            <a:r>
              <a:rPr lang="en-US" dirty="0"/>
              <a:t>Sort by number of visits ascending</a:t>
            </a:r>
          </a:p>
          <a:p>
            <a:pPr lvl="1"/>
            <a:r>
              <a:rPr lang="en-US" dirty="0"/>
              <a:t>Sort by City ascending, followed by Spend descending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3FC72-FF48-4EB4-8A0B-40BDE950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0717"/>
            <a:ext cx="3333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BE55-0060-4A06-8567-BC52352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3BE9-AD9B-4CF7-B928-2F75AAC8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1163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interested in unique records based on some field? Use the Unique tool.</a:t>
            </a:r>
          </a:p>
          <a:p>
            <a:r>
              <a:rPr lang="en-US" dirty="0"/>
              <a:t>Using several Unique tools and </a:t>
            </a:r>
            <a:r>
              <a:rPr lang="en-US" dirty="0" err="1">
                <a:latin typeface="Consolas" panose="020B0609020204030204" pitchFamily="49" charset="0"/>
              </a:rPr>
              <a:t>Cust_wTransactions</a:t>
            </a:r>
            <a:endParaRPr lang="en-US" dirty="0"/>
          </a:p>
          <a:p>
            <a:pPr lvl="1"/>
            <a:r>
              <a:rPr lang="en-US" dirty="0"/>
              <a:t>filter down to only unique cities, then “select” to just show the city field</a:t>
            </a:r>
          </a:p>
          <a:p>
            <a:pPr lvl="1"/>
            <a:r>
              <a:rPr lang="en-US" dirty="0"/>
              <a:t>filter down to only unique customer segments, then “select” to just show that field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	           Shortcut to “Deselect all”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FA70D-8146-45AD-97F0-56A12F04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87" y="295275"/>
            <a:ext cx="3781425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5302F-E7C6-4D1F-B2B4-9D8A32A1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37" y="3155950"/>
            <a:ext cx="4698763" cy="30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A1B2-8769-43AA-B5B8-5DF6A157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4A7B-ECD8-442D-920B-012307CF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may only want a subset of records, for your regex large assignment</a:t>
            </a:r>
          </a:p>
          <a:p>
            <a:pPr lvl="1"/>
            <a:r>
              <a:rPr lang="en-US" dirty="0"/>
              <a:t>perhaps using all records takes too long to process, so you test with a subset</a:t>
            </a:r>
          </a:p>
          <a:p>
            <a:r>
              <a:rPr lang="en-US" dirty="0"/>
              <a:t>Using one “Random % Sample” tool and Cust_wTransactions_new.xls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Take a random sample of 10% of the records</a:t>
            </a:r>
          </a:p>
          <a:p>
            <a:pPr lvl="1"/>
            <a:r>
              <a:rPr lang="en-US" dirty="0"/>
              <a:t>Use a “Output Data” tool to write this sampling to a “.</a:t>
            </a:r>
            <a:r>
              <a:rPr lang="en-US" dirty="0" err="1"/>
              <a:t>yxdb</a:t>
            </a:r>
            <a:r>
              <a:rPr lang="en-US" dirty="0"/>
              <a:t>” file (an </a:t>
            </a:r>
            <a:r>
              <a:rPr lang="en-US" dirty="0" err="1"/>
              <a:t>alteryx</a:t>
            </a:r>
            <a:r>
              <a:rPr lang="en-US" dirty="0"/>
              <a:t> database file)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yxdb</a:t>
            </a:r>
            <a:r>
              <a:rPr lang="en-US" dirty="0"/>
              <a:t> is much faster than reading other kinds of file formats</a:t>
            </a:r>
          </a:p>
          <a:p>
            <a:pPr lvl="2"/>
            <a:r>
              <a:rPr lang="en-US" dirty="0"/>
              <a:t>Later, you would read in your random sample file instead of </a:t>
            </a:r>
            <a:br>
              <a:rPr lang="en-US" dirty="0"/>
            </a:br>
            <a:r>
              <a:rPr lang="en-US" dirty="0"/>
              <a:t>the original source</a:t>
            </a:r>
          </a:p>
          <a:p>
            <a:pPr lvl="2"/>
            <a:r>
              <a:rPr lang="en-US" dirty="0"/>
              <a:t>Don’t forget to run your final code on the original, full dataset!</a:t>
            </a:r>
            <a:br>
              <a:rPr lang="en-US" dirty="0"/>
            </a:br>
            <a:r>
              <a:rPr lang="en-US" dirty="0"/>
              <a:t>This is just to speed up testing!</a:t>
            </a:r>
          </a:p>
          <a:p>
            <a:pPr lvl="1"/>
            <a:r>
              <a:rPr lang="en-US" dirty="0"/>
              <a:t>What is a Deterministic seed?</a:t>
            </a:r>
          </a:p>
          <a:p>
            <a:pPr lvl="2"/>
            <a:r>
              <a:rPr lang="en-US" dirty="0"/>
              <a:t>Ensures you get the same “random sample” each time (same sample for a given seed)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E1068-67D1-4465-97BA-7C0128D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16" y="3610947"/>
            <a:ext cx="3625328" cy="20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4909-EEC0-48E5-8125-37A5138F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Cellphone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BD1B-2C6F-4DB1-AD42-C8D860AD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err="1"/>
              <a:t>gps</a:t>
            </a:r>
            <a:r>
              <a:rPr lang="en-US" dirty="0"/>
              <a:t> locations when users opened an app</a:t>
            </a:r>
          </a:p>
          <a:p>
            <a:r>
              <a:rPr lang="en-US" dirty="0"/>
              <a:t>from a Kaggle competition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events.csv</a:t>
            </a:r>
            <a:endParaRPr lang="en-US" dirty="0"/>
          </a:p>
          <a:p>
            <a:pPr lvl="1"/>
            <a:r>
              <a:rPr lang="en-US" dirty="0"/>
              <a:t>if that’s taking too long, download </a:t>
            </a:r>
            <a:r>
              <a:rPr lang="en-US" dirty="0">
                <a:hlinkClick r:id="rId3"/>
              </a:rPr>
              <a:t>events_small.csv</a:t>
            </a:r>
            <a:r>
              <a:rPr lang="en-US" dirty="0"/>
              <a:t> instead (it’s a random sample of just 10k records from events.csv)</a:t>
            </a:r>
          </a:p>
        </p:txBody>
      </p:sp>
    </p:spTree>
    <p:extLst>
      <p:ext uri="{BB962C8B-B14F-4D97-AF65-F5344CB8AC3E}">
        <p14:creationId xmlns:p14="http://schemas.microsoft.com/office/powerpoint/2010/main" val="377673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dn.shopify.com/s/files/1/0293/8205/files/latitude_longitude_grande.gif?12060491192372930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0" y="241544"/>
            <a:ext cx="11685342" cy="63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4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543F-A2D9-4F47-820B-8347F51F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the cellphone GPS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4D238-506C-46DA-959D-C6385C445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an “Auto Field” before a “Select” </a:t>
            </a:r>
          </a:p>
          <a:p>
            <a:r>
              <a:rPr lang="en-US" dirty="0"/>
              <a:t>Examine latitude or longitude field</a:t>
            </a:r>
          </a:p>
          <a:p>
            <a:r>
              <a:rPr lang="en-US" dirty="0"/>
              <a:t>Notice anything weird?</a:t>
            </a:r>
          </a:p>
          <a:p>
            <a:pPr lvl="1"/>
            <a:r>
              <a:rPr lang="en-US" dirty="0"/>
              <a:t>where is 0, 0?</a:t>
            </a:r>
          </a:p>
          <a:p>
            <a:r>
              <a:rPr lang="en-US" dirty="0"/>
              <a:t>Filter out any records with </a:t>
            </a:r>
            <a:r>
              <a:rPr lang="en-US" b="1" dirty="0"/>
              <a:t>absolute value</a:t>
            </a:r>
            <a:r>
              <a:rPr lang="en-US" dirty="0"/>
              <a:t> of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&lt; 2</a:t>
            </a:r>
          </a:p>
          <a:p>
            <a:r>
              <a:rPr lang="en-US" dirty="0"/>
              <a:t>Let’s be creepy!</a:t>
            </a:r>
          </a:p>
          <a:p>
            <a:pPr lvl="1"/>
            <a:r>
              <a:rPr lang="en-US" dirty="0"/>
              <a:t>Sort the file by </a:t>
            </a:r>
            <a:r>
              <a:rPr lang="en-US" dirty="0" err="1"/>
              <a:t>device_id</a:t>
            </a:r>
            <a:r>
              <a:rPr lang="en-US" dirty="0"/>
              <a:t> and then by timestamp ascending (do this at some point after the filter)</a:t>
            </a:r>
          </a:p>
          <a:p>
            <a:pPr lvl="1"/>
            <a:r>
              <a:rPr lang="en-US" dirty="0"/>
              <a:t>Choose a </a:t>
            </a:r>
            <a:r>
              <a:rPr lang="en-US" dirty="0" err="1"/>
              <a:t>device_id</a:t>
            </a:r>
            <a:r>
              <a:rPr lang="en-US" dirty="0"/>
              <a:t>. Scroll through and look at the times of day that this person opened the app. This is probably when the person wakes up.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F5D5A-BB15-40A2-A861-CE663772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87" y="5551949"/>
            <a:ext cx="2524226" cy="10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6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688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Data Reduction</vt:lpstr>
      <vt:lpstr>Sometimes you just have too much data</vt:lpstr>
      <vt:lpstr>Filter</vt:lpstr>
      <vt:lpstr>Sort</vt:lpstr>
      <vt:lpstr>Unique</vt:lpstr>
      <vt:lpstr>Sampling and Random Sampling</vt:lpstr>
      <vt:lpstr>Chinese Cellphone Data</vt:lpstr>
      <vt:lpstr>PowerPoint Presentation</vt:lpstr>
      <vt:lpstr>Exploring the cellphone GPS file</vt:lpstr>
      <vt:lpstr>Let’s make points on a map! </vt:lpstr>
      <vt:lpstr>PowerPoint Presentation</vt:lpstr>
      <vt:lpstr>One more creepy thing – Find “home location”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</dc:title>
  <dc:creator>David Eargle</dc:creator>
  <cp:lastModifiedBy>David Eargle</cp:lastModifiedBy>
  <cp:revision>18</cp:revision>
  <dcterms:created xsi:type="dcterms:W3CDTF">2018-01-30T22:29:08Z</dcterms:created>
  <dcterms:modified xsi:type="dcterms:W3CDTF">2018-09-17T18:06:31Z</dcterms:modified>
</cp:coreProperties>
</file>