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6819-B602-49D0-9DCC-EFF14C90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DB46C-F626-4F03-BEF8-7C3587D89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BE92-C9D7-43E8-910E-84E3CBCE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5C04-7221-4CF6-B4D9-A5E69DCF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5695-492A-4CBA-8FD3-A29C168D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FF2A-2817-4B65-99D8-042C1171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E4655-D700-4CC2-B286-185C73FD9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7D48-C361-408A-8CC7-0B089B59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A87-3379-4B0A-8D60-5DA3AD2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A7CCA-78CD-42C6-9374-7D7BEC4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757AC-2F48-4BF2-A696-39E2D10C7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5B2DF-10D7-481D-8C4E-AFCC297F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153F-590E-4981-9E91-B7B74E60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F5A7-70A5-42B2-80D9-CBD52C6F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B391-7365-4575-8F1B-46078287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87F4-1A5E-43B9-9F35-A76FD096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31F5-BEE4-410C-888A-32119267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6BFD-7ACF-4D6B-8D65-95BE6D2C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EED8-A659-49AC-8335-559B472B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C92B-E085-4C6D-81EA-B86A14BB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221C-37C7-406E-8396-E8F71D0F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15577-04C7-425F-A741-C6918D9F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8D20-90A7-46A8-9E49-F2E5085F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D563-C533-4611-BE74-BBA27EC3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E9B2-D826-476D-8B74-435EDB87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B2D8-4949-424E-BE72-DD8E30CC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1204-5FDD-4E38-AEEF-51035E2A8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7291-4635-4149-BBB4-FD423BE64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B119E-4553-430F-9E6F-B59D23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8C58E-FA49-4322-B1E5-51BF0BD4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75A77-DB00-4449-BBDC-593089F8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F314-D65B-40DD-BE6C-DD2A54FC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B4C8-7A34-4690-A1ED-B3379CA4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CB6D7-8E74-409C-B316-1ECAA2A9B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9E25D-22F2-408C-8C40-5D71460B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62EBC-B4EB-4C95-81FE-2C9958857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BD9C7-8233-4D4F-B21A-FA584071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3A97-2564-4C16-9880-CA6F1AEF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DD6B1-F7E9-4849-B6B6-2D4FA3BE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4E2B-DABB-4C8C-8E34-DF05608C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89F95-7116-4C39-A8A1-1CCB5F56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74AD3-BCAE-4F7E-A16A-D9EBBE5D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AE6E5-877B-44A6-AB1D-274A0AB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D04EC-710F-4FD0-B2A6-A86CAE97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BA475-2E2B-4273-81B8-28610F44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3275-E08B-412B-87C7-1EBAA605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876D-B944-40C5-9D10-602C52FC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F07C-3195-4076-9F98-38E1E701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F0F9B-9B49-4E4F-BD0E-5E415190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FB433-93BE-4958-AD97-06A410B4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0E3C-66C3-4036-9F89-E53A1FE9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5ADBD-39DC-4BD7-B4F8-E4295173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4D94-3B40-47A5-AFED-5A8436B2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4B56A-710A-482D-9ADF-4C4F9821C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3D4AA-720A-44A0-A8A4-F7252CB2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D26F3-9046-45A1-B44E-F1FC7586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6ACDE-16F6-4B80-AB66-0AF5CB06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E3B6-2137-4C06-A6EC-51DAFFD0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2A145-3C91-4570-A11D-3799F86F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F7CC1-18DF-4485-987E-3D5DF5F9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3D33-FDAD-43EB-BBAB-B95065272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1F57-EF1D-47F3-BC8B-E9E248E7A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D736-609F-49B5-B7EC-78E71E91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olorado.edu/files/826422/download?download_frd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olorado.edu/files/808829/download?download_frd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olorado.edu/files/910894/download?download_frd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3F6C-2A4C-40B0-A5F2-CE801110D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2F69-CA31-4BFC-A562-155249B36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DF5B-469B-46E3-94A1-5692FCC7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rows and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9B5D-B103-4272-ADA0-4C11013B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aggregation? </a:t>
            </a:r>
          </a:p>
          <a:p>
            <a:pPr lvl="1"/>
            <a:r>
              <a:rPr lang="en-US" dirty="0"/>
              <a:t>Input a group of numbers</a:t>
            </a:r>
          </a:p>
          <a:p>
            <a:pPr lvl="1"/>
            <a:r>
              <a:rPr lang="en-US" dirty="0"/>
              <a:t>Output one number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Average</a:t>
            </a:r>
          </a:p>
          <a:p>
            <a:pPr lvl="2"/>
            <a:r>
              <a:rPr lang="en-US" dirty="0"/>
              <a:t>Minimum</a:t>
            </a:r>
          </a:p>
          <a:p>
            <a:pPr lvl="2"/>
            <a:r>
              <a:rPr lang="en-US" dirty="0"/>
              <a:t>Maximum</a:t>
            </a:r>
          </a:p>
          <a:p>
            <a:pPr lvl="2"/>
            <a:r>
              <a:rPr lang="en-US" dirty="0"/>
              <a:t>Count</a:t>
            </a:r>
          </a:p>
          <a:p>
            <a:pPr lvl="2"/>
            <a:r>
              <a:rPr lang="en-US" dirty="0"/>
              <a:t>Standard deviation</a:t>
            </a:r>
          </a:p>
          <a:p>
            <a:r>
              <a:rPr lang="en-US" dirty="0"/>
              <a:t>When you group and aggregate, you get one value per group</a:t>
            </a:r>
          </a:p>
        </p:txBody>
      </p:sp>
    </p:spTree>
    <p:extLst>
      <p:ext uri="{BB962C8B-B14F-4D97-AF65-F5344CB8AC3E}">
        <p14:creationId xmlns:p14="http://schemas.microsoft.com/office/powerpoint/2010/main" val="12290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2175-6C6B-49F7-8BDD-BF511297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follows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5C6A-D506-466E-AD59-8FD4B5CC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is my best-selling region? My worst?”</a:t>
            </a:r>
          </a:p>
          <a:p>
            <a:r>
              <a:rPr lang="en-US" dirty="0"/>
              <a:t>“Is there a difference in demographics between my customers who shop online vs in store?”</a:t>
            </a:r>
          </a:p>
          <a:p>
            <a:r>
              <a:rPr lang="en-US" dirty="0"/>
              <a:t>“How much “spread” (variance) is there in my sales amounts?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7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9AE9-4515-47DE-8F6C-1602B43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7E6C-FC52-465F-98E3-D3C36B97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Demographic_Data_Orig.csv</a:t>
            </a:r>
            <a:endParaRPr lang="en-US" dirty="0"/>
          </a:p>
          <a:p>
            <a:r>
              <a:rPr lang="en-US" dirty="0"/>
              <a:t>We want to aggregate Item and Amount by: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In-store vs. online</a:t>
            </a:r>
          </a:p>
          <a:p>
            <a:pPr lvl="1"/>
            <a:r>
              <a:rPr lang="en-US" dirty="0"/>
              <a:t>age-bracket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“For each region, does average sale differ among age groups?”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Group by region, then by age-bracket, then aggregate on something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FAA1-F0E0-4A38-9530-EC307DA7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co2 per 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2B7E-3CE9-4591-8C31-B802650C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co2percapita.csv</a:t>
            </a:r>
          </a:p>
          <a:p>
            <a:r>
              <a:rPr lang="en-US" dirty="0"/>
              <a:t>it has one column for each year, for a given country</a:t>
            </a:r>
          </a:p>
          <a:p>
            <a:r>
              <a:rPr lang="en-US" dirty="0"/>
              <a:t>use a “transpose” tool to make it so that each year for each country gets its own row</a:t>
            </a:r>
          </a:p>
          <a:p>
            <a:pPr lvl="1"/>
            <a:r>
              <a:rPr lang="en-US" dirty="0"/>
              <a:t>important to understand “wide” vs “long” format</a:t>
            </a:r>
          </a:p>
          <a:p>
            <a:r>
              <a:rPr lang="en-US" dirty="0"/>
              <a:t>summarize the average co2 per capita for each country</a:t>
            </a:r>
          </a:p>
          <a:p>
            <a:r>
              <a:rPr lang="en-US" dirty="0"/>
              <a:t>sort descending</a:t>
            </a:r>
          </a:p>
          <a:p>
            <a:r>
              <a:rPr lang="en-US" dirty="0"/>
              <a:t>use a “chart” tool, “Bar” graph, to plot the series of average values</a:t>
            </a:r>
          </a:p>
          <a:p>
            <a:pPr lvl="1"/>
            <a:r>
              <a:rPr lang="en-US" dirty="0"/>
              <a:t>use the country names as the “label fields”</a:t>
            </a:r>
          </a:p>
        </p:txBody>
      </p:sp>
    </p:spTree>
    <p:extLst>
      <p:ext uri="{BB962C8B-B14F-4D97-AF65-F5344CB8AC3E}">
        <p14:creationId xmlns:p14="http://schemas.microsoft.com/office/powerpoint/2010/main" val="31524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476E-49A0-478A-AA4B-5B44C698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broccoli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F69C-5977-48A8-AB5A-87B0E3DC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broccoli.csv</a:t>
            </a:r>
          </a:p>
          <a:p>
            <a:r>
              <a:rPr lang="en-US" dirty="0"/>
              <a:t>create a bar chart of the top 5 states with the highest total broccoli production over all of the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4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40BE-5BA2-4D97-A267-07A5BC0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cellphone addicts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E74-BC57-4C60-9C59-CF72B406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dirty="0">
                <a:hlinkClick r:id="rId2"/>
              </a:rPr>
              <a:t>the massive cellphone events file</a:t>
            </a:r>
            <a:r>
              <a:rPr lang="en-US" dirty="0"/>
              <a:t> (events.csv)</a:t>
            </a:r>
          </a:p>
          <a:p>
            <a:r>
              <a:rPr lang="en-US" dirty="0"/>
              <a:t>select all the records for 50 random devices (50 random people)</a:t>
            </a:r>
          </a:p>
          <a:p>
            <a:r>
              <a:rPr lang="en-US" dirty="0"/>
              <a:t>count the number of records for each device</a:t>
            </a:r>
          </a:p>
          <a:p>
            <a:r>
              <a:rPr lang="en-US" dirty="0"/>
              <a:t>use “smart tile” to bin on the number of counts</a:t>
            </a:r>
          </a:p>
          <a:p>
            <a:pPr lvl="1"/>
            <a:r>
              <a:rPr lang="en-US" dirty="0"/>
              <a:t>select “output verbose name field”</a:t>
            </a:r>
          </a:p>
          <a:p>
            <a:r>
              <a:rPr lang="en-US" dirty="0"/>
              <a:t>count the number of records in each “smart tile” tile</a:t>
            </a:r>
          </a:p>
          <a:p>
            <a:pPr lvl="1"/>
            <a:r>
              <a:rPr lang="en-US" dirty="0"/>
              <a:t>retain the “</a:t>
            </a:r>
            <a:r>
              <a:rPr lang="en-US" dirty="0" err="1"/>
              <a:t>smarttile_name</a:t>
            </a:r>
            <a:r>
              <a:rPr lang="en-US" dirty="0"/>
              <a:t>” in the grouping output</a:t>
            </a:r>
          </a:p>
          <a:p>
            <a:r>
              <a:rPr lang="en-US" dirty="0"/>
              <a:t>use a bar chart to plot the number of records in each smart tile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smarttile_name</a:t>
            </a:r>
            <a:r>
              <a:rPr lang="en-US" dirty="0"/>
              <a:t> as the field labels</a:t>
            </a:r>
          </a:p>
        </p:txBody>
      </p:sp>
    </p:spTree>
    <p:extLst>
      <p:ext uri="{BB962C8B-B14F-4D97-AF65-F5344CB8AC3E}">
        <p14:creationId xmlns:p14="http://schemas.microsoft.com/office/powerpoint/2010/main" val="239804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CDCC-6BF7-404E-8337-D6D1080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10515600" cy="1325563"/>
          </a:xfrm>
        </p:spPr>
        <p:txBody>
          <a:bodyPr/>
          <a:lstStyle/>
          <a:p>
            <a:r>
              <a:rPr lang="en-US" dirty="0"/>
              <a:t>Murders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48E6-8882-422F-80E7-821B494A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137920"/>
            <a:ext cx="11150600" cy="50390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Download “crime rates by metropolitan…” showing crime rates for different areas in the US</a:t>
            </a:r>
          </a:p>
          <a:p>
            <a:pPr lvl="1"/>
            <a:r>
              <a:rPr lang="en-US" dirty="0"/>
              <a:t>Import it, using the `Highest Metro Murder Rates` sheet</a:t>
            </a:r>
          </a:p>
          <a:p>
            <a:r>
              <a:rPr lang="en-US" dirty="0"/>
              <a:t>We want to summarize the crime rates by state. To do that, we need to extract the state from the first column</a:t>
            </a:r>
          </a:p>
          <a:p>
            <a:pPr lvl="1"/>
            <a:r>
              <a:rPr lang="en-US" dirty="0"/>
              <a:t>Using Regex in `Parse` mode, extract the state</a:t>
            </a:r>
          </a:p>
          <a:p>
            <a:pPr lvl="1"/>
            <a:r>
              <a:rPr lang="en-US" dirty="0"/>
              <a:t>Just pretend rows with multi-states aren’t a problem </a:t>
            </a:r>
            <a:br>
              <a:rPr lang="en-US" dirty="0"/>
            </a:br>
            <a:r>
              <a:rPr lang="en-US" dirty="0"/>
              <a:t>	(e.g., ignore “TN-MS-AR”)</a:t>
            </a:r>
          </a:p>
          <a:p>
            <a:r>
              <a:rPr lang="en-US" dirty="0"/>
              <a:t>Now, summarize your favorite crime statistic by state!</a:t>
            </a:r>
          </a:p>
          <a:p>
            <a:pPr lvl="1"/>
            <a:r>
              <a:rPr lang="en-US" dirty="0"/>
              <a:t>also add the “count” of areas for each state</a:t>
            </a:r>
          </a:p>
          <a:p>
            <a:pPr lvl="1"/>
            <a:r>
              <a:rPr lang="en-US" dirty="0"/>
              <a:t>filter to just states having more than one group</a:t>
            </a:r>
          </a:p>
          <a:p>
            <a:pPr lvl="1"/>
            <a:r>
              <a:rPr lang="en-US" dirty="0"/>
              <a:t>sort by your favorite crime statistic, greatest to least</a:t>
            </a:r>
          </a:p>
          <a:p>
            <a:pPr lvl="1"/>
            <a:r>
              <a:rPr lang="en-US" dirty="0"/>
              <a:t>use the “sampling” tool to select just the top 5 </a:t>
            </a:r>
          </a:p>
          <a:p>
            <a:pPr lvl="1"/>
            <a:r>
              <a:rPr lang="en-US" dirty="0"/>
              <a:t>use a “Charting” tool with “Bar” chart to plot your crime statistic</a:t>
            </a:r>
          </a:p>
          <a:p>
            <a:pPr lvl="2"/>
            <a:r>
              <a:rPr lang="en-US" dirty="0"/>
              <a:t>if you go back and add a second crime statistic to your summarization, you can add it here as a second series</a:t>
            </a:r>
          </a:p>
          <a:p>
            <a:pPr lvl="2"/>
            <a:r>
              <a:rPr lang="en-US" dirty="0"/>
              <a:t>use the State names as the “Label Field”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0A67-93BA-41ED-B612-43E2041A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your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5E72-510D-48DF-A185-45B7C066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workflows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The data files are too large to justify packaging them – you’ll need to download them separately and fix the data imports</a:t>
            </a:r>
          </a:p>
        </p:txBody>
      </p:sp>
    </p:spTree>
    <p:extLst>
      <p:ext uri="{BB962C8B-B14F-4D97-AF65-F5344CB8AC3E}">
        <p14:creationId xmlns:p14="http://schemas.microsoft.com/office/powerpoint/2010/main" val="412054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Words>451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Summarization</vt:lpstr>
      <vt:lpstr>Grouping rows and aggregating</vt:lpstr>
      <vt:lpstr>Summarization follows business questions</vt:lpstr>
      <vt:lpstr>Let’s do it!</vt:lpstr>
      <vt:lpstr>co2 per capita</vt:lpstr>
      <vt:lpstr>broccoli</vt:lpstr>
      <vt:lpstr>cellphone addicts</vt:lpstr>
      <vt:lpstr>Murders</vt:lpstr>
      <vt:lpstr>For your convenience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James Endicott</dc:creator>
  <cp:lastModifiedBy>David Eargle</cp:lastModifiedBy>
  <cp:revision>21</cp:revision>
  <dcterms:created xsi:type="dcterms:W3CDTF">2017-11-20T20:15:58Z</dcterms:created>
  <dcterms:modified xsi:type="dcterms:W3CDTF">2018-09-19T18:22:56Z</dcterms:modified>
</cp:coreProperties>
</file>