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6" r:id="rId5"/>
    <p:sldId id="258" r:id="rId6"/>
    <p:sldId id="263" r:id="rId7"/>
    <p:sldId id="260" r:id="rId8"/>
    <p:sldId id="264" r:id="rId9"/>
    <p:sldId id="261"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EA7A-5370-4D28-B87A-E386D1077C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BFD842-A5B3-4F6A-AC06-02395D899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FB1C2-2635-4DC2-AD27-5CAEA59152F7}"/>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5" name="Footer Placeholder 4">
            <a:extLst>
              <a:ext uri="{FF2B5EF4-FFF2-40B4-BE49-F238E27FC236}">
                <a16:creationId xmlns:a16="http://schemas.microsoft.com/office/drawing/2014/main" id="{D236872F-999A-41EF-B910-DDC47D2F1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62FFF-21FC-4734-BA01-9998250DA303}"/>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301922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C26B-38AF-4911-9007-CBBBA660EB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29376-B927-4D24-B4BD-4BA416609B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72F90-8D61-44BF-8BD5-FAA5A5484174}"/>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5" name="Footer Placeholder 4">
            <a:extLst>
              <a:ext uri="{FF2B5EF4-FFF2-40B4-BE49-F238E27FC236}">
                <a16:creationId xmlns:a16="http://schemas.microsoft.com/office/drawing/2014/main" id="{320A1904-12E0-47DA-BC2E-218EE068B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64EF1-FC61-4118-96F8-33F6A9C6B297}"/>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93146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B19D5-AEC6-4958-9F72-16D0EF0B9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EB41F2-4444-4D6E-BE59-690C1A7A7F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60741-3F48-40D2-8AE9-B68457BE4DEB}"/>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5" name="Footer Placeholder 4">
            <a:extLst>
              <a:ext uri="{FF2B5EF4-FFF2-40B4-BE49-F238E27FC236}">
                <a16:creationId xmlns:a16="http://schemas.microsoft.com/office/drawing/2014/main" id="{9A510623-326E-4E29-A4F7-66329A304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319F2-B115-476F-9B66-CBD22DFF6666}"/>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417718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4CE3-10CD-432A-84A3-7D937E482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AB783-AF29-4456-8FFC-F7246B9613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EFCFA-F071-451E-9921-FE86905ADD5A}"/>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5" name="Footer Placeholder 4">
            <a:extLst>
              <a:ext uri="{FF2B5EF4-FFF2-40B4-BE49-F238E27FC236}">
                <a16:creationId xmlns:a16="http://schemas.microsoft.com/office/drawing/2014/main" id="{61C3B142-200F-4BB6-A48E-0FC281877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E6B22-4719-411C-AB8F-161B038CCE98}"/>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356270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267A-634F-4D99-9E92-C8FC9FEB18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B8819D-7F0D-444D-8259-30D301089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0C957E-3A82-4B08-A940-7A50CB43FDA5}"/>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5" name="Footer Placeholder 4">
            <a:extLst>
              <a:ext uri="{FF2B5EF4-FFF2-40B4-BE49-F238E27FC236}">
                <a16:creationId xmlns:a16="http://schemas.microsoft.com/office/drawing/2014/main" id="{85075BAB-76F6-49A3-BC01-CEE808B04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51419-B0A2-49D9-BB0A-BE81971188D9}"/>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408753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50D0-6BAA-4ED4-BEEC-488F4F8B0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2EADE-864D-4C53-ACB1-FF77B23427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9BE8B-8887-451B-940D-88500CD171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433E14-A339-41F4-A50F-2E4EE030CAAA}"/>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6" name="Footer Placeholder 5">
            <a:extLst>
              <a:ext uri="{FF2B5EF4-FFF2-40B4-BE49-F238E27FC236}">
                <a16:creationId xmlns:a16="http://schemas.microsoft.com/office/drawing/2014/main" id="{4BC8CDA7-8E16-4B0C-8FE1-B06883449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3433B-A312-4223-BA49-16E947B86E5E}"/>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399297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51CC-B60E-423E-B6D9-29B4B46720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41DF07-BE61-48B1-BE43-48A3B5A38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AF26D8-878B-4A2C-B521-ECA3219ED7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1EEFFB-734C-44F5-9F7E-08E30861B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8C909-E6F3-4410-81F9-E4F18C6392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188BC-9263-46F6-933B-C440CBE44B1D}"/>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8" name="Footer Placeholder 7">
            <a:extLst>
              <a:ext uri="{FF2B5EF4-FFF2-40B4-BE49-F238E27FC236}">
                <a16:creationId xmlns:a16="http://schemas.microsoft.com/office/drawing/2014/main" id="{C6D7AD1C-9EC8-47ED-BCC3-41888F22E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E9118-78CA-4119-9B11-7E63AA544402}"/>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293015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DC25-2560-499D-9DEA-433532BB2F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42CA9C-A9DF-43D4-9591-58E317269868}"/>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4" name="Footer Placeholder 3">
            <a:extLst>
              <a:ext uri="{FF2B5EF4-FFF2-40B4-BE49-F238E27FC236}">
                <a16:creationId xmlns:a16="http://schemas.microsoft.com/office/drawing/2014/main" id="{30166DE2-711F-4747-9078-DCD6E3737F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35381-5B86-4B1B-B013-4E2BF4778EF2}"/>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350215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32F80-1AAD-42A7-824B-9A6BE80E0DD1}"/>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3" name="Footer Placeholder 2">
            <a:extLst>
              <a:ext uri="{FF2B5EF4-FFF2-40B4-BE49-F238E27FC236}">
                <a16:creationId xmlns:a16="http://schemas.microsoft.com/office/drawing/2014/main" id="{FDDC896F-89AB-4695-8094-DB9A7267C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2D8B2D-2C7A-4689-9BF8-4F297CBF6CDF}"/>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32194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2875-2C51-4B01-965A-A3F77BA31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850DAD-87B3-4544-9BDA-2A108C85F6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97B23-2DE1-4FE4-88FC-520E1B54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5794E6-5E34-421C-BCE7-9FFA4D048E9F}"/>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6" name="Footer Placeholder 5">
            <a:extLst>
              <a:ext uri="{FF2B5EF4-FFF2-40B4-BE49-F238E27FC236}">
                <a16:creationId xmlns:a16="http://schemas.microsoft.com/office/drawing/2014/main" id="{855B3448-20DD-4397-80A8-84DDAE213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751F0-0A62-41DB-9C3C-F072E0220395}"/>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328653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76EC-A140-4826-B15B-EE969C6EF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124A9F-9819-4540-A8C1-46DFAA044F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26BDD-2C6D-4809-AB35-5B99845B6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3A33ED-E09D-4C59-A7B2-6C320ABB1B44}"/>
              </a:ext>
            </a:extLst>
          </p:cNvPr>
          <p:cNvSpPr>
            <a:spLocks noGrp="1"/>
          </p:cNvSpPr>
          <p:nvPr>
            <p:ph type="dt" sz="half" idx="10"/>
          </p:nvPr>
        </p:nvSpPr>
        <p:spPr/>
        <p:txBody>
          <a:bodyPr/>
          <a:lstStyle/>
          <a:p>
            <a:fld id="{560E9E0B-A472-40C5-AF9B-E9F2B371FACA}" type="datetimeFigureOut">
              <a:rPr lang="en-US" smtClean="0"/>
              <a:t>9/26/2018</a:t>
            </a:fld>
            <a:endParaRPr lang="en-US"/>
          </a:p>
        </p:txBody>
      </p:sp>
      <p:sp>
        <p:nvSpPr>
          <p:cNvPr id="6" name="Footer Placeholder 5">
            <a:extLst>
              <a:ext uri="{FF2B5EF4-FFF2-40B4-BE49-F238E27FC236}">
                <a16:creationId xmlns:a16="http://schemas.microsoft.com/office/drawing/2014/main" id="{289C627C-80FF-4C4E-9B40-6DEF80202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4437D-7018-4138-889C-623B6C617B19}"/>
              </a:ext>
            </a:extLst>
          </p:cNvPr>
          <p:cNvSpPr>
            <a:spLocks noGrp="1"/>
          </p:cNvSpPr>
          <p:nvPr>
            <p:ph type="sldNum" sz="quarter" idx="12"/>
          </p:nvPr>
        </p:nvSpPr>
        <p:spPr/>
        <p:txBody>
          <a:bodyPr/>
          <a:lstStyle/>
          <a:p>
            <a:fld id="{84DAC704-F819-45DF-854F-2F4C4D673BD7}" type="slidenum">
              <a:rPr lang="en-US" smtClean="0"/>
              <a:t>‹#›</a:t>
            </a:fld>
            <a:endParaRPr lang="en-US"/>
          </a:p>
        </p:txBody>
      </p:sp>
    </p:spTree>
    <p:extLst>
      <p:ext uri="{BB962C8B-B14F-4D97-AF65-F5344CB8AC3E}">
        <p14:creationId xmlns:p14="http://schemas.microsoft.com/office/powerpoint/2010/main" val="103154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59A9B-4F14-4732-BF4C-0064D3B1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0D3FB9-4E57-4511-821D-0230D549A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A1C5A-F5AF-457C-B710-1C75FD053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E9E0B-A472-40C5-AF9B-E9F2B371FACA}" type="datetimeFigureOut">
              <a:rPr lang="en-US" smtClean="0"/>
              <a:t>9/26/2018</a:t>
            </a:fld>
            <a:endParaRPr lang="en-US"/>
          </a:p>
        </p:txBody>
      </p:sp>
      <p:sp>
        <p:nvSpPr>
          <p:cNvPr id="5" name="Footer Placeholder 4">
            <a:extLst>
              <a:ext uri="{FF2B5EF4-FFF2-40B4-BE49-F238E27FC236}">
                <a16:creationId xmlns:a16="http://schemas.microsoft.com/office/drawing/2014/main" id="{00FB9D98-92B3-47D7-88ED-9F6384B98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D89FA0-BF1B-403C-A18B-80A28BA93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AC704-F819-45DF-854F-2F4C4D673BD7}" type="slidenum">
              <a:rPr lang="en-US" smtClean="0"/>
              <a:t>‹#›</a:t>
            </a:fld>
            <a:endParaRPr lang="en-US"/>
          </a:p>
        </p:txBody>
      </p:sp>
    </p:spTree>
    <p:extLst>
      <p:ext uri="{BB962C8B-B14F-4D97-AF65-F5344CB8AC3E}">
        <p14:creationId xmlns:p14="http://schemas.microsoft.com/office/powerpoint/2010/main" val="2796218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2208-075C-46BD-B566-D0159B251B49}"/>
              </a:ext>
            </a:extLst>
          </p:cNvPr>
          <p:cNvSpPr>
            <a:spLocks noGrp="1"/>
          </p:cNvSpPr>
          <p:nvPr>
            <p:ph type="ctrTitle"/>
          </p:nvPr>
        </p:nvSpPr>
        <p:spPr/>
        <p:txBody>
          <a:bodyPr/>
          <a:lstStyle/>
          <a:p>
            <a:r>
              <a:rPr lang="en-US" dirty="0"/>
              <a:t>Advanced Joins</a:t>
            </a:r>
          </a:p>
        </p:txBody>
      </p:sp>
      <p:sp>
        <p:nvSpPr>
          <p:cNvPr id="3" name="Subtitle 2">
            <a:extLst>
              <a:ext uri="{FF2B5EF4-FFF2-40B4-BE49-F238E27FC236}">
                <a16:creationId xmlns:a16="http://schemas.microsoft.com/office/drawing/2014/main" id="{C3AAFD37-E3FC-4640-8B8E-AB4E20B800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718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5B27-D8EB-4DC2-B328-E18EFB903EC1}"/>
              </a:ext>
            </a:extLst>
          </p:cNvPr>
          <p:cNvSpPr>
            <a:spLocks noGrp="1"/>
          </p:cNvSpPr>
          <p:nvPr>
            <p:ph type="title"/>
          </p:nvPr>
        </p:nvSpPr>
        <p:spPr/>
        <p:txBody>
          <a:bodyPr/>
          <a:lstStyle/>
          <a:p>
            <a:r>
              <a:rPr lang="en-US" dirty="0"/>
              <a:t>General Queries (2)	</a:t>
            </a:r>
          </a:p>
        </p:txBody>
      </p:sp>
      <p:sp>
        <p:nvSpPr>
          <p:cNvPr id="3" name="Content Placeholder 2">
            <a:extLst>
              <a:ext uri="{FF2B5EF4-FFF2-40B4-BE49-F238E27FC236}">
                <a16:creationId xmlns:a16="http://schemas.microsoft.com/office/drawing/2014/main" id="{46AEDCBF-3EB8-481E-BF11-E3BD1E2DD6CB}"/>
              </a:ext>
            </a:extLst>
          </p:cNvPr>
          <p:cNvSpPr>
            <a:spLocks noGrp="1"/>
          </p:cNvSpPr>
          <p:nvPr>
            <p:ph idx="1"/>
          </p:nvPr>
        </p:nvSpPr>
        <p:spPr/>
        <p:txBody>
          <a:bodyPr>
            <a:normAutofit/>
          </a:bodyPr>
          <a:lstStyle/>
          <a:p>
            <a:pPr marL="514350" indent="-514350">
              <a:buFont typeface="+mj-lt"/>
              <a:buAutoNum type="arabicPeriod"/>
            </a:pPr>
            <a:r>
              <a:rPr lang="en-US" dirty="0"/>
              <a:t>Report for each product, the percentage value of its stock on hand as a percentage of the stock on hand for the product line to which it belongs. Order the report by product line and percentage value within product line descending. Show percentages with two decimal places (i.e., 25.24%).</a:t>
            </a:r>
          </a:p>
          <a:p>
            <a:pPr marL="514350" indent="-514350">
              <a:buFont typeface="+mj-lt"/>
              <a:buAutoNum type="arabicPeriod"/>
            </a:pPr>
            <a:r>
              <a:rPr lang="en-US" dirty="0"/>
              <a:t>Find the products sold in 2003 but not 2004.</a:t>
            </a:r>
          </a:p>
          <a:p>
            <a:pPr marL="514350" indent="-514350">
              <a:buFont typeface="+mj-lt"/>
              <a:buAutoNum type="arabicPeriod"/>
            </a:pPr>
            <a:r>
              <a:rPr lang="en-US" dirty="0"/>
              <a:t>Find the products sold in a January of any year not sold in a April of any year.</a:t>
            </a:r>
          </a:p>
          <a:p>
            <a:pPr marL="514350" indent="-514350">
              <a:buFont typeface="+mj-lt"/>
              <a:buAutoNum type="arabicPeriod"/>
            </a:pPr>
            <a:r>
              <a:rPr lang="en-US" dirty="0"/>
              <a:t>Find the customers without payments in 2003.</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43685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5B27-D8EB-4DC2-B328-E18EFB903EC1}"/>
              </a:ext>
            </a:extLst>
          </p:cNvPr>
          <p:cNvSpPr>
            <a:spLocks noGrp="1"/>
          </p:cNvSpPr>
          <p:nvPr>
            <p:ph type="title"/>
          </p:nvPr>
        </p:nvSpPr>
        <p:spPr/>
        <p:txBody>
          <a:bodyPr/>
          <a:lstStyle/>
          <a:p>
            <a:r>
              <a:rPr lang="en-US" dirty="0"/>
              <a:t>General Queries (3)	</a:t>
            </a:r>
          </a:p>
        </p:txBody>
      </p:sp>
      <p:sp>
        <p:nvSpPr>
          <p:cNvPr id="3" name="Content Placeholder 2">
            <a:extLst>
              <a:ext uri="{FF2B5EF4-FFF2-40B4-BE49-F238E27FC236}">
                <a16:creationId xmlns:a16="http://schemas.microsoft.com/office/drawing/2014/main" id="{46AEDCBF-3EB8-481E-BF11-E3BD1E2DD6CB}"/>
              </a:ext>
            </a:extLst>
          </p:cNvPr>
          <p:cNvSpPr>
            <a:spLocks noGrp="1"/>
          </p:cNvSpPr>
          <p:nvPr>
            <p:ph idx="1"/>
          </p:nvPr>
        </p:nvSpPr>
        <p:spPr/>
        <p:txBody>
          <a:bodyPr>
            <a:normAutofit/>
          </a:bodyPr>
          <a:lstStyle/>
          <a:p>
            <a:r>
              <a:rPr lang="en-US"/>
              <a:t>Compute the revenue generated by each sales representative based on the orders from the customers they serve.</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424643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BA8C-ADF0-4656-A5B9-BEF5493564F9}"/>
              </a:ext>
            </a:extLst>
          </p:cNvPr>
          <p:cNvSpPr>
            <a:spLocks noGrp="1"/>
          </p:cNvSpPr>
          <p:nvPr>
            <p:ph type="title"/>
          </p:nvPr>
        </p:nvSpPr>
        <p:spPr/>
        <p:txBody>
          <a:bodyPr/>
          <a:lstStyle/>
          <a:p>
            <a:r>
              <a:rPr lang="en-US" dirty="0"/>
              <a:t>Classic Models</a:t>
            </a:r>
          </a:p>
        </p:txBody>
      </p:sp>
      <p:sp>
        <p:nvSpPr>
          <p:cNvPr id="3" name="Content Placeholder 2">
            <a:extLst>
              <a:ext uri="{FF2B5EF4-FFF2-40B4-BE49-F238E27FC236}">
                <a16:creationId xmlns:a16="http://schemas.microsoft.com/office/drawing/2014/main" id="{F22039C0-9770-45B7-BFF1-FC6E695264BD}"/>
              </a:ext>
            </a:extLst>
          </p:cNvPr>
          <p:cNvSpPr>
            <a:spLocks noGrp="1"/>
          </p:cNvSpPr>
          <p:nvPr>
            <p:ph idx="1"/>
          </p:nvPr>
        </p:nvSpPr>
        <p:spPr/>
        <p:txBody>
          <a:bodyPr/>
          <a:lstStyle/>
          <a:p>
            <a:r>
              <a:rPr lang="en-US" dirty="0"/>
              <a:t>Download the </a:t>
            </a:r>
            <a:r>
              <a:rPr lang="en-US" b="1" dirty="0" err="1"/>
              <a:t>classicmodels</a:t>
            </a:r>
            <a:r>
              <a:rPr lang="en-US" dirty="0"/>
              <a:t> zip and extract it</a:t>
            </a:r>
          </a:p>
          <a:p>
            <a:r>
              <a:rPr lang="en-US" dirty="0"/>
              <a:t>Each csv is a separate table from the entity relationship diagram on the following slide</a:t>
            </a:r>
          </a:p>
        </p:txBody>
      </p:sp>
    </p:spTree>
    <p:extLst>
      <p:ext uri="{BB962C8B-B14F-4D97-AF65-F5344CB8AC3E}">
        <p14:creationId xmlns:p14="http://schemas.microsoft.com/office/powerpoint/2010/main" val="218932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8949-CED1-4459-834F-31652E7A0F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A555B1-0D4C-40D5-BA30-8F49F7F64752}"/>
              </a:ext>
            </a:extLst>
          </p:cNvPr>
          <p:cNvSpPr>
            <a:spLocks noGrp="1"/>
          </p:cNvSpPr>
          <p:nvPr>
            <p:ph idx="1"/>
          </p:nvPr>
        </p:nvSpPr>
        <p:spPr/>
        <p:txBody>
          <a:bodyPr/>
          <a:lstStyle/>
          <a:p>
            <a:endParaRPr lang="en-US"/>
          </a:p>
        </p:txBody>
      </p:sp>
      <p:pic>
        <p:nvPicPr>
          <p:cNvPr id="1026" name="Picture 2" descr="http://www.richardtwatson.com/dm6e/images/general/ClassicModels.png">
            <a:extLst>
              <a:ext uri="{FF2B5EF4-FFF2-40B4-BE49-F238E27FC236}">
                <a16:creationId xmlns:a16="http://schemas.microsoft.com/office/drawing/2014/main" id="{2B23F27E-8897-426C-8758-FCF726B1A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338" y="0"/>
            <a:ext cx="50133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15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EAF1-2908-4F9A-B8A0-D50D172DC81F}"/>
              </a:ext>
            </a:extLst>
          </p:cNvPr>
          <p:cNvSpPr>
            <a:spLocks noGrp="1"/>
          </p:cNvSpPr>
          <p:nvPr>
            <p:ph type="title"/>
          </p:nvPr>
        </p:nvSpPr>
        <p:spPr/>
        <p:txBody>
          <a:bodyPr/>
          <a:lstStyle/>
          <a:p>
            <a:r>
              <a:rPr lang="en-US" dirty="0"/>
              <a:t>Practice		</a:t>
            </a:r>
          </a:p>
        </p:txBody>
      </p:sp>
      <p:sp>
        <p:nvSpPr>
          <p:cNvPr id="3" name="Content Placeholder 2">
            <a:extLst>
              <a:ext uri="{FF2B5EF4-FFF2-40B4-BE49-F238E27FC236}">
                <a16:creationId xmlns:a16="http://schemas.microsoft.com/office/drawing/2014/main" id="{76B82E4A-319B-4C13-87F1-3E35A2EED0BC}"/>
              </a:ext>
            </a:extLst>
          </p:cNvPr>
          <p:cNvSpPr>
            <a:spLocks noGrp="1"/>
          </p:cNvSpPr>
          <p:nvPr>
            <p:ph idx="1"/>
          </p:nvPr>
        </p:nvSpPr>
        <p:spPr/>
        <p:txBody>
          <a:bodyPr/>
          <a:lstStyle/>
          <a:p>
            <a:r>
              <a:rPr lang="en-US" dirty="0"/>
              <a:t>We’re going to practice breaking down the following questions into subcomponents</a:t>
            </a:r>
          </a:p>
          <a:p>
            <a:r>
              <a:rPr lang="en-US" dirty="0"/>
              <a:t>Remember, to do any comparisons (filtering, formulas, etc.), you need to have all necessary information </a:t>
            </a:r>
            <a:r>
              <a:rPr lang="en-US" b="1" i="1" dirty="0"/>
              <a:t>on each row</a:t>
            </a:r>
          </a:p>
          <a:p>
            <a:pPr lvl="1"/>
            <a:r>
              <a:rPr lang="en-US" dirty="0"/>
              <a:t>The question is: how can you get all necessary information on each row?</a:t>
            </a:r>
          </a:p>
        </p:txBody>
      </p:sp>
    </p:spTree>
    <p:extLst>
      <p:ext uri="{BB962C8B-B14F-4D97-AF65-F5344CB8AC3E}">
        <p14:creationId xmlns:p14="http://schemas.microsoft.com/office/powerpoint/2010/main" val="368253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6EC4-4881-443E-903E-7C09D2696BC0}"/>
              </a:ext>
            </a:extLst>
          </p:cNvPr>
          <p:cNvSpPr>
            <a:spLocks noGrp="1"/>
          </p:cNvSpPr>
          <p:nvPr>
            <p:ph type="title"/>
          </p:nvPr>
        </p:nvSpPr>
        <p:spPr/>
        <p:txBody>
          <a:bodyPr/>
          <a:lstStyle/>
          <a:p>
            <a:r>
              <a:rPr lang="en-US" dirty="0"/>
              <a:t>One-to-many practice</a:t>
            </a:r>
          </a:p>
        </p:txBody>
      </p:sp>
      <p:sp>
        <p:nvSpPr>
          <p:cNvPr id="3" name="Content Placeholder 2">
            <a:extLst>
              <a:ext uri="{FF2B5EF4-FFF2-40B4-BE49-F238E27FC236}">
                <a16:creationId xmlns:a16="http://schemas.microsoft.com/office/drawing/2014/main" id="{FA664EE2-8742-4D3C-B09C-1CF673B65BA5}"/>
              </a:ext>
            </a:extLst>
          </p:cNvPr>
          <p:cNvSpPr>
            <a:spLocks noGrp="1"/>
          </p:cNvSpPr>
          <p:nvPr>
            <p:ph idx="1"/>
          </p:nvPr>
        </p:nvSpPr>
        <p:spPr/>
        <p:txBody>
          <a:bodyPr>
            <a:normAutofit/>
          </a:bodyPr>
          <a:lstStyle/>
          <a:p>
            <a:pPr marL="514350" indent="-514350">
              <a:buFont typeface="+mj-lt"/>
              <a:buAutoNum type="arabicPeriod"/>
            </a:pPr>
            <a:r>
              <a:rPr lang="en-US" dirty="0"/>
              <a:t>Report the </a:t>
            </a:r>
            <a:r>
              <a:rPr lang="en-US" b="1" dirty="0">
                <a:ln w="22225">
                  <a:solidFill>
                    <a:schemeClr val="accent2"/>
                  </a:solidFill>
                  <a:prstDash val="solid"/>
                </a:ln>
                <a:solidFill>
                  <a:schemeClr val="accent2">
                    <a:lumMod val="40000"/>
                    <a:lumOff val="60000"/>
                  </a:schemeClr>
                </a:solidFill>
              </a:rPr>
              <a:t>account representative</a:t>
            </a:r>
            <a:r>
              <a:rPr lang="en-US" dirty="0"/>
              <a:t> for each </a:t>
            </a:r>
            <a:r>
              <a:rPr lang="en-US" b="1" dirty="0">
                <a:ln w="22225">
                  <a:solidFill>
                    <a:schemeClr val="accent2"/>
                  </a:solidFill>
                  <a:prstDash val="solid"/>
                </a:ln>
                <a:solidFill>
                  <a:schemeClr val="accent2">
                    <a:lumMod val="40000"/>
                    <a:lumOff val="60000"/>
                  </a:schemeClr>
                </a:solidFill>
              </a:rPr>
              <a:t>customer</a:t>
            </a:r>
            <a:r>
              <a:rPr lang="en-US" dirty="0"/>
              <a:t>.</a:t>
            </a:r>
          </a:p>
          <a:p>
            <a:pPr marL="514350" indent="-514350">
              <a:buFont typeface="+mj-lt"/>
              <a:buAutoNum type="arabicPeriod"/>
            </a:pPr>
            <a:r>
              <a:rPr lang="en-US" dirty="0"/>
              <a:t>Report total payments for Atelier </a:t>
            </a:r>
            <a:r>
              <a:rPr lang="en-US" dirty="0" err="1"/>
              <a:t>graphique</a:t>
            </a:r>
            <a:r>
              <a:rPr lang="en-US" dirty="0"/>
              <a:t>.</a:t>
            </a:r>
          </a:p>
          <a:p>
            <a:pPr marL="514350" indent="-514350">
              <a:buFont typeface="+mj-lt"/>
              <a:buAutoNum type="arabicPeriod"/>
            </a:pPr>
            <a:r>
              <a:rPr lang="en-US" dirty="0"/>
              <a:t>Report the products that have not been sold.</a:t>
            </a:r>
          </a:p>
          <a:p>
            <a:pPr marL="514350" indent="-514350">
              <a:buFont typeface="+mj-lt"/>
              <a:buAutoNum type="arabicPeriod"/>
            </a:pPr>
            <a:r>
              <a:rPr lang="en-US" dirty="0"/>
              <a:t>List the amount paid by each customer.</a:t>
            </a:r>
          </a:p>
          <a:p>
            <a:pPr marL="514350" indent="-514350">
              <a:buFont typeface="+mj-lt"/>
              <a:buAutoNum type="arabicPeriod"/>
            </a:pPr>
            <a:r>
              <a:rPr lang="en-US" dirty="0"/>
              <a:t>How many </a:t>
            </a:r>
            <a:r>
              <a:rPr lang="en-US" b="1" dirty="0">
                <a:ln w="22225">
                  <a:solidFill>
                    <a:schemeClr val="accent2"/>
                  </a:solidFill>
                  <a:prstDash val="solid"/>
                </a:ln>
                <a:solidFill>
                  <a:schemeClr val="accent2">
                    <a:lumMod val="40000"/>
                    <a:lumOff val="60000"/>
                  </a:schemeClr>
                </a:solidFill>
              </a:rPr>
              <a:t>orders </a:t>
            </a:r>
            <a:r>
              <a:rPr lang="en-US" dirty="0"/>
              <a:t>have been placed by </a:t>
            </a:r>
            <a:r>
              <a:rPr lang="en-US" dirty="0" err="1">
                <a:ln w="0"/>
                <a:solidFill>
                  <a:schemeClr val="accent1"/>
                </a:solidFill>
                <a:effectLst>
                  <a:outerShdw blurRad="38100" dist="25400" dir="5400000" algn="ctr" rotWithShape="0">
                    <a:srgbClr val="6E747A">
                      <a:alpha val="43000"/>
                    </a:srgbClr>
                  </a:outerShdw>
                </a:effectLst>
              </a:rPr>
              <a:t>Herkku</a:t>
            </a:r>
            <a:r>
              <a:rPr lang="en-US" dirty="0">
                <a:ln w="0"/>
                <a:solidFill>
                  <a:schemeClr val="accent1"/>
                </a:solidFill>
                <a:effectLst>
                  <a:outerShdw blurRad="38100" dist="25400" dir="5400000" algn="ctr" rotWithShape="0">
                    <a:srgbClr val="6E747A">
                      <a:alpha val="43000"/>
                    </a:srgbClr>
                  </a:outerShdw>
                </a:effectLst>
              </a:rPr>
              <a:t> Gifts</a:t>
            </a:r>
            <a:r>
              <a:rPr lang="en-US" dirty="0"/>
              <a:t>?</a:t>
            </a:r>
          </a:p>
        </p:txBody>
      </p:sp>
    </p:spTree>
    <p:extLst>
      <p:ext uri="{BB962C8B-B14F-4D97-AF65-F5344CB8AC3E}">
        <p14:creationId xmlns:p14="http://schemas.microsoft.com/office/powerpoint/2010/main" val="89483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6EC4-4881-443E-903E-7C09D2696BC0}"/>
              </a:ext>
            </a:extLst>
          </p:cNvPr>
          <p:cNvSpPr>
            <a:spLocks noGrp="1"/>
          </p:cNvSpPr>
          <p:nvPr>
            <p:ph type="title"/>
          </p:nvPr>
        </p:nvSpPr>
        <p:spPr/>
        <p:txBody>
          <a:bodyPr/>
          <a:lstStyle/>
          <a:p>
            <a:r>
              <a:rPr lang="en-US" dirty="0"/>
              <a:t>One-to-many practice (2)</a:t>
            </a:r>
          </a:p>
        </p:txBody>
      </p:sp>
      <p:sp>
        <p:nvSpPr>
          <p:cNvPr id="3" name="Content Placeholder 2">
            <a:extLst>
              <a:ext uri="{FF2B5EF4-FFF2-40B4-BE49-F238E27FC236}">
                <a16:creationId xmlns:a16="http://schemas.microsoft.com/office/drawing/2014/main" id="{FA664EE2-8742-4D3C-B09C-1CF673B65BA5}"/>
              </a:ext>
            </a:extLst>
          </p:cNvPr>
          <p:cNvSpPr>
            <a:spLocks noGrp="1"/>
          </p:cNvSpPr>
          <p:nvPr>
            <p:ph idx="1"/>
          </p:nvPr>
        </p:nvSpPr>
        <p:spPr/>
        <p:txBody>
          <a:bodyPr>
            <a:normAutofit/>
          </a:bodyPr>
          <a:lstStyle/>
          <a:p>
            <a:pPr marL="514350" indent="-514350">
              <a:buFont typeface="+mj-lt"/>
              <a:buAutoNum type="arabicPeriod"/>
            </a:pPr>
            <a:r>
              <a:rPr lang="en-US" dirty="0"/>
              <a:t>Who are the employees in Boston?</a:t>
            </a:r>
          </a:p>
          <a:p>
            <a:pPr marL="514350" indent="-514350">
              <a:buFont typeface="+mj-lt"/>
              <a:buAutoNum type="arabicPeriod"/>
            </a:pPr>
            <a:r>
              <a:rPr lang="en-US" dirty="0"/>
              <a:t>Report those payments greater than $100,000. Sort the report so the customer who made the highest payment appears first.</a:t>
            </a:r>
          </a:p>
          <a:p>
            <a:pPr marL="514350" indent="-514350">
              <a:buFont typeface="+mj-lt"/>
              <a:buAutoNum type="arabicPeriod"/>
            </a:pPr>
            <a:r>
              <a:rPr lang="en-US" dirty="0"/>
              <a:t>List the </a:t>
            </a:r>
            <a:r>
              <a:rPr lang="en-US" dirty="0">
                <a:ln w="0"/>
                <a:solidFill>
                  <a:schemeClr val="accent1"/>
                </a:solidFill>
                <a:effectLst>
                  <a:outerShdw blurRad="38100" dist="25400" dir="5400000" algn="ctr" rotWithShape="0">
                    <a:srgbClr val="6E747A">
                      <a:alpha val="43000"/>
                    </a:srgbClr>
                  </a:outerShdw>
                </a:effectLst>
              </a:rPr>
              <a:t>value</a:t>
            </a:r>
            <a:r>
              <a:rPr lang="en-US" dirty="0"/>
              <a:t> of each 'On Hold' </a:t>
            </a:r>
            <a:r>
              <a:rPr lang="en-US" b="1" dirty="0">
                <a:ln w="22225">
                  <a:solidFill>
                    <a:schemeClr val="accent2"/>
                  </a:solidFill>
                  <a:prstDash val="solid"/>
                </a:ln>
                <a:solidFill>
                  <a:schemeClr val="accent2">
                    <a:lumMod val="40000"/>
                    <a:lumOff val="60000"/>
                  </a:schemeClr>
                </a:solidFill>
              </a:rPr>
              <a:t>order</a:t>
            </a:r>
            <a:r>
              <a:rPr lang="en-US" dirty="0"/>
              <a:t>.</a:t>
            </a:r>
          </a:p>
          <a:p>
            <a:pPr marL="971550" lvl="1" indent="-514350">
              <a:buFont typeface="+mj-lt"/>
              <a:buAutoNum type="arabicPeriod"/>
            </a:pPr>
            <a:r>
              <a:rPr lang="en-US" dirty="0"/>
              <a:t>will derive value from </a:t>
            </a:r>
            <a:r>
              <a:rPr lang="en-US" dirty="0" err="1"/>
              <a:t>OrderDetails</a:t>
            </a:r>
            <a:r>
              <a:rPr lang="en-US" dirty="0"/>
              <a:t> : </a:t>
            </a:r>
            <a:r>
              <a:rPr lang="en-US" dirty="0" err="1"/>
              <a:t>quantityOrdered</a:t>
            </a:r>
            <a:r>
              <a:rPr lang="en-US" dirty="0"/>
              <a:t> * </a:t>
            </a:r>
            <a:r>
              <a:rPr lang="en-US" dirty="0" err="1"/>
              <a:t>priceEach</a:t>
            </a:r>
            <a:endParaRPr lang="en-US" dirty="0"/>
          </a:p>
          <a:p>
            <a:pPr marL="514350" indent="-514350">
              <a:buFont typeface="+mj-lt"/>
              <a:buAutoNum type="arabicPeriod"/>
            </a:pPr>
            <a:r>
              <a:rPr lang="en-US" dirty="0"/>
              <a:t>Report the number of orders 'On Hold' for each customer.</a:t>
            </a:r>
          </a:p>
          <a:p>
            <a:pPr marL="514350" indent="-514350" algn="r">
              <a:buFont typeface="+mj-lt"/>
              <a:buAutoNum type="arabicPeriod"/>
            </a:pPr>
            <a:r>
              <a:rPr lang="en-US" dirty="0"/>
              <a:t>List the </a:t>
            </a:r>
            <a:r>
              <a:rPr lang="en-US" dirty="0">
                <a:ln w="0"/>
                <a:solidFill>
                  <a:schemeClr val="accent1"/>
                </a:solidFill>
                <a:effectLst>
                  <a:outerShdw blurRad="38100" dist="25400" dir="5400000" algn="ctr" rotWithShape="0">
                    <a:srgbClr val="6E747A">
                      <a:alpha val="43000"/>
                    </a:srgbClr>
                  </a:outerShdw>
                </a:effectLst>
              </a:rPr>
              <a:t>status </a:t>
            </a:r>
            <a:r>
              <a:rPr lang="en-US" dirty="0"/>
              <a:t>of all </a:t>
            </a:r>
            <a:r>
              <a:rPr lang="en-US" b="1" dirty="0">
                <a:ln w="22225">
                  <a:solidFill>
                    <a:schemeClr val="accent2"/>
                  </a:solidFill>
                  <a:prstDash val="solid"/>
                </a:ln>
                <a:solidFill>
                  <a:schemeClr val="accent2">
                    <a:lumMod val="40000"/>
                    <a:lumOff val="60000"/>
                  </a:schemeClr>
                </a:solidFill>
              </a:rPr>
              <a:t>orders</a:t>
            </a:r>
            <a:r>
              <a:rPr lang="en-US" dirty="0"/>
              <a:t> with a </a:t>
            </a:r>
            <a:r>
              <a:rPr lang="en-US" b="1" dirty="0">
                <a:ln w="22225">
                  <a:solidFill>
                    <a:schemeClr val="accent2"/>
                  </a:solidFill>
                  <a:prstDash val="solid"/>
                </a:ln>
                <a:solidFill>
                  <a:schemeClr val="accent2">
                    <a:lumMod val="40000"/>
                    <a:lumOff val="60000"/>
                  </a:schemeClr>
                </a:solidFill>
              </a:rPr>
              <a:t>value</a:t>
            </a:r>
            <a:r>
              <a:rPr lang="en-US" dirty="0"/>
              <a:t> greater than twice the average of all orders</a:t>
            </a:r>
          </a:p>
          <a:p>
            <a:pPr marL="971550" lvl="1" indent="-514350">
              <a:buFont typeface="+mj-lt"/>
              <a:buAutoNum type="arabicPeriod"/>
            </a:pPr>
            <a:r>
              <a:rPr lang="en-US" dirty="0"/>
              <a:t>tables: orders, </a:t>
            </a:r>
            <a:r>
              <a:rPr lang="en-US" dirty="0" err="1"/>
              <a:t>orderdetails</a:t>
            </a:r>
            <a:endParaRPr lang="en-US" dirty="0"/>
          </a:p>
        </p:txBody>
      </p:sp>
    </p:spTree>
    <p:extLst>
      <p:ext uri="{BB962C8B-B14F-4D97-AF65-F5344CB8AC3E}">
        <p14:creationId xmlns:p14="http://schemas.microsoft.com/office/powerpoint/2010/main" val="158100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99F4-60C1-45C9-93F8-DFB70399A95C}"/>
              </a:ext>
            </a:extLst>
          </p:cNvPr>
          <p:cNvSpPr>
            <a:spLocks noGrp="1"/>
          </p:cNvSpPr>
          <p:nvPr>
            <p:ph type="title"/>
          </p:nvPr>
        </p:nvSpPr>
        <p:spPr/>
        <p:txBody>
          <a:bodyPr/>
          <a:lstStyle/>
          <a:p>
            <a:r>
              <a:rPr lang="en-US" dirty="0"/>
              <a:t>Many-to-many practice</a:t>
            </a:r>
          </a:p>
        </p:txBody>
      </p:sp>
      <p:sp>
        <p:nvSpPr>
          <p:cNvPr id="3" name="Content Placeholder 2">
            <a:extLst>
              <a:ext uri="{FF2B5EF4-FFF2-40B4-BE49-F238E27FC236}">
                <a16:creationId xmlns:a16="http://schemas.microsoft.com/office/drawing/2014/main" id="{6202D179-A2BE-492E-855A-AEEF05762056}"/>
              </a:ext>
            </a:extLst>
          </p:cNvPr>
          <p:cNvSpPr>
            <a:spLocks noGrp="1"/>
          </p:cNvSpPr>
          <p:nvPr>
            <p:ph idx="1"/>
          </p:nvPr>
        </p:nvSpPr>
        <p:spPr/>
        <p:txBody>
          <a:bodyPr>
            <a:normAutofit/>
          </a:bodyPr>
          <a:lstStyle/>
          <a:p>
            <a:pPr marL="514350" indent="-514350">
              <a:buFont typeface="+mj-lt"/>
              <a:buAutoNum type="arabicPeriod"/>
            </a:pPr>
            <a:r>
              <a:rPr lang="en-US" dirty="0"/>
              <a:t>List </a:t>
            </a:r>
            <a:r>
              <a:rPr lang="en-US" dirty="0">
                <a:ln w="0"/>
                <a:solidFill>
                  <a:schemeClr val="accent1"/>
                </a:solidFill>
                <a:effectLst>
                  <a:outerShdw blurRad="38100" dist="25400" dir="5400000" algn="ctr" rotWithShape="0">
                    <a:srgbClr val="6E747A">
                      <a:alpha val="43000"/>
                    </a:srgbClr>
                  </a:outerShdw>
                </a:effectLst>
              </a:rPr>
              <a:t>names</a:t>
            </a:r>
            <a:r>
              <a:rPr lang="en-US" dirty="0"/>
              <a:t> of </a:t>
            </a:r>
            <a:r>
              <a:rPr lang="en-US" b="1" dirty="0">
                <a:ln w="22225">
                  <a:solidFill>
                    <a:schemeClr val="accent2"/>
                  </a:solidFill>
                  <a:prstDash val="solid"/>
                </a:ln>
                <a:solidFill>
                  <a:schemeClr val="accent2">
                    <a:lumMod val="40000"/>
                    <a:lumOff val="60000"/>
                  </a:schemeClr>
                </a:solidFill>
              </a:rPr>
              <a:t>products</a:t>
            </a:r>
            <a:r>
              <a:rPr lang="en-US" dirty="0"/>
              <a:t> sold, sorted by </a:t>
            </a:r>
            <a:r>
              <a:rPr lang="en-US" b="1" dirty="0">
                <a:ln w="22225">
                  <a:solidFill>
                    <a:schemeClr val="accent2"/>
                  </a:solidFill>
                  <a:prstDash val="solid"/>
                </a:ln>
                <a:solidFill>
                  <a:schemeClr val="accent2">
                    <a:lumMod val="40000"/>
                    <a:lumOff val="60000"/>
                  </a:schemeClr>
                </a:solidFill>
              </a:rPr>
              <a:t>order </a:t>
            </a:r>
            <a:r>
              <a:rPr lang="en-US" dirty="0">
                <a:ln w="0"/>
                <a:solidFill>
                  <a:schemeClr val="accent1"/>
                </a:solidFill>
                <a:effectLst>
                  <a:outerShdw blurRad="38100" dist="25400" dir="5400000" algn="ctr" rotWithShape="0">
                    <a:srgbClr val="6E747A">
                      <a:alpha val="43000"/>
                    </a:srgbClr>
                  </a:outerShdw>
                </a:effectLst>
              </a:rPr>
              <a:t>date</a:t>
            </a:r>
            <a:r>
              <a:rPr lang="en-US" dirty="0"/>
              <a:t>.</a:t>
            </a:r>
          </a:p>
          <a:p>
            <a:pPr marL="514350" indent="-514350">
              <a:buFont typeface="+mj-lt"/>
              <a:buAutoNum type="arabicPeriod"/>
            </a:pPr>
            <a:r>
              <a:rPr lang="en-US" dirty="0"/>
              <a:t>List the order dates in descending order for orders for the 1940 Ford Pickup Truck.</a:t>
            </a:r>
          </a:p>
          <a:p>
            <a:pPr marL="514350" indent="-514350">
              <a:buFont typeface="+mj-lt"/>
              <a:buAutoNum type="arabicPeriod"/>
            </a:pPr>
            <a:r>
              <a:rPr lang="en-US" dirty="0"/>
              <a:t>List the names of customers and their corresponding order number where a particular order from that customer has a value greater than $25,000?</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58795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99F4-60C1-45C9-93F8-DFB70399A95C}"/>
              </a:ext>
            </a:extLst>
          </p:cNvPr>
          <p:cNvSpPr>
            <a:spLocks noGrp="1"/>
          </p:cNvSpPr>
          <p:nvPr>
            <p:ph type="title"/>
          </p:nvPr>
        </p:nvSpPr>
        <p:spPr/>
        <p:txBody>
          <a:bodyPr/>
          <a:lstStyle/>
          <a:p>
            <a:r>
              <a:rPr lang="en-US" dirty="0"/>
              <a:t>Many-to-many practice (2)</a:t>
            </a:r>
          </a:p>
        </p:txBody>
      </p:sp>
      <p:sp>
        <p:nvSpPr>
          <p:cNvPr id="3" name="Content Placeholder 2">
            <a:extLst>
              <a:ext uri="{FF2B5EF4-FFF2-40B4-BE49-F238E27FC236}">
                <a16:creationId xmlns:a16="http://schemas.microsoft.com/office/drawing/2014/main" id="{6202D179-A2BE-492E-855A-AEEF05762056}"/>
              </a:ext>
            </a:extLst>
          </p:cNvPr>
          <p:cNvSpPr>
            <a:spLocks noGrp="1"/>
          </p:cNvSpPr>
          <p:nvPr>
            <p:ph idx="1"/>
          </p:nvPr>
        </p:nvSpPr>
        <p:spPr/>
        <p:txBody>
          <a:bodyPr>
            <a:normAutofit/>
          </a:bodyPr>
          <a:lstStyle/>
          <a:p>
            <a:pPr marL="514350" indent="-514350">
              <a:buFont typeface="+mj-lt"/>
              <a:buAutoNum type="arabicPeriod"/>
            </a:pPr>
            <a:r>
              <a:rPr lang="en-US" dirty="0"/>
              <a:t>How many orders has each product appeared in? Name the product.</a:t>
            </a:r>
          </a:p>
          <a:p>
            <a:pPr marL="514350" indent="-514350">
              <a:buFont typeface="+mj-lt"/>
              <a:buAutoNum type="arabicPeriod"/>
            </a:pPr>
            <a:r>
              <a:rPr lang="en-US" dirty="0"/>
              <a:t>List the names of products ever sold at less than 80% of the MSRP.</a:t>
            </a:r>
          </a:p>
          <a:p>
            <a:pPr marL="514350" indent="-514350">
              <a:buFont typeface="+mj-lt"/>
              <a:buAutoNum type="arabicPeriod"/>
            </a:pPr>
            <a:r>
              <a:rPr lang="en-US" dirty="0"/>
              <a:t>Reports those products that have been sold with a markup of 100% or more (i.e., the </a:t>
            </a:r>
            <a:r>
              <a:rPr lang="en-US" dirty="0" err="1"/>
              <a:t>priceEach</a:t>
            </a:r>
            <a:r>
              <a:rPr lang="en-US" dirty="0"/>
              <a:t> is at least twice the </a:t>
            </a:r>
            <a:r>
              <a:rPr lang="en-US" dirty="0" err="1"/>
              <a:t>buyPrice</a:t>
            </a:r>
            <a:r>
              <a:rPr lang="en-US" dirty="0"/>
              <a: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63637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5B27-D8EB-4DC2-B328-E18EFB903EC1}"/>
              </a:ext>
            </a:extLst>
          </p:cNvPr>
          <p:cNvSpPr>
            <a:spLocks noGrp="1"/>
          </p:cNvSpPr>
          <p:nvPr>
            <p:ph type="title"/>
          </p:nvPr>
        </p:nvSpPr>
        <p:spPr/>
        <p:txBody>
          <a:bodyPr/>
          <a:lstStyle/>
          <a:p>
            <a:r>
              <a:rPr lang="en-US" dirty="0"/>
              <a:t>General Queries	</a:t>
            </a:r>
          </a:p>
        </p:txBody>
      </p:sp>
      <p:sp>
        <p:nvSpPr>
          <p:cNvPr id="3" name="Content Placeholder 2">
            <a:extLst>
              <a:ext uri="{FF2B5EF4-FFF2-40B4-BE49-F238E27FC236}">
                <a16:creationId xmlns:a16="http://schemas.microsoft.com/office/drawing/2014/main" id="{46AEDCBF-3EB8-481E-BF11-E3BD1E2DD6CB}"/>
              </a:ext>
            </a:extLst>
          </p:cNvPr>
          <p:cNvSpPr>
            <a:spLocks noGrp="1"/>
          </p:cNvSpPr>
          <p:nvPr>
            <p:ph idx="1"/>
          </p:nvPr>
        </p:nvSpPr>
        <p:spPr/>
        <p:txBody>
          <a:bodyPr>
            <a:normAutofit/>
          </a:bodyPr>
          <a:lstStyle/>
          <a:p>
            <a:pPr marL="514350" indent="-514350">
              <a:buFont typeface="+mj-lt"/>
              <a:buAutoNum type="arabicPeriod"/>
            </a:pPr>
            <a:r>
              <a:rPr lang="en-US" dirty="0"/>
              <a:t>Who reports to William Patterson?</a:t>
            </a:r>
          </a:p>
          <a:p>
            <a:pPr marL="514350" indent="-514350">
              <a:buFont typeface="+mj-lt"/>
              <a:buAutoNum type="arabicPeriod"/>
            </a:pPr>
            <a:r>
              <a:rPr lang="en-US" dirty="0"/>
              <a:t>List all the products purchased by </a:t>
            </a:r>
            <a:r>
              <a:rPr lang="en-US" dirty="0" err="1"/>
              <a:t>Herkku</a:t>
            </a:r>
            <a:r>
              <a:rPr lang="en-US" dirty="0"/>
              <a:t> Gifts.</a:t>
            </a:r>
          </a:p>
          <a:p>
            <a:pPr marL="514350" indent="-514350">
              <a:buFont typeface="+mj-lt"/>
              <a:buAutoNum type="arabicPeriod"/>
            </a:pPr>
            <a:r>
              <a:rPr lang="en-US" dirty="0"/>
              <a:t>For orders containing more than two products, report those products that constitute more than 50% of the value of the order.</a:t>
            </a:r>
          </a:p>
          <a:p>
            <a:pPr marL="514350" indent="-514350">
              <a:buFont typeface="+mj-lt"/>
              <a:buAutoNum type="arabicPeriod"/>
            </a:pPr>
            <a:r>
              <a:rPr lang="en-US" dirty="0"/>
              <a:t>What is the value of each product in inventory as a percentage of relative total inventory value, sorted by the highest percentage first.</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404048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3754</TotalTime>
  <Words>503</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Advanced Joins</vt:lpstr>
      <vt:lpstr>Classic Models</vt:lpstr>
      <vt:lpstr>PowerPoint Presentation</vt:lpstr>
      <vt:lpstr>Practice  </vt:lpstr>
      <vt:lpstr>One-to-many practice</vt:lpstr>
      <vt:lpstr>One-to-many practice (2)</vt:lpstr>
      <vt:lpstr>Many-to-many practice</vt:lpstr>
      <vt:lpstr>Many-to-many practice (2)</vt:lpstr>
      <vt:lpstr>General Queries </vt:lpstr>
      <vt:lpstr>General Queries (2) </vt:lpstr>
      <vt:lpstr>General Queries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Joins</dc:title>
  <dc:creator>David Eargle</dc:creator>
  <cp:lastModifiedBy>David Eargle</cp:lastModifiedBy>
  <cp:revision>25</cp:revision>
  <dcterms:created xsi:type="dcterms:W3CDTF">2018-02-07T22:07:03Z</dcterms:created>
  <dcterms:modified xsi:type="dcterms:W3CDTF">2018-09-26T22:45:44Z</dcterms:modified>
</cp:coreProperties>
</file>