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8" r:id="rId3"/>
    <p:sldId id="259" r:id="rId4"/>
    <p:sldId id="267" r:id="rId5"/>
    <p:sldId id="274" r:id="rId6"/>
    <p:sldId id="262" r:id="rId7"/>
    <p:sldId id="263" r:id="rId8"/>
    <p:sldId id="264" r:id="rId9"/>
    <p:sldId id="265" r:id="rId10"/>
    <p:sldId id="302" r:id="rId11"/>
    <p:sldId id="275" r:id="rId12"/>
    <p:sldId id="266" r:id="rId13"/>
    <p:sldId id="268" r:id="rId14"/>
    <p:sldId id="269" r:id="rId15"/>
    <p:sldId id="270" r:id="rId16"/>
    <p:sldId id="271" r:id="rId17"/>
    <p:sldId id="303" r:id="rId18"/>
    <p:sldId id="272" r:id="rId19"/>
    <p:sldId id="273" r:id="rId20"/>
    <p:sldId id="299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61" r:id="rId45"/>
    <p:sldId id="305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24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F7974-5496-4B6D-A11A-48799326CD09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D4DAF-6CE4-4551-A74B-C1189A803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49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62971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61813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77021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66808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18386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943578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18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416856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21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795660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22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174867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23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165105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25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01190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975092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26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085890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27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331877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28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608138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29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867621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30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511928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31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609730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32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322140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33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714283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34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762165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35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209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690008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36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351383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37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146703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38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30578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39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327279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4A0A81-5462-434D-BBF1-20EA1EA6A8D7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b="0" dirty="0"/>
          </a:p>
        </p:txBody>
      </p:sp>
    </p:spTree>
    <p:extLst>
      <p:ext uri="{BB962C8B-B14F-4D97-AF65-F5344CB8AC3E}">
        <p14:creationId xmlns:p14="http://schemas.microsoft.com/office/powerpoint/2010/main" val="10574592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41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79799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42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758804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43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34803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46056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98428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55685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43446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88734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99780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2EDB8-7666-4D88-85F6-E35F71857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865B92-3C80-489C-B52D-9147F07E4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8B440-7A0C-46EC-8F08-0B7C82450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8BDF-0C1F-4FFC-8CD3-A73759A4D773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AB1DE-96EF-4457-80C6-87F5A2919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CACAF-F2B5-43E8-86A3-A49480BCD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FC75-8D2D-41D3-B0D2-293E4B78F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78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FCFC-ADC3-4CE2-8C9F-09608ADEC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75C3E1-B7E3-4F32-A169-3B68D718A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0FEBB-3438-460D-A71E-E0E10963E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8BDF-0C1F-4FFC-8CD3-A73759A4D773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8AD7F-7BC4-4634-8708-8E069BA78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02182-EA81-4120-AB4C-A21C88246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FC75-8D2D-41D3-B0D2-293E4B78F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76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45AF5F-C020-4B44-B5D4-A080ADCE91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1E695-D892-4D10-855C-D32C28140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349A6-4FF5-4779-8181-BB18F968D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8BDF-0C1F-4FFC-8CD3-A73759A4D773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F3A35-17D2-4454-B76E-CAB3677DB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2A605-C46B-4A2B-9F22-450EA1E30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FC75-8D2D-41D3-B0D2-293E4B78F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8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3E031-7304-4585-8536-4E49D8E41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1D9DB-53B1-485B-8B66-1778B4786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DC5A1-A3A2-44D8-A1E0-14D86A27F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8BDF-0C1F-4FFC-8CD3-A73759A4D773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ED4FE-6579-441B-B439-5469842D8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43D12-7DF2-4F48-AED6-082D28EF5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FC75-8D2D-41D3-B0D2-293E4B78F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66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7FB0B-FE0B-47FF-B011-78944A86D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1428F-0C5D-4BB0-82EC-3EC90A351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CD347-DAAB-42A0-AF5A-9E24D899F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8BDF-0C1F-4FFC-8CD3-A73759A4D773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0399B-958E-49A7-8B1C-44E4AF513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56FDE-F863-497B-9B48-976CC245E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FC75-8D2D-41D3-B0D2-293E4B78F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23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945A1-894D-4A05-9168-51BC592A7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EAB49-DDC1-4123-8CD2-E7D5931BC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D258F-6E63-4F8A-A4E7-8D390026C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6AB1E-ADEC-4DDF-87A2-F4FDDB010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8BDF-0C1F-4FFC-8CD3-A73759A4D773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D6973-6C04-49F1-B13D-B6B49B178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D28DB-C468-4867-A4C0-9185D687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FC75-8D2D-41D3-B0D2-293E4B78F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93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B67F0-5FE0-485A-8D1A-08480DA7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82CF3-ECCF-4757-82CD-29DD41ADA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365778-EA9E-4244-8B00-868A3DEDE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CE1345-5206-4E0F-8A1C-1DF91A776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8E1F6-A2BD-4CA1-BEA9-0F425BF0E4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DAC86C-ABB0-4C4A-862F-A0DEE0F46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8BDF-0C1F-4FFC-8CD3-A73759A4D773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BC2D38-9FAE-4423-92FC-4C67A5834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62AE4C-00C4-4C16-A50E-C95A2C74E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FC75-8D2D-41D3-B0D2-293E4B78F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66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C6380-8A1A-47CF-9248-89479D6FC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81ABA-9940-4E72-BC3E-995DD035F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8BDF-0C1F-4FFC-8CD3-A73759A4D773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656343-D279-4A3B-8E5E-B36763794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6CA21B-0438-4560-90FF-703344CE2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FC75-8D2D-41D3-B0D2-293E4B78F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6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EED9B-6477-4282-A4D2-0086A0F13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8BDF-0C1F-4FFC-8CD3-A73759A4D773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FD6041-7F36-4735-A056-C6DB47925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06520-6EBB-4861-A6BA-B299AF039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FC75-8D2D-41D3-B0D2-293E4B78F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03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3E5AC-B65F-4016-BF94-2E4ECFC3A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D8261-9AB7-4031-81C9-ED640B5F7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AA7F7-911C-4A2E-B4B7-F05D852F2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98B1B-5026-418E-BE22-DC8D2C8EB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8BDF-0C1F-4FFC-8CD3-A73759A4D773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ADC51-75F0-4E3E-8465-FF8C1E529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812C9-5A08-41C3-A9A3-E826E231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FC75-8D2D-41D3-B0D2-293E4B78F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98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E8CFF-8B33-4136-95AF-4EEFFE6D6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682D29-FF85-41A2-A628-DC41A9AE3A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90963-7C72-4971-8D1A-AEB0EE23B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DA349-A78D-4470-B736-AAFCEAFCB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8BDF-0C1F-4FFC-8CD3-A73759A4D773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91568-1A70-4D85-9D68-31F66A9C8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CFD30-B7E6-40F6-A961-E30FE3E8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FC75-8D2D-41D3-B0D2-293E4B78F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2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DCE843-F898-4D6B-848C-BAF916099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16EA4-B0C4-4E91-85C0-12F978685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1A465-7ED5-427E-BA8D-701ED4BAF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98BDF-0C1F-4FFC-8CD3-A73759A4D773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9F527-20DD-4094-A805-DA96635BC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1AFED-CEA5-4341-9D7F-6C7318A2A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5FC75-8D2D-41D3-B0D2-293E4B78F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55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0483-06DE-42AA-AE32-4B7708496A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11 – Supervised Segmentation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0D59C-D6C9-410D-96D7-55ADE89B30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Dave Eargle – </a:t>
            </a:r>
            <a:r>
              <a:rPr lang="en-US"/>
              <a:t>CU Boulder</a:t>
            </a:r>
          </a:p>
        </p:txBody>
      </p:sp>
    </p:spTree>
    <p:extLst>
      <p:ext uri="{BB962C8B-B14F-4D97-AF65-F5344CB8AC3E}">
        <p14:creationId xmlns:p14="http://schemas.microsoft.com/office/powerpoint/2010/main" val="580731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again, which attribute to pick?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5751FDD6-E830-4F8F-9695-7385B06D0A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07" y="4001294"/>
            <a:ext cx="8407157" cy="1926289"/>
          </a:xfrm>
          <a:prstGeom prst="rect">
            <a:avLst/>
          </a:prstGeom>
        </p:spPr>
      </p:pic>
      <p:sp>
        <p:nvSpPr>
          <p:cNvPr id="76" name="Arrow: Right 75">
            <a:extLst>
              <a:ext uri="{FF2B5EF4-FFF2-40B4-BE49-F238E27FC236}">
                <a16:creationId xmlns:a16="http://schemas.microsoft.com/office/drawing/2014/main" id="{259CD6F0-23A0-4369-BE67-428557F2F2AF}"/>
              </a:ext>
            </a:extLst>
          </p:cNvPr>
          <p:cNvSpPr/>
          <p:nvPr/>
        </p:nvSpPr>
        <p:spPr>
          <a:xfrm>
            <a:off x="0" y="3866357"/>
            <a:ext cx="1295992" cy="5697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</a:t>
            </a:r>
          </a:p>
        </p:txBody>
      </p:sp>
      <p:sp>
        <p:nvSpPr>
          <p:cNvPr id="75" name="Speech Bubble: Rectangle 74">
            <a:extLst>
              <a:ext uri="{FF2B5EF4-FFF2-40B4-BE49-F238E27FC236}">
                <a16:creationId xmlns:a16="http://schemas.microsoft.com/office/drawing/2014/main" id="{258E3326-3F28-4191-8160-FF66D27268F4}"/>
              </a:ext>
            </a:extLst>
          </p:cNvPr>
          <p:cNvSpPr/>
          <p:nvPr/>
        </p:nvSpPr>
        <p:spPr>
          <a:xfrm>
            <a:off x="9711047" y="4689670"/>
            <a:ext cx="1642753" cy="1487293"/>
          </a:xfrm>
          <a:prstGeom prst="wedgeRectCallout">
            <a:avLst>
              <a:gd name="adj1" fmla="val -63755"/>
              <a:gd name="adj2" fmla="val 83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Head shape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Body Shape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Body Color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8F046D-73BB-4E72-A9AF-658E13FE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DCA19C5B-3463-4E90-ADBA-C0FD66903CD7}"/>
              </a:ext>
            </a:extLst>
          </p:cNvPr>
          <p:cNvSpPr/>
          <p:nvPr/>
        </p:nvSpPr>
        <p:spPr>
          <a:xfrm>
            <a:off x="9711047" y="3589506"/>
            <a:ext cx="2078876" cy="719847"/>
          </a:xfrm>
          <a:prstGeom prst="wedgeRectCallout">
            <a:avLst>
              <a:gd name="adj1" fmla="val -8667"/>
              <a:gd name="adj2" fmla="val 9223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Which is most predictive?</a:t>
            </a:r>
          </a:p>
        </p:txBody>
      </p:sp>
    </p:spTree>
    <p:extLst>
      <p:ext uri="{BB962C8B-B14F-4D97-AF65-F5344CB8AC3E}">
        <p14:creationId xmlns:p14="http://schemas.microsoft.com/office/powerpoint/2010/main" val="1287153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CDCEC-FA30-4A5A-B3AF-77CD7EF94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 shape has highest information gain</a:t>
            </a:r>
            <a:br>
              <a:rPr lang="en-US" dirty="0"/>
            </a:br>
            <a:r>
              <a:rPr lang="en-US" dirty="0"/>
              <a:t>(just trust me)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AFA3EA-5C1D-43BF-8295-7F1E4C0D49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293" y="1830647"/>
            <a:ext cx="5473414" cy="4664534"/>
          </a:xfrm>
        </p:spPr>
      </p:pic>
    </p:spTree>
    <p:extLst>
      <p:ext uri="{BB962C8B-B14F-4D97-AF65-F5344CB8AC3E}">
        <p14:creationId xmlns:p14="http://schemas.microsoft.com/office/powerpoint/2010/main" val="1978232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Reasons for selecting only a subset of attributes: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Better insights and business understanding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Better explanations and more tractable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Reduced cost for data collection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Faster predictions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Better predictions!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Over-fitting (</a:t>
            </a:r>
            <a:r>
              <a:rPr lang="en-US" i="1" dirty="0"/>
              <a:t>will talk more about this later.</a:t>
            </a:r>
            <a:r>
              <a:rPr lang="en-US" dirty="0"/>
              <a:t>..)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marL="0" lvl="2" indent="0">
              <a:buNone/>
            </a:pPr>
            <a:r>
              <a:rPr lang="en-US" dirty="0"/>
              <a:t>and also determining the most informative attributes..</a:t>
            </a:r>
          </a:p>
        </p:txBody>
      </p:sp>
    </p:spTree>
    <p:extLst>
      <p:ext uri="{BB962C8B-B14F-4D97-AF65-F5344CB8AC3E}">
        <p14:creationId xmlns:p14="http://schemas.microsoft.com/office/powerpoint/2010/main" val="3263844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4586" y="697853"/>
            <a:ext cx="8189623" cy="474663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Attribution Selection with Information 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dataset includes descriptions of hypothetical samples corresponding to 23 species of gilled mushrooms in the </a:t>
            </a:r>
            <a:r>
              <a:rPr lang="en-US" dirty="0" err="1"/>
              <a:t>Agaricus</a:t>
            </a:r>
            <a:r>
              <a:rPr lang="en-US" dirty="0"/>
              <a:t> and </a:t>
            </a:r>
            <a:r>
              <a:rPr lang="en-US" dirty="0" err="1"/>
              <a:t>Lepiota</a:t>
            </a:r>
            <a:r>
              <a:rPr lang="en-US" dirty="0"/>
              <a:t> Family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Each species is identified as definitely edible, definitely poisonous, or of unknown edibility and not recommended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This latter class was combined with the poisonous 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Guide </a:t>
            </a:r>
            <a:r>
              <a:rPr lang="en-US" b="1" dirty="0"/>
              <a:t>clearly states that there is no simple rule</a:t>
            </a:r>
            <a:r>
              <a:rPr lang="en-US" dirty="0"/>
              <a:t> for determining the edibility of a mushroom; no rule like “leaflets three, let it be” for Poisonous Oak and Ivy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Explosion: 8 Points 3">
            <a:extLst>
              <a:ext uri="{FF2B5EF4-FFF2-40B4-BE49-F238E27FC236}">
                <a16:creationId xmlns:a16="http://schemas.microsoft.com/office/drawing/2014/main" id="{00F90649-C08E-4020-BA18-3347B0FE6921}"/>
              </a:ext>
            </a:extLst>
          </p:cNvPr>
          <p:cNvSpPr/>
          <p:nvPr/>
        </p:nvSpPr>
        <p:spPr>
          <a:xfrm>
            <a:off x="5165388" y="5282119"/>
            <a:ext cx="5243208" cy="1352145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THAT A CHALLENGE</a:t>
            </a:r>
          </a:p>
        </p:txBody>
      </p:sp>
    </p:spTree>
    <p:extLst>
      <p:ext uri="{BB962C8B-B14F-4D97-AF65-F5344CB8AC3E}">
        <p14:creationId xmlns:p14="http://schemas.microsoft.com/office/powerpoint/2010/main" val="210837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4" y="361951"/>
            <a:ext cx="8272751" cy="474663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Attribution Selection with Information Gain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6368" y="1147485"/>
            <a:ext cx="7992094" cy="3051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2617" y="4175694"/>
            <a:ext cx="8027721" cy="2125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513240C8-846D-4DDD-8C8D-B024F1243D45}"/>
              </a:ext>
            </a:extLst>
          </p:cNvPr>
          <p:cNvSpPr/>
          <p:nvPr/>
        </p:nvSpPr>
        <p:spPr>
          <a:xfrm>
            <a:off x="8764621" y="1478604"/>
            <a:ext cx="3511685" cy="1809345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Let’s examine information gain if we split on either GILL-COLOR or ODOR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BDF287-12D7-46B4-9418-BBADDBE9AF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994876"/>
            <a:ext cx="6496050" cy="76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72F71E-C816-420C-8BF5-B32340A853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662765"/>
            <a:ext cx="64674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37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4" y="361951"/>
            <a:ext cx="8225249" cy="474663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Attribution Selection with Information Gain</a:t>
            </a:r>
          </a:p>
        </p:txBody>
      </p:sp>
      <p:pic>
        <p:nvPicPr>
          <p:cNvPr id="2050" name="Picture 2" descr="E:\Dropbox\NYU\2014 Spring\Data Mining for Business Analytics\Lectures\2014\Figures\DSB-figures\dsfb_030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479" y="1246900"/>
            <a:ext cx="6089045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45EE64CB-120F-45FA-9B78-6E2E6FCF08A8}"/>
              </a:ext>
            </a:extLst>
          </p:cNvPr>
          <p:cNvSpPr/>
          <p:nvPr/>
        </p:nvSpPr>
        <p:spPr>
          <a:xfrm>
            <a:off x="9241277" y="1342417"/>
            <a:ext cx="2665378" cy="1468877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entropy is the shaded area</a:t>
            </a:r>
          </a:p>
        </p:txBody>
      </p:sp>
    </p:spTree>
    <p:extLst>
      <p:ext uri="{BB962C8B-B14F-4D97-AF65-F5344CB8AC3E}">
        <p14:creationId xmlns:p14="http://schemas.microsoft.com/office/powerpoint/2010/main" val="3851504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3" y="361951"/>
            <a:ext cx="8249000" cy="474663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Attribution Selection with Information Gain – 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GILL-COLOR</a:t>
            </a:r>
            <a:endParaRPr lang="en-US" dirty="0"/>
          </a:p>
        </p:txBody>
      </p:sp>
      <p:pic>
        <p:nvPicPr>
          <p:cNvPr id="3074" name="Picture 2" descr="E:\Dropbox\NYU\2014 Spring\Data Mining for Business Analytics\Lectures\2014\Figures\DSB-figures\dsfb_030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481" y="1235025"/>
            <a:ext cx="6089041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844EDB94-EE1A-4C41-A846-646B3D40A4B0}"/>
              </a:ext>
            </a:extLst>
          </p:cNvPr>
          <p:cNvSpPr/>
          <p:nvPr/>
        </p:nvSpPr>
        <p:spPr>
          <a:xfrm>
            <a:off x="9241277" y="1342417"/>
            <a:ext cx="2665378" cy="1468877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entropy is the shaded area. How much did entropy drop?</a:t>
            </a:r>
          </a:p>
        </p:txBody>
      </p:sp>
      <p:pic>
        <p:nvPicPr>
          <p:cNvPr id="5" name="Picture 2" descr="E:\Dropbox\NYU\2014 Spring\Data Mining for Business Analytics\Lectures\2014\Figures\DSB-figures\dsfb_0306.png">
            <a:extLst>
              <a:ext uri="{FF2B5EF4-FFF2-40B4-BE49-F238E27FC236}">
                <a16:creationId xmlns:a16="http://schemas.microsoft.com/office/drawing/2014/main" id="{A3A19BF2-E36F-4162-8267-CA2D13C4C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10" y="1556425"/>
            <a:ext cx="2655390" cy="219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981B28BC-64D4-4E96-8046-4177ADEE529D}"/>
              </a:ext>
            </a:extLst>
          </p:cNvPr>
          <p:cNvSpPr/>
          <p:nvPr/>
        </p:nvSpPr>
        <p:spPr>
          <a:xfrm>
            <a:off x="9393703" y="4781144"/>
            <a:ext cx="2665378" cy="1468877"/>
          </a:xfrm>
          <a:prstGeom prst="wedgeRectCallout">
            <a:avLst>
              <a:gd name="adj1" fmla="val -55956"/>
              <a:gd name="adj2" fmla="val -16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Width of bars is overall proportion for that child</a:t>
            </a:r>
          </a:p>
        </p:txBody>
      </p:sp>
    </p:spTree>
    <p:extLst>
      <p:ext uri="{BB962C8B-B14F-4D97-AF65-F5344CB8AC3E}">
        <p14:creationId xmlns:p14="http://schemas.microsoft.com/office/powerpoint/2010/main" val="3718438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94CD6-CCFC-470C-8B81-F49EE1D9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B8D0D-28F1-4B0F-AFA0-0189B6254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E714DB-A138-4BC7-B2A7-897CD2FE3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862" y="781050"/>
            <a:ext cx="6772275" cy="5295900"/>
          </a:xfrm>
          <a:prstGeom prst="rect">
            <a:avLst/>
          </a:prstGeom>
        </p:spPr>
      </p:pic>
      <p:pic>
        <p:nvPicPr>
          <p:cNvPr id="5" name="Picture 2" descr="E:\Dropbox\NYU\2014 Spring\Data Mining for Business Analytics\Lectures\2014\Figures\DSB-figures\dsfb_0306.png">
            <a:extLst>
              <a:ext uri="{FF2B5EF4-FFF2-40B4-BE49-F238E27FC236}">
                <a16:creationId xmlns:a16="http://schemas.microsoft.com/office/drawing/2014/main" id="{9F946720-8024-44E4-9E7E-D5E785A63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10" y="1556425"/>
            <a:ext cx="2655390" cy="219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613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9C671888-B2DF-4328-A43B-8CCD5ACA61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45" r="908" b="20964"/>
          <a:stretch/>
        </p:blipFill>
        <p:spPr bwMode="auto">
          <a:xfrm>
            <a:off x="-2073804" y="4136572"/>
            <a:ext cx="7919432" cy="555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3" y="361951"/>
            <a:ext cx="8249000" cy="474663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Attribution Selection with Information Gain -- 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ODOR</a:t>
            </a:r>
            <a:endParaRPr lang="en-US" dirty="0"/>
          </a:p>
        </p:txBody>
      </p:sp>
      <p:pic>
        <p:nvPicPr>
          <p:cNvPr id="4098" name="Picture 2" descr="E:\Dropbox\NYU\2014 Spring\Data Mining for Business Analytics\Lectures\2014\Figures\DSB-figures\dsfb_030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237" y="1082344"/>
            <a:ext cx="6861005" cy="566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E:\Dropbox\NYU\2014 Spring\Data Mining for Business Analytics\Lectures\2014\Figures\DSB-figures\dsfb_0306.png">
            <a:extLst>
              <a:ext uri="{FF2B5EF4-FFF2-40B4-BE49-F238E27FC236}">
                <a16:creationId xmlns:a16="http://schemas.microsoft.com/office/drawing/2014/main" id="{15732F91-4DA4-4659-A4B1-3AD435FC9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83" y="1235801"/>
            <a:ext cx="2655390" cy="219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340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Supervised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we select the </a:t>
            </a:r>
            <a:r>
              <a:rPr lang="en-US" i="1" dirty="0"/>
              <a:t>single</a:t>
            </a:r>
            <a:r>
              <a:rPr lang="en-US" dirty="0"/>
              <a:t> variable that gives the most information gain, we create a very </a:t>
            </a:r>
            <a:r>
              <a:rPr lang="en-US" i="1" dirty="0"/>
              <a:t>simple</a:t>
            </a:r>
            <a:r>
              <a:rPr lang="en-US" dirty="0"/>
              <a:t> segmentation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we select multiple attributes each giving some information gain, how do we put them together?</a:t>
            </a:r>
          </a:p>
        </p:txBody>
      </p:sp>
    </p:spTree>
    <p:extLst>
      <p:ext uri="{BB962C8B-B14F-4D97-AF65-F5344CB8AC3E}">
        <p14:creationId xmlns:p14="http://schemas.microsoft.com/office/powerpoint/2010/main" val="1150159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can we segment the population into groups that differ from each with respect to some quantity of interest?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Informative attributes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Find </a:t>
            </a:r>
            <a:r>
              <a:rPr lang="en-US" b="1" dirty="0"/>
              <a:t>knowable</a:t>
            </a:r>
            <a:r>
              <a:rPr lang="en-US" dirty="0"/>
              <a:t> attributes that correlate with the target of interest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Increase accuracy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Alleviate computational problems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E.g., </a:t>
            </a:r>
            <a:r>
              <a:rPr lang="en-US" i="1" dirty="0"/>
              <a:t>tree induction</a:t>
            </a:r>
          </a:p>
          <a:p>
            <a:pPr lvl="3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524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49A35-AFC1-4F74-80C8-1C6348B50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700901-FB33-475D-B5D6-29E3E68928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45" y="66271"/>
            <a:ext cx="4497691" cy="6723974"/>
          </a:xfrm>
        </p:spPr>
      </p:pic>
      <p:sp>
        <p:nvSpPr>
          <p:cNvPr id="4" name="Ribbon: Tilted Up 3">
            <a:extLst>
              <a:ext uri="{FF2B5EF4-FFF2-40B4-BE49-F238E27FC236}">
                <a16:creationId xmlns:a16="http://schemas.microsoft.com/office/drawing/2014/main" id="{DE7EE858-6C0F-42F0-8C42-1EC11E2214A1}"/>
              </a:ext>
            </a:extLst>
          </p:cNvPr>
          <p:cNvSpPr/>
          <p:nvPr/>
        </p:nvSpPr>
        <p:spPr>
          <a:xfrm>
            <a:off x="6433226" y="4250988"/>
            <a:ext cx="5758774" cy="1964987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have reduced the entropy to 0!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All children are pure!</a:t>
            </a:r>
          </a:p>
        </p:txBody>
      </p:sp>
    </p:spTree>
    <p:extLst>
      <p:ext uri="{BB962C8B-B14F-4D97-AF65-F5344CB8AC3E}">
        <p14:creationId xmlns:p14="http://schemas.microsoft.com/office/powerpoint/2010/main" val="1288327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Tree-Structured Models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57" y="1865954"/>
            <a:ext cx="5113901" cy="3745932"/>
          </a:xfrm>
        </p:spPr>
      </p:pic>
      <p:pic>
        <p:nvPicPr>
          <p:cNvPr id="5122" name="Picture 2" descr="E:\Dropbox\NYU\2014 Spring\Data Mining for Business Analytics\Lectures\2014\Figures\DSB-figures\dsfb_031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415" y="1758950"/>
            <a:ext cx="5655056" cy="374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243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10" y="55368"/>
            <a:ext cx="10515600" cy="1325563"/>
          </a:xfrm>
        </p:spPr>
        <p:txBody>
          <a:bodyPr/>
          <a:lstStyle/>
          <a:p>
            <a:r>
              <a:rPr lang="en-US" dirty="0"/>
              <a:t>Tree-Structured Models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222310"/>
            <a:ext cx="10515600" cy="495465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Classify ‘John Doe’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Balance=115K, Employed=No, and Age=40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2" descr="E:\Dropbox\NYU\2014 Spring\Data Mining for Business Analytics\Lectures\2014\Figures\DSB-figures\dsfb_031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040" y="2155350"/>
            <a:ext cx="6211923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382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Tree-Structured Models: “Rules”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 two parents share descendants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are no cycles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branches always “point downwards”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Every example always ends up at a leaf node with some specific class determination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Probability estimation trees, regression trees (</a:t>
            </a:r>
            <a:r>
              <a:rPr lang="en-US" i="1" dirty="0"/>
              <a:t>to be continued</a:t>
            </a:r>
            <a:r>
              <a:rPr lang="en-US" dirty="0"/>
              <a:t>...)</a:t>
            </a:r>
          </a:p>
        </p:txBody>
      </p:sp>
    </p:spTree>
    <p:extLst>
      <p:ext uri="{BB962C8B-B14F-4D97-AF65-F5344CB8AC3E}">
        <p14:creationId xmlns:p14="http://schemas.microsoft.com/office/powerpoint/2010/main" val="1105581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Induction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do we create a classification tree from data?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1" dirty="0"/>
              <a:t>divide-and-conquer</a:t>
            </a:r>
            <a:r>
              <a:rPr lang="en-US" dirty="0"/>
              <a:t> approach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take each data subset and </a:t>
            </a:r>
            <a:r>
              <a:rPr lang="en-US" b="1" i="1" dirty="0"/>
              <a:t>recursively</a:t>
            </a:r>
            <a:r>
              <a:rPr lang="en-US" dirty="0"/>
              <a:t> apply attribute selection to find the best attribute to partition 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When do we stop?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The nodes are pure,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there are no more variables, or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even earlier (over-fitting – </a:t>
            </a:r>
            <a:r>
              <a:rPr lang="en-US" i="1" dirty="0"/>
              <a:t>to be continued</a:t>
            </a:r>
            <a:r>
              <a:rPr lang="en-US" dirty="0"/>
              <a:t>..)</a:t>
            </a:r>
          </a:p>
        </p:txBody>
      </p:sp>
    </p:spTree>
    <p:extLst>
      <p:ext uri="{BB962C8B-B14F-4D97-AF65-F5344CB8AC3E}">
        <p14:creationId xmlns:p14="http://schemas.microsoft.com/office/powerpoint/2010/main" val="1927734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97025" y="0"/>
            <a:ext cx="10515600" cy="1325563"/>
          </a:xfrm>
        </p:spPr>
        <p:txBody>
          <a:bodyPr/>
          <a:lstStyle/>
          <a:p>
            <a:r>
              <a:rPr lang="en-US" altLang="en-US" dirty="0"/>
              <a:t>Why trees?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11281"/>
            <a:ext cx="8229600" cy="5011387"/>
          </a:xfrm>
        </p:spPr>
        <p:txBody>
          <a:bodyPr/>
          <a:lstStyle/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Decision trees (DTs), or classification trees, are one of the most popular data mining tools </a:t>
            </a: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(along with linear and logistic regression)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They are:</a:t>
            </a: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Easy to understand</a:t>
            </a: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Easy to implement</a:t>
            </a: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Easy to use</a:t>
            </a: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Computationally cheap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Almost all data mining packages include DTs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They have advantages for model comprehensibility, which is important for:</a:t>
            </a: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model evaluation</a:t>
            </a: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communication to non-DM-savvy stakeholders</a:t>
            </a:r>
          </a:p>
        </p:txBody>
      </p:sp>
    </p:spTree>
    <p:extLst>
      <p:ext uri="{BB962C8B-B14F-4D97-AF65-F5344CB8AC3E}">
        <p14:creationId xmlns:p14="http://schemas.microsoft.com/office/powerpoint/2010/main" val="4254777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Segmentations</a:t>
            </a:r>
          </a:p>
        </p:txBody>
      </p:sp>
      <p:pic>
        <p:nvPicPr>
          <p:cNvPr id="12290" name="Picture 2" descr="E:\Dropbox\NYU\2014 Spring\Data Mining for Business Analytics\Lectures\2014\Figures\DSB-figures\dsfb_0315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464" y="1493910"/>
            <a:ext cx="7879075" cy="429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013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653" y="0"/>
            <a:ext cx="10515600" cy="1325563"/>
          </a:xfrm>
        </p:spPr>
        <p:txBody>
          <a:bodyPr/>
          <a:lstStyle/>
          <a:p>
            <a:r>
              <a:rPr lang="en-US" dirty="0"/>
              <a:t>Visualizing Segmentations</a:t>
            </a:r>
          </a:p>
        </p:txBody>
      </p:sp>
      <p:pic>
        <p:nvPicPr>
          <p:cNvPr id="11266" name="Picture 2" descr="E:\Dropbox\NYU\2014 Spring\Data Mining for Business Analytics\Lectures\2014\Figures\DSB-figures\dsfb_0315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780" y="1246900"/>
            <a:ext cx="615844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66B318-A152-4D6E-AB82-08D661908420}"/>
              </a:ext>
            </a:extLst>
          </p:cNvPr>
          <p:cNvSpPr txBox="1"/>
          <p:nvPr/>
        </p:nvSpPr>
        <p:spPr>
          <a:xfrm>
            <a:off x="427653" y="1614196"/>
            <a:ext cx="2164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+ = </a:t>
            </a:r>
            <a:r>
              <a:rPr lang="en-US" sz="2000" i="1" dirty="0"/>
              <a:t>not </a:t>
            </a:r>
            <a:r>
              <a:rPr lang="en-US" sz="2000" dirty="0"/>
              <a:t>write-off</a:t>
            </a:r>
          </a:p>
          <a:p>
            <a:r>
              <a:rPr lang="en-US" sz="2000" dirty="0"/>
              <a:t>* = write-off</a:t>
            </a:r>
          </a:p>
        </p:txBody>
      </p:sp>
    </p:spTree>
    <p:extLst>
      <p:ext uri="{BB962C8B-B14F-4D97-AF65-F5344CB8AC3E}">
        <p14:creationId xmlns:p14="http://schemas.microsoft.com/office/powerpoint/2010/main" val="11595367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Line 3"/>
          <p:cNvSpPr>
            <a:spLocks noChangeShapeType="1"/>
          </p:cNvSpPr>
          <p:nvPr/>
        </p:nvSpPr>
        <p:spPr bwMode="auto">
          <a:xfrm>
            <a:off x="2362200" y="1905000"/>
            <a:ext cx="0" cy="3429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/>
            <a:tailEnd type="none"/>
          </a:ln>
        </p:spPr>
        <p:txBody>
          <a:bodyPr/>
          <a:lstStyle/>
          <a:p>
            <a:endParaRPr lang="en-US"/>
          </a:p>
        </p:txBody>
      </p:sp>
      <p:sp>
        <p:nvSpPr>
          <p:cNvPr id="50178" name="Line 4"/>
          <p:cNvSpPr>
            <a:spLocks noChangeShapeType="1"/>
          </p:cNvSpPr>
          <p:nvPr/>
        </p:nvSpPr>
        <p:spPr bwMode="auto">
          <a:xfrm>
            <a:off x="2362200" y="5334000"/>
            <a:ext cx="487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/>
            <a:tailEnd type="triangle"/>
          </a:ln>
        </p:spPr>
        <p:txBody>
          <a:bodyPr/>
          <a:lstStyle/>
          <a:p>
            <a:endParaRPr lang="en-US"/>
          </a:p>
        </p:txBody>
      </p:sp>
      <p:sp>
        <p:nvSpPr>
          <p:cNvPr id="50179" name="Text Box 5"/>
          <p:cNvSpPr txBox="1">
            <a:spLocks noChangeArrowheads="1"/>
          </p:cNvSpPr>
          <p:nvPr/>
        </p:nvSpPr>
        <p:spPr bwMode="auto">
          <a:xfrm>
            <a:off x="6215826" y="5312974"/>
            <a:ext cx="9584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rtl="1"/>
            <a:r>
              <a:rPr lang="en-US" sz="2000" dirty="0"/>
              <a:t>Income</a:t>
            </a:r>
          </a:p>
        </p:txBody>
      </p:sp>
      <p:sp>
        <p:nvSpPr>
          <p:cNvPr id="50180" name="Text Box 6"/>
          <p:cNvSpPr txBox="1">
            <a:spLocks noChangeArrowheads="1"/>
          </p:cNvSpPr>
          <p:nvPr/>
        </p:nvSpPr>
        <p:spPr bwMode="auto">
          <a:xfrm>
            <a:off x="1660636" y="2060028"/>
            <a:ext cx="58009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rtl="1"/>
            <a:r>
              <a:rPr lang="en-US" sz="2000" dirty="0"/>
              <a:t>Age</a:t>
            </a:r>
          </a:p>
        </p:txBody>
      </p:sp>
      <p:sp>
        <p:nvSpPr>
          <p:cNvPr id="50181" name="Line 7"/>
          <p:cNvSpPr>
            <a:spLocks noChangeShapeType="1"/>
          </p:cNvSpPr>
          <p:nvPr/>
        </p:nvSpPr>
        <p:spPr bwMode="auto">
          <a:xfrm>
            <a:off x="6629400" y="2133600"/>
            <a:ext cx="304800" cy="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2" name="Line 8"/>
          <p:cNvSpPr>
            <a:spLocks noChangeShapeType="1"/>
          </p:cNvSpPr>
          <p:nvPr/>
        </p:nvSpPr>
        <p:spPr bwMode="auto">
          <a:xfrm>
            <a:off x="6781800" y="1981200"/>
            <a:ext cx="0" cy="30480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3" name="Line 9"/>
          <p:cNvSpPr>
            <a:spLocks noChangeShapeType="1"/>
          </p:cNvSpPr>
          <p:nvPr/>
        </p:nvSpPr>
        <p:spPr bwMode="auto">
          <a:xfrm>
            <a:off x="6477000" y="2743200"/>
            <a:ext cx="304800" cy="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4" name="Line 10"/>
          <p:cNvSpPr>
            <a:spLocks noChangeShapeType="1"/>
          </p:cNvSpPr>
          <p:nvPr/>
        </p:nvSpPr>
        <p:spPr bwMode="auto">
          <a:xfrm>
            <a:off x="6629400" y="2590800"/>
            <a:ext cx="0" cy="30480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5" name="Line 11"/>
          <p:cNvSpPr>
            <a:spLocks noChangeShapeType="1"/>
          </p:cNvSpPr>
          <p:nvPr/>
        </p:nvSpPr>
        <p:spPr bwMode="auto">
          <a:xfrm>
            <a:off x="5486400" y="2743200"/>
            <a:ext cx="304800" cy="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6" name="Line 12"/>
          <p:cNvSpPr>
            <a:spLocks noChangeShapeType="1"/>
          </p:cNvSpPr>
          <p:nvPr/>
        </p:nvSpPr>
        <p:spPr bwMode="auto">
          <a:xfrm>
            <a:off x="5638800" y="2590800"/>
            <a:ext cx="0" cy="30480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7" name="Line 13"/>
          <p:cNvSpPr>
            <a:spLocks noChangeShapeType="1"/>
          </p:cNvSpPr>
          <p:nvPr/>
        </p:nvSpPr>
        <p:spPr bwMode="auto">
          <a:xfrm>
            <a:off x="6019800" y="2286000"/>
            <a:ext cx="304800" cy="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8" name="Line 14"/>
          <p:cNvSpPr>
            <a:spLocks noChangeShapeType="1"/>
          </p:cNvSpPr>
          <p:nvPr/>
        </p:nvSpPr>
        <p:spPr bwMode="auto">
          <a:xfrm>
            <a:off x="6172200" y="2133600"/>
            <a:ext cx="0" cy="30480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9" name="Line 15"/>
          <p:cNvSpPr>
            <a:spLocks noChangeShapeType="1"/>
          </p:cNvSpPr>
          <p:nvPr/>
        </p:nvSpPr>
        <p:spPr bwMode="auto">
          <a:xfrm>
            <a:off x="6781800" y="2514600"/>
            <a:ext cx="304800" cy="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0" name="Line 16"/>
          <p:cNvSpPr>
            <a:spLocks noChangeShapeType="1"/>
          </p:cNvSpPr>
          <p:nvPr/>
        </p:nvSpPr>
        <p:spPr bwMode="auto">
          <a:xfrm>
            <a:off x="6934200" y="2362200"/>
            <a:ext cx="0" cy="30480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1" name="Line 17"/>
          <p:cNvSpPr>
            <a:spLocks noChangeShapeType="1"/>
          </p:cNvSpPr>
          <p:nvPr/>
        </p:nvSpPr>
        <p:spPr bwMode="auto">
          <a:xfrm>
            <a:off x="6781800" y="3124200"/>
            <a:ext cx="304800" cy="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2" name="Line 18"/>
          <p:cNvSpPr>
            <a:spLocks noChangeShapeType="1"/>
          </p:cNvSpPr>
          <p:nvPr/>
        </p:nvSpPr>
        <p:spPr bwMode="auto">
          <a:xfrm>
            <a:off x="6934200" y="2971800"/>
            <a:ext cx="0" cy="30480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3" name="Line 19"/>
          <p:cNvSpPr>
            <a:spLocks noChangeShapeType="1"/>
          </p:cNvSpPr>
          <p:nvPr/>
        </p:nvSpPr>
        <p:spPr bwMode="auto">
          <a:xfrm>
            <a:off x="5105400" y="2286000"/>
            <a:ext cx="304800" cy="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4" name="Line 20"/>
          <p:cNvSpPr>
            <a:spLocks noChangeShapeType="1"/>
          </p:cNvSpPr>
          <p:nvPr/>
        </p:nvSpPr>
        <p:spPr bwMode="auto">
          <a:xfrm>
            <a:off x="5257800" y="2133600"/>
            <a:ext cx="0" cy="30480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5" name="Line 21"/>
          <p:cNvSpPr>
            <a:spLocks noChangeShapeType="1"/>
          </p:cNvSpPr>
          <p:nvPr/>
        </p:nvSpPr>
        <p:spPr bwMode="auto">
          <a:xfrm>
            <a:off x="5943600" y="3048000"/>
            <a:ext cx="304800" cy="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6" name="Line 22"/>
          <p:cNvSpPr>
            <a:spLocks noChangeShapeType="1"/>
          </p:cNvSpPr>
          <p:nvPr/>
        </p:nvSpPr>
        <p:spPr bwMode="auto">
          <a:xfrm>
            <a:off x="6096000" y="2895600"/>
            <a:ext cx="0" cy="30480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7" name="Line 23"/>
          <p:cNvSpPr>
            <a:spLocks noChangeShapeType="1"/>
          </p:cNvSpPr>
          <p:nvPr/>
        </p:nvSpPr>
        <p:spPr bwMode="auto">
          <a:xfrm>
            <a:off x="5638800" y="1905000"/>
            <a:ext cx="304800" cy="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8" name="Line 24"/>
          <p:cNvSpPr>
            <a:spLocks noChangeShapeType="1"/>
          </p:cNvSpPr>
          <p:nvPr/>
        </p:nvSpPr>
        <p:spPr bwMode="auto">
          <a:xfrm>
            <a:off x="5791200" y="1752600"/>
            <a:ext cx="0" cy="30480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9" name="Oval 25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grpSp>
        <p:nvGrpSpPr>
          <p:cNvPr id="50200" name="Group 26"/>
          <p:cNvGrpSpPr>
            <a:grpSpLocks/>
          </p:cNvGrpSpPr>
          <p:nvPr/>
        </p:nvGrpSpPr>
        <p:grpSpPr bwMode="auto">
          <a:xfrm>
            <a:off x="4267200" y="2819400"/>
            <a:ext cx="304800" cy="304800"/>
            <a:chOff x="2880" y="2160"/>
            <a:chExt cx="192" cy="192"/>
          </a:xfrm>
        </p:grpSpPr>
        <p:sp>
          <p:nvSpPr>
            <p:cNvPr id="50268" name="Line 27"/>
            <p:cNvSpPr>
              <a:spLocks noChangeShapeType="1"/>
            </p:cNvSpPr>
            <p:nvPr/>
          </p:nvSpPr>
          <p:spPr bwMode="auto">
            <a:xfrm>
              <a:off x="2880" y="2256"/>
              <a:ext cx="192" cy="0"/>
            </a:xfrm>
            <a:prstGeom prst="line">
              <a:avLst/>
            </a:prstGeom>
            <a:noFill/>
            <a:ln w="25400">
              <a:solidFill>
                <a:srgbClr val="671E9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69" name="Line 28"/>
            <p:cNvSpPr>
              <a:spLocks noChangeShapeType="1"/>
            </p:cNvSpPr>
            <p:nvPr/>
          </p:nvSpPr>
          <p:spPr bwMode="auto">
            <a:xfrm>
              <a:off x="2976" y="2160"/>
              <a:ext cx="0" cy="192"/>
            </a:xfrm>
            <a:prstGeom prst="line">
              <a:avLst/>
            </a:prstGeom>
            <a:noFill/>
            <a:ln w="25400">
              <a:solidFill>
                <a:srgbClr val="671E9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0201" name="Group 29"/>
          <p:cNvGrpSpPr>
            <a:grpSpLocks/>
          </p:cNvGrpSpPr>
          <p:nvPr/>
        </p:nvGrpSpPr>
        <p:grpSpPr bwMode="auto">
          <a:xfrm>
            <a:off x="5105400" y="3581400"/>
            <a:ext cx="304800" cy="304800"/>
            <a:chOff x="2880" y="2160"/>
            <a:chExt cx="192" cy="192"/>
          </a:xfrm>
        </p:grpSpPr>
        <p:sp>
          <p:nvSpPr>
            <p:cNvPr id="50266" name="Line 30"/>
            <p:cNvSpPr>
              <a:spLocks noChangeShapeType="1"/>
            </p:cNvSpPr>
            <p:nvPr/>
          </p:nvSpPr>
          <p:spPr bwMode="auto">
            <a:xfrm>
              <a:off x="2880" y="2256"/>
              <a:ext cx="192" cy="0"/>
            </a:xfrm>
            <a:prstGeom prst="line">
              <a:avLst/>
            </a:prstGeom>
            <a:noFill/>
            <a:ln w="25400">
              <a:solidFill>
                <a:srgbClr val="671E9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67" name="Line 31"/>
            <p:cNvSpPr>
              <a:spLocks noChangeShapeType="1"/>
            </p:cNvSpPr>
            <p:nvPr/>
          </p:nvSpPr>
          <p:spPr bwMode="auto">
            <a:xfrm>
              <a:off x="2976" y="2160"/>
              <a:ext cx="0" cy="192"/>
            </a:xfrm>
            <a:prstGeom prst="line">
              <a:avLst/>
            </a:prstGeom>
            <a:noFill/>
            <a:ln w="25400">
              <a:solidFill>
                <a:srgbClr val="671E9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0202" name="Group 32"/>
          <p:cNvGrpSpPr>
            <a:grpSpLocks/>
          </p:cNvGrpSpPr>
          <p:nvPr/>
        </p:nvGrpSpPr>
        <p:grpSpPr bwMode="auto">
          <a:xfrm>
            <a:off x="4953000" y="2743200"/>
            <a:ext cx="304800" cy="304800"/>
            <a:chOff x="2880" y="2160"/>
            <a:chExt cx="192" cy="192"/>
          </a:xfrm>
        </p:grpSpPr>
        <p:sp>
          <p:nvSpPr>
            <p:cNvPr id="50264" name="Line 33"/>
            <p:cNvSpPr>
              <a:spLocks noChangeShapeType="1"/>
            </p:cNvSpPr>
            <p:nvPr/>
          </p:nvSpPr>
          <p:spPr bwMode="auto">
            <a:xfrm>
              <a:off x="2880" y="2256"/>
              <a:ext cx="192" cy="0"/>
            </a:xfrm>
            <a:prstGeom prst="line">
              <a:avLst/>
            </a:prstGeom>
            <a:noFill/>
            <a:ln w="25400">
              <a:solidFill>
                <a:srgbClr val="671E9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65" name="Line 34"/>
            <p:cNvSpPr>
              <a:spLocks noChangeShapeType="1"/>
            </p:cNvSpPr>
            <p:nvPr/>
          </p:nvSpPr>
          <p:spPr bwMode="auto">
            <a:xfrm>
              <a:off x="2976" y="2160"/>
              <a:ext cx="0" cy="192"/>
            </a:xfrm>
            <a:prstGeom prst="line">
              <a:avLst/>
            </a:prstGeom>
            <a:noFill/>
            <a:ln w="25400">
              <a:solidFill>
                <a:srgbClr val="671E9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203" name="Oval 35"/>
          <p:cNvSpPr>
            <a:spLocks noChangeArrowheads="1"/>
          </p:cNvSpPr>
          <p:nvPr/>
        </p:nvSpPr>
        <p:spPr bwMode="auto">
          <a:xfrm>
            <a:off x="4267200" y="31242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04" name="Oval 36"/>
          <p:cNvSpPr>
            <a:spLocks noChangeArrowheads="1"/>
          </p:cNvSpPr>
          <p:nvPr/>
        </p:nvSpPr>
        <p:spPr bwMode="auto">
          <a:xfrm>
            <a:off x="4267200" y="45720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05" name="Oval 37"/>
          <p:cNvSpPr>
            <a:spLocks noChangeArrowheads="1"/>
          </p:cNvSpPr>
          <p:nvPr/>
        </p:nvSpPr>
        <p:spPr bwMode="auto">
          <a:xfrm>
            <a:off x="4191000" y="35814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06" name="Oval 38"/>
          <p:cNvSpPr>
            <a:spLocks noChangeArrowheads="1"/>
          </p:cNvSpPr>
          <p:nvPr/>
        </p:nvSpPr>
        <p:spPr bwMode="auto">
          <a:xfrm>
            <a:off x="3657600" y="28956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07" name="Oval 39"/>
          <p:cNvSpPr>
            <a:spLocks noChangeArrowheads="1"/>
          </p:cNvSpPr>
          <p:nvPr/>
        </p:nvSpPr>
        <p:spPr bwMode="auto">
          <a:xfrm>
            <a:off x="3352800" y="42672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08" name="Oval 40"/>
          <p:cNvSpPr>
            <a:spLocks noChangeArrowheads="1"/>
          </p:cNvSpPr>
          <p:nvPr/>
        </p:nvSpPr>
        <p:spPr bwMode="auto">
          <a:xfrm>
            <a:off x="3505200" y="48768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09" name="Oval 41"/>
          <p:cNvSpPr>
            <a:spLocks noChangeArrowheads="1"/>
          </p:cNvSpPr>
          <p:nvPr/>
        </p:nvSpPr>
        <p:spPr bwMode="auto">
          <a:xfrm>
            <a:off x="3124200" y="47244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10" name="Oval 43"/>
          <p:cNvSpPr>
            <a:spLocks noChangeArrowheads="1"/>
          </p:cNvSpPr>
          <p:nvPr/>
        </p:nvSpPr>
        <p:spPr bwMode="auto">
          <a:xfrm>
            <a:off x="2895600" y="41148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grpSp>
        <p:nvGrpSpPr>
          <p:cNvPr id="50211" name="Group 44"/>
          <p:cNvGrpSpPr>
            <a:grpSpLocks/>
          </p:cNvGrpSpPr>
          <p:nvPr/>
        </p:nvGrpSpPr>
        <p:grpSpPr bwMode="auto">
          <a:xfrm>
            <a:off x="5273675" y="4127500"/>
            <a:ext cx="304800" cy="304800"/>
            <a:chOff x="2880" y="2160"/>
            <a:chExt cx="192" cy="192"/>
          </a:xfrm>
        </p:grpSpPr>
        <p:sp>
          <p:nvSpPr>
            <p:cNvPr id="50262" name="Line 45"/>
            <p:cNvSpPr>
              <a:spLocks noChangeShapeType="1"/>
            </p:cNvSpPr>
            <p:nvPr/>
          </p:nvSpPr>
          <p:spPr bwMode="auto">
            <a:xfrm>
              <a:off x="2880" y="2256"/>
              <a:ext cx="192" cy="0"/>
            </a:xfrm>
            <a:prstGeom prst="line">
              <a:avLst/>
            </a:prstGeom>
            <a:noFill/>
            <a:ln w="25400">
              <a:solidFill>
                <a:srgbClr val="671E9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63" name="Line 46"/>
            <p:cNvSpPr>
              <a:spLocks noChangeShapeType="1"/>
            </p:cNvSpPr>
            <p:nvPr/>
          </p:nvSpPr>
          <p:spPr bwMode="auto">
            <a:xfrm>
              <a:off x="2976" y="2160"/>
              <a:ext cx="0" cy="192"/>
            </a:xfrm>
            <a:prstGeom prst="line">
              <a:avLst/>
            </a:prstGeom>
            <a:noFill/>
            <a:ln w="25400">
              <a:solidFill>
                <a:srgbClr val="671E9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9311" name="Line 47"/>
          <p:cNvSpPr>
            <a:spLocks noChangeShapeType="1"/>
          </p:cNvSpPr>
          <p:nvPr/>
        </p:nvSpPr>
        <p:spPr bwMode="auto">
          <a:xfrm>
            <a:off x="4800600" y="3429000"/>
            <a:ext cx="2590800" cy="0"/>
          </a:xfrm>
          <a:prstGeom prst="line">
            <a:avLst/>
          </a:prstGeom>
          <a:noFill/>
          <a:ln w="317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312" name="Line 48"/>
          <p:cNvSpPr>
            <a:spLocks noChangeShapeType="1"/>
          </p:cNvSpPr>
          <p:nvPr/>
        </p:nvSpPr>
        <p:spPr bwMode="auto">
          <a:xfrm>
            <a:off x="4724400" y="1828800"/>
            <a:ext cx="0" cy="1576552"/>
          </a:xfrm>
          <a:prstGeom prst="line">
            <a:avLst/>
          </a:prstGeom>
          <a:noFill/>
          <a:ln w="349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0214" name="Group 2"/>
          <p:cNvGrpSpPr>
            <a:grpSpLocks/>
          </p:cNvGrpSpPr>
          <p:nvPr/>
        </p:nvGrpSpPr>
        <p:grpSpPr bwMode="auto">
          <a:xfrm>
            <a:off x="1736836" y="5682861"/>
            <a:ext cx="1715202" cy="762198"/>
            <a:chOff x="1600200" y="5824756"/>
            <a:chExt cx="1715504" cy="762198"/>
          </a:xfrm>
        </p:grpSpPr>
        <p:grpSp>
          <p:nvGrpSpPr>
            <p:cNvPr id="50256" name="Group 49"/>
            <p:cNvGrpSpPr>
              <a:grpSpLocks/>
            </p:cNvGrpSpPr>
            <p:nvPr/>
          </p:nvGrpSpPr>
          <p:grpSpPr bwMode="auto">
            <a:xfrm>
              <a:off x="1600200" y="6245225"/>
              <a:ext cx="304800" cy="304800"/>
              <a:chOff x="2880" y="2110"/>
              <a:chExt cx="192" cy="192"/>
            </a:xfrm>
          </p:grpSpPr>
          <p:sp>
            <p:nvSpPr>
              <p:cNvPr id="50260" name="Line 50"/>
              <p:cNvSpPr>
                <a:spLocks noChangeShapeType="1"/>
              </p:cNvSpPr>
              <p:nvPr/>
            </p:nvSpPr>
            <p:spPr bwMode="auto">
              <a:xfrm>
                <a:off x="2880" y="2206"/>
                <a:ext cx="192" cy="0"/>
              </a:xfrm>
              <a:prstGeom prst="line">
                <a:avLst/>
              </a:prstGeom>
              <a:noFill/>
              <a:ln w="25400">
                <a:solidFill>
                  <a:srgbClr val="671E9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61" name="Line 51"/>
              <p:cNvSpPr>
                <a:spLocks noChangeShapeType="1"/>
              </p:cNvSpPr>
              <p:nvPr/>
            </p:nvSpPr>
            <p:spPr bwMode="auto">
              <a:xfrm>
                <a:off x="2976" y="2110"/>
                <a:ext cx="0" cy="192"/>
              </a:xfrm>
              <a:prstGeom prst="line">
                <a:avLst/>
              </a:prstGeom>
              <a:noFill/>
              <a:ln w="25400">
                <a:solidFill>
                  <a:srgbClr val="671E9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0257" name="Oval 52"/>
            <p:cNvSpPr>
              <a:spLocks noChangeArrowheads="1"/>
            </p:cNvSpPr>
            <p:nvPr/>
          </p:nvSpPr>
          <p:spPr bwMode="auto">
            <a:xfrm>
              <a:off x="1676400" y="5925204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0258" name="Text Box 53"/>
            <p:cNvSpPr txBox="1">
              <a:spLocks noChangeArrowheads="1"/>
            </p:cNvSpPr>
            <p:nvPr/>
          </p:nvSpPr>
          <p:spPr bwMode="auto">
            <a:xfrm>
              <a:off x="1981267" y="5824756"/>
              <a:ext cx="94305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Tahoma" pitchFamily="34" charset="0"/>
                  <a:cs typeface="Arial" charset="0"/>
                </a:rPr>
                <a:t>Default</a:t>
              </a:r>
            </a:p>
          </p:txBody>
        </p:sp>
        <p:sp>
          <p:nvSpPr>
            <p:cNvPr id="50259" name="Text Box 54"/>
            <p:cNvSpPr txBox="1">
              <a:spLocks noChangeArrowheads="1"/>
            </p:cNvSpPr>
            <p:nvPr/>
          </p:nvSpPr>
          <p:spPr bwMode="auto">
            <a:xfrm>
              <a:off x="1967021" y="6248400"/>
              <a:ext cx="134868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rgbClr val="671E97"/>
                  </a:solidFill>
                  <a:latin typeface="Tahoma" pitchFamily="34" charset="0"/>
                  <a:cs typeface="Arial" charset="0"/>
                </a:rPr>
                <a:t>Not default</a:t>
              </a:r>
            </a:p>
          </p:txBody>
        </p:sp>
      </p:grpSp>
      <p:sp>
        <p:nvSpPr>
          <p:cNvPr id="139319" name="Text Box 55"/>
          <p:cNvSpPr txBox="1">
            <a:spLocks noChangeArrowheads="1"/>
          </p:cNvSpPr>
          <p:nvPr/>
        </p:nvSpPr>
        <p:spPr bwMode="auto">
          <a:xfrm>
            <a:off x="5946775" y="3429000"/>
            <a:ext cx="15927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rtl="1"/>
            <a:r>
              <a:rPr lang="en-US" sz="2000" dirty="0"/>
              <a:t>Split over age</a:t>
            </a:r>
          </a:p>
        </p:txBody>
      </p:sp>
      <p:sp>
        <p:nvSpPr>
          <p:cNvPr id="139320" name="Text Box 56"/>
          <p:cNvSpPr txBox="1">
            <a:spLocks noChangeArrowheads="1"/>
          </p:cNvSpPr>
          <p:nvPr/>
        </p:nvSpPr>
        <p:spPr bwMode="auto">
          <a:xfrm>
            <a:off x="3811588" y="1371600"/>
            <a:ext cx="19918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rtl="1"/>
            <a:r>
              <a:rPr lang="en-US" sz="2000" dirty="0"/>
              <a:t>Split over income</a:t>
            </a:r>
          </a:p>
        </p:txBody>
      </p:sp>
      <p:sp>
        <p:nvSpPr>
          <p:cNvPr id="50217" name="Text Box 57"/>
          <p:cNvSpPr txBox="1">
            <a:spLocks noChangeArrowheads="1"/>
          </p:cNvSpPr>
          <p:nvPr/>
        </p:nvSpPr>
        <p:spPr bwMode="auto">
          <a:xfrm>
            <a:off x="4402792" y="5348288"/>
            <a:ext cx="5774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rtl="1"/>
            <a:r>
              <a:rPr lang="en-US" sz="2000" dirty="0"/>
              <a:t>50K</a:t>
            </a:r>
          </a:p>
        </p:txBody>
      </p:sp>
      <p:sp>
        <p:nvSpPr>
          <p:cNvPr id="50218" name="Text Box 58"/>
          <p:cNvSpPr txBox="1">
            <a:spLocks noChangeArrowheads="1"/>
          </p:cNvSpPr>
          <p:nvPr/>
        </p:nvSpPr>
        <p:spPr bwMode="auto">
          <a:xfrm>
            <a:off x="1812925" y="3245068"/>
            <a:ext cx="444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rtl="1"/>
            <a:r>
              <a:rPr lang="en-US" sz="2000" dirty="0"/>
              <a:t>45</a:t>
            </a:r>
          </a:p>
        </p:txBody>
      </p:sp>
      <p:sp>
        <p:nvSpPr>
          <p:cNvPr id="50219" name="Line 59"/>
          <p:cNvSpPr>
            <a:spLocks noChangeShapeType="1"/>
          </p:cNvSpPr>
          <p:nvPr/>
        </p:nvSpPr>
        <p:spPr bwMode="auto">
          <a:xfrm>
            <a:off x="4724400" y="5257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20" name="Line 60"/>
          <p:cNvSpPr>
            <a:spLocks noChangeShapeType="1"/>
          </p:cNvSpPr>
          <p:nvPr/>
        </p:nvSpPr>
        <p:spPr bwMode="auto">
          <a:xfrm>
            <a:off x="2286000" y="3429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21" name="Oval 61"/>
          <p:cNvSpPr>
            <a:spLocks noChangeArrowheads="1"/>
          </p:cNvSpPr>
          <p:nvPr/>
        </p:nvSpPr>
        <p:spPr bwMode="auto">
          <a:xfrm>
            <a:off x="4876800" y="35052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22" name="Oval 62"/>
          <p:cNvSpPr>
            <a:spLocks noChangeArrowheads="1"/>
          </p:cNvSpPr>
          <p:nvPr/>
        </p:nvSpPr>
        <p:spPr bwMode="auto">
          <a:xfrm>
            <a:off x="5715000" y="40513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23" name="Oval 63"/>
          <p:cNvSpPr>
            <a:spLocks noChangeArrowheads="1"/>
          </p:cNvSpPr>
          <p:nvPr/>
        </p:nvSpPr>
        <p:spPr bwMode="auto">
          <a:xfrm>
            <a:off x="3200400" y="28956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24" name="Oval 64"/>
          <p:cNvSpPr>
            <a:spLocks noChangeArrowheads="1"/>
          </p:cNvSpPr>
          <p:nvPr/>
        </p:nvSpPr>
        <p:spPr bwMode="auto">
          <a:xfrm>
            <a:off x="4114800" y="25908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25" name="Oval 65"/>
          <p:cNvSpPr>
            <a:spLocks noChangeArrowheads="1"/>
          </p:cNvSpPr>
          <p:nvPr/>
        </p:nvSpPr>
        <p:spPr bwMode="auto">
          <a:xfrm>
            <a:off x="5419725" y="48006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26" name="Oval 66"/>
          <p:cNvSpPr>
            <a:spLocks noChangeArrowheads="1"/>
          </p:cNvSpPr>
          <p:nvPr/>
        </p:nvSpPr>
        <p:spPr bwMode="auto">
          <a:xfrm>
            <a:off x="4953000" y="45720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grpSp>
        <p:nvGrpSpPr>
          <p:cNvPr id="50227" name="Group 67"/>
          <p:cNvGrpSpPr>
            <a:grpSpLocks/>
          </p:cNvGrpSpPr>
          <p:nvPr/>
        </p:nvGrpSpPr>
        <p:grpSpPr bwMode="auto">
          <a:xfrm>
            <a:off x="5657850" y="4787900"/>
            <a:ext cx="304800" cy="304800"/>
            <a:chOff x="2880" y="2160"/>
            <a:chExt cx="192" cy="192"/>
          </a:xfrm>
        </p:grpSpPr>
        <p:sp>
          <p:nvSpPr>
            <p:cNvPr id="50254" name="Line 68"/>
            <p:cNvSpPr>
              <a:spLocks noChangeShapeType="1"/>
            </p:cNvSpPr>
            <p:nvPr/>
          </p:nvSpPr>
          <p:spPr bwMode="auto">
            <a:xfrm>
              <a:off x="2880" y="2256"/>
              <a:ext cx="192" cy="0"/>
            </a:xfrm>
            <a:prstGeom prst="line">
              <a:avLst/>
            </a:prstGeom>
            <a:noFill/>
            <a:ln w="25400">
              <a:solidFill>
                <a:srgbClr val="671E9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55" name="Line 69"/>
            <p:cNvSpPr>
              <a:spLocks noChangeShapeType="1"/>
            </p:cNvSpPr>
            <p:nvPr/>
          </p:nvSpPr>
          <p:spPr bwMode="auto">
            <a:xfrm>
              <a:off x="2976" y="2160"/>
              <a:ext cx="0" cy="192"/>
            </a:xfrm>
            <a:prstGeom prst="line">
              <a:avLst/>
            </a:prstGeom>
            <a:noFill/>
            <a:ln w="25400">
              <a:solidFill>
                <a:srgbClr val="671E9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7" name="Text Box 85"/>
          <p:cNvSpPr txBox="1">
            <a:spLocks noChangeArrowheads="1"/>
          </p:cNvSpPr>
          <p:nvPr/>
        </p:nvSpPr>
        <p:spPr bwMode="auto">
          <a:xfrm>
            <a:off x="7981621" y="1251787"/>
            <a:ext cx="398955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671E97"/>
                </a:solidFill>
                <a:cs typeface="Arial" charset="0"/>
              </a:rPr>
              <a:t>Pattern:</a:t>
            </a:r>
          </a:p>
          <a:p>
            <a:r>
              <a:rPr lang="en-US" sz="2400" dirty="0"/>
              <a:t>IF Balance &gt;= 50K &amp; Age &gt; 45</a:t>
            </a:r>
          </a:p>
          <a:p>
            <a:r>
              <a:rPr lang="en-US" sz="2400" dirty="0"/>
              <a:t>THEN Default = ‘no’ </a:t>
            </a:r>
          </a:p>
          <a:p>
            <a:r>
              <a:rPr lang="en-US" sz="2400" dirty="0"/>
              <a:t>ELSE Default = ‘yes’</a:t>
            </a:r>
          </a:p>
        </p:txBody>
      </p:sp>
      <p:sp>
        <p:nvSpPr>
          <p:cNvPr id="50248" name="Oval 64"/>
          <p:cNvSpPr>
            <a:spLocks noChangeArrowheads="1"/>
          </p:cNvSpPr>
          <p:nvPr/>
        </p:nvSpPr>
        <p:spPr bwMode="auto">
          <a:xfrm>
            <a:off x="5791200" y="22828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49" name="Oval 63"/>
          <p:cNvSpPr>
            <a:spLocks noChangeArrowheads="1"/>
          </p:cNvSpPr>
          <p:nvPr/>
        </p:nvSpPr>
        <p:spPr bwMode="auto">
          <a:xfrm>
            <a:off x="6326188" y="29591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4325" y="46570"/>
            <a:ext cx="10515600" cy="1325563"/>
          </a:xfrm>
        </p:spPr>
        <p:txBody>
          <a:bodyPr/>
          <a:lstStyle/>
          <a:p>
            <a:r>
              <a:rPr lang="en-US" dirty="0"/>
              <a:t>Geometric interpretation of a model</a:t>
            </a:r>
          </a:p>
        </p:txBody>
      </p:sp>
      <p:sp>
        <p:nvSpPr>
          <p:cNvPr id="95" name="Oval 65"/>
          <p:cNvSpPr>
            <a:spLocks noChangeArrowheads="1"/>
          </p:cNvSpPr>
          <p:nvPr/>
        </p:nvSpPr>
        <p:spPr bwMode="auto">
          <a:xfrm>
            <a:off x="6801873" y="4148934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96" name="Oval 66"/>
          <p:cNvSpPr>
            <a:spLocks noChangeArrowheads="1"/>
          </p:cNvSpPr>
          <p:nvPr/>
        </p:nvSpPr>
        <p:spPr bwMode="auto">
          <a:xfrm>
            <a:off x="6335148" y="3920334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96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Line 3"/>
          <p:cNvSpPr>
            <a:spLocks noChangeShapeType="1"/>
          </p:cNvSpPr>
          <p:nvPr/>
        </p:nvSpPr>
        <p:spPr bwMode="auto">
          <a:xfrm>
            <a:off x="2362200" y="1905000"/>
            <a:ext cx="0" cy="3429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/>
            <a:tailEnd type="none"/>
          </a:ln>
        </p:spPr>
        <p:txBody>
          <a:bodyPr/>
          <a:lstStyle/>
          <a:p>
            <a:endParaRPr lang="en-US"/>
          </a:p>
        </p:txBody>
      </p:sp>
      <p:sp>
        <p:nvSpPr>
          <p:cNvPr id="50178" name="Line 4"/>
          <p:cNvSpPr>
            <a:spLocks noChangeShapeType="1"/>
          </p:cNvSpPr>
          <p:nvPr/>
        </p:nvSpPr>
        <p:spPr bwMode="auto">
          <a:xfrm>
            <a:off x="2362200" y="5334000"/>
            <a:ext cx="487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/>
            <a:tailEnd type="triangle"/>
          </a:ln>
        </p:spPr>
        <p:txBody>
          <a:bodyPr/>
          <a:lstStyle/>
          <a:p>
            <a:endParaRPr lang="en-US"/>
          </a:p>
        </p:txBody>
      </p:sp>
      <p:sp>
        <p:nvSpPr>
          <p:cNvPr id="50179" name="Text Box 5"/>
          <p:cNvSpPr txBox="1">
            <a:spLocks noChangeArrowheads="1"/>
          </p:cNvSpPr>
          <p:nvPr/>
        </p:nvSpPr>
        <p:spPr bwMode="auto">
          <a:xfrm>
            <a:off x="6215826" y="5312974"/>
            <a:ext cx="9584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rtl="1"/>
            <a:r>
              <a:rPr lang="en-US" sz="2000" dirty="0"/>
              <a:t>Income</a:t>
            </a:r>
          </a:p>
        </p:txBody>
      </p:sp>
      <p:sp>
        <p:nvSpPr>
          <p:cNvPr id="50180" name="Text Box 6"/>
          <p:cNvSpPr txBox="1">
            <a:spLocks noChangeArrowheads="1"/>
          </p:cNvSpPr>
          <p:nvPr/>
        </p:nvSpPr>
        <p:spPr bwMode="auto">
          <a:xfrm>
            <a:off x="1660636" y="2060028"/>
            <a:ext cx="58009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rtl="1"/>
            <a:r>
              <a:rPr lang="en-US" sz="2000" dirty="0"/>
              <a:t>Age</a:t>
            </a:r>
          </a:p>
        </p:txBody>
      </p:sp>
      <p:sp>
        <p:nvSpPr>
          <p:cNvPr id="50181" name="Line 7"/>
          <p:cNvSpPr>
            <a:spLocks noChangeShapeType="1"/>
          </p:cNvSpPr>
          <p:nvPr/>
        </p:nvSpPr>
        <p:spPr bwMode="auto">
          <a:xfrm>
            <a:off x="6629400" y="2133600"/>
            <a:ext cx="304800" cy="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2" name="Line 8"/>
          <p:cNvSpPr>
            <a:spLocks noChangeShapeType="1"/>
          </p:cNvSpPr>
          <p:nvPr/>
        </p:nvSpPr>
        <p:spPr bwMode="auto">
          <a:xfrm>
            <a:off x="6781800" y="1981200"/>
            <a:ext cx="0" cy="30480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3" name="Line 9"/>
          <p:cNvSpPr>
            <a:spLocks noChangeShapeType="1"/>
          </p:cNvSpPr>
          <p:nvPr/>
        </p:nvSpPr>
        <p:spPr bwMode="auto">
          <a:xfrm>
            <a:off x="6477000" y="2743200"/>
            <a:ext cx="304800" cy="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4" name="Line 10"/>
          <p:cNvSpPr>
            <a:spLocks noChangeShapeType="1"/>
          </p:cNvSpPr>
          <p:nvPr/>
        </p:nvSpPr>
        <p:spPr bwMode="auto">
          <a:xfrm>
            <a:off x="6629400" y="2590800"/>
            <a:ext cx="0" cy="30480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5" name="Line 11"/>
          <p:cNvSpPr>
            <a:spLocks noChangeShapeType="1"/>
          </p:cNvSpPr>
          <p:nvPr/>
        </p:nvSpPr>
        <p:spPr bwMode="auto">
          <a:xfrm>
            <a:off x="5486400" y="2743200"/>
            <a:ext cx="304800" cy="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6" name="Line 12"/>
          <p:cNvSpPr>
            <a:spLocks noChangeShapeType="1"/>
          </p:cNvSpPr>
          <p:nvPr/>
        </p:nvSpPr>
        <p:spPr bwMode="auto">
          <a:xfrm>
            <a:off x="5638800" y="2590800"/>
            <a:ext cx="0" cy="30480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7" name="Line 13"/>
          <p:cNvSpPr>
            <a:spLocks noChangeShapeType="1"/>
          </p:cNvSpPr>
          <p:nvPr/>
        </p:nvSpPr>
        <p:spPr bwMode="auto">
          <a:xfrm>
            <a:off x="6019800" y="2286000"/>
            <a:ext cx="304800" cy="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8" name="Line 14"/>
          <p:cNvSpPr>
            <a:spLocks noChangeShapeType="1"/>
          </p:cNvSpPr>
          <p:nvPr/>
        </p:nvSpPr>
        <p:spPr bwMode="auto">
          <a:xfrm>
            <a:off x="6172200" y="2133600"/>
            <a:ext cx="0" cy="30480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9" name="Line 15"/>
          <p:cNvSpPr>
            <a:spLocks noChangeShapeType="1"/>
          </p:cNvSpPr>
          <p:nvPr/>
        </p:nvSpPr>
        <p:spPr bwMode="auto">
          <a:xfrm>
            <a:off x="6781800" y="2514600"/>
            <a:ext cx="304800" cy="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0" name="Line 16"/>
          <p:cNvSpPr>
            <a:spLocks noChangeShapeType="1"/>
          </p:cNvSpPr>
          <p:nvPr/>
        </p:nvSpPr>
        <p:spPr bwMode="auto">
          <a:xfrm>
            <a:off x="6934200" y="2362200"/>
            <a:ext cx="0" cy="30480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1" name="Line 17"/>
          <p:cNvSpPr>
            <a:spLocks noChangeShapeType="1"/>
          </p:cNvSpPr>
          <p:nvPr/>
        </p:nvSpPr>
        <p:spPr bwMode="auto">
          <a:xfrm>
            <a:off x="6781800" y="3124200"/>
            <a:ext cx="304800" cy="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2" name="Line 18"/>
          <p:cNvSpPr>
            <a:spLocks noChangeShapeType="1"/>
          </p:cNvSpPr>
          <p:nvPr/>
        </p:nvSpPr>
        <p:spPr bwMode="auto">
          <a:xfrm>
            <a:off x="6934200" y="2971800"/>
            <a:ext cx="0" cy="30480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3" name="Line 19"/>
          <p:cNvSpPr>
            <a:spLocks noChangeShapeType="1"/>
          </p:cNvSpPr>
          <p:nvPr/>
        </p:nvSpPr>
        <p:spPr bwMode="auto">
          <a:xfrm>
            <a:off x="5105400" y="2286000"/>
            <a:ext cx="304800" cy="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4" name="Line 20"/>
          <p:cNvSpPr>
            <a:spLocks noChangeShapeType="1"/>
          </p:cNvSpPr>
          <p:nvPr/>
        </p:nvSpPr>
        <p:spPr bwMode="auto">
          <a:xfrm>
            <a:off x="5257800" y="2133600"/>
            <a:ext cx="0" cy="30480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5" name="Line 21"/>
          <p:cNvSpPr>
            <a:spLocks noChangeShapeType="1"/>
          </p:cNvSpPr>
          <p:nvPr/>
        </p:nvSpPr>
        <p:spPr bwMode="auto">
          <a:xfrm>
            <a:off x="5943600" y="3048000"/>
            <a:ext cx="304800" cy="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6" name="Line 22"/>
          <p:cNvSpPr>
            <a:spLocks noChangeShapeType="1"/>
          </p:cNvSpPr>
          <p:nvPr/>
        </p:nvSpPr>
        <p:spPr bwMode="auto">
          <a:xfrm>
            <a:off x="6096000" y="2895600"/>
            <a:ext cx="0" cy="30480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7" name="Line 23"/>
          <p:cNvSpPr>
            <a:spLocks noChangeShapeType="1"/>
          </p:cNvSpPr>
          <p:nvPr/>
        </p:nvSpPr>
        <p:spPr bwMode="auto">
          <a:xfrm>
            <a:off x="5638800" y="1905000"/>
            <a:ext cx="304800" cy="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8" name="Line 24"/>
          <p:cNvSpPr>
            <a:spLocks noChangeShapeType="1"/>
          </p:cNvSpPr>
          <p:nvPr/>
        </p:nvSpPr>
        <p:spPr bwMode="auto">
          <a:xfrm>
            <a:off x="5791200" y="1752600"/>
            <a:ext cx="0" cy="30480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9" name="Oval 25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grpSp>
        <p:nvGrpSpPr>
          <p:cNvPr id="50200" name="Group 26"/>
          <p:cNvGrpSpPr>
            <a:grpSpLocks/>
          </p:cNvGrpSpPr>
          <p:nvPr/>
        </p:nvGrpSpPr>
        <p:grpSpPr bwMode="auto">
          <a:xfrm>
            <a:off x="4267200" y="2819400"/>
            <a:ext cx="304800" cy="304800"/>
            <a:chOff x="2880" y="2160"/>
            <a:chExt cx="192" cy="192"/>
          </a:xfrm>
        </p:grpSpPr>
        <p:sp>
          <p:nvSpPr>
            <p:cNvPr id="50268" name="Line 27"/>
            <p:cNvSpPr>
              <a:spLocks noChangeShapeType="1"/>
            </p:cNvSpPr>
            <p:nvPr/>
          </p:nvSpPr>
          <p:spPr bwMode="auto">
            <a:xfrm>
              <a:off x="2880" y="2256"/>
              <a:ext cx="192" cy="0"/>
            </a:xfrm>
            <a:prstGeom prst="line">
              <a:avLst/>
            </a:prstGeom>
            <a:noFill/>
            <a:ln w="25400">
              <a:solidFill>
                <a:srgbClr val="671E9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69" name="Line 28"/>
            <p:cNvSpPr>
              <a:spLocks noChangeShapeType="1"/>
            </p:cNvSpPr>
            <p:nvPr/>
          </p:nvSpPr>
          <p:spPr bwMode="auto">
            <a:xfrm>
              <a:off x="2976" y="2160"/>
              <a:ext cx="0" cy="192"/>
            </a:xfrm>
            <a:prstGeom prst="line">
              <a:avLst/>
            </a:prstGeom>
            <a:noFill/>
            <a:ln w="25400">
              <a:solidFill>
                <a:srgbClr val="671E9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0201" name="Group 29"/>
          <p:cNvGrpSpPr>
            <a:grpSpLocks/>
          </p:cNvGrpSpPr>
          <p:nvPr/>
        </p:nvGrpSpPr>
        <p:grpSpPr bwMode="auto">
          <a:xfrm>
            <a:off x="5105400" y="3581400"/>
            <a:ext cx="304800" cy="304800"/>
            <a:chOff x="2880" y="2160"/>
            <a:chExt cx="192" cy="192"/>
          </a:xfrm>
        </p:grpSpPr>
        <p:sp>
          <p:nvSpPr>
            <p:cNvPr id="50266" name="Line 30"/>
            <p:cNvSpPr>
              <a:spLocks noChangeShapeType="1"/>
            </p:cNvSpPr>
            <p:nvPr/>
          </p:nvSpPr>
          <p:spPr bwMode="auto">
            <a:xfrm>
              <a:off x="2880" y="2256"/>
              <a:ext cx="192" cy="0"/>
            </a:xfrm>
            <a:prstGeom prst="line">
              <a:avLst/>
            </a:prstGeom>
            <a:noFill/>
            <a:ln w="25400">
              <a:solidFill>
                <a:srgbClr val="671E9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67" name="Line 31"/>
            <p:cNvSpPr>
              <a:spLocks noChangeShapeType="1"/>
            </p:cNvSpPr>
            <p:nvPr/>
          </p:nvSpPr>
          <p:spPr bwMode="auto">
            <a:xfrm>
              <a:off x="2976" y="2160"/>
              <a:ext cx="0" cy="192"/>
            </a:xfrm>
            <a:prstGeom prst="line">
              <a:avLst/>
            </a:prstGeom>
            <a:noFill/>
            <a:ln w="25400">
              <a:solidFill>
                <a:srgbClr val="671E9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0202" name="Group 32"/>
          <p:cNvGrpSpPr>
            <a:grpSpLocks/>
          </p:cNvGrpSpPr>
          <p:nvPr/>
        </p:nvGrpSpPr>
        <p:grpSpPr bwMode="auto">
          <a:xfrm>
            <a:off x="4953000" y="2743200"/>
            <a:ext cx="304800" cy="304800"/>
            <a:chOff x="2880" y="2160"/>
            <a:chExt cx="192" cy="192"/>
          </a:xfrm>
        </p:grpSpPr>
        <p:sp>
          <p:nvSpPr>
            <p:cNvPr id="50264" name="Line 33"/>
            <p:cNvSpPr>
              <a:spLocks noChangeShapeType="1"/>
            </p:cNvSpPr>
            <p:nvPr/>
          </p:nvSpPr>
          <p:spPr bwMode="auto">
            <a:xfrm>
              <a:off x="2880" y="2256"/>
              <a:ext cx="192" cy="0"/>
            </a:xfrm>
            <a:prstGeom prst="line">
              <a:avLst/>
            </a:prstGeom>
            <a:noFill/>
            <a:ln w="25400">
              <a:solidFill>
                <a:srgbClr val="671E9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65" name="Line 34"/>
            <p:cNvSpPr>
              <a:spLocks noChangeShapeType="1"/>
            </p:cNvSpPr>
            <p:nvPr/>
          </p:nvSpPr>
          <p:spPr bwMode="auto">
            <a:xfrm>
              <a:off x="2976" y="2160"/>
              <a:ext cx="0" cy="192"/>
            </a:xfrm>
            <a:prstGeom prst="line">
              <a:avLst/>
            </a:prstGeom>
            <a:noFill/>
            <a:ln w="25400">
              <a:solidFill>
                <a:srgbClr val="671E9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203" name="Oval 35"/>
          <p:cNvSpPr>
            <a:spLocks noChangeArrowheads="1"/>
          </p:cNvSpPr>
          <p:nvPr/>
        </p:nvSpPr>
        <p:spPr bwMode="auto">
          <a:xfrm>
            <a:off x="4267200" y="31242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04" name="Oval 36"/>
          <p:cNvSpPr>
            <a:spLocks noChangeArrowheads="1"/>
          </p:cNvSpPr>
          <p:nvPr/>
        </p:nvSpPr>
        <p:spPr bwMode="auto">
          <a:xfrm>
            <a:off x="4267200" y="45720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05" name="Oval 37"/>
          <p:cNvSpPr>
            <a:spLocks noChangeArrowheads="1"/>
          </p:cNvSpPr>
          <p:nvPr/>
        </p:nvSpPr>
        <p:spPr bwMode="auto">
          <a:xfrm>
            <a:off x="4191000" y="35814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06" name="Oval 38"/>
          <p:cNvSpPr>
            <a:spLocks noChangeArrowheads="1"/>
          </p:cNvSpPr>
          <p:nvPr/>
        </p:nvSpPr>
        <p:spPr bwMode="auto">
          <a:xfrm>
            <a:off x="3657600" y="28956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07" name="Oval 39"/>
          <p:cNvSpPr>
            <a:spLocks noChangeArrowheads="1"/>
          </p:cNvSpPr>
          <p:nvPr/>
        </p:nvSpPr>
        <p:spPr bwMode="auto">
          <a:xfrm>
            <a:off x="3352800" y="42672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08" name="Oval 40"/>
          <p:cNvSpPr>
            <a:spLocks noChangeArrowheads="1"/>
          </p:cNvSpPr>
          <p:nvPr/>
        </p:nvSpPr>
        <p:spPr bwMode="auto">
          <a:xfrm>
            <a:off x="3505200" y="48768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09" name="Oval 41"/>
          <p:cNvSpPr>
            <a:spLocks noChangeArrowheads="1"/>
          </p:cNvSpPr>
          <p:nvPr/>
        </p:nvSpPr>
        <p:spPr bwMode="auto">
          <a:xfrm>
            <a:off x="3124200" y="47244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10" name="Oval 43"/>
          <p:cNvSpPr>
            <a:spLocks noChangeArrowheads="1"/>
          </p:cNvSpPr>
          <p:nvPr/>
        </p:nvSpPr>
        <p:spPr bwMode="auto">
          <a:xfrm>
            <a:off x="2895600" y="41148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grpSp>
        <p:nvGrpSpPr>
          <p:cNvPr id="50211" name="Group 44"/>
          <p:cNvGrpSpPr>
            <a:grpSpLocks/>
          </p:cNvGrpSpPr>
          <p:nvPr/>
        </p:nvGrpSpPr>
        <p:grpSpPr bwMode="auto">
          <a:xfrm>
            <a:off x="5273675" y="4127500"/>
            <a:ext cx="304800" cy="304800"/>
            <a:chOff x="2880" y="2160"/>
            <a:chExt cx="192" cy="192"/>
          </a:xfrm>
        </p:grpSpPr>
        <p:sp>
          <p:nvSpPr>
            <p:cNvPr id="50262" name="Line 45"/>
            <p:cNvSpPr>
              <a:spLocks noChangeShapeType="1"/>
            </p:cNvSpPr>
            <p:nvPr/>
          </p:nvSpPr>
          <p:spPr bwMode="auto">
            <a:xfrm>
              <a:off x="2880" y="2256"/>
              <a:ext cx="192" cy="0"/>
            </a:xfrm>
            <a:prstGeom prst="line">
              <a:avLst/>
            </a:prstGeom>
            <a:noFill/>
            <a:ln w="25400">
              <a:solidFill>
                <a:srgbClr val="671E9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63" name="Line 46"/>
            <p:cNvSpPr>
              <a:spLocks noChangeShapeType="1"/>
            </p:cNvSpPr>
            <p:nvPr/>
          </p:nvSpPr>
          <p:spPr bwMode="auto">
            <a:xfrm>
              <a:off x="2976" y="2160"/>
              <a:ext cx="0" cy="192"/>
            </a:xfrm>
            <a:prstGeom prst="line">
              <a:avLst/>
            </a:prstGeom>
            <a:noFill/>
            <a:ln w="25400">
              <a:solidFill>
                <a:srgbClr val="671E9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0214" name="Group 2"/>
          <p:cNvGrpSpPr>
            <a:grpSpLocks/>
          </p:cNvGrpSpPr>
          <p:nvPr/>
        </p:nvGrpSpPr>
        <p:grpSpPr bwMode="auto">
          <a:xfrm>
            <a:off x="1736836" y="5682861"/>
            <a:ext cx="1715202" cy="762198"/>
            <a:chOff x="1600200" y="5824756"/>
            <a:chExt cx="1715504" cy="762198"/>
          </a:xfrm>
        </p:grpSpPr>
        <p:grpSp>
          <p:nvGrpSpPr>
            <p:cNvPr id="50256" name="Group 49"/>
            <p:cNvGrpSpPr>
              <a:grpSpLocks/>
            </p:cNvGrpSpPr>
            <p:nvPr/>
          </p:nvGrpSpPr>
          <p:grpSpPr bwMode="auto">
            <a:xfrm>
              <a:off x="1600200" y="6245225"/>
              <a:ext cx="304800" cy="304800"/>
              <a:chOff x="2880" y="2110"/>
              <a:chExt cx="192" cy="192"/>
            </a:xfrm>
          </p:grpSpPr>
          <p:sp>
            <p:nvSpPr>
              <p:cNvPr id="50260" name="Line 50"/>
              <p:cNvSpPr>
                <a:spLocks noChangeShapeType="1"/>
              </p:cNvSpPr>
              <p:nvPr/>
            </p:nvSpPr>
            <p:spPr bwMode="auto">
              <a:xfrm>
                <a:off x="2880" y="2206"/>
                <a:ext cx="192" cy="0"/>
              </a:xfrm>
              <a:prstGeom prst="line">
                <a:avLst/>
              </a:prstGeom>
              <a:noFill/>
              <a:ln w="25400">
                <a:solidFill>
                  <a:srgbClr val="671E9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61" name="Line 51"/>
              <p:cNvSpPr>
                <a:spLocks noChangeShapeType="1"/>
              </p:cNvSpPr>
              <p:nvPr/>
            </p:nvSpPr>
            <p:spPr bwMode="auto">
              <a:xfrm>
                <a:off x="2976" y="2110"/>
                <a:ext cx="0" cy="192"/>
              </a:xfrm>
              <a:prstGeom prst="line">
                <a:avLst/>
              </a:prstGeom>
              <a:noFill/>
              <a:ln w="25400">
                <a:solidFill>
                  <a:srgbClr val="671E9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0257" name="Oval 52"/>
            <p:cNvSpPr>
              <a:spLocks noChangeArrowheads="1"/>
            </p:cNvSpPr>
            <p:nvPr/>
          </p:nvSpPr>
          <p:spPr bwMode="auto">
            <a:xfrm>
              <a:off x="1676400" y="5925204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0258" name="Text Box 53"/>
            <p:cNvSpPr txBox="1">
              <a:spLocks noChangeArrowheads="1"/>
            </p:cNvSpPr>
            <p:nvPr/>
          </p:nvSpPr>
          <p:spPr bwMode="auto">
            <a:xfrm>
              <a:off x="1981267" y="5824756"/>
              <a:ext cx="94305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Tahoma" pitchFamily="34" charset="0"/>
                  <a:cs typeface="Arial" charset="0"/>
                </a:rPr>
                <a:t>Default</a:t>
              </a:r>
            </a:p>
          </p:txBody>
        </p:sp>
        <p:sp>
          <p:nvSpPr>
            <p:cNvPr id="50259" name="Text Box 54"/>
            <p:cNvSpPr txBox="1">
              <a:spLocks noChangeArrowheads="1"/>
            </p:cNvSpPr>
            <p:nvPr/>
          </p:nvSpPr>
          <p:spPr bwMode="auto">
            <a:xfrm>
              <a:off x="1967021" y="6248400"/>
              <a:ext cx="134868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rgbClr val="671E97"/>
                  </a:solidFill>
                  <a:latin typeface="Tahoma" pitchFamily="34" charset="0"/>
                  <a:cs typeface="Arial" charset="0"/>
                </a:rPr>
                <a:t>Not default</a:t>
              </a:r>
            </a:p>
          </p:txBody>
        </p:sp>
      </p:grpSp>
      <p:sp>
        <p:nvSpPr>
          <p:cNvPr id="50221" name="Oval 61"/>
          <p:cNvSpPr>
            <a:spLocks noChangeArrowheads="1"/>
          </p:cNvSpPr>
          <p:nvPr/>
        </p:nvSpPr>
        <p:spPr bwMode="auto">
          <a:xfrm>
            <a:off x="4876800" y="35052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22" name="Oval 62"/>
          <p:cNvSpPr>
            <a:spLocks noChangeArrowheads="1"/>
          </p:cNvSpPr>
          <p:nvPr/>
        </p:nvSpPr>
        <p:spPr bwMode="auto">
          <a:xfrm>
            <a:off x="5715000" y="40513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23" name="Oval 63"/>
          <p:cNvSpPr>
            <a:spLocks noChangeArrowheads="1"/>
          </p:cNvSpPr>
          <p:nvPr/>
        </p:nvSpPr>
        <p:spPr bwMode="auto">
          <a:xfrm>
            <a:off x="3200400" y="28956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24" name="Oval 64"/>
          <p:cNvSpPr>
            <a:spLocks noChangeArrowheads="1"/>
          </p:cNvSpPr>
          <p:nvPr/>
        </p:nvSpPr>
        <p:spPr bwMode="auto">
          <a:xfrm>
            <a:off x="4114800" y="25908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25" name="Oval 65"/>
          <p:cNvSpPr>
            <a:spLocks noChangeArrowheads="1"/>
          </p:cNvSpPr>
          <p:nvPr/>
        </p:nvSpPr>
        <p:spPr bwMode="auto">
          <a:xfrm>
            <a:off x="5419725" y="48006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26" name="Oval 66"/>
          <p:cNvSpPr>
            <a:spLocks noChangeArrowheads="1"/>
          </p:cNvSpPr>
          <p:nvPr/>
        </p:nvSpPr>
        <p:spPr bwMode="auto">
          <a:xfrm>
            <a:off x="4953000" y="45720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grpSp>
        <p:nvGrpSpPr>
          <p:cNvPr id="50227" name="Group 67"/>
          <p:cNvGrpSpPr>
            <a:grpSpLocks/>
          </p:cNvGrpSpPr>
          <p:nvPr/>
        </p:nvGrpSpPr>
        <p:grpSpPr bwMode="auto">
          <a:xfrm>
            <a:off x="5657850" y="4787900"/>
            <a:ext cx="304800" cy="304800"/>
            <a:chOff x="2880" y="2160"/>
            <a:chExt cx="192" cy="192"/>
          </a:xfrm>
        </p:grpSpPr>
        <p:sp>
          <p:nvSpPr>
            <p:cNvPr id="50254" name="Line 68"/>
            <p:cNvSpPr>
              <a:spLocks noChangeShapeType="1"/>
            </p:cNvSpPr>
            <p:nvPr/>
          </p:nvSpPr>
          <p:spPr bwMode="auto">
            <a:xfrm>
              <a:off x="2880" y="2256"/>
              <a:ext cx="192" cy="0"/>
            </a:xfrm>
            <a:prstGeom prst="line">
              <a:avLst/>
            </a:prstGeom>
            <a:noFill/>
            <a:ln w="25400">
              <a:solidFill>
                <a:srgbClr val="671E9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55" name="Line 69"/>
            <p:cNvSpPr>
              <a:spLocks noChangeShapeType="1"/>
            </p:cNvSpPr>
            <p:nvPr/>
          </p:nvSpPr>
          <p:spPr bwMode="auto">
            <a:xfrm>
              <a:off x="2976" y="2160"/>
              <a:ext cx="0" cy="192"/>
            </a:xfrm>
            <a:prstGeom prst="line">
              <a:avLst/>
            </a:prstGeom>
            <a:noFill/>
            <a:ln w="25400">
              <a:solidFill>
                <a:srgbClr val="671E9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7" name="Text Box 85"/>
          <p:cNvSpPr txBox="1">
            <a:spLocks noChangeArrowheads="1"/>
          </p:cNvSpPr>
          <p:nvPr/>
        </p:nvSpPr>
        <p:spPr bwMode="auto">
          <a:xfrm>
            <a:off x="1963388" y="980008"/>
            <a:ext cx="8229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671E97"/>
                </a:solidFill>
                <a:cs typeface="Arial" charset="0"/>
              </a:rPr>
              <a:t>What alternatives are there to partitioning </a:t>
            </a:r>
            <a:r>
              <a:rPr lang="en-US" sz="2000" u="sng" dirty="0">
                <a:solidFill>
                  <a:srgbClr val="671E97"/>
                </a:solidFill>
                <a:cs typeface="Arial" charset="0"/>
              </a:rPr>
              <a:t>this way</a:t>
            </a:r>
            <a:r>
              <a:rPr lang="en-US" sz="2000" dirty="0">
                <a:solidFill>
                  <a:srgbClr val="671E97"/>
                </a:solidFill>
                <a:cs typeface="Arial" charset="0"/>
              </a:rPr>
              <a:t>?</a:t>
            </a:r>
          </a:p>
        </p:txBody>
      </p:sp>
      <p:sp>
        <p:nvSpPr>
          <p:cNvPr id="50248" name="Oval 64"/>
          <p:cNvSpPr>
            <a:spLocks noChangeArrowheads="1"/>
          </p:cNvSpPr>
          <p:nvPr/>
        </p:nvSpPr>
        <p:spPr bwMode="auto">
          <a:xfrm>
            <a:off x="5791200" y="22828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49" name="Oval 63"/>
          <p:cNvSpPr>
            <a:spLocks noChangeArrowheads="1"/>
          </p:cNvSpPr>
          <p:nvPr/>
        </p:nvSpPr>
        <p:spPr bwMode="auto">
          <a:xfrm>
            <a:off x="6326188" y="29591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4325" y="-15349"/>
            <a:ext cx="10515600" cy="1325563"/>
          </a:xfrm>
        </p:spPr>
        <p:txBody>
          <a:bodyPr/>
          <a:lstStyle/>
          <a:p>
            <a:r>
              <a:rPr lang="en-US" dirty="0"/>
              <a:t>Geometric interpretation of a model</a:t>
            </a:r>
          </a:p>
        </p:txBody>
      </p:sp>
      <p:sp>
        <p:nvSpPr>
          <p:cNvPr id="75" name="Oval 65"/>
          <p:cNvSpPr>
            <a:spLocks noChangeArrowheads="1"/>
          </p:cNvSpPr>
          <p:nvPr/>
        </p:nvSpPr>
        <p:spPr bwMode="auto">
          <a:xfrm>
            <a:off x="6801873" y="4148934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6" name="Oval 66"/>
          <p:cNvSpPr>
            <a:spLocks noChangeArrowheads="1"/>
          </p:cNvSpPr>
          <p:nvPr/>
        </p:nvSpPr>
        <p:spPr bwMode="auto">
          <a:xfrm>
            <a:off x="6335148" y="3920334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74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can we judge whether a variable contains important information about the target variable?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How much?</a:t>
            </a:r>
          </a:p>
        </p:txBody>
      </p:sp>
    </p:spTree>
    <p:extLst>
      <p:ext uri="{BB962C8B-B14F-4D97-AF65-F5344CB8AC3E}">
        <p14:creationId xmlns:p14="http://schemas.microsoft.com/office/powerpoint/2010/main" val="18173602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Line 3"/>
          <p:cNvSpPr>
            <a:spLocks noChangeShapeType="1"/>
          </p:cNvSpPr>
          <p:nvPr/>
        </p:nvSpPr>
        <p:spPr bwMode="auto">
          <a:xfrm>
            <a:off x="2362200" y="1905000"/>
            <a:ext cx="0" cy="3429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/>
            <a:tailEnd type="none"/>
          </a:ln>
        </p:spPr>
        <p:txBody>
          <a:bodyPr/>
          <a:lstStyle/>
          <a:p>
            <a:endParaRPr lang="en-US"/>
          </a:p>
        </p:txBody>
      </p:sp>
      <p:sp>
        <p:nvSpPr>
          <p:cNvPr id="50178" name="Line 4"/>
          <p:cNvSpPr>
            <a:spLocks noChangeShapeType="1"/>
          </p:cNvSpPr>
          <p:nvPr/>
        </p:nvSpPr>
        <p:spPr bwMode="auto">
          <a:xfrm>
            <a:off x="2362200" y="5334000"/>
            <a:ext cx="487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/>
            <a:tailEnd type="triangle"/>
          </a:ln>
        </p:spPr>
        <p:txBody>
          <a:bodyPr/>
          <a:lstStyle/>
          <a:p>
            <a:endParaRPr lang="en-US"/>
          </a:p>
        </p:txBody>
      </p:sp>
      <p:sp>
        <p:nvSpPr>
          <p:cNvPr id="50179" name="Text Box 5"/>
          <p:cNvSpPr txBox="1">
            <a:spLocks noChangeArrowheads="1"/>
          </p:cNvSpPr>
          <p:nvPr/>
        </p:nvSpPr>
        <p:spPr bwMode="auto">
          <a:xfrm>
            <a:off x="6215826" y="5312974"/>
            <a:ext cx="9584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rtl="1"/>
            <a:r>
              <a:rPr lang="en-US" sz="2000" dirty="0"/>
              <a:t>Income</a:t>
            </a:r>
          </a:p>
        </p:txBody>
      </p:sp>
      <p:sp>
        <p:nvSpPr>
          <p:cNvPr id="50180" name="Text Box 6"/>
          <p:cNvSpPr txBox="1">
            <a:spLocks noChangeArrowheads="1"/>
          </p:cNvSpPr>
          <p:nvPr/>
        </p:nvSpPr>
        <p:spPr bwMode="auto">
          <a:xfrm>
            <a:off x="1660636" y="2060028"/>
            <a:ext cx="58009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rtl="1"/>
            <a:r>
              <a:rPr lang="en-US" sz="2000" dirty="0"/>
              <a:t>Age</a:t>
            </a:r>
          </a:p>
        </p:txBody>
      </p:sp>
      <p:sp>
        <p:nvSpPr>
          <p:cNvPr id="50181" name="Line 7"/>
          <p:cNvSpPr>
            <a:spLocks noChangeShapeType="1"/>
          </p:cNvSpPr>
          <p:nvPr/>
        </p:nvSpPr>
        <p:spPr bwMode="auto">
          <a:xfrm>
            <a:off x="6629400" y="2133600"/>
            <a:ext cx="304800" cy="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2" name="Line 8"/>
          <p:cNvSpPr>
            <a:spLocks noChangeShapeType="1"/>
          </p:cNvSpPr>
          <p:nvPr/>
        </p:nvSpPr>
        <p:spPr bwMode="auto">
          <a:xfrm>
            <a:off x="6781800" y="1981200"/>
            <a:ext cx="0" cy="30480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3" name="Line 9"/>
          <p:cNvSpPr>
            <a:spLocks noChangeShapeType="1"/>
          </p:cNvSpPr>
          <p:nvPr/>
        </p:nvSpPr>
        <p:spPr bwMode="auto">
          <a:xfrm>
            <a:off x="6477000" y="2743200"/>
            <a:ext cx="304800" cy="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4" name="Line 10"/>
          <p:cNvSpPr>
            <a:spLocks noChangeShapeType="1"/>
          </p:cNvSpPr>
          <p:nvPr/>
        </p:nvSpPr>
        <p:spPr bwMode="auto">
          <a:xfrm>
            <a:off x="6629400" y="2590800"/>
            <a:ext cx="0" cy="30480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5" name="Line 11"/>
          <p:cNvSpPr>
            <a:spLocks noChangeShapeType="1"/>
          </p:cNvSpPr>
          <p:nvPr/>
        </p:nvSpPr>
        <p:spPr bwMode="auto">
          <a:xfrm>
            <a:off x="5486400" y="2743200"/>
            <a:ext cx="304800" cy="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6" name="Line 12"/>
          <p:cNvSpPr>
            <a:spLocks noChangeShapeType="1"/>
          </p:cNvSpPr>
          <p:nvPr/>
        </p:nvSpPr>
        <p:spPr bwMode="auto">
          <a:xfrm>
            <a:off x="5638800" y="2590800"/>
            <a:ext cx="0" cy="30480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7" name="Line 13"/>
          <p:cNvSpPr>
            <a:spLocks noChangeShapeType="1"/>
          </p:cNvSpPr>
          <p:nvPr/>
        </p:nvSpPr>
        <p:spPr bwMode="auto">
          <a:xfrm>
            <a:off x="6019800" y="2286000"/>
            <a:ext cx="304800" cy="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8" name="Line 14"/>
          <p:cNvSpPr>
            <a:spLocks noChangeShapeType="1"/>
          </p:cNvSpPr>
          <p:nvPr/>
        </p:nvSpPr>
        <p:spPr bwMode="auto">
          <a:xfrm>
            <a:off x="6172200" y="2133600"/>
            <a:ext cx="0" cy="30480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9" name="Line 15"/>
          <p:cNvSpPr>
            <a:spLocks noChangeShapeType="1"/>
          </p:cNvSpPr>
          <p:nvPr/>
        </p:nvSpPr>
        <p:spPr bwMode="auto">
          <a:xfrm>
            <a:off x="6781800" y="2514600"/>
            <a:ext cx="304800" cy="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0" name="Line 16"/>
          <p:cNvSpPr>
            <a:spLocks noChangeShapeType="1"/>
          </p:cNvSpPr>
          <p:nvPr/>
        </p:nvSpPr>
        <p:spPr bwMode="auto">
          <a:xfrm>
            <a:off x="6934200" y="2362200"/>
            <a:ext cx="0" cy="30480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1" name="Line 17"/>
          <p:cNvSpPr>
            <a:spLocks noChangeShapeType="1"/>
          </p:cNvSpPr>
          <p:nvPr/>
        </p:nvSpPr>
        <p:spPr bwMode="auto">
          <a:xfrm>
            <a:off x="6781800" y="3124200"/>
            <a:ext cx="304800" cy="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2" name="Line 18"/>
          <p:cNvSpPr>
            <a:spLocks noChangeShapeType="1"/>
          </p:cNvSpPr>
          <p:nvPr/>
        </p:nvSpPr>
        <p:spPr bwMode="auto">
          <a:xfrm>
            <a:off x="6934200" y="2971800"/>
            <a:ext cx="0" cy="30480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3" name="Line 19"/>
          <p:cNvSpPr>
            <a:spLocks noChangeShapeType="1"/>
          </p:cNvSpPr>
          <p:nvPr/>
        </p:nvSpPr>
        <p:spPr bwMode="auto">
          <a:xfrm>
            <a:off x="5105400" y="2286000"/>
            <a:ext cx="304800" cy="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4" name="Line 20"/>
          <p:cNvSpPr>
            <a:spLocks noChangeShapeType="1"/>
          </p:cNvSpPr>
          <p:nvPr/>
        </p:nvSpPr>
        <p:spPr bwMode="auto">
          <a:xfrm>
            <a:off x="5257800" y="2133600"/>
            <a:ext cx="0" cy="30480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5" name="Line 21"/>
          <p:cNvSpPr>
            <a:spLocks noChangeShapeType="1"/>
          </p:cNvSpPr>
          <p:nvPr/>
        </p:nvSpPr>
        <p:spPr bwMode="auto">
          <a:xfrm>
            <a:off x="5943600" y="3048000"/>
            <a:ext cx="304800" cy="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6" name="Line 22"/>
          <p:cNvSpPr>
            <a:spLocks noChangeShapeType="1"/>
          </p:cNvSpPr>
          <p:nvPr/>
        </p:nvSpPr>
        <p:spPr bwMode="auto">
          <a:xfrm>
            <a:off x="6096000" y="2895600"/>
            <a:ext cx="0" cy="30480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7" name="Line 23"/>
          <p:cNvSpPr>
            <a:spLocks noChangeShapeType="1"/>
          </p:cNvSpPr>
          <p:nvPr/>
        </p:nvSpPr>
        <p:spPr bwMode="auto">
          <a:xfrm>
            <a:off x="5638800" y="1905000"/>
            <a:ext cx="304800" cy="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8" name="Line 24"/>
          <p:cNvSpPr>
            <a:spLocks noChangeShapeType="1"/>
          </p:cNvSpPr>
          <p:nvPr/>
        </p:nvSpPr>
        <p:spPr bwMode="auto">
          <a:xfrm>
            <a:off x="5791200" y="1752600"/>
            <a:ext cx="0" cy="30480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9" name="Oval 25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grpSp>
        <p:nvGrpSpPr>
          <p:cNvPr id="50200" name="Group 26"/>
          <p:cNvGrpSpPr>
            <a:grpSpLocks/>
          </p:cNvGrpSpPr>
          <p:nvPr/>
        </p:nvGrpSpPr>
        <p:grpSpPr bwMode="auto">
          <a:xfrm>
            <a:off x="4267200" y="2819400"/>
            <a:ext cx="304800" cy="304800"/>
            <a:chOff x="2880" y="2160"/>
            <a:chExt cx="192" cy="192"/>
          </a:xfrm>
        </p:grpSpPr>
        <p:sp>
          <p:nvSpPr>
            <p:cNvPr id="50268" name="Line 27"/>
            <p:cNvSpPr>
              <a:spLocks noChangeShapeType="1"/>
            </p:cNvSpPr>
            <p:nvPr/>
          </p:nvSpPr>
          <p:spPr bwMode="auto">
            <a:xfrm>
              <a:off x="2880" y="2256"/>
              <a:ext cx="192" cy="0"/>
            </a:xfrm>
            <a:prstGeom prst="line">
              <a:avLst/>
            </a:prstGeom>
            <a:noFill/>
            <a:ln w="25400">
              <a:solidFill>
                <a:srgbClr val="671E9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69" name="Line 28"/>
            <p:cNvSpPr>
              <a:spLocks noChangeShapeType="1"/>
            </p:cNvSpPr>
            <p:nvPr/>
          </p:nvSpPr>
          <p:spPr bwMode="auto">
            <a:xfrm>
              <a:off x="2976" y="2160"/>
              <a:ext cx="0" cy="192"/>
            </a:xfrm>
            <a:prstGeom prst="line">
              <a:avLst/>
            </a:prstGeom>
            <a:noFill/>
            <a:ln w="25400">
              <a:solidFill>
                <a:srgbClr val="671E9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0201" name="Group 29"/>
          <p:cNvGrpSpPr>
            <a:grpSpLocks/>
          </p:cNvGrpSpPr>
          <p:nvPr/>
        </p:nvGrpSpPr>
        <p:grpSpPr bwMode="auto">
          <a:xfrm>
            <a:off x="5105400" y="3581400"/>
            <a:ext cx="304800" cy="304800"/>
            <a:chOff x="2880" y="2160"/>
            <a:chExt cx="192" cy="192"/>
          </a:xfrm>
        </p:grpSpPr>
        <p:sp>
          <p:nvSpPr>
            <p:cNvPr id="50266" name="Line 30"/>
            <p:cNvSpPr>
              <a:spLocks noChangeShapeType="1"/>
            </p:cNvSpPr>
            <p:nvPr/>
          </p:nvSpPr>
          <p:spPr bwMode="auto">
            <a:xfrm>
              <a:off x="2880" y="2256"/>
              <a:ext cx="192" cy="0"/>
            </a:xfrm>
            <a:prstGeom prst="line">
              <a:avLst/>
            </a:prstGeom>
            <a:noFill/>
            <a:ln w="25400">
              <a:solidFill>
                <a:srgbClr val="671E9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67" name="Line 31"/>
            <p:cNvSpPr>
              <a:spLocks noChangeShapeType="1"/>
            </p:cNvSpPr>
            <p:nvPr/>
          </p:nvSpPr>
          <p:spPr bwMode="auto">
            <a:xfrm>
              <a:off x="2976" y="2160"/>
              <a:ext cx="0" cy="192"/>
            </a:xfrm>
            <a:prstGeom prst="line">
              <a:avLst/>
            </a:prstGeom>
            <a:noFill/>
            <a:ln w="25400">
              <a:solidFill>
                <a:srgbClr val="671E9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0202" name="Group 32"/>
          <p:cNvGrpSpPr>
            <a:grpSpLocks/>
          </p:cNvGrpSpPr>
          <p:nvPr/>
        </p:nvGrpSpPr>
        <p:grpSpPr bwMode="auto">
          <a:xfrm>
            <a:off x="4953000" y="2743200"/>
            <a:ext cx="304800" cy="304800"/>
            <a:chOff x="2880" y="2160"/>
            <a:chExt cx="192" cy="192"/>
          </a:xfrm>
        </p:grpSpPr>
        <p:sp>
          <p:nvSpPr>
            <p:cNvPr id="50264" name="Line 33"/>
            <p:cNvSpPr>
              <a:spLocks noChangeShapeType="1"/>
            </p:cNvSpPr>
            <p:nvPr/>
          </p:nvSpPr>
          <p:spPr bwMode="auto">
            <a:xfrm>
              <a:off x="2880" y="2256"/>
              <a:ext cx="192" cy="0"/>
            </a:xfrm>
            <a:prstGeom prst="line">
              <a:avLst/>
            </a:prstGeom>
            <a:noFill/>
            <a:ln w="25400">
              <a:solidFill>
                <a:srgbClr val="671E9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65" name="Line 34"/>
            <p:cNvSpPr>
              <a:spLocks noChangeShapeType="1"/>
            </p:cNvSpPr>
            <p:nvPr/>
          </p:nvSpPr>
          <p:spPr bwMode="auto">
            <a:xfrm>
              <a:off x="2976" y="2160"/>
              <a:ext cx="0" cy="192"/>
            </a:xfrm>
            <a:prstGeom prst="line">
              <a:avLst/>
            </a:prstGeom>
            <a:noFill/>
            <a:ln w="25400">
              <a:solidFill>
                <a:srgbClr val="671E9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203" name="Oval 35"/>
          <p:cNvSpPr>
            <a:spLocks noChangeArrowheads="1"/>
          </p:cNvSpPr>
          <p:nvPr/>
        </p:nvSpPr>
        <p:spPr bwMode="auto">
          <a:xfrm>
            <a:off x="4267200" y="31242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04" name="Oval 36"/>
          <p:cNvSpPr>
            <a:spLocks noChangeArrowheads="1"/>
          </p:cNvSpPr>
          <p:nvPr/>
        </p:nvSpPr>
        <p:spPr bwMode="auto">
          <a:xfrm>
            <a:off x="4267200" y="45720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05" name="Oval 37"/>
          <p:cNvSpPr>
            <a:spLocks noChangeArrowheads="1"/>
          </p:cNvSpPr>
          <p:nvPr/>
        </p:nvSpPr>
        <p:spPr bwMode="auto">
          <a:xfrm>
            <a:off x="4191000" y="35814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06" name="Oval 38"/>
          <p:cNvSpPr>
            <a:spLocks noChangeArrowheads="1"/>
          </p:cNvSpPr>
          <p:nvPr/>
        </p:nvSpPr>
        <p:spPr bwMode="auto">
          <a:xfrm>
            <a:off x="3657600" y="28956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07" name="Oval 39"/>
          <p:cNvSpPr>
            <a:spLocks noChangeArrowheads="1"/>
          </p:cNvSpPr>
          <p:nvPr/>
        </p:nvSpPr>
        <p:spPr bwMode="auto">
          <a:xfrm>
            <a:off x="3352800" y="42672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08" name="Oval 40"/>
          <p:cNvSpPr>
            <a:spLocks noChangeArrowheads="1"/>
          </p:cNvSpPr>
          <p:nvPr/>
        </p:nvSpPr>
        <p:spPr bwMode="auto">
          <a:xfrm>
            <a:off x="3505200" y="48768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09" name="Oval 41"/>
          <p:cNvSpPr>
            <a:spLocks noChangeArrowheads="1"/>
          </p:cNvSpPr>
          <p:nvPr/>
        </p:nvSpPr>
        <p:spPr bwMode="auto">
          <a:xfrm>
            <a:off x="3124200" y="47244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10" name="Oval 43"/>
          <p:cNvSpPr>
            <a:spLocks noChangeArrowheads="1"/>
          </p:cNvSpPr>
          <p:nvPr/>
        </p:nvSpPr>
        <p:spPr bwMode="auto">
          <a:xfrm>
            <a:off x="2895600" y="41148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grpSp>
        <p:nvGrpSpPr>
          <p:cNvPr id="50211" name="Group 44"/>
          <p:cNvGrpSpPr>
            <a:grpSpLocks/>
          </p:cNvGrpSpPr>
          <p:nvPr/>
        </p:nvGrpSpPr>
        <p:grpSpPr bwMode="auto">
          <a:xfrm>
            <a:off x="5273675" y="4127500"/>
            <a:ext cx="304800" cy="304800"/>
            <a:chOff x="2880" y="2160"/>
            <a:chExt cx="192" cy="192"/>
          </a:xfrm>
        </p:grpSpPr>
        <p:sp>
          <p:nvSpPr>
            <p:cNvPr id="50262" name="Line 45"/>
            <p:cNvSpPr>
              <a:spLocks noChangeShapeType="1"/>
            </p:cNvSpPr>
            <p:nvPr/>
          </p:nvSpPr>
          <p:spPr bwMode="auto">
            <a:xfrm>
              <a:off x="2880" y="2256"/>
              <a:ext cx="192" cy="0"/>
            </a:xfrm>
            <a:prstGeom prst="line">
              <a:avLst/>
            </a:prstGeom>
            <a:noFill/>
            <a:ln w="25400">
              <a:solidFill>
                <a:srgbClr val="671E9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63" name="Line 46"/>
            <p:cNvSpPr>
              <a:spLocks noChangeShapeType="1"/>
            </p:cNvSpPr>
            <p:nvPr/>
          </p:nvSpPr>
          <p:spPr bwMode="auto">
            <a:xfrm>
              <a:off x="2976" y="2160"/>
              <a:ext cx="0" cy="192"/>
            </a:xfrm>
            <a:prstGeom prst="line">
              <a:avLst/>
            </a:prstGeom>
            <a:noFill/>
            <a:ln w="25400">
              <a:solidFill>
                <a:srgbClr val="671E9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217" name="Text Box 57"/>
          <p:cNvSpPr txBox="1">
            <a:spLocks noChangeArrowheads="1"/>
          </p:cNvSpPr>
          <p:nvPr/>
        </p:nvSpPr>
        <p:spPr bwMode="auto">
          <a:xfrm>
            <a:off x="4402792" y="5348288"/>
            <a:ext cx="5774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rtl="1"/>
            <a:r>
              <a:rPr lang="en-US" sz="2000" dirty="0"/>
              <a:t>50K</a:t>
            </a:r>
          </a:p>
        </p:txBody>
      </p:sp>
      <p:sp>
        <p:nvSpPr>
          <p:cNvPr id="50218" name="Text Box 58"/>
          <p:cNvSpPr txBox="1">
            <a:spLocks noChangeArrowheads="1"/>
          </p:cNvSpPr>
          <p:nvPr/>
        </p:nvSpPr>
        <p:spPr bwMode="auto">
          <a:xfrm>
            <a:off x="1812925" y="3245068"/>
            <a:ext cx="444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rtl="1"/>
            <a:r>
              <a:rPr lang="en-US" sz="2000" dirty="0"/>
              <a:t>45</a:t>
            </a:r>
          </a:p>
        </p:txBody>
      </p:sp>
      <p:sp>
        <p:nvSpPr>
          <p:cNvPr id="50219" name="Line 59"/>
          <p:cNvSpPr>
            <a:spLocks noChangeShapeType="1"/>
          </p:cNvSpPr>
          <p:nvPr/>
        </p:nvSpPr>
        <p:spPr bwMode="auto">
          <a:xfrm>
            <a:off x="4724400" y="5257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20" name="Line 60"/>
          <p:cNvSpPr>
            <a:spLocks noChangeShapeType="1"/>
          </p:cNvSpPr>
          <p:nvPr/>
        </p:nvSpPr>
        <p:spPr bwMode="auto">
          <a:xfrm>
            <a:off x="2286000" y="3429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21" name="Oval 61"/>
          <p:cNvSpPr>
            <a:spLocks noChangeArrowheads="1"/>
          </p:cNvSpPr>
          <p:nvPr/>
        </p:nvSpPr>
        <p:spPr bwMode="auto">
          <a:xfrm>
            <a:off x="4876800" y="35052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22" name="Oval 62"/>
          <p:cNvSpPr>
            <a:spLocks noChangeArrowheads="1"/>
          </p:cNvSpPr>
          <p:nvPr/>
        </p:nvSpPr>
        <p:spPr bwMode="auto">
          <a:xfrm>
            <a:off x="5715000" y="40513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23" name="Oval 63"/>
          <p:cNvSpPr>
            <a:spLocks noChangeArrowheads="1"/>
          </p:cNvSpPr>
          <p:nvPr/>
        </p:nvSpPr>
        <p:spPr bwMode="auto">
          <a:xfrm>
            <a:off x="3200400" y="28956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24" name="Oval 64"/>
          <p:cNvSpPr>
            <a:spLocks noChangeArrowheads="1"/>
          </p:cNvSpPr>
          <p:nvPr/>
        </p:nvSpPr>
        <p:spPr bwMode="auto">
          <a:xfrm>
            <a:off x="4114800" y="25908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25" name="Oval 65"/>
          <p:cNvSpPr>
            <a:spLocks noChangeArrowheads="1"/>
          </p:cNvSpPr>
          <p:nvPr/>
        </p:nvSpPr>
        <p:spPr bwMode="auto">
          <a:xfrm>
            <a:off x="5419725" y="48006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26" name="Oval 66"/>
          <p:cNvSpPr>
            <a:spLocks noChangeArrowheads="1"/>
          </p:cNvSpPr>
          <p:nvPr/>
        </p:nvSpPr>
        <p:spPr bwMode="auto">
          <a:xfrm>
            <a:off x="4953000" y="45720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grpSp>
        <p:nvGrpSpPr>
          <p:cNvPr id="50227" name="Group 67"/>
          <p:cNvGrpSpPr>
            <a:grpSpLocks/>
          </p:cNvGrpSpPr>
          <p:nvPr/>
        </p:nvGrpSpPr>
        <p:grpSpPr bwMode="auto">
          <a:xfrm>
            <a:off x="5657850" y="4787900"/>
            <a:ext cx="304800" cy="304800"/>
            <a:chOff x="2880" y="2160"/>
            <a:chExt cx="192" cy="192"/>
          </a:xfrm>
        </p:grpSpPr>
        <p:sp>
          <p:nvSpPr>
            <p:cNvPr id="50254" name="Line 68"/>
            <p:cNvSpPr>
              <a:spLocks noChangeShapeType="1"/>
            </p:cNvSpPr>
            <p:nvPr/>
          </p:nvSpPr>
          <p:spPr bwMode="auto">
            <a:xfrm>
              <a:off x="2880" y="2256"/>
              <a:ext cx="192" cy="0"/>
            </a:xfrm>
            <a:prstGeom prst="line">
              <a:avLst/>
            </a:prstGeom>
            <a:noFill/>
            <a:ln w="25400">
              <a:solidFill>
                <a:srgbClr val="671E9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55" name="Line 69"/>
            <p:cNvSpPr>
              <a:spLocks noChangeShapeType="1"/>
            </p:cNvSpPr>
            <p:nvPr/>
          </p:nvSpPr>
          <p:spPr bwMode="auto">
            <a:xfrm>
              <a:off x="2976" y="2160"/>
              <a:ext cx="0" cy="192"/>
            </a:xfrm>
            <a:prstGeom prst="line">
              <a:avLst/>
            </a:prstGeom>
            <a:noFill/>
            <a:ln w="25400">
              <a:solidFill>
                <a:srgbClr val="671E9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7" name="Text Box 85"/>
          <p:cNvSpPr txBox="1">
            <a:spLocks noChangeArrowheads="1"/>
          </p:cNvSpPr>
          <p:nvPr/>
        </p:nvSpPr>
        <p:spPr bwMode="auto">
          <a:xfrm>
            <a:off x="1975264" y="968133"/>
            <a:ext cx="82414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671E97"/>
                </a:solidFill>
                <a:cs typeface="Arial" charset="0"/>
              </a:rPr>
              <a:t>What alternatives are there to partitioning </a:t>
            </a:r>
            <a:r>
              <a:rPr lang="en-US" sz="2000" u="sng" dirty="0">
                <a:solidFill>
                  <a:srgbClr val="671E97"/>
                </a:solidFill>
                <a:cs typeface="Arial" charset="0"/>
              </a:rPr>
              <a:t>this way</a:t>
            </a:r>
            <a:r>
              <a:rPr lang="en-US" sz="2000" dirty="0">
                <a:solidFill>
                  <a:srgbClr val="671E97"/>
                </a:solidFill>
                <a:cs typeface="Arial" charset="0"/>
              </a:rPr>
              <a:t>?</a:t>
            </a:r>
          </a:p>
        </p:txBody>
      </p:sp>
      <p:sp>
        <p:nvSpPr>
          <p:cNvPr id="50248" name="Oval 64"/>
          <p:cNvSpPr>
            <a:spLocks noChangeArrowheads="1"/>
          </p:cNvSpPr>
          <p:nvPr/>
        </p:nvSpPr>
        <p:spPr bwMode="auto">
          <a:xfrm>
            <a:off x="5791200" y="22828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49" name="Oval 63"/>
          <p:cNvSpPr>
            <a:spLocks noChangeArrowheads="1"/>
          </p:cNvSpPr>
          <p:nvPr/>
        </p:nvSpPr>
        <p:spPr bwMode="auto">
          <a:xfrm>
            <a:off x="6326188" y="29591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7306"/>
            <a:ext cx="10515600" cy="1325563"/>
          </a:xfrm>
        </p:spPr>
        <p:txBody>
          <a:bodyPr/>
          <a:lstStyle/>
          <a:p>
            <a:r>
              <a:rPr lang="en-US" dirty="0"/>
              <a:t>Geometric interpretation of a model</a:t>
            </a:r>
          </a:p>
        </p:txBody>
      </p:sp>
      <p:sp>
        <p:nvSpPr>
          <p:cNvPr id="73" name="Oval 65"/>
          <p:cNvSpPr>
            <a:spLocks noChangeArrowheads="1"/>
          </p:cNvSpPr>
          <p:nvPr/>
        </p:nvSpPr>
        <p:spPr bwMode="auto">
          <a:xfrm>
            <a:off x="6801874" y="4148946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4" name="Oval 66"/>
          <p:cNvSpPr>
            <a:spLocks noChangeArrowheads="1"/>
          </p:cNvSpPr>
          <p:nvPr/>
        </p:nvSpPr>
        <p:spPr bwMode="auto">
          <a:xfrm>
            <a:off x="6335148" y="3920334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cxnSp>
        <p:nvCxnSpPr>
          <p:cNvPr id="75" name="Straight Connector 74"/>
          <p:cNvCxnSpPr/>
          <p:nvPr/>
        </p:nvCxnSpPr>
        <p:spPr bwMode="auto">
          <a:xfrm>
            <a:off x="3605048" y="1608084"/>
            <a:ext cx="3365938" cy="356826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Text Box 85"/>
          <p:cNvSpPr txBox="1">
            <a:spLocks noChangeArrowheads="1"/>
          </p:cNvSpPr>
          <p:nvPr/>
        </p:nvSpPr>
        <p:spPr bwMode="auto">
          <a:xfrm>
            <a:off x="7183820" y="1648205"/>
            <a:ext cx="348418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solidFill>
                  <a:srgbClr val="671E97"/>
                </a:solidFill>
                <a:cs typeface="Arial" charset="0"/>
              </a:rPr>
              <a:t>“True” boundary may not be closely approximated by a linear boundary!</a:t>
            </a:r>
          </a:p>
          <a:p>
            <a:pPr algn="r"/>
            <a:endParaRPr lang="en-US" sz="2000" dirty="0">
              <a:solidFill>
                <a:srgbClr val="671E97"/>
              </a:solidFill>
              <a:cs typeface="Arial" charset="0"/>
            </a:endParaRPr>
          </a:p>
          <a:p>
            <a:pPr algn="r"/>
            <a:r>
              <a:rPr lang="en-US" sz="2000" b="1" dirty="0">
                <a:solidFill>
                  <a:srgbClr val="671E97"/>
                </a:solidFill>
                <a:cs typeface="Arial" charset="0"/>
              </a:rPr>
              <a:t>Cannot do this with supervised segmentation. Need a linear discriminant (next class…)</a:t>
            </a:r>
          </a:p>
        </p:txBody>
      </p:sp>
      <p:grpSp>
        <p:nvGrpSpPr>
          <p:cNvPr id="76" name="Group 2">
            <a:extLst>
              <a:ext uri="{FF2B5EF4-FFF2-40B4-BE49-F238E27FC236}">
                <a16:creationId xmlns:a16="http://schemas.microsoft.com/office/drawing/2014/main" id="{45D954F2-A5A0-4469-9290-814E78312564}"/>
              </a:ext>
            </a:extLst>
          </p:cNvPr>
          <p:cNvGrpSpPr>
            <a:grpSpLocks/>
          </p:cNvGrpSpPr>
          <p:nvPr/>
        </p:nvGrpSpPr>
        <p:grpSpPr bwMode="auto">
          <a:xfrm>
            <a:off x="1736836" y="5682861"/>
            <a:ext cx="1715202" cy="762198"/>
            <a:chOff x="1600200" y="5824756"/>
            <a:chExt cx="1715504" cy="762198"/>
          </a:xfrm>
        </p:grpSpPr>
        <p:grpSp>
          <p:nvGrpSpPr>
            <p:cNvPr id="77" name="Group 49">
              <a:extLst>
                <a:ext uri="{FF2B5EF4-FFF2-40B4-BE49-F238E27FC236}">
                  <a16:creationId xmlns:a16="http://schemas.microsoft.com/office/drawing/2014/main" id="{ED16F403-F146-481C-A633-E52246A292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0200" y="6245225"/>
              <a:ext cx="304800" cy="304800"/>
              <a:chOff x="2880" y="2110"/>
              <a:chExt cx="192" cy="192"/>
            </a:xfrm>
          </p:grpSpPr>
          <p:sp>
            <p:nvSpPr>
              <p:cNvPr id="82" name="Line 50">
                <a:extLst>
                  <a:ext uri="{FF2B5EF4-FFF2-40B4-BE49-F238E27FC236}">
                    <a16:creationId xmlns:a16="http://schemas.microsoft.com/office/drawing/2014/main" id="{84A1BF81-1CFB-413A-8D3A-56BCA63F31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206"/>
                <a:ext cx="192" cy="0"/>
              </a:xfrm>
              <a:prstGeom prst="line">
                <a:avLst/>
              </a:prstGeom>
              <a:noFill/>
              <a:ln w="25400">
                <a:solidFill>
                  <a:srgbClr val="671E9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51">
                <a:extLst>
                  <a:ext uri="{FF2B5EF4-FFF2-40B4-BE49-F238E27FC236}">
                    <a16:creationId xmlns:a16="http://schemas.microsoft.com/office/drawing/2014/main" id="{B0249B5F-7254-4258-8540-07364590C3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110"/>
                <a:ext cx="0" cy="192"/>
              </a:xfrm>
              <a:prstGeom prst="line">
                <a:avLst/>
              </a:prstGeom>
              <a:noFill/>
              <a:ln w="25400">
                <a:solidFill>
                  <a:srgbClr val="671E9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9" name="Oval 52">
              <a:extLst>
                <a:ext uri="{FF2B5EF4-FFF2-40B4-BE49-F238E27FC236}">
                  <a16:creationId xmlns:a16="http://schemas.microsoft.com/office/drawing/2014/main" id="{BD7154B2-F579-4D3B-BE61-8C1890CB5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5925204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80" name="Text Box 53">
              <a:extLst>
                <a:ext uri="{FF2B5EF4-FFF2-40B4-BE49-F238E27FC236}">
                  <a16:creationId xmlns:a16="http://schemas.microsoft.com/office/drawing/2014/main" id="{84562583-D7C3-47F2-A831-C73B7D9732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67" y="5824756"/>
              <a:ext cx="94305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Tahoma" pitchFamily="34" charset="0"/>
                  <a:cs typeface="Arial" charset="0"/>
                </a:rPr>
                <a:t>Default</a:t>
              </a:r>
            </a:p>
          </p:txBody>
        </p:sp>
        <p:sp>
          <p:nvSpPr>
            <p:cNvPr id="81" name="Text Box 54">
              <a:extLst>
                <a:ext uri="{FF2B5EF4-FFF2-40B4-BE49-F238E27FC236}">
                  <a16:creationId xmlns:a16="http://schemas.microsoft.com/office/drawing/2014/main" id="{D22486E5-DFF3-4DB5-BC9A-A532294FF3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7021" y="6248400"/>
              <a:ext cx="134868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rgbClr val="671E97"/>
                  </a:solidFill>
                  <a:latin typeface="Tahoma" pitchFamily="34" charset="0"/>
                  <a:cs typeface="Arial" charset="0"/>
                </a:rPr>
                <a:t>Not default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73192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 as Sets of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classification tree is equivalent to this rule 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Each rule consists of the attribute tests along the path connected with </a:t>
            </a:r>
            <a:r>
              <a:rPr lang="en-US" b="1" dirty="0"/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36367473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Dropbox\NYU\2014 Spring\Data Mining for Business Analytics\Lectures\2014\Figures\DSB-figures\dsfb_031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881" y="643812"/>
            <a:ext cx="6709320" cy="4444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653" y="91323"/>
            <a:ext cx="10515600" cy="1325563"/>
          </a:xfrm>
        </p:spPr>
        <p:txBody>
          <a:bodyPr/>
          <a:lstStyle/>
          <a:p>
            <a:r>
              <a:rPr lang="en-US" dirty="0"/>
              <a:t>Trees as Sets of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937" y="4955404"/>
            <a:ext cx="10727095" cy="1706653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IF</a:t>
            </a:r>
            <a:r>
              <a:rPr lang="en-US" sz="2400" dirty="0"/>
              <a:t> (Employed = Yes) </a:t>
            </a:r>
            <a:r>
              <a:rPr lang="en-US" sz="2400" b="1" dirty="0"/>
              <a:t>THEN</a:t>
            </a:r>
            <a:r>
              <a:rPr lang="en-US" sz="2400" dirty="0"/>
              <a:t> Class=`No Write-off`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IF</a:t>
            </a:r>
            <a:r>
              <a:rPr lang="en-US" sz="2400" dirty="0"/>
              <a:t> (Employed = No) </a:t>
            </a:r>
            <a:r>
              <a:rPr lang="en-US" sz="2400" b="1" dirty="0"/>
              <a:t>AND</a:t>
            </a:r>
            <a:r>
              <a:rPr lang="en-US" sz="2400" dirty="0"/>
              <a:t> (Balance &lt; 50k) </a:t>
            </a:r>
            <a:r>
              <a:rPr lang="en-US" sz="2400" b="1" dirty="0"/>
              <a:t>THEN</a:t>
            </a:r>
            <a:r>
              <a:rPr lang="en-US" sz="2400" dirty="0"/>
              <a:t> Class=`No Write-off`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IF</a:t>
            </a:r>
            <a:r>
              <a:rPr lang="en-US" sz="2400" dirty="0"/>
              <a:t> (Employed = No) </a:t>
            </a:r>
            <a:r>
              <a:rPr lang="en-US" sz="2400" b="1" dirty="0"/>
              <a:t>AND</a:t>
            </a:r>
            <a:r>
              <a:rPr lang="en-US" sz="2400" dirty="0"/>
              <a:t> (Balance ≥ 50k) </a:t>
            </a:r>
            <a:r>
              <a:rPr lang="en-US" sz="2400" b="1" dirty="0"/>
              <a:t>AND</a:t>
            </a:r>
            <a:r>
              <a:rPr lang="en-US" sz="2400" dirty="0"/>
              <a:t> (Age &lt; 45) </a:t>
            </a:r>
            <a:r>
              <a:rPr lang="en-US" sz="2400" b="1" dirty="0"/>
              <a:t>THEN</a:t>
            </a:r>
            <a:r>
              <a:rPr lang="en-US" sz="2400" dirty="0"/>
              <a:t> Class=`No Write-off`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IF</a:t>
            </a:r>
            <a:r>
              <a:rPr lang="en-US" sz="2400" dirty="0"/>
              <a:t> (Employed = No) </a:t>
            </a:r>
            <a:r>
              <a:rPr lang="en-US" sz="2400" b="1" dirty="0"/>
              <a:t>AND</a:t>
            </a:r>
            <a:r>
              <a:rPr lang="en-US" sz="2400" dirty="0"/>
              <a:t> (Balance ≥ 50k) </a:t>
            </a:r>
            <a:r>
              <a:rPr lang="en-US" sz="2400" b="1" dirty="0"/>
              <a:t>AND</a:t>
            </a:r>
            <a:r>
              <a:rPr lang="en-US" sz="2400" dirty="0"/>
              <a:t> (Age ≥ 45) </a:t>
            </a:r>
            <a:r>
              <a:rPr lang="en-US" sz="2400" b="1" dirty="0"/>
              <a:t>THEN</a:t>
            </a:r>
            <a:r>
              <a:rPr lang="en-US" sz="2400" dirty="0"/>
              <a:t> Class=`Write-off`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FCDC85-07AB-4EB4-92DD-5DB04DFE59FF}"/>
              </a:ext>
            </a:extLst>
          </p:cNvPr>
          <p:cNvSpPr txBox="1">
            <a:spLocks/>
          </p:cNvSpPr>
          <p:nvPr/>
        </p:nvSpPr>
        <p:spPr>
          <a:xfrm>
            <a:off x="427653" y="1457392"/>
            <a:ext cx="42749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 classification tree is equivalent to this rule set</a:t>
            </a:r>
          </a:p>
          <a:p>
            <a:r>
              <a:rPr lang="en-US"/>
              <a:t>Each rule consists of the attribute tests along the path connected with </a:t>
            </a:r>
            <a:r>
              <a:rPr lang="en-US" b="1"/>
              <a:t>AND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507273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47" name="Oval 83"/>
          <p:cNvSpPr>
            <a:spLocks noChangeArrowheads="1"/>
          </p:cNvSpPr>
          <p:nvPr/>
        </p:nvSpPr>
        <p:spPr bwMode="auto">
          <a:xfrm>
            <a:off x="8001000" y="4381064"/>
            <a:ext cx="1219200" cy="76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ahoma" pitchFamily="34" charset="0"/>
                <a:cs typeface="Arial" charset="0"/>
              </a:rPr>
              <a:t>NO</a:t>
            </a:r>
          </a:p>
        </p:txBody>
      </p:sp>
      <p:sp>
        <p:nvSpPr>
          <p:cNvPr id="50177" name="Line 3"/>
          <p:cNvSpPr>
            <a:spLocks noChangeShapeType="1"/>
          </p:cNvSpPr>
          <p:nvPr/>
        </p:nvSpPr>
        <p:spPr bwMode="auto">
          <a:xfrm>
            <a:off x="2362200" y="1905000"/>
            <a:ext cx="0" cy="3429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/>
            <a:tailEnd type="none"/>
          </a:ln>
        </p:spPr>
        <p:txBody>
          <a:bodyPr/>
          <a:lstStyle/>
          <a:p>
            <a:endParaRPr lang="en-US"/>
          </a:p>
        </p:txBody>
      </p:sp>
      <p:sp>
        <p:nvSpPr>
          <p:cNvPr id="50178" name="Line 4"/>
          <p:cNvSpPr>
            <a:spLocks noChangeShapeType="1"/>
          </p:cNvSpPr>
          <p:nvPr/>
        </p:nvSpPr>
        <p:spPr bwMode="auto">
          <a:xfrm>
            <a:off x="2362200" y="5334000"/>
            <a:ext cx="487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/>
            <a:tailEnd type="triangle"/>
          </a:ln>
        </p:spPr>
        <p:txBody>
          <a:bodyPr/>
          <a:lstStyle/>
          <a:p>
            <a:endParaRPr lang="en-US"/>
          </a:p>
        </p:txBody>
      </p:sp>
      <p:sp>
        <p:nvSpPr>
          <p:cNvPr id="50179" name="Text Box 5"/>
          <p:cNvSpPr txBox="1">
            <a:spLocks noChangeArrowheads="1"/>
          </p:cNvSpPr>
          <p:nvPr/>
        </p:nvSpPr>
        <p:spPr bwMode="auto">
          <a:xfrm>
            <a:off x="6215826" y="5312974"/>
            <a:ext cx="9584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rtl="1"/>
            <a:r>
              <a:rPr lang="en-US" sz="2000" dirty="0"/>
              <a:t>Income</a:t>
            </a:r>
          </a:p>
        </p:txBody>
      </p:sp>
      <p:sp>
        <p:nvSpPr>
          <p:cNvPr id="50180" name="Text Box 6"/>
          <p:cNvSpPr txBox="1">
            <a:spLocks noChangeArrowheads="1"/>
          </p:cNvSpPr>
          <p:nvPr/>
        </p:nvSpPr>
        <p:spPr bwMode="auto">
          <a:xfrm>
            <a:off x="1660636" y="2060028"/>
            <a:ext cx="58009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rtl="1"/>
            <a:r>
              <a:rPr lang="en-US" sz="2000" dirty="0"/>
              <a:t>Age</a:t>
            </a:r>
          </a:p>
        </p:txBody>
      </p:sp>
      <p:sp>
        <p:nvSpPr>
          <p:cNvPr id="50181" name="Line 7"/>
          <p:cNvSpPr>
            <a:spLocks noChangeShapeType="1"/>
          </p:cNvSpPr>
          <p:nvPr/>
        </p:nvSpPr>
        <p:spPr bwMode="auto">
          <a:xfrm>
            <a:off x="6629400" y="2133600"/>
            <a:ext cx="304800" cy="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2" name="Line 8"/>
          <p:cNvSpPr>
            <a:spLocks noChangeShapeType="1"/>
          </p:cNvSpPr>
          <p:nvPr/>
        </p:nvSpPr>
        <p:spPr bwMode="auto">
          <a:xfrm>
            <a:off x="6781800" y="1981200"/>
            <a:ext cx="0" cy="30480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3" name="Line 9"/>
          <p:cNvSpPr>
            <a:spLocks noChangeShapeType="1"/>
          </p:cNvSpPr>
          <p:nvPr/>
        </p:nvSpPr>
        <p:spPr bwMode="auto">
          <a:xfrm>
            <a:off x="6477000" y="2743200"/>
            <a:ext cx="304800" cy="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4" name="Line 10"/>
          <p:cNvSpPr>
            <a:spLocks noChangeShapeType="1"/>
          </p:cNvSpPr>
          <p:nvPr/>
        </p:nvSpPr>
        <p:spPr bwMode="auto">
          <a:xfrm>
            <a:off x="6629400" y="2590800"/>
            <a:ext cx="0" cy="30480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5" name="Line 11"/>
          <p:cNvSpPr>
            <a:spLocks noChangeShapeType="1"/>
          </p:cNvSpPr>
          <p:nvPr/>
        </p:nvSpPr>
        <p:spPr bwMode="auto">
          <a:xfrm>
            <a:off x="5486400" y="2743200"/>
            <a:ext cx="304800" cy="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6" name="Line 12"/>
          <p:cNvSpPr>
            <a:spLocks noChangeShapeType="1"/>
          </p:cNvSpPr>
          <p:nvPr/>
        </p:nvSpPr>
        <p:spPr bwMode="auto">
          <a:xfrm>
            <a:off x="5638800" y="2590800"/>
            <a:ext cx="0" cy="30480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7" name="Line 13"/>
          <p:cNvSpPr>
            <a:spLocks noChangeShapeType="1"/>
          </p:cNvSpPr>
          <p:nvPr/>
        </p:nvSpPr>
        <p:spPr bwMode="auto">
          <a:xfrm>
            <a:off x="6019800" y="2286000"/>
            <a:ext cx="304800" cy="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8" name="Line 14"/>
          <p:cNvSpPr>
            <a:spLocks noChangeShapeType="1"/>
          </p:cNvSpPr>
          <p:nvPr/>
        </p:nvSpPr>
        <p:spPr bwMode="auto">
          <a:xfrm>
            <a:off x="6172200" y="2133600"/>
            <a:ext cx="0" cy="30480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9" name="Line 15"/>
          <p:cNvSpPr>
            <a:spLocks noChangeShapeType="1"/>
          </p:cNvSpPr>
          <p:nvPr/>
        </p:nvSpPr>
        <p:spPr bwMode="auto">
          <a:xfrm>
            <a:off x="6781800" y="2514600"/>
            <a:ext cx="304800" cy="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0" name="Line 16"/>
          <p:cNvSpPr>
            <a:spLocks noChangeShapeType="1"/>
          </p:cNvSpPr>
          <p:nvPr/>
        </p:nvSpPr>
        <p:spPr bwMode="auto">
          <a:xfrm>
            <a:off x="6934200" y="2362200"/>
            <a:ext cx="0" cy="30480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1" name="Line 17"/>
          <p:cNvSpPr>
            <a:spLocks noChangeShapeType="1"/>
          </p:cNvSpPr>
          <p:nvPr/>
        </p:nvSpPr>
        <p:spPr bwMode="auto">
          <a:xfrm>
            <a:off x="6781800" y="3124200"/>
            <a:ext cx="304800" cy="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2" name="Line 18"/>
          <p:cNvSpPr>
            <a:spLocks noChangeShapeType="1"/>
          </p:cNvSpPr>
          <p:nvPr/>
        </p:nvSpPr>
        <p:spPr bwMode="auto">
          <a:xfrm>
            <a:off x="6934200" y="2971800"/>
            <a:ext cx="0" cy="30480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3" name="Line 19"/>
          <p:cNvSpPr>
            <a:spLocks noChangeShapeType="1"/>
          </p:cNvSpPr>
          <p:nvPr/>
        </p:nvSpPr>
        <p:spPr bwMode="auto">
          <a:xfrm>
            <a:off x="5105400" y="2286000"/>
            <a:ext cx="304800" cy="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4" name="Line 20"/>
          <p:cNvSpPr>
            <a:spLocks noChangeShapeType="1"/>
          </p:cNvSpPr>
          <p:nvPr/>
        </p:nvSpPr>
        <p:spPr bwMode="auto">
          <a:xfrm>
            <a:off x="5257800" y="2133600"/>
            <a:ext cx="0" cy="30480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5" name="Line 21"/>
          <p:cNvSpPr>
            <a:spLocks noChangeShapeType="1"/>
          </p:cNvSpPr>
          <p:nvPr/>
        </p:nvSpPr>
        <p:spPr bwMode="auto">
          <a:xfrm>
            <a:off x="5943600" y="3048000"/>
            <a:ext cx="304800" cy="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6" name="Line 22"/>
          <p:cNvSpPr>
            <a:spLocks noChangeShapeType="1"/>
          </p:cNvSpPr>
          <p:nvPr/>
        </p:nvSpPr>
        <p:spPr bwMode="auto">
          <a:xfrm>
            <a:off x="6096000" y="2895600"/>
            <a:ext cx="0" cy="30480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7" name="Line 23"/>
          <p:cNvSpPr>
            <a:spLocks noChangeShapeType="1"/>
          </p:cNvSpPr>
          <p:nvPr/>
        </p:nvSpPr>
        <p:spPr bwMode="auto">
          <a:xfrm>
            <a:off x="5638800" y="1905000"/>
            <a:ext cx="304800" cy="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8" name="Line 24"/>
          <p:cNvSpPr>
            <a:spLocks noChangeShapeType="1"/>
          </p:cNvSpPr>
          <p:nvPr/>
        </p:nvSpPr>
        <p:spPr bwMode="auto">
          <a:xfrm>
            <a:off x="5791200" y="1752600"/>
            <a:ext cx="0" cy="30480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9" name="Oval 25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grpSp>
        <p:nvGrpSpPr>
          <p:cNvPr id="50200" name="Group 26"/>
          <p:cNvGrpSpPr>
            <a:grpSpLocks/>
          </p:cNvGrpSpPr>
          <p:nvPr/>
        </p:nvGrpSpPr>
        <p:grpSpPr bwMode="auto">
          <a:xfrm>
            <a:off x="4267200" y="2819400"/>
            <a:ext cx="304800" cy="304800"/>
            <a:chOff x="2880" y="2160"/>
            <a:chExt cx="192" cy="192"/>
          </a:xfrm>
        </p:grpSpPr>
        <p:sp>
          <p:nvSpPr>
            <p:cNvPr id="50268" name="Line 27"/>
            <p:cNvSpPr>
              <a:spLocks noChangeShapeType="1"/>
            </p:cNvSpPr>
            <p:nvPr/>
          </p:nvSpPr>
          <p:spPr bwMode="auto">
            <a:xfrm>
              <a:off x="2880" y="2256"/>
              <a:ext cx="192" cy="0"/>
            </a:xfrm>
            <a:prstGeom prst="line">
              <a:avLst/>
            </a:prstGeom>
            <a:noFill/>
            <a:ln w="25400">
              <a:solidFill>
                <a:srgbClr val="671E9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69" name="Line 28"/>
            <p:cNvSpPr>
              <a:spLocks noChangeShapeType="1"/>
            </p:cNvSpPr>
            <p:nvPr/>
          </p:nvSpPr>
          <p:spPr bwMode="auto">
            <a:xfrm>
              <a:off x="2976" y="2160"/>
              <a:ext cx="0" cy="192"/>
            </a:xfrm>
            <a:prstGeom prst="line">
              <a:avLst/>
            </a:prstGeom>
            <a:noFill/>
            <a:ln w="25400">
              <a:solidFill>
                <a:srgbClr val="671E9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0201" name="Group 29"/>
          <p:cNvGrpSpPr>
            <a:grpSpLocks/>
          </p:cNvGrpSpPr>
          <p:nvPr/>
        </p:nvGrpSpPr>
        <p:grpSpPr bwMode="auto">
          <a:xfrm>
            <a:off x="5105400" y="3581400"/>
            <a:ext cx="304800" cy="304800"/>
            <a:chOff x="2880" y="2160"/>
            <a:chExt cx="192" cy="192"/>
          </a:xfrm>
        </p:grpSpPr>
        <p:sp>
          <p:nvSpPr>
            <p:cNvPr id="50266" name="Line 30"/>
            <p:cNvSpPr>
              <a:spLocks noChangeShapeType="1"/>
            </p:cNvSpPr>
            <p:nvPr/>
          </p:nvSpPr>
          <p:spPr bwMode="auto">
            <a:xfrm>
              <a:off x="2880" y="2256"/>
              <a:ext cx="192" cy="0"/>
            </a:xfrm>
            <a:prstGeom prst="line">
              <a:avLst/>
            </a:prstGeom>
            <a:noFill/>
            <a:ln w="25400">
              <a:solidFill>
                <a:srgbClr val="671E9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67" name="Line 31"/>
            <p:cNvSpPr>
              <a:spLocks noChangeShapeType="1"/>
            </p:cNvSpPr>
            <p:nvPr/>
          </p:nvSpPr>
          <p:spPr bwMode="auto">
            <a:xfrm>
              <a:off x="2976" y="2160"/>
              <a:ext cx="0" cy="192"/>
            </a:xfrm>
            <a:prstGeom prst="line">
              <a:avLst/>
            </a:prstGeom>
            <a:noFill/>
            <a:ln w="25400">
              <a:solidFill>
                <a:srgbClr val="671E9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0202" name="Group 32"/>
          <p:cNvGrpSpPr>
            <a:grpSpLocks/>
          </p:cNvGrpSpPr>
          <p:nvPr/>
        </p:nvGrpSpPr>
        <p:grpSpPr bwMode="auto">
          <a:xfrm>
            <a:off x="4953000" y="2743200"/>
            <a:ext cx="304800" cy="304800"/>
            <a:chOff x="2880" y="2160"/>
            <a:chExt cx="192" cy="192"/>
          </a:xfrm>
        </p:grpSpPr>
        <p:sp>
          <p:nvSpPr>
            <p:cNvPr id="50264" name="Line 33"/>
            <p:cNvSpPr>
              <a:spLocks noChangeShapeType="1"/>
            </p:cNvSpPr>
            <p:nvPr/>
          </p:nvSpPr>
          <p:spPr bwMode="auto">
            <a:xfrm>
              <a:off x="2880" y="2256"/>
              <a:ext cx="192" cy="0"/>
            </a:xfrm>
            <a:prstGeom prst="line">
              <a:avLst/>
            </a:prstGeom>
            <a:noFill/>
            <a:ln w="25400">
              <a:solidFill>
                <a:srgbClr val="671E9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65" name="Line 34"/>
            <p:cNvSpPr>
              <a:spLocks noChangeShapeType="1"/>
            </p:cNvSpPr>
            <p:nvPr/>
          </p:nvSpPr>
          <p:spPr bwMode="auto">
            <a:xfrm>
              <a:off x="2976" y="2160"/>
              <a:ext cx="0" cy="192"/>
            </a:xfrm>
            <a:prstGeom prst="line">
              <a:avLst/>
            </a:prstGeom>
            <a:noFill/>
            <a:ln w="25400">
              <a:solidFill>
                <a:srgbClr val="671E9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203" name="Oval 35"/>
          <p:cNvSpPr>
            <a:spLocks noChangeArrowheads="1"/>
          </p:cNvSpPr>
          <p:nvPr/>
        </p:nvSpPr>
        <p:spPr bwMode="auto">
          <a:xfrm>
            <a:off x="4267200" y="31242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04" name="Oval 36"/>
          <p:cNvSpPr>
            <a:spLocks noChangeArrowheads="1"/>
          </p:cNvSpPr>
          <p:nvPr/>
        </p:nvSpPr>
        <p:spPr bwMode="auto">
          <a:xfrm>
            <a:off x="4267200" y="45720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05" name="Oval 37"/>
          <p:cNvSpPr>
            <a:spLocks noChangeArrowheads="1"/>
          </p:cNvSpPr>
          <p:nvPr/>
        </p:nvSpPr>
        <p:spPr bwMode="auto">
          <a:xfrm>
            <a:off x="4191000" y="35814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06" name="Oval 38"/>
          <p:cNvSpPr>
            <a:spLocks noChangeArrowheads="1"/>
          </p:cNvSpPr>
          <p:nvPr/>
        </p:nvSpPr>
        <p:spPr bwMode="auto">
          <a:xfrm>
            <a:off x="3657600" y="28956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07" name="Oval 39"/>
          <p:cNvSpPr>
            <a:spLocks noChangeArrowheads="1"/>
          </p:cNvSpPr>
          <p:nvPr/>
        </p:nvSpPr>
        <p:spPr bwMode="auto">
          <a:xfrm>
            <a:off x="3352800" y="42672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08" name="Oval 40"/>
          <p:cNvSpPr>
            <a:spLocks noChangeArrowheads="1"/>
          </p:cNvSpPr>
          <p:nvPr/>
        </p:nvSpPr>
        <p:spPr bwMode="auto">
          <a:xfrm>
            <a:off x="3505200" y="48768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09" name="Oval 41"/>
          <p:cNvSpPr>
            <a:spLocks noChangeArrowheads="1"/>
          </p:cNvSpPr>
          <p:nvPr/>
        </p:nvSpPr>
        <p:spPr bwMode="auto">
          <a:xfrm>
            <a:off x="3124200" y="47244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10" name="Oval 43"/>
          <p:cNvSpPr>
            <a:spLocks noChangeArrowheads="1"/>
          </p:cNvSpPr>
          <p:nvPr/>
        </p:nvSpPr>
        <p:spPr bwMode="auto">
          <a:xfrm>
            <a:off x="2895600" y="41148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grpSp>
        <p:nvGrpSpPr>
          <p:cNvPr id="50211" name="Group 44"/>
          <p:cNvGrpSpPr>
            <a:grpSpLocks/>
          </p:cNvGrpSpPr>
          <p:nvPr/>
        </p:nvGrpSpPr>
        <p:grpSpPr bwMode="auto">
          <a:xfrm>
            <a:off x="5273675" y="4127500"/>
            <a:ext cx="304800" cy="304800"/>
            <a:chOff x="2880" y="2160"/>
            <a:chExt cx="192" cy="192"/>
          </a:xfrm>
        </p:grpSpPr>
        <p:sp>
          <p:nvSpPr>
            <p:cNvPr id="50262" name="Line 45"/>
            <p:cNvSpPr>
              <a:spLocks noChangeShapeType="1"/>
            </p:cNvSpPr>
            <p:nvPr/>
          </p:nvSpPr>
          <p:spPr bwMode="auto">
            <a:xfrm>
              <a:off x="2880" y="2256"/>
              <a:ext cx="192" cy="0"/>
            </a:xfrm>
            <a:prstGeom prst="line">
              <a:avLst/>
            </a:prstGeom>
            <a:noFill/>
            <a:ln w="25400">
              <a:solidFill>
                <a:srgbClr val="671E9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63" name="Line 46"/>
            <p:cNvSpPr>
              <a:spLocks noChangeShapeType="1"/>
            </p:cNvSpPr>
            <p:nvPr/>
          </p:nvSpPr>
          <p:spPr bwMode="auto">
            <a:xfrm>
              <a:off x="2976" y="2160"/>
              <a:ext cx="0" cy="192"/>
            </a:xfrm>
            <a:prstGeom prst="line">
              <a:avLst/>
            </a:prstGeom>
            <a:noFill/>
            <a:ln w="25400">
              <a:solidFill>
                <a:srgbClr val="671E9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9311" name="Line 47"/>
          <p:cNvSpPr>
            <a:spLocks noChangeShapeType="1"/>
          </p:cNvSpPr>
          <p:nvPr/>
        </p:nvSpPr>
        <p:spPr bwMode="auto">
          <a:xfrm>
            <a:off x="4800600" y="3429000"/>
            <a:ext cx="2590800" cy="0"/>
          </a:xfrm>
          <a:prstGeom prst="line">
            <a:avLst/>
          </a:prstGeom>
          <a:noFill/>
          <a:ln w="317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312" name="Line 48"/>
          <p:cNvSpPr>
            <a:spLocks noChangeShapeType="1"/>
          </p:cNvSpPr>
          <p:nvPr/>
        </p:nvSpPr>
        <p:spPr bwMode="auto">
          <a:xfrm>
            <a:off x="4724400" y="1828800"/>
            <a:ext cx="0" cy="3352800"/>
          </a:xfrm>
          <a:prstGeom prst="line">
            <a:avLst/>
          </a:prstGeom>
          <a:noFill/>
          <a:ln w="349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0214" name="Group 2"/>
          <p:cNvGrpSpPr>
            <a:grpSpLocks/>
          </p:cNvGrpSpPr>
          <p:nvPr/>
        </p:nvGrpSpPr>
        <p:grpSpPr bwMode="auto">
          <a:xfrm>
            <a:off x="1736835" y="5682861"/>
            <a:ext cx="3273138" cy="762198"/>
            <a:chOff x="1600200" y="5824756"/>
            <a:chExt cx="3273715" cy="762198"/>
          </a:xfrm>
        </p:grpSpPr>
        <p:grpSp>
          <p:nvGrpSpPr>
            <p:cNvPr id="50256" name="Group 49"/>
            <p:cNvGrpSpPr>
              <a:grpSpLocks/>
            </p:cNvGrpSpPr>
            <p:nvPr/>
          </p:nvGrpSpPr>
          <p:grpSpPr bwMode="auto">
            <a:xfrm>
              <a:off x="1600200" y="6245225"/>
              <a:ext cx="304800" cy="304800"/>
              <a:chOff x="2880" y="2110"/>
              <a:chExt cx="192" cy="192"/>
            </a:xfrm>
          </p:grpSpPr>
          <p:sp>
            <p:nvSpPr>
              <p:cNvPr id="50260" name="Line 50"/>
              <p:cNvSpPr>
                <a:spLocks noChangeShapeType="1"/>
              </p:cNvSpPr>
              <p:nvPr/>
            </p:nvSpPr>
            <p:spPr bwMode="auto">
              <a:xfrm>
                <a:off x="2880" y="2206"/>
                <a:ext cx="192" cy="0"/>
              </a:xfrm>
              <a:prstGeom prst="line">
                <a:avLst/>
              </a:prstGeom>
              <a:noFill/>
              <a:ln w="25400">
                <a:solidFill>
                  <a:srgbClr val="671E9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61" name="Line 51"/>
              <p:cNvSpPr>
                <a:spLocks noChangeShapeType="1"/>
              </p:cNvSpPr>
              <p:nvPr/>
            </p:nvSpPr>
            <p:spPr bwMode="auto">
              <a:xfrm>
                <a:off x="2976" y="2110"/>
                <a:ext cx="0" cy="192"/>
              </a:xfrm>
              <a:prstGeom prst="line">
                <a:avLst/>
              </a:prstGeom>
              <a:noFill/>
              <a:ln w="25400">
                <a:solidFill>
                  <a:srgbClr val="671E9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0257" name="Oval 52"/>
            <p:cNvSpPr>
              <a:spLocks noChangeArrowheads="1"/>
            </p:cNvSpPr>
            <p:nvPr/>
          </p:nvSpPr>
          <p:spPr bwMode="auto">
            <a:xfrm>
              <a:off x="1676400" y="5925204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0258" name="Text Box 53"/>
            <p:cNvSpPr txBox="1">
              <a:spLocks noChangeArrowheads="1"/>
            </p:cNvSpPr>
            <p:nvPr/>
          </p:nvSpPr>
          <p:spPr bwMode="auto">
            <a:xfrm>
              <a:off x="1981267" y="5824756"/>
              <a:ext cx="28926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Tahoma" pitchFamily="34" charset="0"/>
                  <a:cs typeface="Arial" charset="0"/>
                </a:rPr>
                <a:t>Did not buy life insurance </a:t>
              </a:r>
            </a:p>
          </p:txBody>
        </p:sp>
        <p:sp>
          <p:nvSpPr>
            <p:cNvPr id="50259" name="Text Box 54"/>
            <p:cNvSpPr txBox="1">
              <a:spLocks noChangeArrowheads="1"/>
            </p:cNvSpPr>
            <p:nvPr/>
          </p:nvSpPr>
          <p:spPr bwMode="auto">
            <a:xfrm>
              <a:off x="1967021" y="6248400"/>
              <a:ext cx="238440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rgbClr val="671E97"/>
                  </a:solidFill>
                  <a:latin typeface="Tahoma" pitchFamily="34" charset="0"/>
                  <a:cs typeface="Arial" charset="0"/>
                </a:rPr>
                <a:t>Bought life insurance</a:t>
              </a:r>
            </a:p>
          </p:txBody>
        </p:sp>
      </p:grpSp>
      <p:sp>
        <p:nvSpPr>
          <p:cNvPr id="139319" name="Text Box 55"/>
          <p:cNvSpPr txBox="1">
            <a:spLocks noChangeArrowheads="1"/>
          </p:cNvSpPr>
          <p:nvPr/>
        </p:nvSpPr>
        <p:spPr bwMode="auto">
          <a:xfrm>
            <a:off x="5946775" y="3429000"/>
            <a:ext cx="15927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rtl="1"/>
            <a:r>
              <a:rPr lang="en-US" sz="2000" dirty="0"/>
              <a:t>Split over age</a:t>
            </a:r>
          </a:p>
        </p:txBody>
      </p:sp>
      <p:sp>
        <p:nvSpPr>
          <p:cNvPr id="139320" name="Text Box 56"/>
          <p:cNvSpPr txBox="1">
            <a:spLocks noChangeArrowheads="1"/>
          </p:cNvSpPr>
          <p:nvPr/>
        </p:nvSpPr>
        <p:spPr bwMode="auto">
          <a:xfrm>
            <a:off x="3811588" y="1371600"/>
            <a:ext cx="19918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rtl="1"/>
            <a:r>
              <a:rPr lang="en-US" sz="2000" dirty="0"/>
              <a:t>Split over income</a:t>
            </a:r>
          </a:p>
        </p:txBody>
      </p:sp>
      <p:sp>
        <p:nvSpPr>
          <p:cNvPr id="50217" name="Text Box 57"/>
          <p:cNvSpPr txBox="1">
            <a:spLocks noChangeArrowheads="1"/>
          </p:cNvSpPr>
          <p:nvPr/>
        </p:nvSpPr>
        <p:spPr bwMode="auto">
          <a:xfrm>
            <a:off x="4402792" y="5348288"/>
            <a:ext cx="5774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rtl="1"/>
            <a:r>
              <a:rPr lang="en-US" sz="2000" dirty="0"/>
              <a:t>50K</a:t>
            </a:r>
          </a:p>
        </p:txBody>
      </p:sp>
      <p:sp>
        <p:nvSpPr>
          <p:cNvPr id="50218" name="Text Box 58"/>
          <p:cNvSpPr txBox="1">
            <a:spLocks noChangeArrowheads="1"/>
          </p:cNvSpPr>
          <p:nvPr/>
        </p:nvSpPr>
        <p:spPr bwMode="auto">
          <a:xfrm>
            <a:off x="1812925" y="3245068"/>
            <a:ext cx="444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rtl="1"/>
            <a:r>
              <a:rPr lang="en-US" sz="2000" dirty="0"/>
              <a:t>45</a:t>
            </a:r>
          </a:p>
        </p:txBody>
      </p:sp>
      <p:sp>
        <p:nvSpPr>
          <p:cNvPr id="50219" name="Line 59"/>
          <p:cNvSpPr>
            <a:spLocks noChangeShapeType="1"/>
          </p:cNvSpPr>
          <p:nvPr/>
        </p:nvSpPr>
        <p:spPr bwMode="auto">
          <a:xfrm>
            <a:off x="4724400" y="5257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20" name="Line 60"/>
          <p:cNvSpPr>
            <a:spLocks noChangeShapeType="1"/>
          </p:cNvSpPr>
          <p:nvPr/>
        </p:nvSpPr>
        <p:spPr bwMode="auto">
          <a:xfrm>
            <a:off x="2286000" y="3429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21" name="Oval 61"/>
          <p:cNvSpPr>
            <a:spLocks noChangeArrowheads="1"/>
          </p:cNvSpPr>
          <p:nvPr/>
        </p:nvSpPr>
        <p:spPr bwMode="auto">
          <a:xfrm>
            <a:off x="4876800" y="35052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22" name="Oval 62"/>
          <p:cNvSpPr>
            <a:spLocks noChangeArrowheads="1"/>
          </p:cNvSpPr>
          <p:nvPr/>
        </p:nvSpPr>
        <p:spPr bwMode="auto">
          <a:xfrm>
            <a:off x="5715000" y="40513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23" name="Oval 63"/>
          <p:cNvSpPr>
            <a:spLocks noChangeArrowheads="1"/>
          </p:cNvSpPr>
          <p:nvPr/>
        </p:nvSpPr>
        <p:spPr bwMode="auto">
          <a:xfrm>
            <a:off x="3200400" y="28956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24" name="Oval 64"/>
          <p:cNvSpPr>
            <a:spLocks noChangeArrowheads="1"/>
          </p:cNvSpPr>
          <p:nvPr/>
        </p:nvSpPr>
        <p:spPr bwMode="auto">
          <a:xfrm>
            <a:off x="4114800" y="25908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25" name="Oval 65"/>
          <p:cNvSpPr>
            <a:spLocks noChangeArrowheads="1"/>
          </p:cNvSpPr>
          <p:nvPr/>
        </p:nvSpPr>
        <p:spPr bwMode="auto">
          <a:xfrm>
            <a:off x="5419725" y="48006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26" name="Oval 66"/>
          <p:cNvSpPr>
            <a:spLocks noChangeArrowheads="1"/>
          </p:cNvSpPr>
          <p:nvPr/>
        </p:nvSpPr>
        <p:spPr bwMode="auto">
          <a:xfrm>
            <a:off x="4953000" y="45720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grpSp>
        <p:nvGrpSpPr>
          <p:cNvPr id="50227" name="Group 67"/>
          <p:cNvGrpSpPr>
            <a:grpSpLocks/>
          </p:cNvGrpSpPr>
          <p:nvPr/>
        </p:nvGrpSpPr>
        <p:grpSpPr bwMode="auto">
          <a:xfrm>
            <a:off x="5657850" y="4787900"/>
            <a:ext cx="304800" cy="304800"/>
            <a:chOff x="2880" y="2160"/>
            <a:chExt cx="192" cy="192"/>
          </a:xfrm>
        </p:grpSpPr>
        <p:sp>
          <p:nvSpPr>
            <p:cNvPr id="50254" name="Line 68"/>
            <p:cNvSpPr>
              <a:spLocks noChangeShapeType="1"/>
            </p:cNvSpPr>
            <p:nvPr/>
          </p:nvSpPr>
          <p:spPr bwMode="auto">
            <a:xfrm>
              <a:off x="2880" y="2256"/>
              <a:ext cx="192" cy="0"/>
            </a:xfrm>
            <a:prstGeom prst="line">
              <a:avLst/>
            </a:prstGeom>
            <a:noFill/>
            <a:ln w="25400">
              <a:solidFill>
                <a:srgbClr val="671E9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55" name="Line 69"/>
            <p:cNvSpPr>
              <a:spLocks noChangeShapeType="1"/>
            </p:cNvSpPr>
            <p:nvPr/>
          </p:nvSpPr>
          <p:spPr bwMode="auto">
            <a:xfrm>
              <a:off x="2976" y="2160"/>
              <a:ext cx="0" cy="192"/>
            </a:xfrm>
            <a:prstGeom prst="line">
              <a:avLst/>
            </a:prstGeom>
            <a:noFill/>
            <a:ln w="25400">
              <a:solidFill>
                <a:srgbClr val="671E9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9336" name="Rectangle 72"/>
          <p:cNvSpPr>
            <a:spLocks noChangeArrowheads="1"/>
          </p:cNvSpPr>
          <p:nvPr/>
        </p:nvSpPr>
        <p:spPr bwMode="auto">
          <a:xfrm>
            <a:off x="8305800" y="1727200"/>
            <a:ext cx="838200" cy="609600"/>
          </a:xfrm>
          <a:prstGeom prst="rect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Tahoma" pitchFamily="34" charset="0"/>
                <a:cs typeface="Arial" charset="0"/>
              </a:rPr>
              <a:t>Income</a:t>
            </a:r>
          </a:p>
        </p:txBody>
      </p:sp>
      <p:sp>
        <p:nvSpPr>
          <p:cNvPr id="139337" name="Line 73"/>
          <p:cNvSpPr>
            <a:spLocks noChangeShapeType="1"/>
          </p:cNvSpPr>
          <p:nvPr/>
        </p:nvSpPr>
        <p:spPr bwMode="auto">
          <a:xfrm flipH="1">
            <a:off x="8153400" y="233680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9338" name="Line 74"/>
          <p:cNvSpPr>
            <a:spLocks noChangeShapeType="1"/>
          </p:cNvSpPr>
          <p:nvPr/>
        </p:nvSpPr>
        <p:spPr bwMode="auto">
          <a:xfrm>
            <a:off x="8763001" y="2336800"/>
            <a:ext cx="580697" cy="7532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9339" name="Text Box 75"/>
          <p:cNvSpPr txBox="1">
            <a:spLocks noChangeArrowheads="1"/>
          </p:cNvSpPr>
          <p:nvPr/>
        </p:nvSpPr>
        <p:spPr bwMode="auto">
          <a:xfrm>
            <a:off x="8991601" y="2368550"/>
            <a:ext cx="911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cs typeface="Arial" charset="0"/>
              </a:rPr>
              <a:t>&gt;=50K</a:t>
            </a:r>
          </a:p>
        </p:txBody>
      </p:sp>
      <p:sp>
        <p:nvSpPr>
          <p:cNvPr id="139340" name="Text Box 76"/>
          <p:cNvSpPr txBox="1">
            <a:spLocks noChangeArrowheads="1"/>
          </p:cNvSpPr>
          <p:nvPr/>
        </p:nvSpPr>
        <p:spPr bwMode="auto">
          <a:xfrm>
            <a:off x="7721600" y="2413000"/>
            <a:ext cx="7429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cs typeface="Arial" charset="0"/>
              </a:rPr>
              <a:t>&lt;50K</a:t>
            </a:r>
          </a:p>
        </p:txBody>
      </p:sp>
      <p:sp>
        <p:nvSpPr>
          <p:cNvPr id="139341" name="Rectangle 77"/>
          <p:cNvSpPr>
            <a:spLocks noChangeArrowheads="1"/>
          </p:cNvSpPr>
          <p:nvPr/>
        </p:nvSpPr>
        <p:spPr bwMode="auto">
          <a:xfrm>
            <a:off x="8991600" y="3098800"/>
            <a:ext cx="762000" cy="533400"/>
          </a:xfrm>
          <a:prstGeom prst="rect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ahoma" pitchFamily="34" charset="0"/>
                <a:cs typeface="Arial" charset="0"/>
              </a:rPr>
              <a:t>Age</a:t>
            </a:r>
          </a:p>
        </p:txBody>
      </p:sp>
      <p:sp>
        <p:nvSpPr>
          <p:cNvPr id="139342" name="Line 78"/>
          <p:cNvSpPr>
            <a:spLocks noChangeShapeType="1"/>
          </p:cNvSpPr>
          <p:nvPr/>
        </p:nvSpPr>
        <p:spPr bwMode="auto">
          <a:xfrm flipH="1">
            <a:off x="8737600" y="370840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9343" name="Line 79"/>
          <p:cNvSpPr>
            <a:spLocks noChangeShapeType="1"/>
          </p:cNvSpPr>
          <p:nvPr/>
        </p:nvSpPr>
        <p:spPr bwMode="auto">
          <a:xfrm>
            <a:off x="9347200" y="370840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9344" name="Text Box 80"/>
          <p:cNvSpPr txBox="1">
            <a:spLocks noChangeArrowheads="1"/>
          </p:cNvSpPr>
          <p:nvPr/>
        </p:nvSpPr>
        <p:spPr bwMode="auto">
          <a:xfrm>
            <a:off x="9601200" y="3784600"/>
            <a:ext cx="7747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cs typeface="Arial" charset="0"/>
              </a:rPr>
              <a:t>&gt;=45</a:t>
            </a:r>
          </a:p>
        </p:txBody>
      </p:sp>
      <p:sp>
        <p:nvSpPr>
          <p:cNvPr id="139345" name="Text Box 81"/>
          <p:cNvSpPr txBox="1">
            <a:spLocks noChangeArrowheads="1"/>
          </p:cNvSpPr>
          <p:nvPr/>
        </p:nvSpPr>
        <p:spPr bwMode="auto">
          <a:xfrm>
            <a:off x="8543926" y="3784600"/>
            <a:ext cx="606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cs typeface="Arial" charset="0"/>
              </a:rPr>
              <a:t>&lt;45</a:t>
            </a:r>
          </a:p>
        </p:txBody>
      </p:sp>
      <p:sp>
        <p:nvSpPr>
          <p:cNvPr id="139346" name="Oval 82"/>
          <p:cNvSpPr>
            <a:spLocks noChangeArrowheads="1"/>
          </p:cNvSpPr>
          <p:nvPr/>
        </p:nvSpPr>
        <p:spPr bwMode="auto">
          <a:xfrm>
            <a:off x="7543800" y="3025230"/>
            <a:ext cx="1219200" cy="76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Tahoma" pitchFamily="34" charset="0"/>
                <a:cs typeface="Arial" charset="0"/>
              </a:rPr>
              <a:t>NO</a:t>
            </a:r>
          </a:p>
        </p:txBody>
      </p:sp>
      <p:sp>
        <p:nvSpPr>
          <p:cNvPr id="139348" name="Oval 84"/>
          <p:cNvSpPr>
            <a:spLocks noChangeArrowheads="1"/>
          </p:cNvSpPr>
          <p:nvPr/>
        </p:nvSpPr>
        <p:spPr bwMode="auto">
          <a:xfrm>
            <a:off x="9448800" y="4394200"/>
            <a:ext cx="1066800" cy="76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ahoma" pitchFamily="34" charset="0"/>
                <a:cs typeface="Arial" charset="0"/>
              </a:rPr>
              <a:t>YES</a:t>
            </a:r>
          </a:p>
        </p:txBody>
      </p:sp>
      <p:sp>
        <p:nvSpPr>
          <p:cNvPr id="87" name="Text Box 85"/>
          <p:cNvSpPr txBox="1">
            <a:spLocks noChangeArrowheads="1"/>
          </p:cNvSpPr>
          <p:nvPr/>
        </p:nvSpPr>
        <p:spPr bwMode="auto">
          <a:xfrm>
            <a:off x="7687706" y="1117600"/>
            <a:ext cx="217277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671E97"/>
                </a:solidFill>
                <a:latin typeface="Tahoma" pitchFamily="34" charset="0"/>
                <a:cs typeface="Arial" charset="0"/>
              </a:rPr>
              <a:t>Classification tree </a:t>
            </a:r>
          </a:p>
        </p:txBody>
      </p:sp>
      <p:sp>
        <p:nvSpPr>
          <p:cNvPr id="91" name="Oval 64"/>
          <p:cNvSpPr>
            <a:spLocks noChangeArrowheads="1"/>
          </p:cNvSpPr>
          <p:nvPr/>
        </p:nvSpPr>
        <p:spPr bwMode="auto">
          <a:xfrm>
            <a:off x="8467725" y="48387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92" name="Oval 64"/>
          <p:cNvSpPr>
            <a:spLocks noChangeArrowheads="1"/>
          </p:cNvSpPr>
          <p:nvPr/>
        </p:nvSpPr>
        <p:spPr bwMode="auto">
          <a:xfrm>
            <a:off x="6629400" y="6185336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93" name="Text Box 85"/>
          <p:cNvSpPr txBox="1">
            <a:spLocks noChangeArrowheads="1"/>
          </p:cNvSpPr>
          <p:nvPr/>
        </p:nvSpPr>
        <p:spPr bwMode="auto">
          <a:xfrm>
            <a:off x="6867525" y="6094413"/>
            <a:ext cx="25939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Tahoma" pitchFamily="34" charset="0"/>
                <a:cs typeface="Arial" charset="0"/>
              </a:rPr>
              <a:t>Interested in LI? = NO </a:t>
            </a:r>
          </a:p>
        </p:txBody>
      </p:sp>
      <p:sp>
        <p:nvSpPr>
          <p:cNvPr id="50246" name="Line 19"/>
          <p:cNvSpPr>
            <a:spLocks noChangeShapeType="1"/>
          </p:cNvSpPr>
          <p:nvPr/>
        </p:nvSpPr>
        <p:spPr bwMode="auto">
          <a:xfrm>
            <a:off x="3429000" y="3670300"/>
            <a:ext cx="304800" cy="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47" name="Line 20"/>
          <p:cNvSpPr>
            <a:spLocks noChangeShapeType="1"/>
          </p:cNvSpPr>
          <p:nvPr/>
        </p:nvSpPr>
        <p:spPr bwMode="auto">
          <a:xfrm>
            <a:off x="3581400" y="3517900"/>
            <a:ext cx="0" cy="30480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48" name="Oval 64"/>
          <p:cNvSpPr>
            <a:spLocks noChangeArrowheads="1"/>
          </p:cNvSpPr>
          <p:nvPr/>
        </p:nvSpPr>
        <p:spPr bwMode="auto">
          <a:xfrm>
            <a:off x="5791200" y="22828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49" name="Oval 63"/>
          <p:cNvSpPr>
            <a:spLocks noChangeArrowheads="1"/>
          </p:cNvSpPr>
          <p:nvPr/>
        </p:nvSpPr>
        <p:spPr bwMode="auto">
          <a:xfrm>
            <a:off x="6326188" y="29591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grpSp>
        <p:nvGrpSpPr>
          <p:cNvPr id="263259" name="Group 91"/>
          <p:cNvGrpSpPr>
            <a:grpSpLocks/>
          </p:cNvGrpSpPr>
          <p:nvPr/>
        </p:nvGrpSpPr>
        <p:grpSpPr bwMode="auto">
          <a:xfrm>
            <a:off x="6002338" y="3962401"/>
            <a:ext cx="614362" cy="390525"/>
            <a:chOff x="2821" y="2496"/>
            <a:chExt cx="387" cy="246"/>
          </a:xfrm>
        </p:grpSpPr>
        <p:sp>
          <p:nvSpPr>
            <p:cNvPr id="50251" name="Oval 64"/>
            <p:cNvSpPr>
              <a:spLocks noChangeArrowheads="1"/>
            </p:cNvSpPr>
            <p:nvPr/>
          </p:nvSpPr>
          <p:spPr bwMode="auto">
            <a:xfrm>
              <a:off x="2821" y="264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0252" name="Text Box 93"/>
            <p:cNvSpPr txBox="1">
              <a:spLocks noChangeArrowheads="1"/>
            </p:cNvSpPr>
            <p:nvPr/>
          </p:nvSpPr>
          <p:spPr bwMode="auto">
            <a:xfrm>
              <a:off x="3024" y="2496"/>
              <a:ext cx="18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?</a:t>
              </a:r>
            </a:p>
          </p:txBody>
        </p:sp>
        <p:sp>
          <p:nvSpPr>
            <p:cNvPr id="50253" name="Line 94"/>
            <p:cNvSpPr>
              <a:spLocks noChangeShapeType="1"/>
            </p:cNvSpPr>
            <p:nvPr/>
          </p:nvSpPr>
          <p:spPr bwMode="auto">
            <a:xfrm flipH="1">
              <a:off x="2880" y="2640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predicting? </a:t>
            </a:r>
          </a:p>
        </p:txBody>
      </p:sp>
    </p:spTree>
    <p:extLst>
      <p:ext uri="{BB962C8B-B14F-4D97-AF65-F5344CB8AC3E}">
        <p14:creationId xmlns:p14="http://schemas.microsoft.com/office/powerpoint/2010/main" val="25735101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47" name="Oval 83"/>
          <p:cNvSpPr>
            <a:spLocks noChangeArrowheads="1"/>
          </p:cNvSpPr>
          <p:nvPr/>
        </p:nvSpPr>
        <p:spPr bwMode="auto">
          <a:xfrm>
            <a:off x="8001000" y="4381064"/>
            <a:ext cx="1219200" cy="76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Tahoma" pitchFamily="34" charset="0"/>
                <a:cs typeface="Arial" charset="0"/>
              </a:rPr>
              <a:t>p(LI)=0.43</a:t>
            </a:r>
          </a:p>
        </p:txBody>
      </p:sp>
      <p:sp>
        <p:nvSpPr>
          <p:cNvPr id="50177" name="Line 3"/>
          <p:cNvSpPr>
            <a:spLocks noChangeShapeType="1"/>
          </p:cNvSpPr>
          <p:nvPr/>
        </p:nvSpPr>
        <p:spPr bwMode="auto">
          <a:xfrm>
            <a:off x="2362200" y="1905000"/>
            <a:ext cx="0" cy="3429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/>
            <a:tailEnd type="none"/>
          </a:ln>
        </p:spPr>
        <p:txBody>
          <a:bodyPr/>
          <a:lstStyle/>
          <a:p>
            <a:endParaRPr lang="en-US"/>
          </a:p>
        </p:txBody>
      </p:sp>
      <p:sp>
        <p:nvSpPr>
          <p:cNvPr id="50178" name="Line 4"/>
          <p:cNvSpPr>
            <a:spLocks noChangeShapeType="1"/>
          </p:cNvSpPr>
          <p:nvPr/>
        </p:nvSpPr>
        <p:spPr bwMode="auto">
          <a:xfrm>
            <a:off x="2362200" y="5334000"/>
            <a:ext cx="487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/>
            <a:tailEnd type="triangle"/>
          </a:ln>
        </p:spPr>
        <p:txBody>
          <a:bodyPr/>
          <a:lstStyle/>
          <a:p>
            <a:endParaRPr lang="en-US"/>
          </a:p>
        </p:txBody>
      </p:sp>
      <p:sp>
        <p:nvSpPr>
          <p:cNvPr id="50179" name="Text Box 5"/>
          <p:cNvSpPr txBox="1">
            <a:spLocks noChangeArrowheads="1"/>
          </p:cNvSpPr>
          <p:nvPr/>
        </p:nvSpPr>
        <p:spPr bwMode="auto">
          <a:xfrm>
            <a:off x="6215826" y="5312974"/>
            <a:ext cx="9584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rtl="1"/>
            <a:r>
              <a:rPr lang="en-US" sz="2000" dirty="0"/>
              <a:t>Income</a:t>
            </a:r>
          </a:p>
        </p:txBody>
      </p:sp>
      <p:sp>
        <p:nvSpPr>
          <p:cNvPr id="50180" name="Text Box 6"/>
          <p:cNvSpPr txBox="1">
            <a:spLocks noChangeArrowheads="1"/>
          </p:cNvSpPr>
          <p:nvPr/>
        </p:nvSpPr>
        <p:spPr bwMode="auto">
          <a:xfrm>
            <a:off x="1660636" y="2060028"/>
            <a:ext cx="58009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rtl="1"/>
            <a:r>
              <a:rPr lang="en-US" sz="2000" dirty="0"/>
              <a:t>Age</a:t>
            </a:r>
          </a:p>
        </p:txBody>
      </p:sp>
      <p:sp>
        <p:nvSpPr>
          <p:cNvPr id="50181" name="Line 7"/>
          <p:cNvSpPr>
            <a:spLocks noChangeShapeType="1"/>
          </p:cNvSpPr>
          <p:nvPr/>
        </p:nvSpPr>
        <p:spPr bwMode="auto">
          <a:xfrm>
            <a:off x="6629400" y="2133600"/>
            <a:ext cx="304800" cy="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2" name="Line 8"/>
          <p:cNvSpPr>
            <a:spLocks noChangeShapeType="1"/>
          </p:cNvSpPr>
          <p:nvPr/>
        </p:nvSpPr>
        <p:spPr bwMode="auto">
          <a:xfrm>
            <a:off x="6781800" y="1981200"/>
            <a:ext cx="0" cy="30480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3" name="Line 9"/>
          <p:cNvSpPr>
            <a:spLocks noChangeShapeType="1"/>
          </p:cNvSpPr>
          <p:nvPr/>
        </p:nvSpPr>
        <p:spPr bwMode="auto">
          <a:xfrm>
            <a:off x="6477000" y="2743200"/>
            <a:ext cx="304800" cy="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4" name="Line 10"/>
          <p:cNvSpPr>
            <a:spLocks noChangeShapeType="1"/>
          </p:cNvSpPr>
          <p:nvPr/>
        </p:nvSpPr>
        <p:spPr bwMode="auto">
          <a:xfrm>
            <a:off x="6629400" y="2590800"/>
            <a:ext cx="0" cy="30480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5" name="Line 11"/>
          <p:cNvSpPr>
            <a:spLocks noChangeShapeType="1"/>
          </p:cNvSpPr>
          <p:nvPr/>
        </p:nvSpPr>
        <p:spPr bwMode="auto">
          <a:xfrm>
            <a:off x="5486400" y="2743200"/>
            <a:ext cx="304800" cy="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6" name="Line 12"/>
          <p:cNvSpPr>
            <a:spLocks noChangeShapeType="1"/>
          </p:cNvSpPr>
          <p:nvPr/>
        </p:nvSpPr>
        <p:spPr bwMode="auto">
          <a:xfrm>
            <a:off x="5638800" y="2590800"/>
            <a:ext cx="0" cy="30480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7" name="Line 13"/>
          <p:cNvSpPr>
            <a:spLocks noChangeShapeType="1"/>
          </p:cNvSpPr>
          <p:nvPr/>
        </p:nvSpPr>
        <p:spPr bwMode="auto">
          <a:xfrm>
            <a:off x="6019800" y="2286000"/>
            <a:ext cx="304800" cy="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8" name="Line 14"/>
          <p:cNvSpPr>
            <a:spLocks noChangeShapeType="1"/>
          </p:cNvSpPr>
          <p:nvPr/>
        </p:nvSpPr>
        <p:spPr bwMode="auto">
          <a:xfrm>
            <a:off x="6172200" y="2133600"/>
            <a:ext cx="0" cy="30480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9" name="Line 15"/>
          <p:cNvSpPr>
            <a:spLocks noChangeShapeType="1"/>
          </p:cNvSpPr>
          <p:nvPr/>
        </p:nvSpPr>
        <p:spPr bwMode="auto">
          <a:xfrm>
            <a:off x="6781800" y="2514600"/>
            <a:ext cx="304800" cy="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0" name="Line 16"/>
          <p:cNvSpPr>
            <a:spLocks noChangeShapeType="1"/>
          </p:cNvSpPr>
          <p:nvPr/>
        </p:nvSpPr>
        <p:spPr bwMode="auto">
          <a:xfrm>
            <a:off x="6934200" y="2362200"/>
            <a:ext cx="0" cy="30480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1" name="Line 17"/>
          <p:cNvSpPr>
            <a:spLocks noChangeShapeType="1"/>
          </p:cNvSpPr>
          <p:nvPr/>
        </p:nvSpPr>
        <p:spPr bwMode="auto">
          <a:xfrm>
            <a:off x="6781800" y="3124200"/>
            <a:ext cx="304800" cy="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2" name="Line 18"/>
          <p:cNvSpPr>
            <a:spLocks noChangeShapeType="1"/>
          </p:cNvSpPr>
          <p:nvPr/>
        </p:nvSpPr>
        <p:spPr bwMode="auto">
          <a:xfrm>
            <a:off x="6934200" y="2971800"/>
            <a:ext cx="0" cy="30480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3" name="Line 19"/>
          <p:cNvSpPr>
            <a:spLocks noChangeShapeType="1"/>
          </p:cNvSpPr>
          <p:nvPr/>
        </p:nvSpPr>
        <p:spPr bwMode="auto">
          <a:xfrm>
            <a:off x="5105400" y="2286000"/>
            <a:ext cx="304800" cy="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4" name="Line 20"/>
          <p:cNvSpPr>
            <a:spLocks noChangeShapeType="1"/>
          </p:cNvSpPr>
          <p:nvPr/>
        </p:nvSpPr>
        <p:spPr bwMode="auto">
          <a:xfrm>
            <a:off x="5257800" y="2133600"/>
            <a:ext cx="0" cy="30480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5" name="Line 21"/>
          <p:cNvSpPr>
            <a:spLocks noChangeShapeType="1"/>
          </p:cNvSpPr>
          <p:nvPr/>
        </p:nvSpPr>
        <p:spPr bwMode="auto">
          <a:xfrm>
            <a:off x="5943600" y="3048000"/>
            <a:ext cx="304800" cy="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6" name="Line 22"/>
          <p:cNvSpPr>
            <a:spLocks noChangeShapeType="1"/>
          </p:cNvSpPr>
          <p:nvPr/>
        </p:nvSpPr>
        <p:spPr bwMode="auto">
          <a:xfrm>
            <a:off x="6096000" y="2895600"/>
            <a:ext cx="0" cy="30480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7" name="Line 23"/>
          <p:cNvSpPr>
            <a:spLocks noChangeShapeType="1"/>
          </p:cNvSpPr>
          <p:nvPr/>
        </p:nvSpPr>
        <p:spPr bwMode="auto">
          <a:xfrm>
            <a:off x="5638800" y="1905000"/>
            <a:ext cx="304800" cy="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8" name="Line 24"/>
          <p:cNvSpPr>
            <a:spLocks noChangeShapeType="1"/>
          </p:cNvSpPr>
          <p:nvPr/>
        </p:nvSpPr>
        <p:spPr bwMode="auto">
          <a:xfrm>
            <a:off x="5791200" y="1752600"/>
            <a:ext cx="0" cy="30480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9" name="Oval 25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grpSp>
        <p:nvGrpSpPr>
          <p:cNvPr id="50200" name="Group 26"/>
          <p:cNvGrpSpPr>
            <a:grpSpLocks/>
          </p:cNvGrpSpPr>
          <p:nvPr/>
        </p:nvGrpSpPr>
        <p:grpSpPr bwMode="auto">
          <a:xfrm>
            <a:off x="4267200" y="2819400"/>
            <a:ext cx="304800" cy="304800"/>
            <a:chOff x="2880" y="2160"/>
            <a:chExt cx="192" cy="192"/>
          </a:xfrm>
        </p:grpSpPr>
        <p:sp>
          <p:nvSpPr>
            <p:cNvPr id="50268" name="Line 27"/>
            <p:cNvSpPr>
              <a:spLocks noChangeShapeType="1"/>
            </p:cNvSpPr>
            <p:nvPr/>
          </p:nvSpPr>
          <p:spPr bwMode="auto">
            <a:xfrm>
              <a:off x="2880" y="2256"/>
              <a:ext cx="192" cy="0"/>
            </a:xfrm>
            <a:prstGeom prst="line">
              <a:avLst/>
            </a:prstGeom>
            <a:noFill/>
            <a:ln w="25400">
              <a:solidFill>
                <a:srgbClr val="671E9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69" name="Line 28"/>
            <p:cNvSpPr>
              <a:spLocks noChangeShapeType="1"/>
            </p:cNvSpPr>
            <p:nvPr/>
          </p:nvSpPr>
          <p:spPr bwMode="auto">
            <a:xfrm>
              <a:off x="2976" y="2160"/>
              <a:ext cx="0" cy="192"/>
            </a:xfrm>
            <a:prstGeom prst="line">
              <a:avLst/>
            </a:prstGeom>
            <a:noFill/>
            <a:ln w="25400">
              <a:solidFill>
                <a:srgbClr val="671E9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0201" name="Group 29"/>
          <p:cNvGrpSpPr>
            <a:grpSpLocks/>
          </p:cNvGrpSpPr>
          <p:nvPr/>
        </p:nvGrpSpPr>
        <p:grpSpPr bwMode="auto">
          <a:xfrm>
            <a:off x="5105400" y="3581400"/>
            <a:ext cx="304800" cy="304800"/>
            <a:chOff x="2880" y="2160"/>
            <a:chExt cx="192" cy="192"/>
          </a:xfrm>
        </p:grpSpPr>
        <p:sp>
          <p:nvSpPr>
            <p:cNvPr id="50266" name="Line 30"/>
            <p:cNvSpPr>
              <a:spLocks noChangeShapeType="1"/>
            </p:cNvSpPr>
            <p:nvPr/>
          </p:nvSpPr>
          <p:spPr bwMode="auto">
            <a:xfrm>
              <a:off x="2880" y="2256"/>
              <a:ext cx="192" cy="0"/>
            </a:xfrm>
            <a:prstGeom prst="line">
              <a:avLst/>
            </a:prstGeom>
            <a:noFill/>
            <a:ln w="25400">
              <a:solidFill>
                <a:srgbClr val="671E9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67" name="Line 31"/>
            <p:cNvSpPr>
              <a:spLocks noChangeShapeType="1"/>
            </p:cNvSpPr>
            <p:nvPr/>
          </p:nvSpPr>
          <p:spPr bwMode="auto">
            <a:xfrm>
              <a:off x="2976" y="2160"/>
              <a:ext cx="0" cy="192"/>
            </a:xfrm>
            <a:prstGeom prst="line">
              <a:avLst/>
            </a:prstGeom>
            <a:noFill/>
            <a:ln w="25400">
              <a:solidFill>
                <a:srgbClr val="671E9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0202" name="Group 32"/>
          <p:cNvGrpSpPr>
            <a:grpSpLocks/>
          </p:cNvGrpSpPr>
          <p:nvPr/>
        </p:nvGrpSpPr>
        <p:grpSpPr bwMode="auto">
          <a:xfrm>
            <a:off x="4953000" y="2743200"/>
            <a:ext cx="304800" cy="304800"/>
            <a:chOff x="2880" y="2160"/>
            <a:chExt cx="192" cy="192"/>
          </a:xfrm>
        </p:grpSpPr>
        <p:sp>
          <p:nvSpPr>
            <p:cNvPr id="50264" name="Line 33"/>
            <p:cNvSpPr>
              <a:spLocks noChangeShapeType="1"/>
            </p:cNvSpPr>
            <p:nvPr/>
          </p:nvSpPr>
          <p:spPr bwMode="auto">
            <a:xfrm>
              <a:off x="2880" y="2256"/>
              <a:ext cx="192" cy="0"/>
            </a:xfrm>
            <a:prstGeom prst="line">
              <a:avLst/>
            </a:prstGeom>
            <a:noFill/>
            <a:ln w="25400">
              <a:solidFill>
                <a:srgbClr val="671E9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65" name="Line 34"/>
            <p:cNvSpPr>
              <a:spLocks noChangeShapeType="1"/>
            </p:cNvSpPr>
            <p:nvPr/>
          </p:nvSpPr>
          <p:spPr bwMode="auto">
            <a:xfrm>
              <a:off x="2976" y="2160"/>
              <a:ext cx="0" cy="192"/>
            </a:xfrm>
            <a:prstGeom prst="line">
              <a:avLst/>
            </a:prstGeom>
            <a:noFill/>
            <a:ln w="25400">
              <a:solidFill>
                <a:srgbClr val="671E9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203" name="Oval 35"/>
          <p:cNvSpPr>
            <a:spLocks noChangeArrowheads="1"/>
          </p:cNvSpPr>
          <p:nvPr/>
        </p:nvSpPr>
        <p:spPr bwMode="auto">
          <a:xfrm>
            <a:off x="4267200" y="31242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04" name="Oval 36"/>
          <p:cNvSpPr>
            <a:spLocks noChangeArrowheads="1"/>
          </p:cNvSpPr>
          <p:nvPr/>
        </p:nvSpPr>
        <p:spPr bwMode="auto">
          <a:xfrm>
            <a:off x="4267200" y="45720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05" name="Oval 37"/>
          <p:cNvSpPr>
            <a:spLocks noChangeArrowheads="1"/>
          </p:cNvSpPr>
          <p:nvPr/>
        </p:nvSpPr>
        <p:spPr bwMode="auto">
          <a:xfrm>
            <a:off x="4191000" y="35814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06" name="Oval 38"/>
          <p:cNvSpPr>
            <a:spLocks noChangeArrowheads="1"/>
          </p:cNvSpPr>
          <p:nvPr/>
        </p:nvSpPr>
        <p:spPr bwMode="auto">
          <a:xfrm>
            <a:off x="3657600" y="28956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07" name="Oval 39"/>
          <p:cNvSpPr>
            <a:spLocks noChangeArrowheads="1"/>
          </p:cNvSpPr>
          <p:nvPr/>
        </p:nvSpPr>
        <p:spPr bwMode="auto">
          <a:xfrm>
            <a:off x="3352800" y="42672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08" name="Oval 40"/>
          <p:cNvSpPr>
            <a:spLocks noChangeArrowheads="1"/>
          </p:cNvSpPr>
          <p:nvPr/>
        </p:nvSpPr>
        <p:spPr bwMode="auto">
          <a:xfrm>
            <a:off x="3505200" y="48768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09" name="Oval 41"/>
          <p:cNvSpPr>
            <a:spLocks noChangeArrowheads="1"/>
          </p:cNvSpPr>
          <p:nvPr/>
        </p:nvSpPr>
        <p:spPr bwMode="auto">
          <a:xfrm>
            <a:off x="3124200" y="47244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10" name="Oval 43"/>
          <p:cNvSpPr>
            <a:spLocks noChangeArrowheads="1"/>
          </p:cNvSpPr>
          <p:nvPr/>
        </p:nvSpPr>
        <p:spPr bwMode="auto">
          <a:xfrm>
            <a:off x="2895600" y="41148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grpSp>
        <p:nvGrpSpPr>
          <p:cNvPr id="50211" name="Group 44"/>
          <p:cNvGrpSpPr>
            <a:grpSpLocks/>
          </p:cNvGrpSpPr>
          <p:nvPr/>
        </p:nvGrpSpPr>
        <p:grpSpPr bwMode="auto">
          <a:xfrm>
            <a:off x="5273675" y="4127500"/>
            <a:ext cx="304800" cy="304800"/>
            <a:chOff x="2880" y="2160"/>
            <a:chExt cx="192" cy="192"/>
          </a:xfrm>
        </p:grpSpPr>
        <p:sp>
          <p:nvSpPr>
            <p:cNvPr id="50262" name="Line 45"/>
            <p:cNvSpPr>
              <a:spLocks noChangeShapeType="1"/>
            </p:cNvSpPr>
            <p:nvPr/>
          </p:nvSpPr>
          <p:spPr bwMode="auto">
            <a:xfrm>
              <a:off x="2880" y="2256"/>
              <a:ext cx="192" cy="0"/>
            </a:xfrm>
            <a:prstGeom prst="line">
              <a:avLst/>
            </a:prstGeom>
            <a:noFill/>
            <a:ln w="25400">
              <a:solidFill>
                <a:srgbClr val="671E9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63" name="Line 46"/>
            <p:cNvSpPr>
              <a:spLocks noChangeShapeType="1"/>
            </p:cNvSpPr>
            <p:nvPr/>
          </p:nvSpPr>
          <p:spPr bwMode="auto">
            <a:xfrm>
              <a:off x="2976" y="2160"/>
              <a:ext cx="0" cy="192"/>
            </a:xfrm>
            <a:prstGeom prst="line">
              <a:avLst/>
            </a:prstGeom>
            <a:noFill/>
            <a:ln w="25400">
              <a:solidFill>
                <a:srgbClr val="671E9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9311" name="Line 47"/>
          <p:cNvSpPr>
            <a:spLocks noChangeShapeType="1"/>
          </p:cNvSpPr>
          <p:nvPr/>
        </p:nvSpPr>
        <p:spPr bwMode="auto">
          <a:xfrm>
            <a:off x="4800600" y="3429000"/>
            <a:ext cx="2590800" cy="0"/>
          </a:xfrm>
          <a:prstGeom prst="line">
            <a:avLst/>
          </a:prstGeom>
          <a:noFill/>
          <a:ln w="317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312" name="Line 48"/>
          <p:cNvSpPr>
            <a:spLocks noChangeShapeType="1"/>
          </p:cNvSpPr>
          <p:nvPr/>
        </p:nvSpPr>
        <p:spPr bwMode="auto">
          <a:xfrm>
            <a:off x="4724400" y="1828800"/>
            <a:ext cx="0" cy="3352800"/>
          </a:xfrm>
          <a:prstGeom prst="line">
            <a:avLst/>
          </a:prstGeom>
          <a:noFill/>
          <a:ln w="349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0214" name="Group 2"/>
          <p:cNvGrpSpPr>
            <a:grpSpLocks/>
          </p:cNvGrpSpPr>
          <p:nvPr/>
        </p:nvGrpSpPr>
        <p:grpSpPr bwMode="auto">
          <a:xfrm>
            <a:off x="1736835" y="5682861"/>
            <a:ext cx="3273138" cy="762198"/>
            <a:chOff x="1600200" y="5824756"/>
            <a:chExt cx="3273715" cy="762198"/>
          </a:xfrm>
        </p:grpSpPr>
        <p:grpSp>
          <p:nvGrpSpPr>
            <p:cNvPr id="50256" name="Group 49"/>
            <p:cNvGrpSpPr>
              <a:grpSpLocks/>
            </p:cNvGrpSpPr>
            <p:nvPr/>
          </p:nvGrpSpPr>
          <p:grpSpPr bwMode="auto">
            <a:xfrm>
              <a:off x="1600200" y="6245225"/>
              <a:ext cx="304800" cy="304800"/>
              <a:chOff x="2880" y="2110"/>
              <a:chExt cx="192" cy="192"/>
            </a:xfrm>
          </p:grpSpPr>
          <p:sp>
            <p:nvSpPr>
              <p:cNvPr id="50260" name="Line 50"/>
              <p:cNvSpPr>
                <a:spLocks noChangeShapeType="1"/>
              </p:cNvSpPr>
              <p:nvPr/>
            </p:nvSpPr>
            <p:spPr bwMode="auto">
              <a:xfrm>
                <a:off x="2880" y="2206"/>
                <a:ext cx="192" cy="0"/>
              </a:xfrm>
              <a:prstGeom prst="line">
                <a:avLst/>
              </a:prstGeom>
              <a:noFill/>
              <a:ln w="25400">
                <a:solidFill>
                  <a:srgbClr val="671E9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61" name="Line 51"/>
              <p:cNvSpPr>
                <a:spLocks noChangeShapeType="1"/>
              </p:cNvSpPr>
              <p:nvPr/>
            </p:nvSpPr>
            <p:spPr bwMode="auto">
              <a:xfrm>
                <a:off x="2976" y="2110"/>
                <a:ext cx="0" cy="192"/>
              </a:xfrm>
              <a:prstGeom prst="line">
                <a:avLst/>
              </a:prstGeom>
              <a:noFill/>
              <a:ln w="25400">
                <a:solidFill>
                  <a:srgbClr val="671E9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0257" name="Oval 52"/>
            <p:cNvSpPr>
              <a:spLocks noChangeArrowheads="1"/>
            </p:cNvSpPr>
            <p:nvPr/>
          </p:nvSpPr>
          <p:spPr bwMode="auto">
            <a:xfrm>
              <a:off x="1676400" y="5925204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0258" name="Text Box 53"/>
            <p:cNvSpPr txBox="1">
              <a:spLocks noChangeArrowheads="1"/>
            </p:cNvSpPr>
            <p:nvPr/>
          </p:nvSpPr>
          <p:spPr bwMode="auto">
            <a:xfrm>
              <a:off x="1981267" y="5824756"/>
              <a:ext cx="28926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Tahoma" pitchFamily="34" charset="0"/>
                  <a:cs typeface="Arial" charset="0"/>
                </a:rPr>
                <a:t>Did not buy life insurance </a:t>
              </a:r>
            </a:p>
          </p:txBody>
        </p:sp>
        <p:sp>
          <p:nvSpPr>
            <p:cNvPr id="50259" name="Text Box 54"/>
            <p:cNvSpPr txBox="1">
              <a:spLocks noChangeArrowheads="1"/>
            </p:cNvSpPr>
            <p:nvPr/>
          </p:nvSpPr>
          <p:spPr bwMode="auto">
            <a:xfrm>
              <a:off x="1967021" y="6248400"/>
              <a:ext cx="238440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rgbClr val="671E97"/>
                  </a:solidFill>
                  <a:latin typeface="Tahoma" pitchFamily="34" charset="0"/>
                  <a:cs typeface="Arial" charset="0"/>
                </a:rPr>
                <a:t>Bought life insurance</a:t>
              </a:r>
            </a:p>
          </p:txBody>
        </p:sp>
      </p:grpSp>
      <p:sp>
        <p:nvSpPr>
          <p:cNvPr id="139319" name="Text Box 55"/>
          <p:cNvSpPr txBox="1">
            <a:spLocks noChangeArrowheads="1"/>
          </p:cNvSpPr>
          <p:nvPr/>
        </p:nvSpPr>
        <p:spPr bwMode="auto">
          <a:xfrm>
            <a:off x="5946775" y="3429000"/>
            <a:ext cx="15927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rtl="1"/>
            <a:r>
              <a:rPr lang="en-US" sz="2000" dirty="0"/>
              <a:t>Split over age</a:t>
            </a:r>
          </a:p>
        </p:txBody>
      </p:sp>
      <p:sp>
        <p:nvSpPr>
          <p:cNvPr id="139320" name="Text Box 56"/>
          <p:cNvSpPr txBox="1">
            <a:spLocks noChangeArrowheads="1"/>
          </p:cNvSpPr>
          <p:nvPr/>
        </p:nvSpPr>
        <p:spPr bwMode="auto">
          <a:xfrm>
            <a:off x="3811588" y="1371600"/>
            <a:ext cx="19918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rtl="1"/>
            <a:r>
              <a:rPr lang="en-US" sz="2000" dirty="0"/>
              <a:t>Split over income</a:t>
            </a:r>
          </a:p>
        </p:txBody>
      </p:sp>
      <p:sp>
        <p:nvSpPr>
          <p:cNvPr id="50217" name="Text Box 57"/>
          <p:cNvSpPr txBox="1">
            <a:spLocks noChangeArrowheads="1"/>
          </p:cNvSpPr>
          <p:nvPr/>
        </p:nvSpPr>
        <p:spPr bwMode="auto">
          <a:xfrm>
            <a:off x="4402792" y="5348288"/>
            <a:ext cx="5774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rtl="1"/>
            <a:r>
              <a:rPr lang="en-US" sz="2000" dirty="0"/>
              <a:t>50K</a:t>
            </a:r>
          </a:p>
        </p:txBody>
      </p:sp>
      <p:sp>
        <p:nvSpPr>
          <p:cNvPr id="50218" name="Text Box 58"/>
          <p:cNvSpPr txBox="1">
            <a:spLocks noChangeArrowheads="1"/>
          </p:cNvSpPr>
          <p:nvPr/>
        </p:nvSpPr>
        <p:spPr bwMode="auto">
          <a:xfrm>
            <a:off x="1812925" y="3245068"/>
            <a:ext cx="444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rtl="1"/>
            <a:r>
              <a:rPr lang="en-US" sz="2000" dirty="0"/>
              <a:t>45</a:t>
            </a:r>
          </a:p>
        </p:txBody>
      </p:sp>
      <p:sp>
        <p:nvSpPr>
          <p:cNvPr id="50219" name="Line 59"/>
          <p:cNvSpPr>
            <a:spLocks noChangeShapeType="1"/>
          </p:cNvSpPr>
          <p:nvPr/>
        </p:nvSpPr>
        <p:spPr bwMode="auto">
          <a:xfrm>
            <a:off x="4724400" y="5257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20" name="Line 60"/>
          <p:cNvSpPr>
            <a:spLocks noChangeShapeType="1"/>
          </p:cNvSpPr>
          <p:nvPr/>
        </p:nvSpPr>
        <p:spPr bwMode="auto">
          <a:xfrm>
            <a:off x="2286000" y="3429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21" name="Oval 61"/>
          <p:cNvSpPr>
            <a:spLocks noChangeArrowheads="1"/>
          </p:cNvSpPr>
          <p:nvPr/>
        </p:nvSpPr>
        <p:spPr bwMode="auto">
          <a:xfrm>
            <a:off x="4876800" y="35052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22" name="Oval 62"/>
          <p:cNvSpPr>
            <a:spLocks noChangeArrowheads="1"/>
          </p:cNvSpPr>
          <p:nvPr/>
        </p:nvSpPr>
        <p:spPr bwMode="auto">
          <a:xfrm>
            <a:off x="5715000" y="40513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23" name="Oval 63"/>
          <p:cNvSpPr>
            <a:spLocks noChangeArrowheads="1"/>
          </p:cNvSpPr>
          <p:nvPr/>
        </p:nvSpPr>
        <p:spPr bwMode="auto">
          <a:xfrm>
            <a:off x="3200400" y="28956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24" name="Oval 64"/>
          <p:cNvSpPr>
            <a:spLocks noChangeArrowheads="1"/>
          </p:cNvSpPr>
          <p:nvPr/>
        </p:nvSpPr>
        <p:spPr bwMode="auto">
          <a:xfrm>
            <a:off x="4114800" y="25908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25" name="Oval 65"/>
          <p:cNvSpPr>
            <a:spLocks noChangeArrowheads="1"/>
          </p:cNvSpPr>
          <p:nvPr/>
        </p:nvSpPr>
        <p:spPr bwMode="auto">
          <a:xfrm>
            <a:off x="5419725" y="48006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26" name="Oval 66"/>
          <p:cNvSpPr>
            <a:spLocks noChangeArrowheads="1"/>
          </p:cNvSpPr>
          <p:nvPr/>
        </p:nvSpPr>
        <p:spPr bwMode="auto">
          <a:xfrm>
            <a:off x="4953000" y="45720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grpSp>
        <p:nvGrpSpPr>
          <p:cNvPr id="50227" name="Group 67"/>
          <p:cNvGrpSpPr>
            <a:grpSpLocks/>
          </p:cNvGrpSpPr>
          <p:nvPr/>
        </p:nvGrpSpPr>
        <p:grpSpPr bwMode="auto">
          <a:xfrm>
            <a:off x="5657850" y="4787900"/>
            <a:ext cx="304800" cy="304800"/>
            <a:chOff x="2880" y="2160"/>
            <a:chExt cx="192" cy="192"/>
          </a:xfrm>
        </p:grpSpPr>
        <p:sp>
          <p:nvSpPr>
            <p:cNvPr id="50254" name="Line 68"/>
            <p:cNvSpPr>
              <a:spLocks noChangeShapeType="1"/>
            </p:cNvSpPr>
            <p:nvPr/>
          </p:nvSpPr>
          <p:spPr bwMode="auto">
            <a:xfrm>
              <a:off x="2880" y="2256"/>
              <a:ext cx="192" cy="0"/>
            </a:xfrm>
            <a:prstGeom prst="line">
              <a:avLst/>
            </a:prstGeom>
            <a:noFill/>
            <a:ln w="25400">
              <a:solidFill>
                <a:srgbClr val="671E9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55" name="Line 69"/>
            <p:cNvSpPr>
              <a:spLocks noChangeShapeType="1"/>
            </p:cNvSpPr>
            <p:nvPr/>
          </p:nvSpPr>
          <p:spPr bwMode="auto">
            <a:xfrm>
              <a:off x="2976" y="2160"/>
              <a:ext cx="0" cy="192"/>
            </a:xfrm>
            <a:prstGeom prst="line">
              <a:avLst/>
            </a:prstGeom>
            <a:noFill/>
            <a:ln w="25400">
              <a:solidFill>
                <a:srgbClr val="671E97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9336" name="Rectangle 72"/>
          <p:cNvSpPr>
            <a:spLocks noChangeArrowheads="1"/>
          </p:cNvSpPr>
          <p:nvPr/>
        </p:nvSpPr>
        <p:spPr bwMode="auto">
          <a:xfrm>
            <a:off x="8305800" y="1727200"/>
            <a:ext cx="838200" cy="609600"/>
          </a:xfrm>
          <a:prstGeom prst="rect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Tahoma" pitchFamily="34" charset="0"/>
                <a:cs typeface="Arial" charset="0"/>
              </a:rPr>
              <a:t>Income</a:t>
            </a:r>
          </a:p>
        </p:txBody>
      </p:sp>
      <p:sp>
        <p:nvSpPr>
          <p:cNvPr id="139337" name="Line 73"/>
          <p:cNvSpPr>
            <a:spLocks noChangeShapeType="1"/>
          </p:cNvSpPr>
          <p:nvPr/>
        </p:nvSpPr>
        <p:spPr bwMode="auto">
          <a:xfrm flipH="1">
            <a:off x="8153400" y="233680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9338" name="Line 74"/>
          <p:cNvSpPr>
            <a:spLocks noChangeShapeType="1"/>
          </p:cNvSpPr>
          <p:nvPr/>
        </p:nvSpPr>
        <p:spPr bwMode="auto">
          <a:xfrm>
            <a:off x="8763001" y="2336800"/>
            <a:ext cx="580697" cy="7532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9339" name="Text Box 75"/>
          <p:cNvSpPr txBox="1">
            <a:spLocks noChangeArrowheads="1"/>
          </p:cNvSpPr>
          <p:nvPr/>
        </p:nvSpPr>
        <p:spPr bwMode="auto">
          <a:xfrm>
            <a:off x="8991601" y="2368550"/>
            <a:ext cx="911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cs typeface="Arial" charset="0"/>
              </a:rPr>
              <a:t>&gt;=50K</a:t>
            </a:r>
          </a:p>
        </p:txBody>
      </p:sp>
      <p:sp>
        <p:nvSpPr>
          <p:cNvPr id="139340" name="Text Box 76"/>
          <p:cNvSpPr txBox="1">
            <a:spLocks noChangeArrowheads="1"/>
          </p:cNvSpPr>
          <p:nvPr/>
        </p:nvSpPr>
        <p:spPr bwMode="auto">
          <a:xfrm>
            <a:off x="7721600" y="2413000"/>
            <a:ext cx="7429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cs typeface="Arial" charset="0"/>
              </a:rPr>
              <a:t>&lt;50K</a:t>
            </a:r>
          </a:p>
        </p:txBody>
      </p:sp>
      <p:sp>
        <p:nvSpPr>
          <p:cNvPr id="139341" name="Rectangle 77"/>
          <p:cNvSpPr>
            <a:spLocks noChangeArrowheads="1"/>
          </p:cNvSpPr>
          <p:nvPr/>
        </p:nvSpPr>
        <p:spPr bwMode="auto">
          <a:xfrm>
            <a:off x="8991600" y="3098800"/>
            <a:ext cx="762000" cy="533400"/>
          </a:xfrm>
          <a:prstGeom prst="rect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Tahoma" pitchFamily="34" charset="0"/>
                <a:cs typeface="Arial" charset="0"/>
              </a:rPr>
              <a:t>Age</a:t>
            </a:r>
          </a:p>
        </p:txBody>
      </p:sp>
      <p:sp>
        <p:nvSpPr>
          <p:cNvPr id="139342" name="Line 78"/>
          <p:cNvSpPr>
            <a:spLocks noChangeShapeType="1"/>
          </p:cNvSpPr>
          <p:nvPr/>
        </p:nvSpPr>
        <p:spPr bwMode="auto">
          <a:xfrm flipH="1">
            <a:off x="8737600" y="370840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9343" name="Line 79"/>
          <p:cNvSpPr>
            <a:spLocks noChangeShapeType="1"/>
          </p:cNvSpPr>
          <p:nvPr/>
        </p:nvSpPr>
        <p:spPr bwMode="auto">
          <a:xfrm>
            <a:off x="9347200" y="370840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9344" name="Text Box 80"/>
          <p:cNvSpPr txBox="1">
            <a:spLocks noChangeArrowheads="1"/>
          </p:cNvSpPr>
          <p:nvPr/>
        </p:nvSpPr>
        <p:spPr bwMode="auto">
          <a:xfrm>
            <a:off x="9601200" y="3784600"/>
            <a:ext cx="7747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cs typeface="Arial" charset="0"/>
              </a:rPr>
              <a:t>&gt;=45</a:t>
            </a:r>
          </a:p>
        </p:txBody>
      </p:sp>
      <p:sp>
        <p:nvSpPr>
          <p:cNvPr id="139345" name="Text Box 81"/>
          <p:cNvSpPr txBox="1">
            <a:spLocks noChangeArrowheads="1"/>
          </p:cNvSpPr>
          <p:nvPr/>
        </p:nvSpPr>
        <p:spPr bwMode="auto">
          <a:xfrm>
            <a:off x="8543926" y="3784600"/>
            <a:ext cx="606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cs typeface="Arial" charset="0"/>
              </a:rPr>
              <a:t>&lt;45</a:t>
            </a:r>
          </a:p>
        </p:txBody>
      </p:sp>
      <p:sp>
        <p:nvSpPr>
          <p:cNvPr id="139346" name="Oval 82"/>
          <p:cNvSpPr>
            <a:spLocks noChangeArrowheads="1"/>
          </p:cNvSpPr>
          <p:nvPr/>
        </p:nvSpPr>
        <p:spPr bwMode="auto">
          <a:xfrm>
            <a:off x="7543800" y="3025230"/>
            <a:ext cx="1219200" cy="76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Tahoma" pitchFamily="34" charset="0"/>
                <a:cs typeface="Arial" charset="0"/>
              </a:rPr>
              <a:t>p(LI)=0.15</a:t>
            </a:r>
          </a:p>
        </p:txBody>
      </p:sp>
      <p:sp>
        <p:nvSpPr>
          <p:cNvPr id="139348" name="Oval 84"/>
          <p:cNvSpPr>
            <a:spLocks noChangeArrowheads="1"/>
          </p:cNvSpPr>
          <p:nvPr/>
        </p:nvSpPr>
        <p:spPr bwMode="auto">
          <a:xfrm>
            <a:off x="9448800" y="4394200"/>
            <a:ext cx="1066800" cy="76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Tahoma" pitchFamily="34" charset="0"/>
                <a:cs typeface="Arial" charset="0"/>
              </a:rPr>
              <a:t>p(LI)=0.83</a:t>
            </a:r>
          </a:p>
        </p:txBody>
      </p:sp>
      <p:sp>
        <p:nvSpPr>
          <p:cNvPr id="87" name="Text Box 85"/>
          <p:cNvSpPr txBox="1">
            <a:spLocks noChangeArrowheads="1"/>
          </p:cNvSpPr>
          <p:nvPr/>
        </p:nvSpPr>
        <p:spPr bwMode="auto">
          <a:xfrm>
            <a:off x="7687700" y="1117600"/>
            <a:ext cx="22501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671E97"/>
                </a:solidFill>
                <a:latin typeface="Tahoma" pitchFamily="34" charset="0"/>
                <a:cs typeface="Arial" charset="0"/>
              </a:rPr>
              <a:t>Classification tree </a:t>
            </a:r>
          </a:p>
        </p:txBody>
      </p:sp>
      <p:sp>
        <p:nvSpPr>
          <p:cNvPr id="91" name="Oval 64"/>
          <p:cNvSpPr>
            <a:spLocks noChangeArrowheads="1"/>
          </p:cNvSpPr>
          <p:nvPr/>
        </p:nvSpPr>
        <p:spPr bwMode="auto">
          <a:xfrm>
            <a:off x="8467725" y="490176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92" name="Oval 64"/>
          <p:cNvSpPr>
            <a:spLocks noChangeArrowheads="1"/>
          </p:cNvSpPr>
          <p:nvPr/>
        </p:nvSpPr>
        <p:spPr bwMode="auto">
          <a:xfrm>
            <a:off x="6629400" y="6185336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93" name="Text Box 85"/>
          <p:cNvSpPr txBox="1">
            <a:spLocks noChangeArrowheads="1"/>
          </p:cNvSpPr>
          <p:nvPr/>
        </p:nvSpPr>
        <p:spPr bwMode="auto">
          <a:xfrm>
            <a:off x="6867525" y="6094413"/>
            <a:ext cx="259718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Tahoma" pitchFamily="34" charset="0"/>
                <a:cs typeface="Arial" charset="0"/>
              </a:rPr>
              <a:t>Interested in LI? = 3/7</a:t>
            </a:r>
          </a:p>
        </p:txBody>
      </p:sp>
      <p:sp>
        <p:nvSpPr>
          <p:cNvPr id="50246" name="Line 19"/>
          <p:cNvSpPr>
            <a:spLocks noChangeShapeType="1"/>
          </p:cNvSpPr>
          <p:nvPr/>
        </p:nvSpPr>
        <p:spPr bwMode="auto">
          <a:xfrm>
            <a:off x="3429000" y="3670300"/>
            <a:ext cx="304800" cy="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47" name="Line 20"/>
          <p:cNvSpPr>
            <a:spLocks noChangeShapeType="1"/>
          </p:cNvSpPr>
          <p:nvPr/>
        </p:nvSpPr>
        <p:spPr bwMode="auto">
          <a:xfrm>
            <a:off x="3581400" y="3517900"/>
            <a:ext cx="0" cy="304800"/>
          </a:xfrm>
          <a:prstGeom prst="line">
            <a:avLst/>
          </a:prstGeom>
          <a:noFill/>
          <a:ln w="25400">
            <a:solidFill>
              <a:srgbClr val="671E9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48" name="Oval 64"/>
          <p:cNvSpPr>
            <a:spLocks noChangeArrowheads="1"/>
          </p:cNvSpPr>
          <p:nvPr/>
        </p:nvSpPr>
        <p:spPr bwMode="auto">
          <a:xfrm>
            <a:off x="5791200" y="22828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0249" name="Oval 63"/>
          <p:cNvSpPr>
            <a:spLocks noChangeArrowheads="1"/>
          </p:cNvSpPr>
          <p:nvPr/>
        </p:nvSpPr>
        <p:spPr bwMode="auto">
          <a:xfrm>
            <a:off x="6326188" y="29591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grpSp>
        <p:nvGrpSpPr>
          <p:cNvPr id="263259" name="Group 91"/>
          <p:cNvGrpSpPr>
            <a:grpSpLocks/>
          </p:cNvGrpSpPr>
          <p:nvPr/>
        </p:nvGrpSpPr>
        <p:grpSpPr bwMode="auto">
          <a:xfrm>
            <a:off x="6002338" y="3962401"/>
            <a:ext cx="614362" cy="390525"/>
            <a:chOff x="2821" y="2496"/>
            <a:chExt cx="387" cy="246"/>
          </a:xfrm>
        </p:grpSpPr>
        <p:sp>
          <p:nvSpPr>
            <p:cNvPr id="50251" name="Oval 64"/>
            <p:cNvSpPr>
              <a:spLocks noChangeArrowheads="1"/>
            </p:cNvSpPr>
            <p:nvPr/>
          </p:nvSpPr>
          <p:spPr bwMode="auto">
            <a:xfrm>
              <a:off x="2821" y="264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0252" name="Text Box 93"/>
            <p:cNvSpPr txBox="1">
              <a:spLocks noChangeArrowheads="1"/>
            </p:cNvSpPr>
            <p:nvPr/>
          </p:nvSpPr>
          <p:spPr bwMode="auto">
            <a:xfrm>
              <a:off x="3024" y="2496"/>
              <a:ext cx="18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?</a:t>
              </a:r>
            </a:p>
          </p:txBody>
        </p:sp>
        <p:sp>
          <p:nvSpPr>
            <p:cNvPr id="50253" name="Line 94"/>
            <p:cNvSpPr>
              <a:spLocks noChangeShapeType="1"/>
            </p:cNvSpPr>
            <p:nvPr/>
          </p:nvSpPr>
          <p:spPr bwMode="auto">
            <a:xfrm flipH="1">
              <a:off x="2880" y="2640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predicting? </a:t>
            </a:r>
          </a:p>
        </p:txBody>
      </p:sp>
    </p:spTree>
    <p:extLst>
      <p:ext uri="{BB962C8B-B14F-4D97-AF65-F5344CB8AC3E}">
        <p14:creationId xmlns:p14="http://schemas.microsoft.com/office/powerpoint/2010/main" val="31264255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MegaTelCo</a:t>
            </a:r>
            <a:r>
              <a:rPr lang="en-US" dirty="0"/>
              <a:t>: Predicting Customer Churn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Why would </a:t>
            </a:r>
            <a:r>
              <a:rPr lang="en-US" dirty="0" err="1"/>
              <a:t>MegaTelCo</a:t>
            </a:r>
            <a:r>
              <a:rPr lang="en-US" dirty="0"/>
              <a:t> want an estimate of the </a:t>
            </a:r>
            <a:r>
              <a:rPr lang="en-US" b="1" dirty="0"/>
              <a:t>probability</a:t>
            </a:r>
            <a:r>
              <a:rPr lang="en-US" dirty="0"/>
              <a:t> that a customer will leave the company within 90 days of contract expiration rather than simply predicting whether a person will leave the company within that time?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You might want to rank customers their probability of leaving</a:t>
            </a:r>
          </a:p>
        </p:txBody>
      </p:sp>
    </p:spTree>
    <p:extLst>
      <p:ext uri="{BB962C8B-B14F-4D97-AF65-F5344CB8AC3E}">
        <p14:creationId xmlns:p14="http://schemas.microsoft.com/office/powerpoint/2010/main" val="19279150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3" y="361951"/>
            <a:ext cx="8534008" cy="474663"/>
          </a:xfrm>
        </p:spPr>
        <p:txBody>
          <a:bodyPr>
            <a:normAutofit fontScale="90000"/>
          </a:bodyPr>
          <a:lstStyle/>
          <a:p>
            <a:r>
              <a:rPr lang="en-US" dirty="0"/>
              <a:t>From Classification Trees to Probability Estimation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1" dirty="0"/>
                  <a:t>Frequency-based estimate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b="1" dirty="0"/>
                  <a:t>Basic assumption</a:t>
                </a:r>
                <a:r>
                  <a:rPr lang="en-US" dirty="0"/>
                  <a:t>: Each member of a segment corresponding to a tree leaf has the same probability to belong in the corresponding class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If a leaf contains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positive instances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 negative instances (binary classification), the probability of any new instance being positive may be estimated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2400" i="1" dirty="0" err="1">
                            <a:latin typeface="Cambria Math"/>
                          </a:rPr>
                          <m:t>𝑛</m:t>
                        </m:r>
                        <m:r>
                          <a:rPr lang="en-US" sz="2400" i="1" dirty="0" err="1">
                            <a:latin typeface="Cambria Math"/>
                          </a:rPr>
                          <m:t>+</m:t>
                        </m:r>
                        <m:r>
                          <a:rPr lang="en-US" sz="2400" i="1" dirty="0" err="1">
                            <a:latin typeface="Cambria Math"/>
                          </a:rPr>
                          <m:t>𝑚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Prone to </a:t>
                </a:r>
                <a:r>
                  <a:rPr lang="en-US" b="1" dirty="0"/>
                  <a:t>over-fitting</a:t>
                </a:r>
                <a:r>
                  <a:rPr lang="en-US" dirty="0"/>
                  <a:t>..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71308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68" y="229256"/>
            <a:ext cx="10515600" cy="1325563"/>
          </a:xfrm>
        </p:spPr>
        <p:txBody>
          <a:bodyPr/>
          <a:lstStyle/>
          <a:p>
            <a:r>
              <a:rPr lang="en-US" dirty="0"/>
              <a:t>Laplace Correction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47"/>
                <a:ext cx="10515600" cy="4852016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𝑐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  <m:r>
                          <a:rPr lang="en-US" sz="2400" i="1">
                            <a:latin typeface="Cambria Math"/>
                          </a:rPr>
                          <m:t>+1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r>
                          <a:rPr lang="en-US" sz="2400" i="1">
                            <a:latin typeface="Cambria Math"/>
                          </a:rPr>
                          <m:t>𝑚</m:t>
                        </m:r>
                        <m:r>
                          <a:rPr lang="en-US" sz="2400" i="1">
                            <a:latin typeface="Cambria Math"/>
                          </a:rPr>
                          <m:t>+2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is the number of examples in the leaf belonging to class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/>
                  <a:t>, and </a:t>
                </a:r>
                <a:r>
                  <a:rPr lang="en-US" i="1" dirty="0"/>
                  <a:t>m</a:t>
                </a:r>
                <a:r>
                  <a:rPr lang="en-US" dirty="0"/>
                  <a:t> is the number of examples not belonging to class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47"/>
                <a:ext cx="10515600" cy="4852016"/>
              </a:xfrm>
              <a:blipFill>
                <a:blip r:embed="rId3"/>
                <a:stretch>
                  <a:fillRect t="-1382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E:\Dropbox\NYU\2014 Spring\Data Mining for Business Analytics\Lectures\2014\Figures\DSB-figures\dsfb_031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45055"/>
            <a:ext cx="5790470" cy="417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A21DC9E-6A22-4ECA-A197-60C3902F9EA5}"/>
              </a:ext>
            </a:extLst>
          </p:cNvPr>
          <p:cNvSpPr/>
          <p:nvPr/>
        </p:nvSpPr>
        <p:spPr>
          <a:xfrm>
            <a:off x="440227" y="2650510"/>
            <a:ext cx="5483157" cy="37548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Which would you trust more?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 prediction of 90% that came out of a child node with only 10 data points?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 prediction of 50% that came out of a child node with 10,000,000 data points?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Laplace correction penalizes predictions that come from child nodes with few </a:t>
            </a:r>
            <a:r>
              <a:rPr lang="en-US" dirty="0" err="1"/>
              <a:t>datapoints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33924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many faces of classification:</a:t>
            </a:r>
            <a:br>
              <a:rPr lang="en-US" dirty="0"/>
            </a:br>
            <a:r>
              <a:rPr lang="en-US" dirty="0"/>
              <a:t>Classification / Probability Estimation / Ranking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Classification Problem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Most general case: The target takes on discrete values that are </a:t>
            </a:r>
            <a:r>
              <a:rPr lang="en-US" b="1" dirty="0"/>
              <a:t>NOT</a:t>
            </a:r>
            <a:r>
              <a:rPr lang="en-US" dirty="0"/>
              <a:t> ordered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Most common: binary classification where the target is either 0 or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3 Different Solutions to Classification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1" dirty="0"/>
              <a:t>Classifier model</a:t>
            </a:r>
            <a:r>
              <a:rPr lang="en-US" dirty="0"/>
              <a:t>: Model predicts the same set of </a:t>
            </a:r>
            <a:r>
              <a:rPr lang="en-US" b="1" dirty="0"/>
              <a:t>discrete value </a:t>
            </a:r>
            <a:r>
              <a:rPr lang="en-US" dirty="0"/>
              <a:t>as the data had</a:t>
            </a:r>
          </a:p>
          <a:p>
            <a:pPr lvl="3"/>
            <a:r>
              <a:rPr lang="en-US" dirty="0"/>
              <a:t>In binary case: 0, 1</a:t>
            </a:r>
          </a:p>
          <a:p>
            <a:pPr lvl="2"/>
            <a:r>
              <a:rPr lang="en-US" b="1" dirty="0"/>
              <a:t>Ranking</a:t>
            </a:r>
            <a:r>
              <a:rPr lang="en-US" dirty="0"/>
              <a:t>: Model predicts </a:t>
            </a:r>
            <a:r>
              <a:rPr lang="en-US" b="1" dirty="0"/>
              <a:t>a score </a:t>
            </a:r>
            <a:r>
              <a:rPr lang="en-US" dirty="0"/>
              <a:t>where a higher score indicates that the model think the example to be more likely to be in one class</a:t>
            </a:r>
          </a:p>
          <a:p>
            <a:pPr lvl="2"/>
            <a:r>
              <a:rPr lang="en-US" b="1" dirty="0"/>
              <a:t>Probability estimation</a:t>
            </a:r>
            <a:r>
              <a:rPr lang="en-US" dirty="0"/>
              <a:t>: Model predicts </a:t>
            </a:r>
            <a:r>
              <a:rPr lang="en-US" b="1" dirty="0"/>
              <a:t>a score between 0 and 1 that is meant to be the probability</a:t>
            </a:r>
            <a:r>
              <a:rPr lang="en-US" dirty="0"/>
              <a:t> of being in that class</a:t>
            </a:r>
          </a:p>
        </p:txBody>
      </p:sp>
    </p:spTree>
    <p:extLst>
      <p:ext uri="{BB962C8B-B14F-4D97-AF65-F5344CB8AC3E}">
        <p14:creationId xmlns:p14="http://schemas.microsoft.com/office/powerpoint/2010/main" val="4307179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When to use each:</a:t>
            </a:r>
            <a:br>
              <a:rPr lang="en-US" dirty="0"/>
            </a:br>
            <a:r>
              <a:rPr lang="en-US" dirty="0"/>
              <a:t>Classification / Probability Estimation / Ranking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950099" y="3357563"/>
            <a:ext cx="8742782" cy="32004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Classifier: (don’t do it)</a:t>
            </a:r>
          </a:p>
          <a:p>
            <a:pPr>
              <a:defRPr/>
            </a:pPr>
            <a:r>
              <a:rPr lang="en-US" dirty="0"/>
              <a:t>Ranking: </a:t>
            </a:r>
          </a:p>
          <a:p>
            <a:pPr lvl="1">
              <a:defRPr/>
            </a:pPr>
            <a:r>
              <a:rPr lang="en-US" dirty="0">
                <a:ea typeface="+mn-ea"/>
              </a:rPr>
              <a:t>business context determines the number of actions (“how far down the list”)</a:t>
            </a:r>
          </a:p>
          <a:p>
            <a:pPr lvl="1">
              <a:defRPr/>
            </a:pPr>
            <a:r>
              <a:rPr lang="en-US" dirty="0">
                <a:ea typeface="+mn-ea"/>
              </a:rPr>
              <a:t>cost/benefit is constant, unknown, or difficult to calculate</a:t>
            </a:r>
          </a:p>
          <a:p>
            <a:pPr>
              <a:defRPr/>
            </a:pPr>
            <a:r>
              <a:rPr lang="en-US" dirty="0"/>
              <a:t>Probability: </a:t>
            </a:r>
          </a:p>
          <a:p>
            <a:pPr lvl="1">
              <a:defRPr/>
            </a:pPr>
            <a:r>
              <a:rPr lang="en-US" dirty="0">
                <a:ea typeface="+mn-ea"/>
              </a:rPr>
              <a:t>you can always rank / classify if you have probabilities!</a:t>
            </a:r>
          </a:p>
          <a:p>
            <a:pPr lvl="1">
              <a:defRPr/>
            </a:pPr>
            <a:r>
              <a:rPr lang="en-US" dirty="0">
                <a:ea typeface="+mn-ea"/>
              </a:rPr>
              <a:t>cost/benefit is not constant across examples and known relatively precisely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ea typeface="+mn-ea"/>
              </a:rPr>
              <a:t>You can always go backwards, but you can’t go forwards</a:t>
            </a:r>
          </a:p>
        </p:txBody>
      </p:sp>
      <p:cxnSp>
        <p:nvCxnSpPr>
          <p:cNvPr id="21507" name="Straight Arrow Connector 4"/>
          <p:cNvCxnSpPr>
            <a:cxnSpLocks noChangeShapeType="1"/>
          </p:cNvCxnSpPr>
          <p:nvPr/>
        </p:nvCxnSpPr>
        <p:spPr bwMode="auto">
          <a:xfrm>
            <a:off x="2362200" y="2133600"/>
            <a:ext cx="7696200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5029200" y="1676400"/>
            <a:ext cx="2146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/>
              <a:t>Increasing difficulty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133600" y="2590800"/>
            <a:ext cx="15446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/>
              <a:t>Classification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638800" y="2590800"/>
            <a:ext cx="1030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/>
              <a:t>Ranking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8643938" y="2601914"/>
            <a:ext cx="1262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/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182475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Informative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Objective: Based on customer attributes, partition the customers into subgroups that are less impure – with respect to the class (i.e., such that in each group as many instances as possible belong to the same class)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5751FDD6-E830-4F8F-9695-7385B06D0A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07" y="4001294"/>
            <a:ext cx="8407157" cy="1926289"/>
          </a:xfrm>
          <a:prstGeom prst="rect">
            <a:avLst/>
          </a:prstGeom>
        </p:spPr>
      </p:pic>
      <p:sp>
        <p:nvSpPr>
          <p:cNvPr id="76" name="Arrow: Right 75">
            <a:extLst>
              <a:ext uri="{FF2B5EF4-FFF2-40B4-BE49-F238E27FC236}">
                <a16:creationId xmlns:a16="http://schemas.microsoft.com/office/drawing/2014/main" id="{259CD6F0-23A0-4369-BE67-428557F2F2AF}"/>
              </a:ext>
            </a:extLst>
          </p:cNvPr>
          <p:cNvSpPr/>
          <p:nvPr/>
        </p:nvSpPr>
        <p:spPr>
          <a:xfrm>
            <a:off x="0" y="3866357"/>
            <a:ext cx="1295992" cy="5697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</a:t>
            </a:r>
          </a:p>
        </p:txBody>
      </p:sp>
      <p:sp>
        <p:nvSpPr>
          <p:cNvPr id="75" name="Speech Bubble: Rectangle 74">
            <a:extLst>
              <a:ext uri="{FF2B5EF4-FFF2-40B4-BE49-F238E27FC236}">
                <a16:creationId xmlns:a16="http://schemas.microsoft.com/office/drawing/2014/main" id="{258E3326-3F28-4191-8160-FF66D27268F4}"/>
              </a:ext>
            </a:extLst>
          </p:cNvPr>
          <p:cNvSpPr/>
          <p:nvPr/>
        </p:nvSpPr>
        <p:spPr>
          <a:xfrm>
            <a:off x="9711047" y="4689670"/>
            <a:ext cx="1895960" cy="1085979"/>
          </a:xfrm>
          <a:prstGeom prst="wedgeRectCallout">
            <a:avLst>
              <a:gd name="adj1" fmla="val -63755"/>
              <a:gd name="adj2" fmla="val 83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Head shape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Body Shape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Body Color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40E277-73BC-4A7D-8119-5909AAE5A338}"/>
              </a:ext>
            </a:extLst>
          </p:cNvPr>
          <p:cNvSpPr/>
          <p:nvPr/>
        </p:nvSpPr>
        <p:spPr>
          <a:xfrm>
            <a:off x="1091407" y="4250674"/>
            <a:ext cx="10515600" cy="1926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7C01ECA4-820F-491C-86D9-1EE9F77684AF}"/>
              </a:ext>
            </a:extLst>
          </p:cNvPr>
          <p:cNvSpPr/>
          <p:nvPr/>
        </p:nvSpPr>
        <p:spPr>
          <a:xfrm>
            <a:off x="9299643" y="2957209"/>
            <a:ext cx="2178995" cy="836578"/>
          </a:xfrm>
          <a:prstGeom prst="wedgeRectCallout">
            <a:avLst>
              <a:gd name="adj1" fmla="val -56547"/>
              <a:gd name="adj2" fmla="val 741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this a nice person?</a:t>
            </a:r>
          </a:p>
        </p:txBody>
      </p:sp>
    </p:spTree>
    <p:extLst>
      <p:ext uri="{BB962C8B-B14F-4D97-AF65-F5344CB8AC3E}">
        <p14:creationId xmlns:p14="http://schemas.microsoft.com/office/powerpoint/2010/main" val="202571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3" y="361951"/>
            <a:ext cx="8325780" cy="474663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Let’s focus back in on actually mining the data..</a:t>
            </a:r>
            <a:endParaRPr lang="en-US" dirty="0"/>
          </a:p>
        </p:txBody>
      </p:sp>
      <p:pic>
        <p:nvPicPr>
          <p:cNvPr id="344067" name="Picture 3" descr="CRISP-DM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96537" y="1136702"/>
            <a:ext cx="5126006" cy="51206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44068" name="Oval 4"/>
          <p:cNvSpPr>
            <a:spLocks noChangeArrowheads="1"/>
          </p:cNvSpPr>
          <p:nvPr/>
        </p:nvSpPr>
        <p:spPr bwMode="auto">
          <a:xfrm>
            <a:off x="4950373" y="3607676"/>
            <a:ext cx="2170387" cy="853966"/>
          </a:xfrm>
          <a:prstGeom prst="ellipse">
            <a:avLst/>
          </a:prstGeom>
          <a:noFill/>
          <a:ln w="57150">
            <a:solidFill>
              <a:srgbClr val="FE800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6852746" y="4419601"/>
            <a:ext cx="373905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/>
              <a:t>Which customers should </a:t>
            </a:r>
            <a:r>
              <a:rPr lang="en-US" altLang="en-US" sz="2000" dirty="0" err="1"/>
              <a:t>TelCo</a:t>
            </a:r>
            <a:r>
              <a:rPr lang="en-US" altLang="en-US" sz="2000" dirty="0"/>
              <a:t> target with a special offer, prior to contract expiration?</a:t>
            </a:r>
          </a:p>
        </p:txBody>
      </p:sp>
    </p:spTree>
    <p:extLst>
      <p:ext uri="{BB962C8B-B14F-4D97-AF65-F5344CB8AC3E}">
        <p14:creationId xmlns:p14="http://schemas.microsoft.com/office/powerpoint/2010/main" val="12291641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4" y="361951"/>
            <a:ext cx="8237125" cy="47466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MegaTelCo</a:t>
            </a:r>
            <a:r>
              <a:rPr lang="en-US" dirty="0"/>
              <a:t>: Predicting Churn with Tree Induction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43399" y="1220183"/>
            <a:ext cx="7505205" cy="501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02438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475129" cy="47466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MegaTelCo</a:t>
            </a:r>
            <a:r>
              <a:rPr lang="en-US" dirty="0"/>
              <a:t>: Predicting Churn with Tree Induction</a:t>
            </a:r>
          </a:p>
        </p:txBody>
      </p:sp>
      <p:pic>
        <p:nvPicPr>
          <p:cNvPr id="8194" name="Picture 2" descr="E:\Dropbox\NYU\2014 Spring\Data Mining for Business Analytics\Lectures\2014\Figures\DSB-figures\dsfb_031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143"/>
          <a:stretch/>
        </p:blipFill>
        <p:spPr bwMode="auto">
          <a:xfrm>
            <a:off x="257626" y="516907"/>
            <a:ext cx="7272178" cy="617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E:\Dropbox\NYU\2014 Spring\Data Mining for Business Analytics\Lectures\2014\Figures\DSB-figures\dsfb_0317.png">
            <a:extLst>
              <a:ext uri="{FF2B5EF4-FFF2-40B4-BE49-F238E27FC236}">
                <a16:creationId xmlns:a16="http://schemas.microsoft.com/office/drawing/2014/main" id="{0752267E-F289-4D9D-A9B3-5F995DF4C4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27" t="72678" r="28715"/>
          <a:stretch/>
        </p:blipFill>
        <p:spPr bwMode="auto">
          <a:xfrm>
            <a:off x="7529804" y="1119673"/>
            <a:ext cx="4367836" cy="343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5881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216739" cy="47466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MegaTelCo</a:t>
            </a:r>
            <a:r>
              <a:rPr lang="en-US" dirty="0"/>
              <a:t>: Predicting Churn with Tree Induction</a:t>
            </a:r>
          </a:p>
        </p:txBody>
      </p:sp>
      <p:pic>
        <p:nvPicPr>
          <p:cNvPr id="9218" name="Picture 2" descr="E:\Dropbox\NYU\2014 Spring\Data Mining for Business Analytics\Lectures\2014\Figures\DSB-figures\dsfb_031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241" y="474663"/>
            <a:ext cx="6211325" cy="616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1335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8069E-B407-423F-B0D1-4C420D6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472" y="185996"/>
            <a:ext cx="10515600" cy="1325563"/>
          </a:xfrm>
        </p:spPr>
        <p:txBody>
          <a:bodyPr/>
          <a:lstStyle/>
          <a:p>
            <a:r>
              <a:rPr lang="en-US" dirty="0"/>
              <a:t>Let’s do 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929D6-A594-4160-9372-08C1A04A1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588" y="1511559"/>
            <a:ext cx="11083212" cy="4665404"/>
          </a:xfrm>
        </p:spPr>
        <p:txBody>
          <a:bodyPr/>
          <a:lstStyle/>
          <a:p>
            <a:r>
              <a:rPr lang="en-US" dirty="0"/>
              <a:t>Alteryx &gt; Help &gt; Sample Workflows &gt; </a:t>
            </a:r>
            <a:br>
              <a:rPr lang="en-US" dirty="0"/>
            </a:br>
            <a:r>
              <a:rPr lang="en-US" dirty="0"/>
              <a:t>	Predictive Analytics &gt; 6 Decision Tree</a:t>
            </a:r>
          </a:p>
          <a:p>
            <a:r>
              <a:rPr lang="en-US" dirty="0"/>
              <a:t>Copy-paste the decision tree node</a:t>
            </a:r>
          </a:p>
          <a:p>
            <a:pPr lvl="1"/>
            <a:r>
              <a:rPr lang="en-US" dirty="0"/>
              <a:t>for the new one, “Customize” &gt; “Hyper Parameters” &gt; Check “Set Complexity Parameter”, set it to 0</a:t>
            </a:r>
          </a:p>
          <a:p>
            <a:pPr lvl="1"/>
            <a:r>
              <a:rPr lang="en-US" dirty="0"/>
              <a:t>add all browses</a:t>
            </a:r>
          </a:p>
          <a:p>
            <a:pPr lvl="1"/>
            <a:r>
              <a:rPr lang="en-US" dirty="0"/>
              <a:t>`Browse` the “I” node, &gt; `New Window` &gt; `Tree`</a:t>
            </a:r>
          </a:p>
          <a:p>
            <a:pPr lvl="1"/>
            <a:r>
              <a:rPr lang="en-US" dirty="0"/>
              <a:t>Hover over some of the nodes</a:t>
            </a:r>
          </a:p>
        </p:txBody>
      </p:sp>
    </p:spTree>
    <p:extLst>
      <p:ext uri="{BB962C8B-B14F-4D97-AF65-F5344CB8AC3E}">
        <p14:creationId xmlns:p14="http://schemas.microsoft.com/office/powerpoint/2010/main" val="18666763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D7B8E-3CE7-42D6-87A7-EEE0AF82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4662D-3B4D-4C85-B305-21B84C827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figures in this slide deck from Provost, F., &amp; Fawcett, T. (2013). </a:t>
            </a:r>
            <a:r>
              <a:rPr lang="en-US" i="1" dirty="0"/>
              <a:t>Data science for business: what you need to know about data mining and data-analytic thinking.</a:t>
            </a:r>
            <a:r>
              <a:rPr lang="en-US" dirty="0"/>
              <a:t> Sebastopol, Calif.: O'Reilly.</a:t>
            </a:r>
          </a:p>
        </p:txBody>
      </p:sp>
    </p:spTree>
    <p:extLst>
      <p:ext uri="{BB962C8B-B14F-4D97-AF65-F5344CB8AC3E}">
        <p14:creationId xmlns:p14="http://schemas.microsoft.com/office/powerpoint/2010/main" val="2766834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attribute is most informative on whether a person is nice?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5751FDD6-E830-4F8F-9695-7385B06D0A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07" y="4001294"/>
            <a:ext cx="8407157" cy="1926289"/>
          </a:xfrm>
          <a:prstGeom prst="rect">
            <a:avLst/>
          </a:prstGeom>
        </p:spPr>
      </p:pic>
      <p:sp>
        <p:nvSpPr>
          <p:cNvPr id="76" name="Arrow: Right 75">
            <a:extLst>
              <a:ext uri="{FF2B5EF4-FFF2-40B4-BE49-F238E27FC236}">
                <a16:creationId xmlns:a16="http://schemas.microsoft.com/office/drawing/2014/main" id="{259CD6F0-23A0-4369-BE67-428557F2F2AF}"/>
              </a:ext>
            </a:extLst>
          </p:cNvPr>
          <p:cNvSpPr/>
          <p:nvPr/>
        </p:nvSpPr>
        <p:spPr>
          <a:xfrm>
            <a:off x="0" y="3866357"/>
            <a:ext cx="1295992" cy="5697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</a:t>
            </a:r>
          </a:p>
        </p:txBody>
      </p:sp>
      <p:sp>
        <p:nvSpPr>
          <p:cNvPr id="75" name="Speech Bubble: Rectangle 74">
            <a:extLst>
              <a:ext uri="{FF2B5EF4-FFF2-40B4-BE49-F238E27FC236}">
                <a16:creationId xmlns:a16="http://schemas.microsoft.com/office/drawing/2014/main" id="{258E3326-3F28-4191-8160-FF66D27268F4}"/>
              </a:ext>
            </a:extLst>
          </p:cNvPr>
          <p:cNvSpPr/>
          <p:nvPr/>
        </p:nvSpPr>
        <p:spPr>
          <a:xfrm>
            <a:off x="9711047" y="4689670"/>
            <a:ext cx="1642753" cy="1487293"/>
          </a:xfrm>
          <a:prstGeom prst="wedgeRectCallout">
            <a:avLst>
              <a:gd name="adj1" fmla="val -63755"/>
              <a:gd name="adj2" fmla="val 83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Head shape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Body Shape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Body Color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8F046D-73BB-4E72-A9AF-658E13FE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DCA19C5B-3463-4E90-ADBA-C0FD66903CD7}"/>
              </a:ext>
            </a:extLst>
          </p:cNvPr>
          <p:cNvSpPr/>
          <p:nvPr/>
        </p:nvSpPr>
        <p:spPr>
          <a:xfrm>
            <a:off x="9711047" y="3589506"/>
            <a:ext cx="2078876" cy="719847"/>
          </a:xfrm>
          <a:prstGeom prst="wedgeRectCallout">
            <a:avLst>
              <a:gd name="adj1" fmla="val -8667"/>
              <a:gd name="adj2" fmla="val 9223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Which is most predictive?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57E7A244-5CB9-4CC6-9792-0B666D2765B9}"/>
              </a:ext>
            </a:extLst>
          </p:cNvPr>
          <p:cNvSpPr/>
          <p:nvPr/>
        </p:nvSpPr>
        <p:spPr>
          <a:xfrm>
            <a:off x="4185126" y="2856706"/>
            <a:ext cx="2178995" cy="836578"/>
          </a:xfrm>
          <a:prstGeom prst="wedgeRectCallout">
            <a:avLst>
              <a:gd name="adj1" fmla="val -56547"/>
              <a:gd name="adj2" fmla="val 741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Target: is this a nice person?</a:t>
            </a:r>
          </a:p>
        </p:txBody>
      </p:sp>
    </p:spTree>
    <p:extLst>
      <p:ext uri="{BB962C8B-B14F-4D97-AF65-F5344CB8AC3E}">
        <p14:creationId xmlns:p14="http://schemas.microsoft.com/office/powerpoint/2010/main" val="4097553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Informative Attributes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3490" y="1302466"/>
                <a:ext cx="6596975" cy="4820111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The most common splitting criterion is called </a:t>
                </a:r>
                <a:r>
                  <a:rPr lang="en-US" b="1" dirty="0"/>
                  <a:t>information gain </a:t>
                </a:r>
                <a:r>
                  <a:rPr lang="en-US" dirty="0"/>
                  <a:t>(IG)</a:t>
                </a:r>
              </a:p>
              <a:p>
                <a:pPr lvl="1"/>
                <a:r>
                  <a:rPr lang="en-US" dirty="0"/>
                  <a:t>It is based on a </a:t>
                </a:r>
                <a:r>
                  <a:rPr lang="en-US" b="1" dirty="0"/>
                  <a:t>purity measure </a:t>
                </a:r>
                <a:r>
                  <a:rPr lang="en-US" dirty="0"/>
                  <a:t>called </a:t>
                </a:r>
                <a:r>
                  <a:rPr lang="en-US" b="1" dirty="0"/>
                  <a:t>entropy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𝑒𝑛𝑡𝑟𝑜𝑝𝑦</m:t>
                    </m:r>
                    <m:r>
                      <a:rPr lang="en-US" i="1" dirty="0" smtClean="0">
                        <a:latin typeface="Cambria Math"/>
                      </a:rPr>
                      <m:t> =</m:t>
                    </m:r>
                    <m:r>
                      <a:rPr lang="en-US" b="0" i="0" dirty="0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0" dirty="0" smtClean="0">
                            <a:latin typeface="Cambria Math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/>
                      </a:rPr>
                      <m:t>− 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Measures the general disorder of a set</a:t>
                </a:r>
              </a:p>
              <a:p>
                <a:pPr lvl="1"/>
                <a:r>
                  <a:rPr lang="en-US" dirty="0"/>
                  <a:t>also, </a:t>
                </a:r>
                <a:r>
                  <a:rPr lang="en-US" i="1" dirty="0"/>
                  <a:t>entropy == uncertainty</a:t>
                </a:r>
                <a:endParaRPr lang="en-US" dirty="0"/>
              </a:p>
              <a:p>
                <a:pPr lvl="3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lvl="3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490" y="1302466"/>
                <a:ext cx="6596975" cy="4820111"/>
              </a:xfrm>
              <a:blipFill>
                <a:blip r:embed="rId3"/>
                <a:stretch>
                  <a:fillRect l="-1664" t="-2152" r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852" y="1851729"/>
            <a:ext cx="5292658" cy="40920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6005EA-EC7A-4022-8640-60755577ADE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18" t="66149" r="69920" b="14163"/>
          <a:stretch/>
        </p:blipFill>
        <p:spPr>
          <a:xfrm>
            <a:off x="348978" y="4401665"/>
            <a:ext cx="992222" cy="8852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4FFDFE-190A-496B-BE4C-4754BE85DA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7" t="28076" r="58461" b="52236"/>
          <a:stretch/>
        </p:blipFill>
        <p:spPr>
          <a:xfrm>
            <a:off x="1368357" y="4401665"/>
            <a:ext cx="992222" cy="8852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145773-CB9F-448E-B0BA-D56079D1245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53" t="3628" r="37385" b="76684"/>
          <a:stretch/>
        </p:blipFill>
        <p:spPr>
          <a:xfrm>
            <a:off x="2332824" y="4436294"/>
            <a:ext cx="992222" cy="8852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21D581-94A0-4A48-9784-783170DA090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13" t="16826" r="20225" b="63486"/>
          <a:stretch/>
        </p:blipFill>
        <p:spPr>
          <a:xfrm>
            <a:off x="3400433" y="4426668"/>
            <a:ext cx="992222" cy="8852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7EB63A-F876-48E1-9BC8-5E072297A45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72" t="42312" r="10566" b="38000"/>
          <a:stretch/>
        </p:blipFill>
        <p:spPr>
          <a:xfrm>
            <a:off x="4440287" y="4384933"/>
            <a:ext cx="992222" cy="8852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D91B21-286D-4172-8471-BC88CA10F66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99" t="69083" r="3939" b="11229"/>
          <a:stretch/>
        </p:blipFill>
        <p:spPr>
          <a:xfrm>
            <a:off x="5544380" y="4436294"/>
            <a:ext cx="992222" cy="88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1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638" y="-85802"/>
            <a:ext cx="10515600" cy="1325563"/>
          </a:xfrm>
        </p:spPr>
        <p:txBody>
          <a:bodyPr/>
          <a:lstStyle/>
          <a:p>
            <a:r>
              <a:rPr lang="en-US" dirty="0"/>
              <a:t>Information 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3284"/>
            <a:ext cx="10515600" cy="534367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Information gain measures the </a:t>
            </a:r>
            <a:r>
              <a:rPr lang="en-US" i="1" dirty="0"/>
              <a:t>change</a:t>
            </a:r>
            <a:r>
              <a:rPr lang="en-US" dirty="0"/>
              <a:t> in entropy due to any amount of new information being added</a:t>
            </a:r>
          </a:p>
        </p:txBody>
      </p:sp>
      <p:pic>
        <p:nvPicPr>
          <p:cNvPr id="1026" name="Picture 2" descr="E:\Dropbox\NYU\2014 Spring\Data Mining for Business Analytics\Lectures\2014\Figures\DSB-figures\dsfb_030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23" y="1608465"/>
            <a:ext cx="5203728" cy="524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02219" y="2196935"/>
            <a:ext cx="6866577" cy="819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8069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-106775"/>
            <a:ext cx="10515600" cy="1325563"/>
          </a:xfrm>
        </p:spPr>
        <p:txBody>
          <a:bodyPr/>
          <a:lstStyle/>
          <a:p>
            <a:r>
              <a:rPr lang="en-US" dirty="0"/>
              <a:t>Information Gain</a:t>
            </a:r>
          </a:p>
        </p:txBody>
      </p:sp>
      <p:pic>
        <p:nvPicPr>
          <p:cNvPr id="4" name="Picture 2" descr="E:\Dropbox\NYU\2014 Spring\Data Mining for Business Analytics\Lectures\2014\Figures\DSB-figures\dsfb_0304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7" y="1208006"/>
            <a:ext cx="4843526" cy="488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65016" y="4328904"/>
            <a:ext cx="6926984" cy="116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13175" y="456981"/>
            <a:ext cx="6982058" cy="113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89819" y="2149707"/>
            <a:ext cx="6250340" cy="174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B5868A-6714-4052-9051-C9CC6D977BDE}"/>
                  </a:ext>
                </a:extLst>
              </p:cNvPr>
              <p:cNvSpPr txBox="1"/>
              <p:nvPr/>
            </p:nvSpPr>
            <p:spPr>
              <a:xfrm>
                <a:off x="6605072" y="5486172"/>
                <a:ext cx="3140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0.79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B5868A-6714-4052-9051-C9CC6D977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072" y="5486172"/>
                <a:ext cx="314089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0309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81" y="-287054"/>
            <a:ext cx="10515600" cy="1325563"/>
          </a:xfrm>
        </p:spPr>
        <p:txBody>
          <a:bodyPr/>
          <a:lstStyle/>
          <a:p>
            <a:r>
              <a:rPr lang="en-US" dirty="0"/>
              <a:t>Information Gain</a:t>
            </a:r>
          </a:p>
        </p:txBody>
      </p:sp>
      <p:pic>
        <p:nvPicPr>
          <p:cNvPr id="4" name="Picture 2" descr="E:\Dropbox\NYU\2014 Spring\Data Mining for Business Analytics\Lectures\2014\Figures\DSB-figures\dsfb_0304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4858"/>
            <a:ext cx="5887616" cy="593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60572" y="4084657"/>
            <a:ext cx="6531428" cy="1318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3F654421-130C-4C09-B55D-A7D7C4A2BE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25423" y="872323"/>
            <a:ext cx="6866577" cy="819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ABB503-CFEB-44A9-AF42-CAAC8B274F23}"/>
              </a:ext>
            </a:extLst>
          </p:cNvPr>
          <p:cNvSpPr txBox="1"/>
          <p:nvPr/>
        </p:nvSpPr>
        <p:spPr>
          <a:xfrm>
            <a:off x="5887616" y="1850014"/>
            <a:ext cx="40725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p(c1) 	= proportion of points in child 1</a:t>
            </a:r>
          </a:p>
          <a:p>
            <a:r>
              <a:rPr lang="en-US" dirty="0"/>
              <a:t>	= 13 / 30</a:t>
            </a:r>
          </a:p>
          <a:p>
            <a:r>
              <a:rPr lang="en-US" dirty="0"/>
              <a:t>	= .43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180CCF-F603-4427-BC46-08539832C1F8}"/>
              </a:ext>
            </a:extLst>
          </p:cNvPr>
          <p:cNvSpPr txBox="1"/>
          <p:nvPr/>
        </p:nvSpPr>
        <p:spPr>
          <a:xfrm>
            <a:off x="5887615" y="2810413"/>
            <a:ext cx="40725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p(c2) 	= proportion of points in child 2</a:t>
            </a:r>
          </a:p>
          <a:p>
            <a:r>
              <a:rPr lang="en-US" dirty="0"/>
              <a:t>	= 17 / 30</a:t>
            </a:r>
          </a:p>
          <a:p>
            <a:r>
              <a:rPr lang="en-US" dirty="0"/>
              <a:t>	= .57</a:t>
            </a:r>
          </a:p>
        </p:txBody>
      </p:sp>
    </p:spTree>
    <p:extLst>
      <p:ext uri="{BB962C8B-B14F-4D97-AF65-F5344CB8AC3E}">
        <p14:creationId xmlns:p14="http://schemas.microsoft.com/office/powerpoint/2010/main" val="1068236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</TotalTime>
  <Words>1591</Words>
  <Application>Microsoft Office PowerPoint</Application>
  <PresentationFormat>Widescreen</PresentationFormat>
  <Paragraphs>287</Paragraphs>
  <Slides>45</Slides>
  <Notes>37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Tahoma</vt:lpstr>
      <vt:lpstr>Office Theme</vt:lpstr>
      <vt:lpstr>11 – Supervised Segmentation</vt:lpstr>
      <vt:lpstr>Supervised Segmentation</vt:lpstr>
      <vt:lpstr>Supervised Segmentation</vt:lpstr>
      <vt:lpstr>Selecting Informative Attributes</vt:lpstr>
      <vt:lpstr>Which attribute is most informative on whether a person is nice?</vt:lpstr>
      <vt:lpstr>Selecting Informative Attributes</vt:lpstr>
      <vt:lpstr>Information Gain</vt:lpstr>
      <vt:lpstr>Information Gain</vt:lpstr>
      <vt:lpstr>Information Gain</vt:lpstr>
      <vt:lpstr>So, again, which attribute to pick?</vt:lpstr>
      <vt:lpstr>Body shape has highest information gain (just trust me)</vt:lpstr>
      <vt:lpstr>Attribute Selection</vt:lpstr>
      <vt:lpstr>Example: Attribution Selection with Information Gain</vt:lpstr>
      <vt:lpstr>Example: Attribution Selection with Information Gain</vt:lpstr>
      <vt:lpstr>Example: Attribution Selection with Information Gain</vt:lpstr>
      <vt:lpstr>Example: Attribution Selection with Information Gain – GILL-COLOR</vt:lpstr>
      <vt:lpstr>PowerPoint Presentation</vt:lpstr>
      <vt:lpstr>Example: Attribution Selection with Information Gain -- ODOR</vt:lpstr>
      <vt:lpstr>Multivariate Supervised Segmentation</vt:lpstr>
      <vt:lpstr>PowerPoint Presentation</vt:lpstr>
      <vt:lpstr>Tree-Structured Models</vt:lpstr>
      <vt:lpstr>Tree-Structured Models</vt:lpstr>
      <vt:lpstr>Tree-Structured Models: “Rules”</vt:lpstr>
      <vt:lpstr>Tree Induction</vt:lpstr>
      <vt:lpstr>Why trees?</vt:lpstr>
      <vt:lpstr>Visualizing Segmentations</vt:lpstr>
      <vt:lpstr>Visualizing Segmentations</vt:lpstr>
      <vt:lpstr>Geometric interpretation of a model</vt:lpstr>
      <vt:lpstr>Geometric interpretation of a model</vt:lpstr>
      <vt:lpstr>Geometric interpretation of a model</vt:lpstr>
      <vt:lpstr>Trees as Sets of Rules</vt:lpstr>
      <vt:lpstr>Trees as Sets of Rules</vt:lpstr>
      <vt:lpstr>What are we predicting? </vt:lpstr>
      <vt:lpstr>What are we predicting? </vt:lpstr>
      <vt:lpstr>MegaTelCo: Predicting Customer Churn </vt:lpstr>
      <vt:lpstr>From Classification Trees to Probability Estimation Trees</vt:lpstr>
      <vt:lpstr>Laplace Correction</vt:lpstr>
      <vt:lpstr>The many faces of classification: Classification / Probability Estimation / Ranking</vt:lpstr>
      <vt:lpstr>When to use each: Classification / Probability Estimation / Ranking</vt:lpstr>
      <vt:lpstr>Let’s focus back in on actually mining the data..</vt:lpstr>
      <vt:lpstr>MegaTelCo: Predicting Churn with Tree Induction</vt:lpstr>
      <vt:lpstr>MegaTelCo: Predicting Churn with Tree Induction</vt:lpstr>
      <vt:lpstr>MegaTelCo: Predicting Churn with Tree Induction</vt:lpstr>
      <vt:lpstr>Let’s do it!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 – Supervised Segmentation</dc:title>
  <dc:creator>David Eargle</dc:creator>
  <cp:lastModifiedBy>David Eargle</cp:lastModifiedBy>
  <cp:revision>32</cp:revision>
  <dcterms:created xsi:type="dcterms:W3CDTF">2018-02-26T23:01:09Z</dcterms:created>
  <dcterms:modified xsi:type="dcterms:W3CDTF">2018-12-20T22:22:44Z</dcterms:modified>
</cp:coreProperties>
</file>