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04" r:id="rId3"/>
    <p:sldId id="263" r:id="rId4"/>
    <p:sldId id="264" r:id="rId5"/>
    <p:sldId id="265" r:id="rId6"/>
    <p:sldId id="266" r:id="rId7"/>
    <p:sldId id="272" r:id="rId8"/>
    <p:sldId id="276" r:id="rId9"/>
    <p:sldId id="275" r:id="rId10"/>
    <p:sldId id="278" r:id="rId11"/>
    <p:sldId id="277" r:id="rId12"/>
    <p:sldId id="273" r:id="rId13"/>
    <p:sldId id="279" r:id="rId14"/>
    <p:sldId id="302" r:id="rId15"/>
    <p:sldId id="301" r:id="rId16"/>
    <p:sldId id="270" r:id="rId17"/>
    <p:sldId id="280" r:id="rId18"/>
    <p:sldId id="267" r:id="rId19"/>
    <p:sldId id="268" r:id="rId20"/>
    <p:sldId id="281" r:id="rId21"/>
    <p:sldId id="284" r:id="rId22"/>
    <p:sldId id="285" r:id="rId23"/>
    <p:sldId id="286" r:id="rId24"/>
    <p:sldId id="269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3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2BFA0-705D-451D-9F48-385CC557B4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D7167-5289-4924-9640-2A604174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4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5813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5214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0681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7537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8003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541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9359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6303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0610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9990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02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0090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9821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7256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843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2701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78194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693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2988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66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0499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4505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1321D20-49FB-435A-A62A-A9436CC2C7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D6D87-9657-42F8-868F-8DB3A3A271C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717CE062-7F0B-4456-9764-2BD4081E30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5E2158B7-C217-4374-A6BA-FB4BC427D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987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1321D20-49FB-435A-A62A-A9436CC2C7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D6D87-9657-42F8-868F-8DB3A3A271C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717CE062-7F0B-4456-9764-2BD4081E30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5E2158B7-C217-4374-A6BA-FB4BC427D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5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1321D20-49FB-435A-A62A-A9436CC2C7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D6D87-9657-42F8-868F-8DB3A3A271C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717CE062-7F0B-4456-9764-2BD4081E30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5E2158B7-C217-4374-A6BA-FB4BC427D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26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9991-401D-4298-8DB6-6710A0D02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AB41D-68E4-4D01-9496-71219AD94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40996-D265-4DE3-BB7E-AE4E5D3A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8A39-7858-4527-8E4B-BA5134CF061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572DE-7EF5-4602-8801-1055428F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B90EE-D987-44CE-8D62-7CA7D84C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E80-803F-452C-AED9-15FD5A07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3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EE6D-D58F-4C4A-8F43-3C4C2F2B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71045-E291-4D71-A5BE-3270DF1DB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CAD95-2EF1-45B8-8095-E692A2E4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8A39-7858-4527-8E4B-BA5134CF061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F24EB-7C27-4B89-AECB-4059C2E7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FFCA2-A691-496D-8153-C2B3FF0F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E80-803F-452C-AED9-15FD5A07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5C34A-33D1-46AC-AE24-40DE864D2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33735-45BB-4B8A-A6B7-307F20704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9FB68-4D70-4475-BB1F-AD6B8690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8A39-7858-4527-8E4B-BA5134CF061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B95E1-BC1D-4F01-BDCE-367ED3AE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985F-4F77-4AEC-8CD2-0723E01E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E80-803F-452C-AED9-15FD5A07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BD72-2999-4D2A-BB7A-63710D0F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0DB0A-DC2B-4389-932D-6F56C323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6B4C2-3940-4037-9CBE-32B2CE1A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8A39-7858-4527-8E4B-BA5134CF061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618F6-581D-42C0-BA66-CDC7F023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3F2DB-287D-4691-8D8A-BC586F06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E80-803F-452C-AED9-15FD5A07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7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0027-0E12-4CED-A61C-9F812CCF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3155F-1811-4072-8A74-40ABD6D4C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7B671-D403-4776-ABA5-94EF4039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8A39-7858-4527-8E4B-BA5134CF061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51FBE-9F66-4862-A7A6-95A17B97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39123-B466-41C7-BBA1-63E82B93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E80-803F-452C-AED9-15FD5A07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9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1C07-B17C-483C-B110-26FF8E60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80CA5-11B5-4BF7-97D8-C5E478738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6D299-6CD7-41CC-B7CE-5D0D73DCB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977E2-059B-416E-930A-99E181A3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8A39-7858-4527-8E4B-BA5134CF061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8F894-627C-4A6F-AF15-F275621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32C9A-BA79-4777-AFFF-1D50F73A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E80-803F-452C-AED9-15FD5A07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7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B063-CE7F-4585-A2F8-391C7618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C3620-B5A4-4C73-AF8B-044ABB0F0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A9617-DFFA-45FE-B99C-9D4F0E411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AEE03-1230-4A43-BCE9-C88A3351C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B629D-420A-4547-BEBF-C3ADD4DC9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7658E-1152-49E6-9A40-DD9FC7A8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8A39-7858-4527-8E4B-BA5134CF061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2F45B4-07DE-428F-9DA3-B4656924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C8F2E-7DAE-4703-9C00-D90E6FD3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E80-803F-452C-AED9-15FD5A07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3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03F8-A8AB-4E66-A62D-6EB01706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AE751-CCFA-4BB2-B20A-C7E0585A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8A39-7858-4527-8E4B-BA5134CF061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127AD-3E2F-49BD-A204-87009774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EB2DE-6AAA-4A81-A514-2C35A8D4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E80-803F-452C-AED9-15FD5A07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4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F86B4-E520-4208-8785-33CB0AF5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8A39-7858-4527-8E4B-BA5134CF061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A94F6-0934-4A74-BFF3-6015DE2C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DA3D2-1E3C-4561-B79A-2632C6B7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E80-803F-452C-AED9-15FD5A07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A459-DADE-4583-9071-219FFA04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5362-4AA7-4A57-958C-C4CC3D67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D87A1-5474-47C2-9F6E-B29D39BAD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07BF3-870E-4B2E-9FEE-004F92CD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8A39-7858-4527-8E4B-BA5134CF061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18DE4-AD91-4853-9750-81E44CA4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07F61-EFB2-4408-81E2-ADAD9D52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E80-803F-452C-AED9-15FD5A07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4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B9B4-179A-4610-A8B8-E769119E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77EF1-8B5B-4333-A784-35D5FE994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69360-BF29-4928-91CC-67A6E2A34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57BDD-6E0A-4072-B2D0-5D5AF3B0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8A39-7858-4527-8E4B-BA5134CF061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5AC16-1822-489A-8818-9A93676A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DC2F8-8DA1-48B0-AD83-CFB7695B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E80-803F-452C-AED9-15FD5A07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F0B58-87B6-4AA7-9850-854E26B2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90458-9907-4246-9DDC-FF57BB09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D62D7-1A16-4FEE-9837-15D45664E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28A39-7858-4527-8E4B-BA5134CF061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69C1F-51F6-4A11-A206-3B65C1FC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1197D-9794-4B03-B868-ACE3FF1DB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2E80-803F-452C-AED9-15FD5A07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8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A146-C849-4682-9A11-04009E2CC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12 – Discriminant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7339E-AB5D-4F89-B378-27BD42171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Dave Eargle – </a:t>
            </a:r>
            <a:r>
              <a:rPr lang="en-US"/>
              <a:t>CU Boulder</a:t>
            </a:r>
          </a:p>
        </p:txBody>
      </p:sp>
    </p:spTree>
    <p:extLst>
      <p:ext uri="{BB962C8B-B14F-4D97-AF65-F5344CB8AC3E}">
        <p14:creationId xmlns:p14="http://schemas.microsoft.com/office/powerpoint/2010/main" val="372325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7812D237-3FB2-4093-9775-C1F576112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104"/>
            <a:ext cx="8229600" cy="635000"/>
          </a:xfrm>
        </p:spPr>
        <p:txBody>
          <a:bodyPr/>
          <a:lstStyle/>
          <a:p>
            <a:r>
              <a:rPr lang="en-US" altLang="en-US" sz="3200" dirty="0"/>
              <a:t>A simpler case </a:t>
            </a:r>
            <a:r>
              <a:rPr lang="en-US" altLang="en-US" sz="2400" dirty="0"/>
              <a:t>(one independent variable)</a:t>
            </a:r>
          </a:p>
        </p:txBody>
      </p:sp>
      <p:sp>
        <p:nvSpPr>
          <p:cNvPr id="145411" name="Line 3">
            <a:extLst>
              <a:ext uri="{FF2B5EF4-FFF2-40B4-BE49-F238E27FC236}">
                <a16:creationId xmlns:a16="http://schemas.microsoft.com/office/drawing/2014/main" id="{1080B01F-FE97-4E93-98D6-D2CA4DE51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765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2" name="Line 4">
            <a:extLst>
              <a:ext uri="{FF2B5EF4-FFF2-40B4-BE49-F238E27FC236}">
                <a16:creationId xmlns:a16="http://schemas.microsoft.com/office/drawing/2014/main" id="{FBD40514-671E-4A84-A706-B965C194C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3434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3" name="Text Box 5">
            <a:extLst>
              <a:ext uri="{FF2B5EF4-FFF2-40B4-BE49-F238E27FC236}">
                <a16:creationId xmlns:a16="http://schemas.microsoft.com/office/drawing/2014/main" id="{FE2A7319-3A11-4E13-940A-56C865925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188" y="4495800"/>
            <a:ext cx="974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1" hangingPunct="1"/>
            <a:r>
              <a:rPr lang="en-US" altLang="en-US">
                <a:latin typeface="Tahoma" panose="020B0604030504040204" pitchFamily="34" charset="0"/>
                <a:cs typeface="Arial" panose="020B0604020202020204" pitchFamily="34" charset="0"/>
              </a:rPr>
              <a:t>Balance</a:t>
            </a: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66480F61-C646-4BFB-B5D0-364A7DB9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3850" y="3217843"/>
            <a:ext cx="183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1" hangingPunct="1"/>
            <a:r>
              <a:rPr lang="en-US" altLang="en-US" dirty="0">
                <a:latin typeface="Tahoma" panose="020B0604030504040204" pitchFamily="34" charset="0"/>
                <a:cs typeface="Arial" panose="020B0604020202020204" pitchFamily="34" charset="0"/>
              </a:rPr>
              <a:t>Class Probability</a:t>
            </a:r>
          </a:p>
        </p:txBody>
      </p:sp>
      <p:sp>
        <p:nvSpPr>
          <p:cNvPr id="145415" name="Line 7">
            <a:extLst>
              <a:ext uri="{FF2B5EF4-FFF2-40B4-BE49-F238E27FC236}">
                <a16:creationId xmlns:a16="http://schemas.microsoft.com/office/drawing/2014/main" id="{BBB321B2-05E3-4652-9D40-45B77003C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6" name="Line 8">
            <a:extLst>
              <a:ext uri="{FF2B5EF4-FFF2-40B4-BE49-F238E27FC236}">
                <a16:creationId xmlns:a16="http://schemas.microsoft.com/office/drawing/2014/main" id="{A39ED31E-F289-4798-8337-5AE651991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7" name="Line 9">
            <a:extLst>
              <a:ext uri="{FF2B5EF4-FFF2-40B4-BE49-F238E27FC236}">
                <a16:creationId xmlns:a16="http://schemas.microsoft.com/office/drawing/2014/main" id="{734887A9-F24F-4C3C-8C08-AAB172038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8" name="Line 10">
            <a:extLst>
              <a:ext uri="{FF2B5EF4-FFF2-40B4-BE49-F238E27FC236}">
                <a16:creationId xmlns:a16="http://schemas.microsoft.com/office/drawing/2014/main" id="{49B93DE0-AC7E-43AD-8EF2-A0EBC2BB1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9" name="Line 11">
            <a:extLst>
              <a:ext uri="{FF2B5EF4-FFF2-40B4-BE49-F238E27FC236}">
                <a16:creationId xmlns:a16="http://schemas.microsoft.com/office/drawing/2014/main" id="{5A6EDAF5-1E99-47FC-A6E4-8A1951178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0" name="Line 12">
            <a:extLst>
              <a:ext uri="{FF2B5EF4-FFF2-40B4-BE49-F238E27FC236}">
                <a16:creationId xmlns:a16="http://schemas.microsoft.com/office/drawing/2014/main" id="{1AFBCC2E-6C72-40AF-A4AC-68A0EFFA8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1" name="Line 13">
            <a:extLst>
              <a:ext uri="{FF2B5EF4-FFF2-40B4-BE49-F238E27FC236}">
                <a16:creationId xmlns:a16="http://schemas.microsoft.com/office/drawing/2014/main" id="{1FF6D407-F4D2-4578-B45A-9E39A28BA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2" name="Line 14">
            <a:extLst>
              <a:ext uri="{FF2B5EF4-FFF2-40B4-BE49-F238E27FC236}">
                <a16:creationId xmlns:a16="http://schemas.microsoft.com/office/drawing/2014/main" id="{7B420D52-EAF1-4776-BD0A-10118B2A3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3" name="Line 15">
            <a:extLst>
              <a:ext uri="{FF2B5EF4-FFF2-40B4-BE49-F238E27FC236}">
                <a16:creationId xmlns:a16="http://schemas.microsoft.com/office/drawing/2014/main" id="{F4604832-8434-4103-852E-C32D89D99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4" name="Line 16">
            <a:extLst>
              <a:ext uri="{FF2B5EF4-FFF2-40B4-BE49-F238E27FC236}">
                <a16:creationId xmlns:a16="http://schemas.microsoft.com/office/drawing/2014/main" id="{1CB8B32E-FE10-4776-8FF6-74BD837F6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5" name="Line 17">
            <a:extLst>
              <a:ext uri="{FF2B5EF4-FFF2-40B4-BE49-F238E27FC236}">
                <a16:creationId xmlns:a16="http://schemas.microsoft.com/office/drawing/2014/main" id="{E768CD44-BA2D-4A85-9132-DFE7260FB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6" name="Line 18">
            <a:extLst>
              <a:ext uri="{FF2B5EF4-FFF2-40B4-BE49-F238E27FC236}">
                <a16:creationId xmlns:a16="http://schemas.microsoft.com/office/drawing/2014/main" id="{37C117B1-95BD-4382-A947-FA1C9DD97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7" name="Line 19">
            <a:extLst>
              <a:ext uri="{FF2B5EF4-FFF2-40B4-BE49-F238E27FC236}">
                <a16:creationId xmlns:a16="http://schemas.microsoft.com/office/drawing/2014/main" id="{156EDBAC-FF61-42BF-8EBF-EB45AB1FF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8" name="Line 20">
            <a:extLst>
              <a:ext uri="{FF2B5EF4-FFF2-40B4-BE49-F238E27FC236}">
                <a16:creationId xmlns:a16="http://schemas.microsoft.com/office/drawing/2014/main" id="{93B081E8-44CA-4A34-ACB8-DEB1767B2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9" name="Line 21">
            <a:extLst>
              <a:ext uri="{FF2B5EF4-FFF2-40B4-BE49-F238E27FC236}">
                <a16:creationId xmlns:a16="http://schemas.microsoft.com/office/drawing/2014/main" id="{6F074170-7782-49DE-8116-C61A2CF71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0" name="Line 22">
            <a:extLst>
              <a:ext uri="{FF2B5EF4-FFF2-40B4-BE49-F238E27FC236}">
                <a16:creationId xmlns:a16="http://schemas.microsoft.com/office/drawing/2014/main" id="{61BC7569-DDFD-4A51-8CB3-F91BA0AA4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1" name="Line 23">
            <a:extLst>
              <a:ext uri="{FF2B5EF4-FFF2-40B4-BE49-F238E27FC236}">
                <a16:creationId xmlns:a16="http://schemas.microsoft.com/office/drawing/2014/main" id="{596F29D3-9817-429D-B8A7-C1492B226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2" name="Line 24">
            <a:extLst>
              <a:ext uri="{FF2B5EF4-FFF2-40B4-BE49-F238E27FC236}">
                <a16:creationId xmlns:a16="http://schemas.microsoft.com/office/drawing/2014/main" id="{7D529399-1917-4230-968C-6AA8C0691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3" name="Oval 25">
            <a:extLst>
              <a:ext uri="{FF2B5EF4-FFF2-40B4-BE49-F238E27FC236}">
                <a16:creationId xmlns:a16="http://schemas.microsoft.com/office/drawing/2014/main" id="{60482569-057C-445D-B9A4-A0A8ACFF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5434" name="Group 26">
            <a:extLst>
              <a:ext uri="{FF2B5EF4-FFF2-40B4-BE49-F238E27FC236}">
                <a16:creationId xmlns:a16="http://schemas.microsoft.com/office/drawing/2014/main" id="{B922584D-A8D4-401B-8395-E79FDEF800A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362200"/>
            <a:ext cx="304800" cy="304800"/>
            <a:chOff x="2880" y="2160"/>
            <a:chExt cx="192" cy="192"/>
          </a:xfrm>
        </p:grpSpPr>
        <p:sp>
          <p:nvSpPr>
            <p:cNvPr id="145435" name="Line 27">
              <a:extLst>
                <a:ext uri="{FF2B5EF4-FFF2-40B4-BE49-F238E27FC236}">
                  <a16:creationId xmlns:a16="http://schemas.microsoft.com/office/drawing/2014/main" id="{749FB792-B69F-472F-8269-034D11F47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36" name="Line 28">
              <a:extLst>
                <a:ext uri="{FF2B5EF4-FFF2-40B4-BE49-F238E27FC236}">
                  <a16:creationId xmlns:a16="http://schemas.microsoft.com/office/drawing/2014/main" id="{743F462D-E922-4033-8609-6485F950C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437" name="Group 29">
            <a:extLst>
              <a:ext uri="{FF2B5EF4-FFF2-40B4-BE49-F238E27FC236}">
                <a16:creationId xmlns:a16="http://schemas.microsoft.com/office/drawing/2014/main" id="{6F40A9C7-96FB-4852-AC17-A0E44A9E7B2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362200"/>
            <a:ext cx="304800" cy="304800"/>
            <a:chOff x="2880" y="2160"/>
            <a:chExt cx="192" cy="192"/>
          </a:xfrm>
        </p:grpSpPr>
        <p:sp>
          <p:nvSpPr>
            <p:cNvPr id="145438" name="Line 30">
              <a:extLst>
                <a:ext uri="{FF2B5EF4-FFF2-40B4-BE49-F238E27FC236}">
                  <a16:creationId xmlns:a16="http://schemas.microsoft.com/office/drawing/2014/main" id="{58B760FE-F71D-47CA-8D71-D930C17E2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39" name="Line 31">
              <a:extLst>
                <a:ext uri="{FF2B5EF4-FFF2-40B4-BE49-F238E27FC236}">
                  <a16:creationId xmlns:a16="http://schemas.microsoft.com/office/drawing/2014/main" id="{048D5359-6A8F-4357-951C-8632D4B7A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440" name="Group 32">
            <a:extLst>
              <a:ext uri="{FF2B5EF4-FFF2-40B4-BE49-F238E27FC236}">
                <a16:creationId xmlns:a16="http://schemas.microsoft.com/office/drawing/2014/main" id="{9689F11C-DB8B-473B-9983-A5DB060C4DD5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362200"/>
            <a:ext cx="304800" cy="304800"/>
            <a:chOff x="2880" y="2160"/>
            <a:chExt cx="192" cy="192"/>
          </a:xfrm>
        </p:grpSpPr>
        <p:sp>
          <p:nvSpPr>
            <p:cNvPr id="145441" name="Line 33">
              <a:extLst>
                <a:ext uri="{FF2B5EF4-FFF2-40B4-BE49-F238E27FC236}">
                  <a16:creationId xmlns:a16="http://schemas.microsoft.com/office/drawing/2014/main" id="{5BE75C2F-6FEC-4252-88F4-62F71522D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42" name="Line 34">
              <a:extLst>
                <a:ext uri="{FF2B5EF4-FFF2-40B4-BE49-F238E27FC236}">
                  <a16:creationId xmlns:a16="http://schemas.microsoft.com/office/drawing/2014/main" id="{94E0A178-6C18-4B53-883F-4203AF9FD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443" name="Oval 35">
            <a:extLst>
              <a:ext uri="{FF2B5EF4-FFF2-40B4-BE49-F238E27FC236}">
                <a16:creationId xmlns:a16="http://schemas.microsoft.com/office/drawing/2014/main" id="{9392F765-93D8-4E80-9C06-E93B4AED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4" name="Oval 36">
            <a:extLst>
              <a:ext uri="{FF2B5EF4-FFF2-40B4-BE49-F238E27FC236}">
                <a16:creationId xmlns:a16="http://schemas.microsoft.com/office/drawing/2014/main" id="{D857442E-A27A-495C-B52B-0399A1B3F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5" name="Oval 37">
            <a:extLst>
              <a:ext uri="{FF2B5EF4-FFF2-40B4-BE49-F238E27FC236}">
                <a16:creationId xmlns:a16="http://schemas.microsoft.com/office/drawing/2014/main" id="{5F315E97-BF4B-44EC-AA0F-7F0F4B28B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6" name="Oval 38">
            <a:extLst>
              <a:ext uri="{FF2B5EF4-FFF2-40B4-BE49-F238E27FC236}">
                <a16:creationId xmlns:a16="http://schemas.microsoft.com/office/drawing/2014/main" id="{C2A5383C-0368-48D6-86E3-F77B3114A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7" name="Oval 39">
            <a:extLst>
              <a:ext uri="{FF2B5EF4-FFF2-40B4-BE49-F238E27FC236}">
                <a16:creationId xmlns:a16="http://schemas.microsoft.com/office/drawing/2014/main" id="{D67565C0-F864-4E73-BFAB-3D30159D5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8" name="Oval 40">
            <a:extLst>
              <a:ext uri="{FF2B5EF4-FFF2-40B4-BE49-F238E27FC236}">
                <a16:creationId xmlns:a16="http://schemas.microsoft.com/office/drawing/2014/main" id="{247E8FBF-58E5-436B-ADC5-C1F3C4A2C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9" name="Oval 41">
            <a:extLst>
              <a:ext uri="{FF2B5EF4-FFF2-40B4-BE49-F238E27FC236}">
                <a16:creationId xmlns:a16="http://schemas.microsoft.com/office/drawing/2014/main" id="{559DB65D-ADF8-4276-8AC7-0A851847E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50" name="Oval 42">
            <a:extLst>
              <a:ext uri="{FF2B5EF4-FFF2-40B4-BE49-F238E27FC236}">
                <a16:creationId xmlns:a16="http://schemas.microsoft.com/office/drawing/2014/main" id="{2319F43F-1AA8-4C77-A162-A25D873F1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51" name="Oval 43">
            <a:extLst>
              <a:ext uri="{FF2B5EF4-FFF2-40B4-BE49-F238E27FC236}">
                <a16:creationId xmlns:a16="http://schemas.microsoft.com/office/drawing/2014/main" id="{A629CAE5-5E4C-42FA-8473-732A85F92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5452" name="Group 44">
            <a:extLst>
              <a:ext uri="{FF2B5EF4-FFF2-40B4-BE49-F238E27FC236}">
                <a16:creationId xmlns:a16="http://schemas.microsoft.com/office/drawing/2014/main" id="{35020E11-C5F7-4B3F-BF40-326C5BC26975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362200"/>
            <a:ext cx="304800" cy="304800"/>
            <a:chOff x="2880" y="2160"/>
            <a:chExt cx="192" cy="192"/>
          </a:xfrm>
        </p:grpSpPr>
        <p:sp>
          <p:nvSpPr>
            <p:cNvPr id="145453" name="Line 45">
              <a:extLst>
                <a:ext uri="{FF2B5EF4-FFF2-40B4-BE49-F238E27FC236}">
                  <a16:creationId xmlns:a16="http://schemas.microsoft.com/office/drawing/2014/main" id="{3FDB0D7A-5529-4961-B4B2-54864C3D7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54" name="Line 46">
              <a:extLst>
                <a:ext uri="{FF2B5EF4-FFF2-40B4-BE49-F238E27FC236}">
                  <a16:creationId xmlns:a16="http://schemas.microsoft.com/office/drawing/2014/main" id="{D2EB3DA0-EB4A-430F-8C29-F20F2C9E2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455" name="Group 47">
            <a:extLst>
              <a:ext uri="{FF2B5EF4-FFF2-40B4-BE49-F238E27FC236}">
                <a16:creationId xmlns:a16="http://schemas.microsoft.com/office/drawing/2014/main" id="{DC64CB5D-36E5-44FC-8A99-37B7FD5335C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324600"/>
            <a:ext cx="304800" cy="304800"/>
            <a:chOff x="2880" y="2160"/>
            <a:chExt cx="192" cy="192"/>
          </a:xfrm>
        </p:grpSpPr>
        <p:sp>
          <p:nvSpPr>
            <p:cNvPr id="145456" name="Line 48">
              <a:extLst>
                <a:ext uri="{FF2B5EF4-FFF2-40B4-BE49-F238E27FC236}">
                  <a16:creationId xmlns:a16="http://schemas.microsoft.com/office/drawing/2014/main" id="{1041041F-3B2E-429B-8AF4-3AF709692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57" name="Line 49">
              <a:extLst>
                <a:ext uri="{FF2B5EF4-FFF2-40B4-BE49-F238E27FC236}">
                  <a16:creationId xmlns:a16="http://schemas.microsoft.com/office/drawing/2014/main" id="{D9E970BF-ABFE-4941-92B4-66960DBE6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458" name="Oval 50">
            <a:extLst>
              <a:ext uri="{FF2B5EF4-FFF2-40B4-BE49-F238E27FC236}">
                <a16:creationId xmlns:a16="http://schemas.microsoft.com/office/drawing/2014/main" id="{3A4D451E-CFE3-4333-BB02-04D3DF334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6019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59" name="Text Box 51">
            <a:extLst>
              <a:ext uri="{FF2B5EF4-FFF2-40B4-BE49-F238E27FC236}">
                <a16:creationId xmlns:a16="http://schemas.microsoft.com/office/drawing/2014/main" id="{A9B29FA7-3E59-4200-922A-CB3F29EFA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5957888"/>
            <a:ext cx="34972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1">
                <a:solidFill>
                  <a:srgbClr val="00FF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Bad risk (Default) – 16 cases</a:t>
            </a:r>
          </a:p>
        </p:txBody>
      </p:sp>
      <p:sp>
        <p:nvSpPr>
          <p:cNvPr id="145460" name="Text Box 52">
            <a:extLst>
              <a:ext uri="{FF2B5EF4-FFF2-40B4-BE49-F238E27FC236}">
                <a16:creationId xmlns:a16="http://schemas.microsoft.com/office/drawing/2014/main" id="{B3BA3655-6C98-439C-A912-D909F4645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88" y="6248400"/>
            <a:ext cx="4106862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cs typeface="Arial" panose="020B0604020202020204" pitchFamily="34" charset="0"/>
              </a:rPr>
              <a:t>Good risk (Not default) – 14 cases</a:t>
            </a:r>
          </a:p>
        </p:txBody>
      </p:sp>
      <p:sp>
        <p:nvSpPr>
          <p:cNvPr id="145461" name="Text Box 53">
            <a:extLst>
              <a:ext uri="{FF2B5EF4-FFF2-40B4-BE49-F238E27FC236}">
                <a16:creationId xmlns:a16="http://schemas.microsoft.com/office/drawing/2014/main" id="{C97A5A67-45BF-4C01-8C6B-D0894108B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388" y="4357688"/>
            <a:ext cx="5741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1" hangingPunct="1"/>
            <a:r>
              <a:rPr lang="en-US" altLang="en-US">
                <a:latin typeface="Tahoma" panose="020B0604030504040204" pitchFamily="34" charset="0"/>
                <a:cs typeface="Arial" panose="020B0604020202020204" pitchFamily="34" charset="0"/>
              </a:rPr>
              <a:t>50K</a:t>
            </a:r>
          </a:p>
        </p:txBody>
      </p:sp>
      <p:sp>
        <p:nvSpPr>
          <p:cNvPr id="145462" name="Line 54">
            <a:extLst>
              <a:ext uri="{FF2B5EF4-FFF2-40B4-BE49-F238E27FC236}">
                <a16:creationId xmlns:a16="http://schemas.microsoft.com/office/drawing/2014/main" id="{FA20E21F-7605-4BD4-84DF-F8AF70CB0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63" name="Line 55">
            <a:extLst>
              <a:ext uri="{FF2B5EF4-FFF2-40B4-BE49-F238E27FC236}">
                <a16:creationId xmlns:a16="http://schemas.microsoft.com/office/drawing/2014/main" id="{C3E76087-B5F6-40E5-8CFF-672A139F0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64" name="Oval 56">
            <a:extLst>
              <a:ext uri="{FF2B5EF4-FFF2-40B4-BE49-F238E27FC236}">
                <a16:creationId xmlns:a16="http://schemas.microsoft.com/office/drawing/2014/main" id="{5E43B907-3718-43AD-B6C1-A5CDDC0D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65" name="Oval 57">
            <a:extLst>
              <a:ext uri="{FF2B5EF4-FFF2-40B4-BE49-F238E27FC236}">
                <a16:creationId xmlns:a16="http://schemas.microsoft.com/office/drawing/2014/main" id="{B5D79C0D-0FA7-48B9-A8D5-3B22A198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66" name="Oval 58">
            <a:extLst>
              <a:ext uri="{FF2B5EF4-FFF2-40B4-BE49-F238E27FC236}">
                <a16:creationId xmlns:a16="http://schemas.microsoft.com/office/drawing/2014/main" id="{32E41E0D-7E75-4CEF-B289-51251D545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67" name="Oval 59">
            <a:extLst>
              <a:ext uri="{FF2B5EF4-FFF2-40B4-BE49-F238E27FC236}">
                <a16:creationId xmlns:a16="http://schemas.microsoft.com/office/drawing/2014/main" id="{568DF0A3-D4DD-4FA2-A7C2-599B556FC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68" name="Oval 60">
            <a:extLst>
              <a:ext uri="{FF2B5EF4-FFF2-40B4-BE49-F238E27FC236}">
                <a16:creationId xmlns:a16="http://schemas.microsoft.com/office/drawing/2014/main" id="{84ECEB6E-3661-47E8-A64B-4F07A048C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69" name="Oval 61">
            <a:extLst>
              <a:ext uri="{FF2B5EF4-FFF2-40B4-BE49-F238E27FC236}">
                <a16:creationId xmlns:a16="http://schemas.microsoft.com/office/drawing/2014/main" id="{3AD21C66-833D-445E-AEF4-7963C44DC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5470" name="Group 62">
            <a:extLst>
              <a:ext uri="{FF2B5EF4-FFF2-40B4-BE49-F238E27FC236}">
                <a16:creationId xmlns:a16="http://schemas.microsoft.com/office/drawing/2014/main" id="{23964C60-AACF-403D-BE1E-7F2606197A92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362200"/>
            <a:ext cx="304800" cy="304800"/>
            <a:chOff x="2880" y="2160"/>
            <a:chExt cx="192" cy="192"/>
          </a:xfrm>
        </p:grpSpPr>
        <p:sp>
          <p:nvSpPr>
            <p:cNvPr id="145471" name="Line 63">
              <a:extLst>
                <a:ext uri="{FF2B5EF4-FFF2-40B4-BE49-F238E27FC236}">
                  <a16:creationId xmlns:a16="http://schemas.microsoft.com/office/drawing/2014/main" id="{097E0DE5-BA24-4FDA-B047-079777831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72" name="Line 64">
              <a:extLst>
                <a:ext uri="{FF2B5EF4-FFF2-40B4-BE49-F238E27FC236}">
                  <a16:creationId xmlns:a16="http://schemas.microsoft.com/office/drawing/2014/main" id="{B261F61F-7E1A-46B4-93BC-99E01FEB5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473" name="Text Box 65">
            <a:extLst>
              <a:ext uri="{FF2B5EF4-FFF2-40B4-BE49-F238E27FC236}">
                <a16:creationId xmlns:a16="http://schemas.microsoft.com/office/drawing/2014/main" id="{53EB7034-027E-4A94-898E-51574F2E5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31" y="941050"/>
            <a:ext cx="63299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Estimate the probability of membership in class 1</a:t>
            </a:r>
          </a:p>
        </p:txBody>
      </p:sp>
      <p:sp>
        <p:nvSpPr>
          <p:cNvPr id="145474" name="Text Box 66">
            <a:extLst>
              <a:ext uri="{FF2B5EF4-FFF2-40B4-BE49-F238E27FC236}">
                <a16:creationId xmlns:a16="http://schemas.microsoft.com/office/drawing/2014/main" id="{81101919-9776-4B29-A6F9-A7857DF6D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232" y="347018"/>
            <a:ext cx="34829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dirty="0"/>
              <a:t>Could we maybe say that the farther from the line the more likely the corresponding class?</a:t>
            </a:r>
          </a:p>
        </p:txBody>
      </p:sp>
      <p:sp>
        <p:nvSpPr>
          <p:cNvPr id="145475" name="Text Box 67">
            <a:extLst>
              <a:ext uri="{FF2B5EF4-FFF2-40B4-BE49-F238E27FC236}">
                <a16:creationId xmlns:a16="http://schemas.microsoft.com/office/drawing/2014/main" id="{84B89893-59AF-405B-BC4F-D2AECBFE5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431" y="416004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45476" name="Text Box 68">
            <a:extLst>
              <a:ext uri="{FF2B5EF4-FFF2-40B4-BE49-F238E27FC236}">
                <a16:creationId xmlns:a16="http://schemas.microsoft.com/office/drawing/2014/main" id="{805A1C27-096C-40ED-AD03-9E56F67BB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097" y="2362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71" name="Text Box 67">
            <a:extLst>
              <a:ext uri="{FF2B5EF4-FFF2-40B4-BE49-F238E27FC236}">
                <a16:creationId xmlns:a16="http://schemas.microsoft.com/office/drawing/2014/main" id="{95DE7DFD-1222-4EE7-A174-E0BADD95A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431" y="3217842"/>
            <a:ext cx="476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0.5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6DA69AD0-511E-4681-8A7D-14E0749822A5}"/>
              </a:ext>
            </a:extLst>
          </p:cNvPr>
          <p:cNvSpPr/>
          <p:nvPr/>
        </p:nvSpPr>
        <p:spPr>
          <a:xfrm>
            <a:off x="8078788" y="2168119"/>
            <a:ext cx="2525151" cy="886264"/>
          </a:xfrm>
          <a:prstGeom prst="wedgeRectCallout">
            <a:avLst>
              <a:gd name="adj1" fmla="val -63172"/>
              <a:gd name="adj2" fmla="val 37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we use linear regression to estimate the probability?</a:t>
            </a:r>
          </a:p>
        </p:txBody>
      </p:sp>
      <p:sp>
        <p:nvSpPr>
          <p:cNvPr id="73" name="Speech Bubble: Rectangle 72">
            <a:extLst>
              <a:ext uri="{FF2B5EF4-FFF2-40B4-BE49-F238E27FC236}">
                <a16:creationId xmlns:a16="http://schemas.microsoft.com/office/drawing/2014/main" id="{D3F79378-54AC-4216-ACF4-44E6CC5AA566}"/>
              </a:ext>
            </a:extLst>
          </p:cNvPr>
          <p:cNvSpPr/>
          <p:nvPr/>
        </p:nvSpPr>
        <p:spPr>
          <a:xfrm>
            <a:off x="8078787" y="3380936"/>
            <a:ext cx="2525151" cy="886264"/>
          </a:xfrm>
          <a:prstGeom prst="wedgeRectCallout">
            <a:avLst>
              <a:gd name="adj1" fmla="val -65401"/>
              <a:gd name="adj2" fmla="val -28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a probability &gt;1 or &lt; 0 make sense?</a:t>
            </a:r>
          </a:p>
        </p:txBody>
      </p:sp>
      <p:sp>
        <p:nvSpPr>
          <p:cNvPr id="74" name="Speech Bubble: Rectangle 73">
            <a:extLst>
              <a:ext uri="{FF2B5EF4-FFF2-40B4-BE49-F238E27FC236}">
                <a16:creationId xmlns:a16="http://schemas.microsoft.com/office/drawing/2014/main" id="{8C4CA0C7-C3C8-4474-B795-CE743B555806}"/>
              </a:ext>
            </a:extLst>
          </p:cNvPr>
          <p:cNvSpPr/>
          <p:nvPr/>
        </p:nvSpPr>
        <p:spPr>
          <a:xfrm>
            <a:off x="8078786" y="4509868"/>
            <a:ext cx="2525151" cy="886264"/>
          </a:xfrm>
          <a:prstGeom prst="wedgeRectCallout">
            <a:avLst>
              <a:gd name="adj1" fmla="val -64008"/>
              <a:gd name="adj2" fmla="val -53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No!</a:t>
            </a:r>
          </a:p>
        </p:txBody>
      </p:sp>
      <p:sp>
        <p:nvSpPr>
          <p:cNvPr id="75" name="Speech Bubble: Rectangle 74">
            <a:extLst>
              <a:ext uri="{FF2B5EF4-FFF2-40B4-BE49-F238E27FC236}">
                <a16:creationId xmlns:a16="http://schemas.microsoft.com/office/drawing/2014/main" id="{F4AEDB8E-1A89-465D-BA36-F7AC9CC188E1}"/>
              </a:ext>
            </a:extLst>
          </p:cNvPr>
          <p:cNvSpPr/>
          <p:nvPr/>
        </p:nvSpPr>
        <p:spPr>
          <a:xfrm>
            <a:off x="8078786" y="5652868"/>
            <a:ext cx="2525151" cy="886264"/>
          </a:xfrm>
          <a:prstGeom prst="wedgeRectCallout">
            <a:avLst>
              <a:gd name="adj1" fmla="val -64008"/>
              <a:gd name="adj2" fmla="val -53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a squiggly line!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7F076E88-5340-4C60-BF5C-0BE47B7E91E8}"/>
              </a:ext>
            </a:extLst>
          </p:cNvPr>
          <p:cNvCxnSpPr>
            <a:cxnSpLocks/>
          </p:cNvCxnSpPr>
          <p:nvPr/>
        </p:nvCxnSpPr>
        <p:spPr>
          <a:xfrm flipV="1">
            <a:off x="2460243" y="2514600"/>
            <a:ext cx="4931157" cy="1713311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37358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12" y="-362195"/>
            <a:ext cx="10515600" cy="1325563"/>
          </a:xfrm>
        </p:spPr>
        <p:txBody>
          <a:bodyPr/>
          <a:lstStyle/>
          <a:p>
            <a:r>
              <a:rPr lang="en-US" dirty="0"/>
              <a:t>Logistic regression (“sigmoid”) curve</a:t>
            </a:r>
          </a:p>
        </p:txBody>
      </p:sp>
      <p:pic>
        <p:nvPicPr>
          <p:cNvPr id="9218" name="Picture 2" descr="E:\Dropbox\NYU\2014 Spring\Data Mining for Business Analytics\Lectures\2014\Figures\DSB-figures\dsfb_04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60" y="776630"/>
            <a:ext cx="790528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6580312-141A-4F00-BC5E-3F2DE095F783}"/>
              </a:ext>
            </a:extLst>
          </p:cNvPr>
          <p:cNvSpPr/>
          <p:nvPr/>
        </p:nvSpPr>
        <p:spPr>
          <a:xfrm>
            <a:off x="8662595" y="1001008"/>
            <a:ext cx="2901048" cy="1082006"/>
          </a:xfrm>
          <a:prstGeom prst="wedgeRectCallout">
            <a:avLst>
              <a:gd name="adj1" fmla="val -70415"/>
              <a:gd name="adj2" fmla="val -7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“sigmoid” curve – a line with min:0 and max:1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38DC5B-F7F4-438D-B527-F63AD5FDF628}"/>
                  </a:ext>
                </a:extLst>
              </p:cNvPr>
              <p:cNvSpPr txBox="1"/>
              <p:nvPr/>
            </p:nvSpPr>
            <p:spPr>
              <a:xfrm>
                <a:off x="8644915" y="2891096"/>
                <a:ext cx="2597699" cy="537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38DC5B-F7F4-438D-B527-F63AD5FDF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915" y="2891096"/>
                <a:ext cx="2597699" cy="5379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5C00075-DA5F-4F49-A306-9F619C09F866}"/>
              </a:ext>
            </a:extLst>
          </p:cNvPr>
          <p:cNvSpPr/>
          <p:nvPr/>
        </p:nvSpPr>
        <p:spPr>
          <a:xfrm>
            <a:off x="4180799" y="5021698"/>
            <a:ext cx="597877" cy="31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C3A31C-C22A-4CEA-AE95-A10FFFC42F14}"/>
                  </a:ext>
                </a:extLst>
              </p:cNvPr>
              <p:cNvSpPr/>
              <p:nvPr/>
            </p:nvSpPr>
            <p:spPr>
              <a:xfrm rot="16200000">
                <a:off x="-1500065" y="2651779"/>
                <a:ext cx="3981158" cy="3519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 the estimated probability of </a:t>
                </a:r>
                <a:r>
                  <a:rPr lang="en-US" sz="1600" b="1" i="1" dirty="0">
                    <a:solidFill>
                      <a:schemeClr val="tx1"/>
                    </a:solidFill>
                  </a:rPr>
                  <a:t>y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C3A31C-C22A-4CEA-AE95-A10FFFC42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500065" y="2651779"/>
                <a:ext cx="3981158" cy="351907"/>
              </a:xfrm>
              <a:prstGeom prst="rect">
                <a:avLst/>
              </a:prstGeom>
              <a:blipFill>
                <a:blip r:embed="rId5"/>
                <a:stretch>
                  <a:fillRect l="-3509" r="-210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1B0ED31-85AC-482D-AACD-507529D62A96}"/>
              </a:ext>
            </a:extLst>
          </p:cNvPr>
          <p:cNvSpPr/>
          <p:nvPr/>
        </p:nvSpPr>
        <p:spPr>
          <a:xfrm>
            <a:off x="8704749" y="4807819"/>
            <a:ext cx="2901048" cy="751767"/>
          </a:xfrm>
          <a:prstGeom prst="wedgeRectCallout">
            <a:avLst>
              <a:gd name="adj1" fmla="val -14876"/>
              <a:gd name="adj2" fmla="val -69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are “odds”?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42D2DA-32EB-4954-9257-031FE7ED6C8A}"/>
                  </a:ext>
                </a:extLst>
              </p:cNvPr>
              <p:cNvSpPr txBox="1"/>
              <p:nvPr/>
            </p:nvSpPr>
            <p:spPr>
              <a:xfrm>
                <a:off x="8704749" y="3594850"/>
                <a:ext cx="202901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42D2DA-32EB-4954-9257-031FE7ED6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749" y="3594850"/>
                <a:ext cx="2029017" cy="553998"/>
              </a:xfrm>
              <a:prstGeom prst="rect">
                <a:avLst/>
              </a:prstGeom>
              <a:blipFill>
                <a:blip r:embed="rId6"/>
                <a:stretch>
                  <a:fillRect l="-2703" t="-2198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954827-8912-4832-9A18-A24473FFC56F}"/>
                  </a:ext>
                </a:extLst>
              </p:cNvPr>
              <p:cNvSpPr txBox="1"/>
              <p:nvPr/>
            </p:nvSpPr>
            <p:spPr>
              <a:xfrm>
                <a:off x="9041731" y="3994254"/>
                <a:ext cx="1355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𝑙𝑜𝑔𝑂𝑑𝑑𝑠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954827-8912-4832-9A18-A24473FFC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731" y="3994254"/>
                <a:ext cx="1355051" cy="276999"/>
              </a:xfrm>
              <a:prstGeom prst="rect">
                <a:avLst/>
              </a:prstGeom>
              <a:blipFill>
                <a:blip r:embed="rId7"/>
                <a:stretch>
                  <a:fillRect l="-2242" t="-2174" r="-538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52EEED-71FA-4215-B786-5D9035CEE54C}"/>
                  </a:ext>
                </a:extLst>
              </p:cNvPr>
              <p:cNvSpPr txBox="1"/>
              <p:nvPr/>
            </p:nvSpPr>
            <p:spPr>
              <a:xfrm>
                <a:off x="8376077" y="4337365"/>
                <a:ext cx="167802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𝑙𝑜𝑔𝑂𝑑𝑑𝑠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52EEED-71FA-4215-B786-5D9035CEE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077" y="4337365"/>
                <a:ext cx="1678023" cy="281937"/>
              </a:xfrm>
              <a:prstGeom prst="rect">
                <a:avLst/>
              </a:prstGeom>
              <a:blipFill>
                <a:blip r:embed="rId8"/>
                <a:stretch>
                  <a:fillRect l="-1455" t="-8696" r="-327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CAEBAF77-ACCD-4C0C-8E48-55A9813608F4}"/>
                  </a:ext>
                </a:extLst>
              </p:cNvPr>
              <p:cNvSpPr/>
              <p:nvPr/>
            </p:nvSpPr>
            <p:spPr>
              <a:xfrm>
                <a:off x="0" y="5487213"/>
                <a:ext cx="7422204" cy="1315329"/>
              </a:xfrm>
              <a:prstGeom prst="wedgeRectCallout">
                <a:avLst>
                  <a:gd name="adj1" fmla="val 11517"/>
                  <a:gd name="adj2" fmla="val -624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We create a linear function to calculate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that is used to calculate the probability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i="1" dirty="0" err="1"/>
                  <a:t>logOdds</a:t>
                </a:r>
                <a:r>
                  <a:rPr lang="en-US" i="1" dirty="0"/>
                  <a:t>, </a:t>
                </a:r>
                <a:r>
                  <a:rPr lang="en-US" dirty="0"/>
                  <a:t>or ln(odds), </a:t>
                </a:r>
                <a:r>
                  <a:rPr lang="en-US" i="1" dirty="0"/>
                  <a:t>or “natural log of the odds”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CAEBAF77-ACCD-4C0C-8E48-55A981360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87213"/>
                <a:ext cx="7422204" cy="1315329"/>
              </a:xfrm>
              <a:prstGeom prst="wedgeRectCallout">
                <a:avLst>
                  <a:gd name="adj1" fmla="val 11517"/>
                  <a:gd name="adj2" fmla="val -62485"/>
                </a:avLst>
              </a:prstGeom>
              <a:blipFill>
                <a:blip r:embed="rId9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2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/>
      <p:bldP spid="10" grpId="0"/>
      <p:bldP spid="11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8966-7AF3-4C62-AF78-5A3857B7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74" y="133008"/>
            <a:ext cx="10515600" cy="1325563"/>
          </a:xfrm>
        </p:spPr>
        <p:txBody>
          <a:bodyPr/>
          <a:lstStyle/>
          <a:p>
            <a:r>
              <a:rPr lang="en-US" dirty="0"/>
              <a:t>Probability, odds, and </a:t>
            </a:r>
            <a:r>
              <a:rPr lang="en-US" dirty="0" err="1"/>
              <a:t>logOdds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2FE24A-04D5-4750-ABAC-F93EA5CB2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2837" y="1392444"/>
            <a:ext cx="3482842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22A82B-133E-4070-ABEF-FF750A324254}"/>
                  </a:ext>
                </a:extLst>
              </p:cNvPr>
              <p:cNvSpPr txBox="1"/>
              <p:nvPr/>
            </p:nvSpPr>
            <p:spPr>
              <a:xfrm>
                <a:off x="376799" y="4433234"/>
                <a:ext cx="6071382" cy="1870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𝑎𝑔𝑎𝑖𝑛𝑠𝑡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𝑎𝑔𝑎𝑖𝑛𝑠𝑡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𝑎𝑔𝑎𝑖𝑛𝑠𝑡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𝑎𝑔𝑎𝑖𝑛𝑠𝑡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𝑎𝑔𝑎𝑖𝑛𝑠𝑡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𝑎𝑔𝑎𝑖𝑛𝑠𝑡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22A82B-133E-4070-ABEF-FF750A324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99" y="4433234"/>
                <a:ext cx="6071382" cy="1870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79DAB02-F5CE-4467-AF30-8F03099B9B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5261583"/>
                  </p:ext>
                </p:extLst>
              </p:nvPr>
            </p:nvGraphicFramePr>
            <p:xfrm>
              <a:off x="376799" y="1458571"/>
              <a:ext cx="8041251" cy="28928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8250">
                      <a:extLst>
                        <a:ext uri="{9D8B030D-6E8A-4147-A177-3AD203B41FA5}">
                          <a16:colId xmlns:a16="http://schemas.microsoft.com/office/drawing/2014/main" val="3106878100"/>
                        </a:ext>
                      </a:extLst>
                    </a:gridCol>
                    <a:gridCol w="1205961">
                      <a:extLst>
                        <a:ext uri="{9D8B030D-6E8A-4147-A177-3AD203B41FA5}">
                          <a16:colId xmlns:a16="http://schemas.microsoft.com/office/drawing/2014/main" val="1108697290"/>
                        </a:ext>
                      </a:extLst>
                    </a:gridCol>
                    <a:gridCol w="1475965">
                      <a:extLst>
                        <a:ext uri="{9D8B030D-6E8A-4147-A177-3AD203B41FA5}">
                          <a16:colId xmlns:a16="http://schemas.microsoft.com/office/drawing/2014/main" val="741012134"/>
                        </a:ext>
                      </a:extLst>
                    </a:gridCol>
                    <a:gridCol w="1893358">
                      <a:extLst>
                        <a:ext uri="{9D8B030D-6E8A-4147-A177-3AD203B41FA5}">
                          <a16:colId xmlns:a16="http://schemas.microsoft.com/office/drawing/2014/main" val="821378291"/>
                        </a:ext>
                      </a:extLst>
                    </a:gridCol>
                    <a:gridCol w="1857717">
                      <a:extLst>
                        <a:ext uri="{9D8B030D-6E8A-4147-A177-3AD203B41FA5}">
                          <a16:colId xmlns:a16="http://schemas.microsoft.com/office/drawing/2014/main" val="3024217618"/>
                        </a:ext>
                      </a:extLst>
                    </a:gridCol>
                  </a:tblGrid>
                  <a:tr h="27458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ratio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for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against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Prob_for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Prob_against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8855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odds are 1:1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1/1=1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1/1=1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783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odds are 2:1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2/1=2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2+1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=66%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1/3=33%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53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3:2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=0.66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0094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odds are 1:100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=.01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100/1=100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.01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.01+1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≅.99%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100+1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=99%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4093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79DAB02-F5CE-4467-AF30-8F03099B9B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5261583"/>
                  </p:ext>
                </p:extLst>
              </p:nvPr>
            </p:nvGraphicFramePr>
            <p:xfrm>
              <a:off x="376799" y="1458571"/>
              <a:ext cx="8041251" cy="28928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8250">
                      <a:extLst>
                        <a:ext uri="{9D8B030D-6E8A-4147-A177-3AD203B41FA5}">
                          <a16:colId xmlns:a16="http://schemas.microsoft.com/office/drawing/2014/main" val="3106878100"/>
                        </a:ext>
                      </a:extLst>
                    </a:gridCol>
                    <a:gridCol w="1205961">
                      <a:extLst>
                        <a:ext uri="{9D8B030D-6E8A-4147-A177-3AD203B41FA5}">
                          <a16:colId xmlns:a16="http://schemas.microsoft.com/office/drawing/2014/main" val="1108697290"/>
                        </a:ext>
                      </a:extLst>
                    </a:gridCol>
                    <a:gridCol w="1475965">
                      <a:extLst>
                        <a:ext uri="{9D8B030D-6E8A-4147-A177-3AD203B41FA5}">
                          <a16:colId xmlns:a16="http://schemas.microsoft.com/office/drawing/2014/main" val="741012134"/>
                        </a:ext>
                      </a:extLst>
                    </a:gridCol>
                    <a:gridCol w="1893358">
                      <a:extLst>
                        <a:ext uri="{9D8B030D-6E8A-4147-A177-3AD203B41FA5}">
                          <a16:colId xmlns:a16="http://schemas.microsoft.com/office/drawing/2014/main" val="821378291"/>
                        </a:ext>
                      </a:extLst>
                    </a:gridCol>
                    <a:gridCol w="1857717">
                      <a:extLst>
                        <a:ext uri="{9D8B030D-6E8A-4147-A177-3AD203B41FA5}">
                          <a16:colId xmlns:a16="http://schemas.microsoft.com/office/drawing/2014/main" val="302421761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ratio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for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against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Prob_for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Prob_against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885534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odds are 1:1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1/1=1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1/1=1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78325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odds are 2:1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2/1=2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1322" t="-161905" r="-256612" b="-21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26688" t="-161905" r="-99678" b="-21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1/3=33%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5313617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3:2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838" t="-275000" r="-435859" b="-12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1322" t="-275000" r="-256612" b="-12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009481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odds are 1:100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838" t="-357143" r="-435859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100/1=100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26688" t="-357143" r="-99678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33115" t="-357143" r="-1639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40933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2B48A3C3-D930-4AAD-BAE3-9224CED86C13}"/>
              </a:ext>
            </a:extLst>
          </p:cNvPr>
          <p:cNvSpPr/>
          <p:nvPr/>
        </p:nvSpPr>
        <p:spPr>
          <a:xfrm>
            <a:off x="8103140" y="133008"/>
            <a:ext cx="3745149" cy="9812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/>
              <a:t>Odds</a:t>
            </a:r>
            <a:r>
              <a:rPr lang="en-US"/>
              <a:t> are familiar to gamblers.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6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18" y="-213576"/>
            <a:ext cx="10515600" cy="1325563"/>
          </a:xfrm>
        </p:spPr>
        <p:txBody>
          <a:bodyPr/>
          <a:lstStyle/>
          <a:p>
            <a:r>
              <a:rPr lang="en-US" dirty="0"/>
              <a:t>Logistic regression (“sigmoid”) curve</a:t>
            </a:r>
          </a:p>
        </p:txBody>
      </p:sp>
      <p:pic>
        <p:nvPicPr>
          <p:cNvPr id="9218" name="Picture 2" descr="E:\Dropbox\NYU\2014 Spring\Data Mining for Business Analytics\Lectures\2014\Figures\DSB-figures\dsfb_04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60" y="1697935"/>
            <a:ext cx="6634880" cy="383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38DC5B-F7F4-438D-B527-F63AD5FDF628}"/>
                  </a:ext>
                </a:extLst>
              </p:cNvPr>
              <p:cNvSpPr txBox="1"/>
              <p:nvPr/>
            </p:nvSpPr>
            <p:spPr>
              <a:xfrm>
                <a:off x="7610079" y="3347616"/>
                <a:ext cx="4076052" cy="537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38DC5B-F7F4-438D-B527-F63AD5FDF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079" y="3347616"/>
                <a:ext cx="4076052" cy="5379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5C00075-DA5F-4F49-A306-9F619C09F866}"/>
              </a:ext>
            </a:extLst>
          </p:cNvPr>
          <p:cNvSpPr/>
          <p:nvPr/>
        </p:nvSpPr>
        <p:spPr>
          <a:xfrm>
            <a:off x="3509015" y="5244918"/>
            <a:ext cx="597877" cy="31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C3A31C-C22A-4CEA-AE95-A10FFFC42F14}"/>
                  </a:ext>
                </a:extLst>
              </p:cNvPr>
              <p:cNvSpPr/>
              <p:nvPr/>
            </p:nvSpPr>
            <p:spPr>
              <a:xfrm rot="16200000">
                <a:off x="-1500065" y="3573084"/>
                <a:ext cx="3981158" cy="3519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 the estimated probability of </a:t>
                </a:r>
                <a:r>
                  <a:rPr lang="en-US" sz="1600" b="1" i="1" dirty="0">
                    <a:solidFill>
                      <a:schemeClr val="tx1"/>
                    </a:solidFill>
                  </a:rPr>
                  <a:t>y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C3A31C-C22A-4CEA-AE95-A10FFFC42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500065" y="3573084"/>
                <a:ext cx="3981158" cy="351907"/>
              </a:xfrm>
              <a:prstGeom prst="rect">
                <a:avLst/>
              </a:prstGeom>
              <a:blipFill>
                <a:blip r:embed="rId5"/>
                <a:stretch>
                  <a:fillRect l="-3509" r="-210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954827-8912-4832-9A18-A24473FFC56F}"/>
                  </a:ext>
                </a:extLst>
              </p:cNvPr>
              <p:cNvSpPr txBox="1"/>
              <p:nvPr/>
            </p:nvSpPr>
            <p:spPr>
              <a:xfrm>
                <a:off x="9424500" y="5844150"/>
                <a:ext cx="1355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𝑙𝑜𝑔𝑂𝑑𝑑𝑠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954827-8912-4832-9A18-A24473FFC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500" y="5844150"/>
                <a:ext cx="1355051" cy="276999"/>
              </a:xfrm>
              <a:prstGeom prst="rect">
                <a:avLst/>
              </a:prstGeom>
              <a:blipFill>
                <a:blip r:embed="rId6"/>
                <a:stretch>
                  <a:fillRect l="-2252" t="-4444" r="-58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52EEED-71FA-4215-B786-5D9035CEE54C}"/>
                  </a:ext>
                </a:extLst>
              </p:cNvPr>
              <p:cNvSpPr txBox="1"/>
              <p:nvPr/>
            </p:nvSpPr>
            <p:spPr>
              <a:xfrm>
                <a:off x="8729598" y="5437520"/>
                <a:ext cx="167802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𝑙𝑜𝑔𝑂𝑑𝑑𝑠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52EEED-71FA-4215-B786-5D9035CEE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598" y="5437520"/>
                <a:ext cx="1678023" cy="281937"/>
              </a:xfrm>
              <a:prstGeom prst="rect">
                <a:avLst/>
              </a:prstGeom>
              <a:blipFill>
                <a:blip r:embed="rId7"/>
                <a:stretch>
                  <a:fillRect l="-1455" t="-8696" r="-327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E235CEDD-AA8B-409F-B7DF-28E9F68CE5F3}"/>
                  </a:ext>
                </a:extLst>
              </p:cNvPr>
              <p:cNvSpPr/>
              <p:nvPr/>
            </p:nvSpPr>
            <p:spPr>
              <a:xfrm>
                <a:off x="7130216" y="676740"/>
                <a:ext cx="3452387" cy="2506381"/>
              </a:xfrm>
              <a:prstGeom prst="wedgeRectCallout">
                <a:avLst>
                  <a:gd name="adj1" fmla="val -63361"/>
                  <a:gd name="adj2" fmla="val 255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When you create a logistic regression model, you are creating a model that predicts </a:t>
                </a:r>
                <a:r>
                  <a:rPr lang="en-US" dirty="0" err="1"/>
                  <a:t>logOdds</a:t>
                </a:r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b="0" i="0" dirty="0" smtClean="0">
                          <a:solidFill>
                            <a:schemeClr val="bg1"/>
                          </a:solidFill>
                        </a:rPr>
                        <m:t>logOdds</m:t>
                      </m:r>
                      <m:r>
                        <m:rPr>
                          <m:nor/>
                        </m:rPr>
                        <a:rPr lang="en-US" altLang="en-US" b="0" i="0" dirty="0" smtClean="0">
                          <a:solidFill>
                            <a:schemeClr val="bg1"/>
                          </a:solidFill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en-US" dirty="0" smtClean="0">
                          <a:solidFill>
                            <a:schemeClr val="bg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en-US" baseline="-25000" dirty="0" smtClean="0">
                          <a:solidFill>
                            <a:schemeClr val="bg1"/>
                          </a:solidFill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en-US" dirty="0" smtClean="0">
                          <a:solidFill>
                            <a:schemeClr val="bg1"/>
                          </a:solidFill>
                        </a:rPr>
                        <m:t> + </m:t>
                      </m:r>
                      <m:r>
                        <m:rPr>
                          <m:nor/>
                        </m:rPr>
                        <a:rPr lang="en-US" altLang="en-US" dirty="0" smtClean="0">
                          <a:solidFill>
                            <a:schemeClr val="bg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en-US" baseline="-25000" dirty="0" smtClean="0">
                          <a:solidFill>
                            <a:schemeClr val="bg1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en-US" dirty="0" smtClean="0">
                          <a:solidFill>
                            <a:schemeClr val="bg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en-US" baseline="-25000" dirty="0" smtClean="0">
                          <a:solidFill>
                            <a:schemeClr val="bg1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en-US" dirty="0" smtClean="0">
                          <a:solidFill>
                            <a:schemeClr val="bg1"/>
                          </a:solidFill>
                        </a:rPr>
                        <m:t> + </m:t>
                      </m:r>
                      <m:r>
                        <m:rPr>
                          <m:nor/>
                        </m:rPr>
                        <a:rPr lang="en-US" altLang="en-US" dirty="0" smtClean="0">
                          <a:solidFill>
                            <a:schemeClr val="bg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en-US" baseline="-25000" dirty="0" smtClean="0">
                          <a:solidFill>
                            <a:schemeClr val="bg1"/>
                          </a:solidFill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en-US" dirty="0" smtClean="0">
                          <a:solidFill>
                            <a:schemeClr val="bg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en-US" baseline="-25000" dirty="0" smtClean="0">
                          <a:solidFill>
                            <a:schemeClr val="bg1"/>
                          </a:solidFill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en-US" dirty="0" smtClean="0">
                          <a:solidFill>
                            <a:schemeClr val="bg1"/>
                          </a:solidFill>
                        </a:rPr>
                        <m:t> + … </m:t>
                      </m:r>
                    </m:oMath>
                  </m:oMathPara>
                </a14:m>
                <a:endParaRPr lang="en-US" altLang="en-US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en-US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en-US" dirty="0">
                    <a:solidFill>
                      <a:schemeClr val="bg1"/>
                    </a:solidFill>
                  </a:rPr>
                  <a:t>This part looks just like a </a:t>
                </a:r>
                <a:r>
                  <a:rPr lang="en-US" altLang="en-US" i="1" dirty="0">
                    <a:solidFill>
                      <a:schemeClr val="bg1"/>
                    </a:solidFill>
                  </a:rPr>
                  <a:t>linear</a:t>
                </a:r>
                <a:r>
                  <a:rPr lang="en-US" altLang="en-US" dirty="0">
                    <a:solidFill>
                      <a:schemeClr val="bg1"/>
                    </a:solidFill>
                  </a:rPr>
                  <a:t> regression model!</a:t>
                </a:r>
                <a:endParaRPr lang="en-US" dirty="0"/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E235CEDD-AA8B-409F-B7DF-28E9F68CE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216" y="676740"/>
                <a:ext cx="3452387" cy="2506381"/>
              </a:xfrm>
              <a:prstGeom prst="wedgeRectCallout">
                <a:avLst>
                  <a:gd name="adj1" fmla="val -63361"/>
                  <a:gd name="adj2" fmla="val 25583"/>
                </a:avLst>
              </a:prstGeom>
              <a:blipFill>
                <a:blip r:embed="rId8"/>
                <a:stretch>
                  <a:fillRect r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6469574-3E25-40F0-A0EC-5DEE9495B347}"/>
              </a:ext>
            </a:extLst>
          </p:cNvPr>
          <p:cNvSpPr/>
          <p:nvPr/>
        </p:nvSpPr>
        <p:spPr>
          <a:xfrm>
            <a:off x="1175267" y="5762376"/>
            <a:ext cx="3452387" cy="541918"/>
          </a:xfrm>
          <a:prstGeom prst="wedgeRectCallout">
            <a:avLst>
              <a:gd name="adj1" fmla="val -20983"/>
              <a:gd name="adj2" fmla="val -90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Relationship between </a:t>
            </a:r>
            <a:r>
              <a:rPr lang="en-US" dirty="0" err="1"/>
              <a:t>logOdds</a:t>
            </a:r>
            <a:r>
              <a:rPr lang="en-US" dirty="0"/>
              <a:t>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EFD5AF-C6E1-4FB9-BDAA-3389DB62E226}"/>
                  </a:ext>
                </a:extLst>
              </p:cNvPr>
              <p:cNvSpPr txBox="1"/>
              <p:nvPr/>
            </p:nvSpPr>
            <p:spPr>
              <a:xfrm>
                <a:off x="8655379" y="6231629"/>
                <a:ext cx="3233578" cy="850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EFD5AF-C6E1-4FB9-BDAA-3389DB62E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379" y="6231629"/>
                <a:ext cx="3233578" cy="850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6F1241-4E58-404A-9A0E-53630BF93E64}"/>
                  </a:ext>
                </a:extLst>
              </p:cNvPr>
              <p:cNvSpPr txBox="1"/>
              <p:nvPr/>
            </p:nvSpPr>
            <p:spPr>
              <a:xfrm>
                <a:off x="8203222" y="4016713"/>
                <a:ext cx="2889765" cy="807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6F1241-4E58-404A-9A0E-53630BF93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222" y="4016713"/>
                <a:ext cx="2889765" cy="8075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AE6640-0873-4411-BE12-860C6F2ECDBA}"/>
                  </a:ext>
                </a:extLst>
              </p:cNvPr>
              <p:cNvSpPr txBox="1"/>
              <p:nvPr/>
            </p:nvSpPr>
            <p:spPr>
              <a:xfrm>
                <a:off x="8112533" y="4657934"/>
                <a:ext cx="3372975" cy="843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𝑙𝑜𝑔𝑂𝑑𝑑𝑠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𝑙𝑜𝑔𝑂𝑑𝑑𝑠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AE6640-0873-4411-BE12-860C6F2EC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533" y="4657934"/>
                <a:ext cx="3372975" cy="8431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1558040A-A362-43E7-BE90-C1903D9729CC}"/>
                  </a:ext>
                </a:extLst>
              </p:cNvPr>
              <p:cNvSpPr/>
              <p:nvPr/>
            </p:nvSpPr>
            <p:spPr>
              <a:xfrm>
                <a:off x="1041009" y="785314"/>
                <a:ext cx="5809957" cy="711407"/>
              </a:xfrm>
              <a:prstGeom prst="wedgeRect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+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+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+ …)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1558040A-A362-43E7-BE90-C1903D972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09" y="785314"/>
                <a:ext cx="5809957" cy="711407"/>
              </a:xfrm>
              <a:prstGeom prst="wedgeRectCallou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34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8250-EC86-4FA4-8CED-F06A2BB6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`log” again? And what is </a:t>
            </a:r>
            <a:r>
              <a:rPr lang="en-US" i="1" dirty="0"/>
              <a:t>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E35FC4-0EF0-4D83-8F1D-3C73858819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`log` = `logarithm`</a:t>
                </a:r>
              </a:p>
              <a:p>
                <a:r>
                  <a:rPr lang="en-US" dirty="0"/>
                  <a:t>It’s like the opposite of exponentiation</a:t>
                </a:r>
              </a:p>
              <a:p>
                <a:r>
                  <a:rPr lang="en-US" i="1" dirty="0"/>
                  <a:t>e</a:t>
                </a:r>
                <a:r>
                  <a:rPr lang="en-US" dirty="0"/>
                  <a:t> is just a cool </a:t>
                </a:r>
                <a:r>
                  <a:rPr lang="en-US" i="1" dirty="0"/>
                  <a:t>natural number</a:t>
                </a:r>
                <a:r>
                  <a:rPr lang="en-US" dirty="0"/>
                  <a:t> that has magic properties that we won’t cover here. It’s about equal to </a:t>
                </a:r>
                <a:r>
                  <a:rPr lang="en-US" b="1" dirty="0"/>
                  <a:t>2.71828</a:t>
                </a:r>
              </a:p>
              <a:p>
                <a:endParaRPr lang="en-US" i="1" dirty="0"/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=8    </m:t>
                    </m:r>
                  </m:oMath>
                </a14:m>
                <a:r>
                  <a:rPr lang="en-US" i="1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𝑏𝑎𝑠𝑒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i="1" dirty="0"/>
                  <a:t>        says “`base` raised to what number = x?”</a:t>
                </a:r>
              </a:p>
              <a:p>
                <a:r>
                  <a:rPr lang="en-US" dirty="0"/>
                  <a:t>So 2 raised to what number equals 8? 3.</a:t>
                </a:r>
              </a:p>
              <a:p>
                <a:r>
                  <a:rPr lang="en-US" dirty="0" err="1"/>
                  <a:t>logOdds</a:t>
                </a:r>
                <a:r>
                  <a:rPr lang="en-US" dirty="0"/>
                  <a:t> is the natural log of the odds, i.e.,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𝑜𝑑𝑑𝑠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                 or shorthand: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𝑜𝑑𝑑𝑠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ln=log-natural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E35FC4-0EF0-4D83-8F1D-3C7385881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14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C558-9153-406B-AD25-28978CF5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function to predict `</a:t>
            </a:r>
            <a:r>
              <a:rPr lang="en-US" dirty="0" err="1"/>
              <a:t>logOdds</a:t>
            </a:r>
            <a:r>
              <a:rPr lang="en-US" dirty="0"/>
              <a:t>`? Why not `odds`?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1745-DD93-4B88-92FF-D3A4A8B82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Probability is in the range of (0,1)</a:t>
            </a:r>
          </a:p>
          <a:p>
            <a:r>
              <a:rPr lang="en-US" dirty="0"/>
              <a:t>But linear regression functions model [-infinity, +infinity]</a:t>
            </a:r>
          </a:p>
          <a:p>
            <a:r>
              <a:rPr lang="en-US" dirty="0"/>
              <a:t>Odds are bound between (0, </a:t>
            </a:r>
            <a:r>
              <a:rPr lang="en-US" i="1" dirty="0"/>
              <a:t>infinity], </a:t>
            </a:r>
            <a:r>
              <a:rPr lang="en-US" dirty="0"/>
              <a:t>so can’t use that</a:t>
            </a:r>
          </a:p>
          <a:p>
            <a:r>
              <a:rPr lang="en-US" dirty="0"/>
              <a:t>but… </a:t>
            </a:r>
            <a:r>
              <a:rPr lang="en-US" dirty="0" err="1"/>
              <a:t>logOdds</a:t>
            </a:r>
            <a:r>
              <a:rPr lang="en-US" dirty="0"/>
              <a:t> have a range of [-infinity, +infinity]</a:t>
            </a:r>
          </a:p>
          <a:p>
            <a:r>
              <a:rPr lang="en-US" dirty="0"/>
              <a:t>So… model </a:t>
            </a:r>
            <a:r>
              <a:rPr lang="en-US" dirty="0" err="1"/>
              <a:t>logOdds</a:t>
            </a:r>
            <a:r>
              <a:rPr lang="en-US" dirty="0"/>
              <a:t>, then switch back to probability!</a:t>
            </a: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91061D14-F9CE-462E-A1E7-DD099B0A0CB1}"/>
              </a:ext>
            </a:extLst>
          </p:cNvPr>
          <p:cNvSpPr/>
          <p:nvPr/>
        </p:nvSpPr>
        <p:spPr>
          <a:xfrm>
            <a:off x="7169286" y="3853404"/>
            <a:ext cx="4027251" cy="250453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Tada!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4DF1624-8537-4CA3-9BBD-7059945881A7}"/>
              </a:ext>
            </a:extLst>
          </p:cNvPr>
          <p:cNvSpPr/>
          <p:nvPr/>
        </p:nvSpPr>
        <p:spPr>
          <a:xfrm rot="12342595">
            <a:off x="8200418" y="3658221"/>
            <a:ext cx="680936" cy="46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9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is a misnomer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distinction between classification and regression is whether the value for the </a:t>
            </a:r>
            <a:r>
              <a:rPr lang="en-US" b="1" dirty="0"/>
              <a:t>target variable is categorical or numeric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logistic regression, the model produces a numeric estimate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However, </a:t>
            </a:r>
            <a:r>
              <a:rPr lang="en-US" b="1" dirty="0"/>
              <a:t>the values of the target variable in the data are categorical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Logistic regression is estimating the probability of class membership (a numeric quantity) over a </a:t>
            </a:r>
            <a:r>
              <a:rPr lang="en-US" b="1" dirty="0"/>
              <a:t>categorical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Logistic regression is a </a:t>
            </a:r>
            <a:r>
              <a:rPr lang="en-US" b="1" dirty="0">
                <a:solidFill>
                  <a:srgbClr val="671E97"/>
                </a:solidFill>
              </a:rPr>
              <a:t>class probability estimation model </a:t>
            </a:r>
            <a:r>
              <a:rPr lang="en-US" dirty="0"/>
              <a:t>and not a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87975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9686-144B-4E0B-9275-8233DCF69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now you are proficient with logistic regression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8BA8C76-A76D-4F22-9CC2-477952CE7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how to use it to get a </a:t>
            </a:r>
            <a:r>
              <a:rPr lang="en-US" i="1" dirty="0"/>
              <a:t>classification probability</a:t>
            </a:r>
            <a:r>
              <a:rPr lang="en-US" dirty="0"/>
              <a:t> depending on how close to a line a point falls</a:t>
            </a:r>
          </a:p>
        </p:txBody>
      </p:sp>
    </p:spTree>
    <p:extLst>
      <p:ext uri="{BB962C8B-B14F-4D97-AF65-F5344CB8AC3E}">
        <p14:creationId xmlns:p14="http://schemas.microsoft.com/office/powerpoint/2010/main" val="3560086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15C7-BEF7-460A-9A31-491F9D85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where should we draw the line of discrimination?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E0B9B-1AC8-4FCD-A666-BE27773EF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258" y="1974887"/>
            <a:ext cx="4745043" cy="3868496"/>
          </a:xfrm>
        </p:spPr>
      </p:pic>
    </p:spTree>
    <p:extLst>
      <p:ext uri="{BB962C8B-B14F-4D97-AF65-F5344CB8AC3E}">
        <p14:creationId xmlns:p14="http://schemas.microsoft.com/office/powerpoint/2010/main" val="3574640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39A6E6-2287-4D7F-BA53-EE88E5335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89" y="1511595"/>
            <a:ext cx="5921528" cy="4734461"/>
          </a:xfr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AEE185C-3A25-4F00-98FD-6C10423237F6}"/>
              </a:ext>
            </a:extLst>
          </p:cNvPr>
          <p:cNvSpPr/>
          <p:nvPr/>
        </p:nvSpPr>
        <p:spPr>
          <a:xfrm>
            <a:off x="7710268" y="2131255"/>
            <a:ext cx="4149969" cy="1213394"/>
          </a:xfrm>
          <a:prstGeom prst="wedgeRectCallout">
            <a:avLst>
              <a:gd name="adj1" fmla="val -64223"/>
              <a:gd name="adj2" fmla="val 2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All of these lines are perfect classifiers. But intuitively, where is the best place to draw the line? Which Why?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D08654-A516-48B2-95F7-DD307FD15933}"/>
              </a:ext>
            </a:extLst>
          </p:cNvPr>
          <p:cNvSpPr/>
          <p:nvPr/>
        </p:nvSpPr>
        <p:spPr>
          <a:xfrm>
            <a:off x="612843" y="77821"/>
            <a:ext cx="8570068" cy="12133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ANSWER ME. WHICH LINE IS BEST</a:t>
            </a:r>
          </a:p>
        </p:txBody>
      </p:sp>
    </p:spTree>
    <p:extLst>
      <p:ext uri="{BB962C8B-B14F-4D97-AF65-F5344CB8AC3E}">
        <p14:creationId xmlns:p14="http://schemas.microsoft.com/office/powerpoint/2010/main" val="325188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Space</a:t>
            </a:r>
          </a:p>
        </p:txBody>
      </p:sp>
      <p:pic>
        <p:nvPicPr>
          <p:cNvPr id="4098" name="Picture 2" descr="E:\Dropbox\NYU\2014 Spring\Data Mining for Business Analytics\Lectures\2014\Figures\DSB-figures\dsfb_04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5" y="1434621"/>
            <a:ext cx="616878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D8853B6-F45D-4988-8944-8F03FFDA7922}"/>
              </a:ext>
            </a:extLst>
          </p:cNvPr>
          <p:cNvSpPr/>
          <p:nvPr/>
        </p:nvSpPr>
        <p:spPr>
          <a:xfrm>
            <a:off x="7203831" y="2447779"/>
            <a:ext cx="4149969" cy="1213394"/>
          </a:xfrm>
          <a:prstGeom prst="wedgeRectCallout">
            <a:avLst>
              <a:gd name="adj1" fmla="val -64223"/>
              <a:gd name="adj2" fmla="val 2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What other kind of decision boundary might we use to separate our data, besides perpendicular lines?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B1A63-5481-48CA-BD74-97A9C2A651BC}"/>
              </a:ext>
            </a:extLst>
          </p:cNvPr>
          <p:cNvSpPr txBox="1"/>
          <p:nvPr/>
        </p:nvSpPr>
        <p:spPr>
          <a:xfrm>
            <a:off x="1760706" y="5564221"/>
            <a:ext cx="48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10k  20k  30k  40k  50k  60k  70k  80k  90k  100k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3D7C5-9CC4-4499-9DA5-CF2B7733E6AD}"/>
              </a:ext>
            </a:extLst>
          </p:cNvPr>
          <p:cNvSpPr txBox="1"/>
          <p:nvPr/>
        </p:nvSpPr>
        <p:spPr>
          <a:xfrm rot="16200000">
            <a:off x="-851013" y="2811662"/>
            <a:ext cx="48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25       30     35      40       45       50      55 </a:t>
            </a:r>
          </a:p>
        </p:txBody>
      </p:sp>
    </p:spTree>
    <p:extLst>
      <p:ext uri="{BB962C8B-B14F-4D97-AF65-F5344CB8AC3E}">
        <p14:creationId xmlns:p14="http://schemas.microsoft.com/office/powerpoint/2010/main" val="2469898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9935-46CD-463D-91AB-2E0EE353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classify some flowers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DD82B9-E2C2-4471-86F4-BEF0716E7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92" y="2042810"/>
            <a:ext cx="4102141" cy="3313268"/>
          </a:xfrm>
        </p:spPr>
      </p:pic>
    </p:spTree>
    <p:extLst>
      <p:ext uri="{BB962C8B-B14F-4D97-AF65-F5344CB8AC3E}">
        <p14:creationId xmlns:p14="http://schemas.microsoft.com/office/powerpoint/2010/main" val="3651549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Dropbox\NYU\2014 Spring\Data Mining for Business Analytics\Lectures\2014\Figures\DSB-figures\dsfb_0407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6685"/>
            <a:ext cx="580130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Flowers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B0261A54-9489-4D67-9804-5BCAF1E153C4}"/>
              </a:ext>
            </a:extLst>
          </p:cNvPr>
          <p:cNvSpPr/>
          <p:nvPr/>
        </p:nvSpPr>
        <p:spPr>
          <a:xfrm>
            <a:off x="6759871" y="1430923"/>
            <a:ext cx="4783494" cy="1464906"/>
          </a:xfrm>
          <a:prstGeom prst="wedgeRectCallout">
            <a:avLst>
              <a:gd name="adj1" fmla="val -53993"/>
              <a:gd name="adj2" fmla="val 30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did the logistic regression model put the boundary here?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Where would be a better place for it?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74D9BB-A0E7-4064-A59F-D035DDA91215}"/>
              </a:ext>
            </a:extLst>
          </p:cNvPr>
          <p:cNvSpPr/>
          <p:nvPr/>
        </p:nvSpPr>
        <p:spPr>
          <a:xfrm rot="18881151">
            <a:off x="2775909" y="4000362"/>
            <a:ext cx="3964730" cy="303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EB6452-F303-4137-B265-CE0B9007B1C0}"/>
              </a:ext>
            </a:extLst>
          </p:cNvPr>
          <p:cNvSpPr/>
          <p:nvPr/>
        </p:nvSpPr>
        <p:spPr>
          <a:xfrm>
            <a:off x="4357396" y="3816220"/>
            <a:ext cx="289249" cy="261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3C2B26-A180-4E7A-99F6-2863CA0F0372}"/>
              </a:ext>
            </a:extLst>
          </p:cNvPr>
          <p:cNvSpPr/>
          <p:nvPr/>
        </p:nvSpPr>
        <p:spPr>
          <a:xfrm>
            <a:off x="4399383" y="3816220"/>
            <a:ext cx="102637" cy="933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22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Dropbox\NYU\2014 Spring\Data Mining for Business Analytics\Lectures\2014\Figures\DSB-figures\dsfb_0407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6685"/>
            <a:ext cx="580130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Flowers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CABADCB-B4A8-440A-B909-237670C2E342}"/>
              </a:ext>
            </a:extLst>
          </p:cNvPr>
          <p:cNvSpPr/>
          <p:nvPr/>
        </p:nvSpPr>
        <p:spPr>
          <a:xfrm>
            <a:off x="7333861" y="2369976"/>
            <a:ext cx="3601617" cy="1987420"/>
          </a:xfrm>
          <a:prstGeom prst="wedgeRectCallout">
            <a:avLst>
              <a:gd name="adj1" fmla="val -59434"/>
              <a:gd name="adj2" fmla="val 33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SVM put the line here. Much less prone to overfitting. How does it look like it decided to put the line here?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What is SVM? Let’s find out…</a:t>
            </a:r>
          </a:p>
        </p:txBody>
      </p:sp>
    </p:spTree>
    <p:extLst>
      <p:ext uri="{BB962C8B-B14F-4D97-AF65-F5344CB8AC3E}">
        <p14:creationId xmlns:p14="http://schemas.microsoft.com/office/powerpoint/2010/main" val="4124481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 (SVMs)</a:t>
            </a:r>
          </a:p>
        </p:txBody>
      </p:sp>
      <p:pic>
        <p:nvPicPr>
          <p:cNvPr id="8194" name="Picture 2" descr="E:\Dropbox\NYU\2014 Spring\Data Mining for Business Analytics\Lectures\2014\Figures\DSB-figures\dsfb_0408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45" y="1223150"/>
            <a:ext cx="614211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682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linear functions choose their weights? They optimize… </a:t>
            </a:r>
            <a:r>
              <a:rPr lang="en-US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“Best” line depends on the </a:t>
                </a:r>
                <a:r>
                  <a:rPr lang="en-US" b="1" dirty="0"/>
                  <a:t>objective (loss) function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Objective function should represent our goal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</a:t>
                </a:r>
                <a:r>
                  <a:rPr lang="en-US" i="1" dirty="0"/>
                  <a:t>loss function</a:t>
                </a:r>
                <a:r>
                  <a:rPr lang="en-US" dirty="0"/>
                  <a:t> determines how much penalty should be assigned to an instance based on the error in the model’s predicted value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Examples of objective (or loss) functions: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l-GR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[convenient mathematically – linear regression]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l-GR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Linear regression</a:t>
                </a:r>
                <a:r>
                  <a:rPr lang="en-US" dirty="0"/>
                  <a:t>, </a:t>
                </a:r>
                <a:r>
                  <a:rPr lang="en-US" b="1" dirty="0"/>
                  <a:t>logistic regression</a:t>
                </a:r>
                <a:r>
                  <a:rPr lang="en-US" dirty="0"/>
                  <a:t>, and </a:t>
                </a:r>
                <a:r>
                  <a:rPr lang="en-US" b="1" dirty="0"/>
                  <a:t>support vector machines</a:t>
                </a:r>
                <a:r>
                  <a:rPr lang="en-US" dirty="0"/>
                  <a:t> are all very similar instances of our basic fundamental technique: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The key difference is that each uses </a:t>
                </a:r>
                <a:r>
                  <a:rPr lang="en-US" b="1" dirty="0"/>
                  <a:t>a different objective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912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D4AFED-982F-4C31-A36F-0BE51986F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512" y="958332"/>
            <a:ext cx="6320488" cy="3913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5551"/>
            <a:ext cx="10515600" cy="1325563"/>
          </a:xfrm>
        </p:spPr>
        <p:txBody>
          <a:bodyPr/>
          <a:lstStyle/>
          <a:p>
            <a:r>
              <a:rPr lang="en-US" dirty="0"/>
              <a:t>Hinge Loss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95" y="1690688"/>
            <a:ext cx="629301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vector machines use </a:t>
            </a:r>
            <a:r>
              <a:rPr lang="en-US" b="1" dirty="0"/>
              <a:t>hinge 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Hinge loss incurs no penalty for an example that is </a:t>
            </a:r>
            <a:r>
              <a:rPr lang="en-US" u="sng" dirty="0"/>
              <a:t>not</a:t>
            </a:r>
            <a:r>
              <a:rPr lang="en-US" dirty="0"/>
              <a:t> on the wrong side of the </a:t>
            </a:r>
            <a:r>
              <a:rPr lang="en-US" b="1" i="1" dirty="0"/>
              <a:t>margin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hinge loss only becomes positive when an example is on the wrong side of the boundary and beyond the margin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Loss then increases linearly with the example’s distance from the margin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Penalizes points more the farther they are from the separating boundary</a:t>
            </a:r>
          </a:p>
        </p:txBody>
      </p:sp>
    </p:spTree>
    <p:extLst>
      <p:ext uri="{BB962C8B-B14F-4D97-AF65-F5344CB8AC3E}">
        <p14:creationId xmlns:p14="http://schemas.microsoft.com/office/powerpoint/2010/main" val="1100273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Zero-one loss </a:t>
            </a:r>
            <a:r>
              <a:rPr lang="en-US" dirty="0"/>
              <a:t>assigns a loss of zero for a correct decision and one for an incorrect decision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Squared error </a:t>
            </a:r>
            <a:r>
              <a:rPr lang="en-US" dirty="0"/>
              <a:t>specifies a loss proportional to the square of the distance from the boundary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Squared error loss usually is used for numeric value prediction (regression), rather than classification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 squaring of the error has the effect of greatly penalizing predictions that are grossly wrong</a:t>
            </a:r>
          </a:p>
        </p:txBody>
      </p:sp>
    </p:spTree>
    <p:extLst>
      <p:ext uri="{BB962C8B-B14F-4D97-AF65-F5344CB8AC3E}">
        <p14:creationId xmlns:p14="http://schemas.microsoft.com/office/powerpoint/2010/main" val="3801843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Wisconsin Breast Cancer Dataset</a:t>
            </a:r>
          </a:p>
        </p:txBody>
      </p:sp>
      <p:pic>
        <p:nvPicPr>
          <p:cNvPr id="1026" name="Picture 2" descr="http://blueribbonnews.com/wp-content/uploads/2013/10/pink_breast_cancer_ribb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24" y="2286000"/>
            <a:ext cx="305159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E0293-1919-4926-B30F-E3FF6A253517}"/>
              </a:ext>
            </a:extLst>
          </p:cNvPr>
          <p:cNvSpPr txBox="1"/>
          <p:nvPr/>
        </p:nvSpPr>
        <p:spPr>
          <a:xfrm>
            <a:off x="4907504" y="2796220"/>
            <a:ext cx="352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Characteristics of cells. Are they cancerous or not?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C9B8E-F65E-4AD2-BA42-2A58E28DF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88" y="3718269"/>
            <a:ext cx="3901117" cy="243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71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04" y="-143539"/>
            <a:ext cx="10515600" cy="1325563"/>
          </a:xfrm>
        </p:spPr>
        <p:txBody>
          <a:bodyPr/>
          <a:lstStyle/>
          <a:p>
            <a:r>
              <a:rPr lang="en-US" dirty="0"/>
              <a:t>Wisconsin Breast Cancer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5549171"/>
            <a:ext cx="8229600" cy="106370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each of these basic characteristics, three values were computed: the mean (_mean), standard error (_SE), and “worst” or largest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38102" y="797668"/>
            <a:ext cx="5900023" cy="461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AE2BFF-BEAA-414F-96E7-8E057F6B8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47" y="2302141"/>
            <a:ext cx="3901117" cy="2438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15EFD-A18A-4CDC-9E46-8A195CDC937C}"/>
              </a:ext>
            </a:extLst>
          </p:cNvPr>
          <p:cNvSpPr txBox="1"/>
          <p:nvPr/>
        </p:nvSpPr>
        <p:spPr>
          <a:xfrm>
            <a:off x="904672" y="1182024"/>
            <a:ext cx="352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Characteristics of cells. Are they cancerous or not?</a:t>
            </a:r>
          </a:p>
        </p:txBody>
      </p:sp>
    </p:spTree>
    <p:extLst>
      <p:ext uri="{BB962C8B-B14F-4D97-AF65-F5344CB8AC3E}">
        <p14:creationId xmlns:p14="http://schemas.microsoft.com/office/powerpoint/2010/main" val="3726258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656" y="170572"/>
            <a:ext cx="10515600" cy="1325563"/>
          </a:xfrm>
        </p:spPr>
        <p:txBody>
          <a:bodyPr/>
          <a:lstStyle/>
          <a:p>
            <a:r>
              <a:rPr lang="en-US" dirty="0"/>
              <a:t>Wisconsin Breast Cancer dataset</a:t>
            </a:r>
          </a:p>
        </p:txBody>
      </p:sp>
      <p:pic>
        <p:nvPicPr>
          <p:cNvPr id="12291" name="Picture 3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4747" y="1374408"/>
            <a:ext cx="393192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8E9BB8-0C33-41B2-9213-5AD7FFA2F58F}"/>
                  </a:ext>
                </a:extLst>
              </p:cNvPr>
              <p:cNvSpPr txBox="1"/>
              <p:nvPr/>
            </p:nvSpPr>
            <p:spPr>
              <a:xfrm>
                <a:off x="1538791" y="3110519"/>
                <a:ext cx="82949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𝑙𝑜𝑔𝑂𝑑𝑑𝑠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8E9BB8-0C33-41B2-9213-5AD7FFA2F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791" y="3110519"/>
                <a:ext cx="8294914" cy="307777"/>
              </a:xfrm>
              <a:prstGeom prst="rect">
                <a:avLst/>
              </a:prstGeom>
              <a:blipFill>
                <a:blip r:embed="rId4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018006-7782-4BA7-9146-BB6E1F11983C}"/>
                  </a:ext>
                </a:extLst>
              </p:cNvPr>
              <p:cNvSpPr txBox="1"/>
              <p:nvPr/>
            </p:nvSpPr>
            <p:spPr>
              <a:xfrm>
                <a:off x="2621902" y="3735119"/>
                <a:ext cx="1037564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𝑙𝑜𝑔𝑂𝑑𝑑𝑠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=−17.7+22.3∗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𝑆𝑀𝑂𝑂𝑇𝐻𝑁𝐸𝑆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𝑤𝑜𝑟𝑠𝑡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+19.47∗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𝐶𝑂𝑁𝐶𝐴𝑉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018006-7782-4BA7-9146-BB6E1F119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902" y="3735119"/>
                <a:ext cx="10375642" cy="307777"/>
              </a:xfrm>
              <a:prstGeom prst="rect">
                <a:avLst/>
              </a:prstGeom>
              <a:blipFill>
                <a:blip r:embed="rId5"/>
                <a:stretch>
                  <a:fillRect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F9C56D-3858-4522-B52E-32534C0B3D59}"/>
                  </a:ext>
                </a:extLst>
              </p:cNvPr>
              <p:cNvSpPr txBox="1"/>
              <p:nvPr/>
            </p:nvSpPr>
            <p:spPr>
              <a:xfrm>
                <a:off x="6834239" y="4814100"/>
                <a:ext cx="3372975" cy="843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𝑙𝑜𝑔𝑂𝑑𝑑𝑠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𝑙𝑜𝑔𝑂𝑑𝑑𝑠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F9C56D-3858-4522-B52E-32534C0B3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239" y="4814100"/>
                <a:ext cx="3372975" cy="8431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83818917-F67B-486F-8172-A9E009332395}"/>
              </a:ext>
            </a:extLst>
          </p:cNvPr>
          <p:cNvSpPr/>
          <p:nvPr/>
        </p:nvSpPr>
        <p:spPr>
          <a:xfrm>
            <a:off x="5466303" y="1200720"/>
            <a:ext cx="4019341" cy="889337"/>
          </a:xfrm>
          <a:prstGeom prst="wedgeRectCallout">
            <a:avLst>
              <a:gd name="adj1" fmla="val -57083"/>
              <a:gd name="adj2" fmla="val 26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model</a:t>
            </a:r>
          </a:p>
        </p:txBody>
      </p:sp>
    </p:spTree>
    <p:extLst>
      <p:ext uri="{BB962C8B-B14F-4D97-AF65-F5344CB8AC3E}">
        <p14:creationId xmlns:p14="http://schemas.microsoft.com/office/powerpoint/2010/main" val="275672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021" y="188623"/>
            <a:ext cx="10515600" cy="1325563"/>
          </a:xfrm>
        </p:spPr>
        <p:txBody>
          <a:bodyPr/>
          <a:lstStyle/>
          <a:p>
            <a:r>
              <a:rPr lang="en-US" dirty="0"/>
              <a:t>Decision Boundaries -- supervised segmentation example</a:t>
            </a:r>
          </a:p>
        </p:txBody>
      </p:sp>
      <p:pic>
        <p:nvPicPr>
          <p:cNvPr id="3074" name="Picture 2" descr="E:\Dropbox\NYU\2014 Spring\Data Mining for Business Analytics\Lectures\2014\Figures\DSB-figures\dsfb_040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21" y="1514186"/>
            <a:ext cx="6158432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7666707-35A8-426F-B7A2-1349768F09CF}"/>
              </a:ext>
            </a:extLst>
          </p:cNvPr>
          <p:cNvSpPr/>
          <p:nvPr/>
        </p:nvSpPr>
        <p:spPr>
          <a:xfrm>
            <a:off x="7799560" y="3158197"/>
            <a:ext cx="4149969" cy="1213394"/>
          </a:xfrm>
          <a:prstGeom prst="wedgeRectCallout">
            <a:avLst>
              <a:gd name="adj1" fmla="val -64223"/>
              <a:gd name="adj2" fmla="val 2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Decision trees result in “decision boundaries” that are perpendicular to axes.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A2B419D-162B-47D5-8E9B-FC8BBFBFB430}"/>
              </a:ext>
            </a:extLst>
          </p:cNvPr>
          <p:cNvSpPr/>
          <p:nvPr/>
        </p:nvSpPr>
        <p:spPr>
          <a:xfrm>
            <a:off x="7577847" y="972766"/>
            <a:ext cx="4371682" cy="1673157"/>
          </a:xfrm>
          <a:prstGeom prst="cloudCallout">
            <a:avLst>
              <a:gd name="adj1" fmla="val -52653"/>
              <a:gd name="adj2" fmla="val 4447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How else can we classify besides a tree?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5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Dropbox\NYU\2014 Spring\Data Mining for Business Analytics\Lectures\2014\Figures\DSB-figures\dsfb_0413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178" y="339849"/>
            <a:ext cx="5711369" cy="603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Wisconsin Breast Cancer dataset</a:t>
            </a:r>
            <a:br>
              <a:rPr lang="en-US" dirty="0"/>
            </a:br>
            <a:r>
              <a:rPr lang="en-US" dirty="0"/>
              <a:t>Modeled with a decision tree…</a:t>
            </a:r>
          </a:p>
        </p:txBody>
      </p:sp>
    </p:spTree>
    <p:extLst>
      <p:ext uri="{BB962C8B-B14F-4D97-AF65-F5344CB8AC3E}">
        <p14:creationId xmlns:p14="http://schemas.microsoft.com/office/powerpoint/2010/main" val="46085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0918" y="187843"/>
            <a:ext cx="10515600" cy="1325563"/>
          </a:xfrm>
        </p:spPr>
        <p:txBody>
          <a:bodyPr/>
          <a:lstStyle/>
          <a:p>
            <a:r>
              <a:rPr lang="en-US" dirty="0"/>
              <a:t>Non-linear Functions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60918" y="1312441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Linear functions can actually represent nonlinear models</a:t>
            </a:r>
            <a:r>
              <a:rPr lang="en-US" dirty="0"/>
              <a:t>, if we include more complex features in the functions</a:t>
            </a:r>
          </a:p>
          <a:p>
            <a:pPr lvl="1"/>
            <a:r>
              <a:rPr lang="en-US" dirty="0"/>
              <a:t>like multiplying variables together,</a:t>
            </a:r>
          </a:p>
          <a:p>
            <a:pPr lvl="1"/>
            <a:r>
              <a:rPr lang="en-US" dirty="0"/>
              <a:t>or squaring them,</a:t>
            </a:r>
          </a:p>
          <a:p>
            <a:pPr lvl="1"/>
            <a:r>
              <a:rPr lang="en-US" dirty="0"/>
              <a:t>or taking the log,</a:t>
            </a:r>
          </a:p>
          <a:p>
            <a:pPr lvl="1"/>
            <a:r>
              <a:rPr lang="en-US" dirty="0"/>
              <a:t>etc.</a:t>
            </a:r>
          </a:p>
        </p:txBody>
      </p:sp>
      <p:pic>
        <p:nvPicPr>
          <p:cNvPr id="13314" name="Picture 2" descr="E:\Dropbox\NYU\2014 Spring\Data Mining for Business Analytics\Lectures\2014\Figures\DSB-figures\dsfb_04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363" y="2211333"/>
            <a:ext cx="474652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48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3" y="-165737"/>
            <a:ext cx="10515600" cy="1325563"/>
          </a:xfrm>
        </p:spPr>
        <p:txBody>
          <a:bodyPr/>
          <a:lstStyle/>
          <a:p>
            <a:r>
              <a:rPr lang="en-US" dirty="0"/>
              <a:t>Non-linear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433" y="1159826"/>
            <a:ext cx="9408367" cy="505777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“higher order” features is just a “trick”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 techniques based on fitting the parameters of complex, nonlinear functions: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Non-linear support vector machines and 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Nonlinear support vector machine </a:t>
            </a:r>
            <a:r>
              <a:rPr lang="en-US" dirty="0"/>
              <a:t>with a “polynomial kernel” consider “higher-order” combinations of the original features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Squared features, products of features,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Neural networks</a:t>
            </a:r>
            <a:r>
              <a:rPr lang="en-US" dirty="0"/>
              <a:t> are non-linear. Think of a </a:t>
            </a:r>
            <a:r>
              <a:rPr lang="en-US" b="1" dirty="0"/>
              <a:t>neural network </a:t>
            </a:r>
            <a:r>
              <a:rPr lang="en-US" dirty="0"/>
              <a:t>as a “stack” of models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On the bottom of the stack are the original features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Each layer in the stack applies a simple model to the outputs of the previous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Might fit data </a:t>
            </a:r>
            <a:r>
              <a:rPr lang="en-US" i="1" dirty="0"/>
              <a:t>too</a:t>
            </a:r>
            <a:r>
              <a:rPr lang="en-US" dirty="0"/>
              <a:t> well (..to be continued)</a:t>
            </a:r>
          </a:p>
        </p:txBody>
      </p:sp>
    </p:spTree>
    <p:extLst>
      <p:ext uri="{BB962C8B-B14F-4D97-AF65-F5344CB8AC3E}">
        <p14:creationId xmlns:p14="http://schemas.microsoft.com/office/powerpoint/2010/main" val="4247215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61" y="40091"/>
            <a:ext cx="10515600" cy="1325563"/>
          </a:xfrm>
        </p:spPr>
        <p:txBody>
          <a:bodyPr/>
          <a:lstStyle/>
          <a:p>
            <a:r>
              <a:rPr lang="en-US" dirty="0"/>
              <a:t>Simple Neural Network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24" y="1365654"/>
            <a:ext cx="6780674" cy="549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C839842-7EDB-41D9-87F7-DF9FAD722B78}"/>
              </a:ext>
            </a:extLst>
          </p:cNvPr>
          <p:cNvSpPr/>
          <p:nvPr/>
        </p:nvSpPr>
        <p:spPr>
          <a:xfrm>
            <a:off x="7120647" y="301557"/>
            <a:ext cx="4289898" cy="2480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 a collection of classifiers such as logistic regressions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Each node is a </a:t>
            </a:r>
            <a:r>
              <a:rPr lang="en-US"/>
              <a:t>separate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69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0"/>
            <a:ext cx="10515600" cy="1325563"/>
          </a:xfrm>
        </p:spPr>
        <p:txBody>
          <a:bodyPr/>
          <a:lstStyle/>
          <a:p>
            <a:r>
              <a:rPr lang="en-US" dirty="0"/>
              <a:t>Linear Models versus Tree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236" y="1325563"/>
            <a:ext cx="8229600" cy="505777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more comprehensible to the stakeholders?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Rules or a numeric function?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“</a:t>
            </a:r>
            <a:r>
              <a:rPr lang="en-US" b="1" dirty="0"/>
              <a:t>smooth</a:t>
            </a:r>
            <a:r>
              <a:rPr lang="en-US" dirty="0"/>
              <a:t>” is the underlying phenomenon being modeled?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Trees need a lot of data to approximate curved boundaries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“</a:t>
            </a:r>
            <a:r>
              <a:rPr lang="en-US" b="1" dirty="0"/>
              <a:t>non-linear</a:t>
            </a:r>
            <a:r>
              <a:rPr lang="en-US" dirty="0"/>
              <a:t>” is the underlying phenomenon being modeled?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If very, much “data engineering” needed to apply linear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much data do you have?!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There is a key tradeoff between the complexity that can be modeled and the amount of training data available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are the characteristics of the data: missing values, types of variables, relationships between them, how many are irrelevant, etc.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Trees fairly robust to these complications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75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7B8E-3CE7-42D6-87A7-EEE0AF82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662D-3B4D-4C85-B305-21B84C82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figures in this slide deck from Provost, F., &amp; Fawcett, T. (2013). </a:t>
            </a:r>
            <a:r>
              <a:rPr lang="en-US" i="1" dirty="0"/>
              <a:t>Data science for business: what you need to know about data mining and data-analytic thinking.</a:t>
            </a:r>
            <a:r>
              <a:rPr lang="en-US" dirty="0"/>
              <a:t> Sebastopol, Calif.: O'Reilly.</a:t>
            </a:r>
          </a:p>
        </p:txBody>
      </p:sp>
    </p:spTree>
    <p:extLst>
      <p:ext uri="{BB962C8B-B14F-4D97-AF65-F5344CB8AC3E}">
        <p14:creationId xmlns:p14="http://schemas.microsoft.com/office/powerpoint/2010/main" val="276683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Space</a:t>
            </a:r>
          </a:p>
        </p:txBody>
      </p:sp>
      <p:pic>
        <p:nvPicPr>
          <p:cNvPr id="4098" name="Picture 2" descr="E:\Dropbox\NYU\2014 Spring\Data Mining for Business Analytics\Lectures\2014\Figures\DSB-figures\dsfb_04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5" y="1434621"/>
            <a:ext cx="616878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D8853B6-F45D-4988-8944-8F03FFDA7922}"/>
              </a:ext>
            </a:extLst>
          </p:cNvPr>
          <p:cNvSpPr/>
          <p:nvPr/>
        </p:nvSpPr>
        <p:spPr>
          <a:xfrm>
            <a:off x="7203831" y="2447779"/>
            <a:ext cx="4149969" cy="1213394"/>
          </a:xfrm>
          <a:prstGeom prst="wedgeRectCallout">
            <a:avLst>
              <a:gd name="adj1" fmla="val -64223"/>
              <a:gd name="adj2" fmla="val 2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What other kind of decision boundary might we use to separate our data, besides perpendicular lines?</a:t>
            </a:r>
          </a:p>
        </p:txBody>
      </p:sp>
    </p:spTree>
    <p:extLst>
      <p:ext uri="{BB962C8B-B14F-4D97-AF65-F5344CB8AC3E}">
        <p14:creationId xmlns:p14="http://schemas.microsoft.com/office/powerpoint/2010/main" val="82685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</a:t>
            </a:r>
          </a:p>
        </p:txBody>
      </p:sp>
      <p:pic>
        <p:nvPicPr>
          <p:cNvPr id="5122" name="Picture 2" descr="E:\Dropbox\NYU\2014 Spring\Data Mining for Business Analytics\Lectures\2014\Figures\DSB-figures\dsfb_04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3085"/>
            <a:ext cx="5662072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45EE127-2065-44D1-B567-945AD2DCC5A3}"/>
              </a:ext>
            </a:extLst>
          </p:cNvPr>
          <p:cNvSpPr/>
          <p:nvPr/>
        </p:nvSpPr>
        <p:spPr>
          <a:xfrm>
            <a:off x="7203831" y="2447779"/>
            <a:ext cx="4149969" cy="1213394"/>
          </a:xfrm>
          <a:prstGeom prst="wedgeRectCallout">
            <a:avLst>
              <a:gd name="adj1" fmla="val -64223"/>
              <a:gd name="adj2" fmla="val 2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Find a straight line that best separates the points. Classification depends on which side of the line the points fall on.</a:t>
            </a:r>
          </a:p>
        </p:txBody>
      </p:sp>
    </p:spTree>
    <p:extLst>
      <p:ext uri="{BB962C8B-B14F-4D97-AF65-F5344CB8AC3E}">
        <p14:creationId xmlns:p14="http://schemas.microsoft.com/office/powerpoint/2010/main" val="288170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Classification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Linear discriminant: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0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𝑐𝑙𝑎𝑠𝑠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+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1.0×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𝐴𝑔𝑒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−1.5×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𝐵𝑎𝑙𝑎𝑛𝑐𝑒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+60&gt;0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●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if</m:t>
                            </m:r>
                            <m:r>
                              <a:rPr lang="en-US" i="1">
                                <a:latin typeface="Cambria Math"/>
                              </a:rPr>
                              <m:t> 1.0×</m:t>
                            </m:r>
                            <m:r>
                              <a:rPr lang="en-US" i="1">
                                <a:latin typeface="Cambria Math"/>
                              </a:rPr>
                              <m:t>𝐴𝑔𝑒</m:t>
                            </m:r>
                            <m:r>
                              <a:rPr lang="en-US" i="1">
                                <a:latin typeface="Cambria Math"/>
                              </a:rPr>
                              <m:t> −1.5×</m:t>
                            </m:r>
                            <m:r>
                              <a:rPr lang="en-US" i="1">
                                <a:latin typeface="Cambria Math"/>
                              </a:rPr>
                              <m:t>𝐵𝑎𝑙𝑎𝑛𝑐𝑒</m:t>
                            </m:r>
                            <m:r>
                              <a:rPr lang="en-US" i="1">
                                <a:latin typeface="Cambria Math"/>
                              </a:rPr>
                              <m:t>+60≤0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We now have a </a:t>
                </a:r>
                <a:r>
                  <a:rPr lang="en-US" b="1" dirty="0"/>
                  <a:t>parameterized model</a:t>
                </a:r>
                <a:r>
                  <a:rPr lang="en-US" dirty="0"/>
                  <a:t>: the weights of the linear function are the parameters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weights are often </a:t>
                </a:r>
                <a:r>
                  <a:rPr lang="en-US" i="1" dirty="0"/>
                  <a:t>loosely</a:t>
                </a:r>
                <a:r>
                  <a:rPr lang="en-US" dirty="0"/>
                  <a:t> interpreted as </a:t>
                </a:r>
                <a:r>
                  <a:rPr lang="en-US" b="1" dirty="0"/>
                  <a:t>importance indicators </a:t>
                </a:r>
                <a:r>
                  <a:rPr lang="en-US" dirty="0"/>
                  <a:t>of the features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different sort of multivariate supervised segmentation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The difference from DTs is that the method for taking multiple attributes into account is to </a:t>
                </a:r>
                <a:r>
                  <a:rPr lang="en-US" b="1" dirty="0"/>
                  <a:t>create a mathematical function of them, </a:t>
                </a:r>
                <a:r>
                  <a:rPr lang="en-US" dirty="0"/>
                  <a:t>which considers all attributes at once, instead of one-at-a-time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35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928" y="160675"/>
            <a:ext cx="10515600" cy="1325563"/>
          </a:xfrm>
        </p:spPr>
        <p:txBody>
          <a:bodyPr/>
          <a:lstStyle/>
          <a:p>
            <a:r>
              <a:rPr lang="en-US" dirty="0"/>
              <a:t>What if we want a </a:t>
            </a:r>
            <a:r>
              <a:rPr lang="en-US" i="1" dirty="0"/>
              <a:t>likelihood </a:t>
            </a:r>
            <a:r>
              <a:rPr lang="en-US" dirty="0"/>
              <a:t>of class membership? How can we quantify that?</a:t>
            </a:r>
          </a:p>
        </p:txBody>
      </p:sp>
      <p:pic>
        <p:nvPicPr>
          <p:cNvPr id="5122" name="Picture 2" descr="E:\Dropbox\NYU\2014 Spring\Data Mining for Business Analytics\Lectures\2014\Figures\DSB-figures\dsfb_040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8"/>
          <a:stretch/>
        </p:blipFill>
        <p:spPr bwMode="auto">
          <a:xfrm>
            <a:off x="236706" y="1486238"/>
            <a:ext cx="5662072" cy="441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B0AAE7F-0DB8-4ED1-9633-3DDF817C4063}"/>
              </a:ext>
            </a:extLst>
          </p:cNvPr>
          <p:cNvSpPr/>
          <p:nvPr/>
        </p:nvSpPr>
        <p:spPr>
          <a:xfrm>
            <a:off x="6391069" y="1486238"/>
            <a:ext cx="4844375" cy="1004043"/>
          </a:xfrm>
          <a:prstGeom prst="wedgeRectCallout">
            <a:avLst>
              <a:gd name="adj1" fmla="val -57178"/>
              <a:gd name="adj2" fmla="val 40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“The farther away from the line, the more likely the corresponding class”?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717A1BC-BAAD-4531-9FA3-EE2F588B8D50}"/>
              </a:ext>
            </a:extLst>
          </p:cNvPr>
          <p:cNvSpPr/>
          <p:nvPr/>
        </p:nvSpPr>
        <p:spPr>
          <a:xfrm>
            <a:off x="6391068" y="2706721"/>
            <a:ext cx="4844375" cy="1444557"/>
          </a:xfrm>
          <a:prstGeom prst="wedgeRectCallout">
            <a:avLst>
              <a:gd name="adj1" fmla="val -57580"/>
              <a:gd name="adj2" fmla="val -9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need a function that can predict </a:t>
            </a:r>
            <a:r>
              <a:rPr lang="en-US" i="1" dirty="0"/>
              <a:t>probability…</a:t>
            </a:r>
          </a:p>
          <a:p>
            <a:endParaRPr lang="en-US" i="1" dirty="0"/>
          </a:p>
          <a:p>
            <a:r>
              <a:rPr lang="en-US" dirty="0"/>
              <a:t>Some predictor that gives us an estimate between 0 and 1…</a:t>
            </a:r>
          </a:p>
        </p:txBody>
      </p:sp>
      <p:sp>
        <p:nvSpPr>
          <p:cNvPr id="5" name="Star: 6 Points 4">
            <a:extLst>
              <a:ext uri="{FF2B5EF4-FFF2-40B4-BE49-F238E27FC236}">
                <a16:creationId xmlns:a16="http://schemas.microsoft.com/office/drawing/2014/main" id="{31694B70-87C2-4F0F-902F-316F657F2C78}"/>
              </a:ext>
            </a:extLst>
          </p:cNvPr>
          <p:cNvSpPr/>
          <p:nvPr/>
        </p:nvSpPr>
        <p:spPr>
          <a:xfrm>
            <a:off x="6731539" y="4350865"/>
            <a:ext cx="5223755" cy="2341765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in mind over the next slides that the goal is to predict 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probability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525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7812D237-3FB2-4093-9775-C1F576112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68300"/>
            <a:ext cx="8229600" cy="635000"/>
          </a:xfrm>
        </p:spPr>
        <p:txBody>
          <a:bodyPr/>
          <a:lstStyle/>
          <a:p>
            <a:r>
              <a:rPr lang="en-US" altLang="en-US" sz="3200" dirty="0"/>
              <a:t>A simpler case </a:t>
            </a:r>
            <a:r>
              <a:rPr lang="en-US" altLang="en-US" sz="2400" dirty="0"/>
              <a:t>(one independent variable)</a:t>
            </a:r>
          </a:p>
        </p:txBody>
      </p:sp>
      <p:sp>
        <p:nvSpPr>
          <p:cNvPr id="145411" name="Line 3">
            <a:extLst>
              <a:ext uri="{FF2B5EF4-FFF2-40B4-BE49-F238E27FC236}">
                <a16:creationId xmlns:a16="http://schemas.microsoft.com/office/drawing/2014/main" id="{1080B01F-FE97-4E93-98D6-D2CA4DE51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765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2" name="Line 4">
            <a:extLst>
              <a:ext uri="{FF2B5EF4-FFF2-40B4-BE49-F238E27FC236}">
                <a16:creationId xmlns:a16="http://schemas.microsoft.com/office/drawing/2014/main" id="{FBD40514-671E-4A84-A706-B965C194C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3434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3" name="Text Box 5">
            <a:extLst>
              <a:ext uri="{FF2B5EF4-FFF2-40B4-BE49-F238E27FC236}">
                <a16:creationId xmlns:a16="http://schemas.microsoft.com/office/drawing/2014/main" id="{FE2A7319-3A11-4E13-940A-56C865925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188" y="4495800"/>
            <a:ext cx="974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1" hangingPunct="1"/>
            <a:r>
              <a:rPr lang="en-US" altLang="en-US">
                <a:latin typeface="Tahoma" panose="020B0604030504040204" pitchFamily="34" charset="0"/>
                <a:cs typeface="Arial" panose="020B0604020202020204" pitchFamily="34" charset="0"/>
              </a:rPr>
              <a:t>Balance</a:t>
            </a: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66480F61-C646-4BFB-B5D0-364A7DB9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3" y="3200400"/>
            <a:ext cx="698501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1" hangingPunct="1"/>
            <a:r>
              <a:rPr lang="en-US" altLang="en-US">
                <a:latin typeface="Tahoma" panose="020B060403050404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45415" name="Line 7">
            <a:extLst>
              <a:ext uri="{FF2B5EF4-FFF2-40B4-BE49-F238E27FC236}">
                <a16:creationId xmlns:a16="http://schemas.microsoft.com/office/drawing/2014/main" id="{BBB321B2-05E3-4652-9D40-45B77003C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6" name="Line 8">
            <a:extLst>
              <a:ext uri="{FF2B5EF4-FFF2-40B4-BE49-F238E27FC236}">
                <a16:creationId xmlns:a16="http://schemas.microsoft.com/office/drawing/2014/main" id="{A39ED31E-F289-4798-8337-5AE651991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7" name="Line 9">
            <a:extLst>
              <a:ext uri="{FF2B5EF4-FFF2-40B4-BE49-F238E27FC236}">
                <a16:creationId xmlns:a16="http://schemas.microsoft.com/office/drawing/2014/main" id="{734887A9-F24F-4C3C-8C08-AAB172038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8" name="Line 10">
            <a:extLst>
              <a:ext uri="{FF2B5EF4-FFF2-40B4-BE49-F238E27FC236}">
                <a16:creationId xmlns:a16="http://schemas.microsoft.com/office/drawing/2014/main" id="{49B93DE0-AC7E-43AD-8EF2-A0EBC2BB1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9" name="Line 11">
            <a:extLst>
              <a:ext uri="{FF2B5EF4-FFF2-40B4-BE49-F238E27FC236}">
                <a16:creationId xmlns:a16="http://schemas.microsoft.com/office/drawing/2014/main" id="{5A6EDAF5-1E99-47FC-A6E4-8A1951178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0" name="Line 12">
            <a:extLst>
              <a:ext uri="{FF2B5EF4-FFF2-40B4-BE49-F238E27FC236}">
                <a16:creationId xmlns:a16="http://schemas.microsoft.com/office/drawing/2014/main" id="{1AFBCC2E-6C72-40AF-A4AC-68A0EFFA8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1" name="Line 13">
            <a:extLst>
              <a:ext uri="{FF2B5EF4-FFF2-40B4-BE49-F238E27FC236}">
                <a16:creationId xmlns:a16="http://schemas.microsoft.com/office/drawing/2014/main" id="{1FF6D407-F4D2-4578-B45A-9E39A28BA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2" name="Line 14">
            <a:extLst>
              <a:ext uri="{FF2B5EF4-FFF2-40B4-BE49-F238E27FC236}">
                <a16:creationId xmlns:a16="http://schemas.microsoft.com/office/drawing/2014/main" id="{7B420D52-EAF1-4776-BD0A-10118B2A3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3" name="Line 15">
            <a:extLst>
              <a:ext uri="{FF2B5EF4-FFF2-40B4-BE49-F238E27FC236}">
                <a16:creationId xmlns:a16="http://schemas.microsoft.com/office/drawing/2014/main" id="{F4604832-8434-4103-852E-C32D89D99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4" name="Line 16">
            <a:extLst>
              <a:ext uri="{FF2B5EF4-FFF2-40B4-BE49-F238E27FC236}">
                <a16:creationId xmlns:a16="http://schemas.microsoft.com/office/drawing/2014/main" id="{1CB8B32E-FE10-4776-8FF6-74BD837F6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5" name="Line 17">
            <a:extLst>
              <a:ext uri="{FF2B5EF4-FFF2-40B4-BE49-F238E27FC236}">
                <a16:creationId xmlns:a16="http://schemas.microsoft.com/office/drawing/2014/main" id="{E768CD44-BA2D-4A85-9132-DFE7260FB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6" name="Line 18">
            <a:extLst>
              <a:ext uri="{FF2B5EF4-FFF2-40B4-BE49-F238E27FC236}">
                <a16:creationId xmlns:a16="http://schemas.microsoft.com/office/drawing/2014/main" id="{37C117B1-95BD-4382-A947-FA1C9DD97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7" name="Line 19">
            <a:extLst>
              <a:ext uri="{FF2B5EF4-FFF2-40B4-BE49-F238E27FC236}">
                <a16:creationId xmlns:a16="http://schemas.microsoft.com/office/drawing/2014/main" id="{156EDBAC-FF61-42BF-8EBF-EB45AB1FF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8" name="Line 20">
            <a:extLst>
              <a:ext uri="{FF2B5EF4-FFF2-40B4-BE49-F238E27FC236}">
                <a16:creationId xmlns:a16="http://schemas.microsoft.com/office/drawing/2014/main" id="{93B081E8-44CA-4A34-ACB8-DEB1767B2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9" name="Line 21">
            <a:extLst>
              <a:ext uri="{FF2B5EF4-FFF2-40B4-BE49-F238E27FC236}">
                <a16:creationId xmlns:a16="http://schemas.microsoft.com/office/drawing/2014/main" id="{6F074170-7782-49DE-8116-C61A2CF71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0" name="Line 22">
            <a:extLst>
              <a:ext uri="{FF2B5EF4-FFF2-40B4-BE49-F238E27FC236}">
                <a16:creationId xmlns:a16="http://schemas.microsoft.com/office/drawing/2014/main" id="{61BC7569-DDFD-4A51-8CB3-F91BA0AA4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1" name="Line 23">
            <a:extLst>
              <a:ext uri="{FF2B5EF4-FFF2-40B4-BE49-F238E27FC236}">
                <a16:creationId xmlns:a16="http://schemas.microsoft.com/office/drawing/2014/main" id="{596F29D3-9817-429D-B8A7-C1492B226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2" name="Line 24">
            <a:extLst>
              <a:ext uri="{FF2B5EF4-FFF2-40B4-BE49-F238E27FC236}">
                <a16:creationId xmlns:a16="http://schemas.microsoft.com/office/drawing/2014/main" id="{7D529399-1917-4230-968C-6AA8C0691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3" name="Oval 25">
            <a:extLst>
              <a:ext uri="{FF2B5EF4-FFF2-40B4-BE49-F238E27FC236}">
                <a16:creationId xmlns:a16="http://schemas.microsoft.com/office/drawing/2014/main" id="{60482569-057C-445D-B9A4-A0A8ACFF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5434" name="Group 26">
            <a:extLst>
              <a:ext uri="{FF2B5EF4-FFF2-40B4-BE49-F238E27FC236}">
                <a16:creationId xmlns:a16="http://schemas.microsoft.com/office/drawing/2014/main" id="{B922584D-A8D4-401B-8395-E79FDEF800A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362200"/>
            <a:ext cx="304800" cy="304800"/>
            <a:chOff x="2880" y="2160"/>
            <a:chExt cx="192" cy="192"/>
          </a:xfrm>
        </p:grpSpPr>
        <p:sp>
          <p:nvSpPr>
            <p:cNvPr id="145435" name="Line 27">
              <a:extLst>
                <a:ext uri="{FF2B5EF4-FFF2-40B4-BE49-F238E27FC236}">
                  <a16:creationId xmlns:a16="http://schemas.microsoft.com/office/drawing/2014/main" id="{749FB792-B69F-472F-8269-034D11F47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36" name="Line 28">
              <a:extLst>
                <a:ext uri="{FF2B5EF4-FFF2-40B4-BE49-F238E27FC236}">
                  <a16:creationId xmlns:a16="http://schemas.microsoft.com/office/drawing/2014/main" id="{743F462D-E922-4033-8609-6485F950C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437" name="Group 29">
            <a:extLst>
              <a:ext uri="{FF2B5EF4-FFF2-40B4-BE49-F238E27FC236}">
                <a16:creationId xmlns:a16="http://schemas.microsoft.com/office/drawing/2014/main" id="{6F40A9C7-96FB-4852-AC17-A0E44A9E7B2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362200"/>
            <a:ext cx="304800" cy="304800"/>
            <a:chOff x="2880" y="2160"/>
            <a:chExt cx="192" cy="192"/>
          </a:xfrm>
        </p:grpSpPr>
        <p:sp>
          <p:nvSpPr>
            <p:cNvPr id="145438" name="Line 30">
              <a:extLst>
                <a:ext uri="{FF2B5EF4-FFF2-40B4-BE49-F238E27FC236}">
                  <a16:creationId xmlns:a16="http://schemas.microsoft.com/office/drawing/2014/main" id="{58B760FE-F71D-47CA-8D71-D930C17E2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39" name="Line 31">
              <a:extLst>
                <a:ext uri="{FF2B5EF4-FFF2-40B4-BE49-F238E27FC236}">
                  <a16:creationId xmlns:a16="http://schemas.microsoft.com/office/drawing/2014/main" id="{048D5359-6A8F-4357-951C-8632D4B7A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440" name="Group 32">
            <a:extLst>
              <a:ext uri="{FF2B5EF4-FFF2-40B4-BE49-F238E27FC236}">
                <a16:creationId xmlns:a16="http://schemas.microsoft.com/office/drawing/2014/main" id="{9689F11C-DB8B-473B-9983-A5DB060C4DD5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362200"/>
            <a:ext cx="304800" cy="304800"/>
            <a:chOff x="2880" y="2160"/>
            <a:chExt cx="192" cy="192"/>
          </a:xfrm>
        </p:grpSpPr>
        <p:sp>
          <p:nvSpPr>
            <p:cNvPr id="145441" name="Line 33">
              <a:extLst>
                <a:ext uri="{FF2B5EF4-FFF2-40B4-BE49-F238E27FC236}">
                  <a16:creationId xmlns:a16="http://schemas.microsoft.com/office/drawing/2014/main" id="{5BE75C2F-6FEC-4252-88F4-62F71522D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42" name="Line 34">
              <a:extLst>
                <a:ext uri="{FF2B5EF4-FFF2-40B4-BE49-F238E27FC236}">
                  <a16:creationId xmlns:a16="http://schemas.microsoft.com/office/drawing/2014/main" id="{94E0A178-6C18-4B53-883F-4203AF9FD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443" name="Oval 35">
            <a:extLst>
              <a:ext uri="{FF2B5EF4-FFF2-40B4-BE49-F238E27FC236}">
                <a16:creationId xmlns:a16="http://schemas.microsoft.com/office/drawing/2014/main" id="{9392F765-93D8-4E80-9C06-E93B4AED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4" name="Oval 36">
            <a:extLst>
              <a:ext uri="{FF2B5EF4-FFF2-40B4-BE49-F238E27FC236}">
                <a16:creationId xmlns:a16="http://schemas.microsoft.com/office/drawing/2014/main" id="{D857442E-A27A-495C-B52B-0399A1B3F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5" name="Oval 37">
            <a:extLst>
              <a:ext uri="{FF2B5EF4-FFF2-40B4-BE49-F238E27FC236}">
                <a16:creationId xmlns:a16="http://schemas.microsoft.com/office/drawing/2014/main" id="{5F315E97-BF4B-44EC-AA0F-7F0F4B28B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6" name="Oval 38">
            <a:extLst>
              <a:ext uri="{FF2B5EF4-FFF2-40B4-BE49-F238E27FC236}">
                <a16:creationId xmlns:a16="http://schemas.microsoft.com/office/drawing/2014/main" id="{C2A5383C-0368-48D6-86E3-F77B3114A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7" name="Oval 39">
            <a:extLst>
              <a:ext uri="{FF2B5EF4-FFF2-40B4-BE49-F238E27FC236}">
                <a16:creationId xmlns:a16="http://schemas.microsoft.com/office/drawing/2014/main" id="{D67565C0-F864-4E73-BFAB-3D30159D5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8" name="Oval 40">
            <a:extLst>
              <a:ext uri="{FF2B5EF4-FFF2-40B4-BE49-F238E27FC236}">
                <a16:creationId xmlns:a16="http://schemas.microsoft.com/office/drawing/2014/main" id="{247E8FBF-58E5-436B-ADC5-C1F3C4A2C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9" name="Oval 41">
            <a:extLst>
              <a:ext uri="{FF2B5EF4-FFF2-40B4-BE49-F238E27FC236}">
                <a16:creationId xmlns:a16="http://schemas.microsoft.com/office/drawing/2014/main" id="{559DB65D-ADF8-4276-8AC7-0A851847E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50" name="Oval 42">
            <a:extLst>
              <a:ext uri="{FF2B5EF4-FFF2-40B4-BE49-F238E27FC236}">
                <a16:creationId xmlns:a16="http://schemas.microsoft.com/office/drawing/2014/main" id="{2319F43F-1AA8-4C77-A162-A25D873F1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51" name="Oval 43">
            <a:extLst>
              <a:ext uri="{FF2B5EF4-FFF2-40B4-BE49-F238E27FC236}">
                <a16:creationId xmlns:a16="http://schemas.microsoft.com/office/drawing/2014/main" id="{A629CAE5-5E4C-42FA-8473-732A85F92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5452" name="Group 44">
            <a:extLst>
              <a:ext uri="{FF2B5EF4-FFF2-40B4-BE49-F238E27FC236}">
                <a16:creationId xmlns:a16="http://schemas.microsoft.com/office/drawing/2014/main" id="{35020E11-C5F7-4B3F-BF40-326C5BC26975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362200"/>
            <a:ext cx="304800" cy="304800"/>
            <a:chOff x="2880" y="2160"/>
            <a:chExt cx="192" cy="192"/>
          </a:xfrm>
        </p:grpSpPr>
        <p:sp>
          <p:nvSpPr>
            <p:cNvPr id="145453" name="Line 45">
              <a:extLst>
                <a:ext uri="{FF2B5EF4-FFF2-40B4-BE49-F238E27FC236}">
                  <a16:creationId xmlns:a16="http://schemas.microsoft.com/office/drawing/2014/main" id="{3FDB0D7A-5529-4961-B4B2-54864C3D7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54" name="Line 46">
              <a:extLst>
                <a:ext uri="{FF2B5EF4-FFF2-40B4-BE49-F238E27FC236}">
                  <a16:creationId xmlns:a16="http://schemas.microsoft.com/office/drawing/2014/main" id="{D2EB3DA0-EB4A-430F-8C29-F20F2C9E2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455" name="Group 47">
            <a:extLst>
              <a:ext uri="{FF2B5EF4-FFF2-40B4-BE49-F238E27FC236}">
                <a16:creationId xmlns:a16="http://schemas.microsoft.com/office/drawing/2014/main" id="{DC64CB5D-36E5-44FC-8A99-37B7FD5335C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324600"/>
            <a:ext cx="304800" cy="304800"/>
            <a:chOff x="2880" y="2160"/>
            <a:chExt cx="192" cy="192"/>
          </a:xfrm>
        </p:grpSpPr>
        <p:sp>
          <p:nvSpPr>
            <p:cNvPr id="145456" name="Line 48">
              <a:extLst>
                <a:ext uri="{FF2B5EF4-FFF2-40B4-BE49-F238E27FC236}">
                  <a16:creationId xmlns:a16="http://schemas.microsoft.com/office/drawing/2014/main" id="{1041041F-3B2E-429B-8AF4-3AF709692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57" name="Line 49">
              <a:extLst>
                <a:ext uri="{FF2B5EF4-FFF2-40B4-BE49-F238E27FC236}">
                  <a16:creationId xmlns:a16="http://schemas.microsoft.com/office/drawing/2014/main" id="{D9E970BF-ABFE-4941-92B4-66960DBE6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458" name="Oval 50">
            <a:extLst>
              <a:ext uri="{FF2B5EF4-FFF2-40B4-BE49-F238E27FC236}">
                <a16:creationId xmlns:a16="http://schemas.microsoft.com/office/drawing/2014/main" id="{3A4D451E-CFE3-4333-BB02-04D3DF334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6019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59" name="Text Box 51">
            <a:extLst>
              <a:ext uri="{FF2B5EF4-FFF2-40B4-BE49-F238E27FC236}">
                <a16:creationId xmlns:a16="http://schemas.microsoft.com/office/drawing/2014/main" id="{A9B29FA7-3E59-4200-922A-CB3F29EFA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5957888"/>
            <a:ext cx="34972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1">
                <a:solidFill>
                  <a:srgbClr val="00FF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Bad risk (Default) – 16 cases</a:t>
            </a:r>
          </a:p>
        </p:txBody>
      </p:sp>
      <p:sp>
        <p:nvSpPr>
          <p:cNvPr id="145460" name="Text Box 52">
            <a:extLst>
              <a:ext uri="{FF2B5EF4-FFF2-40B4-BE49-F238E27FC236}">
                <a16:creationId xmlns:a16="http://schemas.microsoft.com/office/drawing/2014/main" id="{B3BA3655-6C98-439C-A912-D909F4645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88" y="6248400"/>
            <a:ext cx="4106862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cs typeface="Arial" panose="020B0604020202020204" pitchFamily="34" charset="0"/>
              </a:rPr>
              <a:t>Good risk (Not default) – 14 cases</a:t>
            </a:r>
          </a:p>
        </p:txBody>
      </p:sp>
      <p:sp>
        <p:nvSpPr>
          <p:cNvPr id="145461" name="Text Box 53">
            <a:extLst>
              <a:ext uri="{FF2B5EF4-FFF2-40B4-BE49-F238E27FC236}">
                <a16:creationId xmlns:a16="http://schemas.microsoft.com/office/drawing/2014/main" id="{C97A5A67-45BF-4C01-8C6B-D0894108B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388" y="4357688"/>
            <a:ext cx="5741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1" hangingPunct="1"/>
            <a:r>
              <a:rPr lang="en-US" altLang="en-US">
                <a:latin typeface="Tahoma" panose="020B0604030504040204" pitchFamily="34" charset="0"/>
                <a:cs typeface="Arial" panose="020B0604020202020204" pitchFamily="34" charset="0"/>
              </a:rPr>
              <a:t>50K</a:t>
            </a:r>
          </a:p>
        </p:txBody>
      </p:sp>
      <p:sp>
        <p:nvSpPr>
          <p:cNvPr id="145462" name="Line 54">
            <a:extLst>
              <a:ext uri="{FF2B5EF4-FFF2-40B4-BE49-F238E27FC236}">
                <a16:creationId xmlns:a16="http://schemas.microsoft.com/office/drawing/2014/main" id="{FA20E21F-7605-4BD4-84DF-F8AF70CB0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63" name="Line 55">
            <a:extLst>
              <a:ext uri="{FF2B5EF4-FFF2-40B4-BE49-F238E27FC236}">
                <a16:creationId xmlns:a16="http://schemas.microsoft.com/office/drawing/2014/main" id="{C3E76087-B5F6-40E5-8CFF-672A139F0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64" name="Oval 56">
            <a:extLst>
              <a:ext uri="{FF2B5EF4-FFF2-40B4-BE49-F238E27FC236}">
                <a16:creationId xmlns:a16="http://schemas.microsoft.com/office/drawing/2014/main" id="{5E43B907-3718-43AD-B6C1-A5CDDC0D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65" name="Oval 57">
            <a:extLst>
              <a:ext uri="{FF2B5EF4-FFF2-40B4-BE49-F238E27FC236}">
                <a16:creationId xmlns:a16="http://schemas.microsoft.com/office/drawing/2014/main" id="{B5D79C0D-0FA7-48B9-A8D5-3B22A198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66" name="Oval 58">
            <a:extLst>
              <a:ext uri="{FF2B5EF4-FFF2-40B4-BE49-F238E27FC236}">
                <a16:creationId xmlns:a16="http://schemas.microsoft.com/office/drawing/2014/main" id="{32E41E0D-7E75-4CEF-B289-51251D545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67" name="Oval 59">
            <a:extLst>
              <a:ext uri="{FF2B5EF4-FFF2-40B4-BE49-F238E27FC236}">
                <a16:creationId xmlns:a16="http://schemas.microsoft.com/office/drawing/2014/main" id="{568DF0A3-D4DD-4FA2-A7C2-599B556FC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68" name="Oval 60">
            <a:extLst>
              <a:ext uri="{FF2B5EF4-FFF2-40B4-BE49-F238E27FC236}">
                <a16:creationId xmlns:a16="http://schemas.microsoft.com/office/drawing/2014/main" id="{84ECEB6E-3661-47E8-A64B-4F07A048C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69" name="Oval 61">
            <a:extLst>
              <a:ext uri="{FF2B5EF4-FFF2-40B4-BE49-F238E27FC236}">
                <a16:creationId xmlns:a16="http://schemas.microsoft.com/office/drawing/2014/main" id="{3AD21C66-833D-445E-AEF4-7963C44DC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5470" name="Group 62">
            <a:extLst>
              <a:ext uri="{FF2B5EF4-FFF2-40B4-BE49-F238E27FC236}">
                <a16:creationId xmlns:a16="http://schemas.microsoft.com/office/drawing/2014/main" id="{23964C60-AACF-403D-BE1E-7F2606197A92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362200"/>
            <a:ext cx="304800" cy="304800"/>
            <a:chOff x="2880" y="2160"/>
            <a:chExt cx="192" cy="192"/>
          </a:xfrm>
        </p:grpSpPr>
        <p:sp>
          <p:nvSpPr>
            <p:cNvPr id="145471" name="Line 63">
              <a:extLst>
                <a:ext uri="{FF2B5EF4-FFF2-40B4-BE49-F238E27FC236}">
                  <a16:creationId xmlns:a16="http://schemas.microsoft.com/office/drawing/2014/main" id="{097E0DE5-BA24-4FDA-B047-079777831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72" name="Line 64">
              <a:extLst>
                <a:ext uri="{FF2B5EF4-FFF2-40B4-BE49-F238E27FC236}">
                  <a16:creationId xmlns:a16="http://schemas.microsoft.com/office/drawing/2014/main" id="{B261F61F-7E1A-46B4-93BC-99E01FEB5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473" name="Text Box 65">
            <a:extLst>
              <a:ext uri="{FF2B5EF4-FFF2-40B4-BE49-F238E27FC236}">
                <a16:creationId xmlns:a16="http://schemas.microsoft.com/office/drawing/2014/main" id="{53EB7034-027E-4A94-898E-51574F2E5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748" y="1168657"/>
            <a:ext cx="63299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Estimate the probability of membership in class 1</a:t>
            </a:r>
          </a:p>
        </p:txBody>
      </p:sp>
      <p:sp>
        <p:nvSpPr>
          <p:cNvPr id="145475" name="Text Box 67">
            <a:extLst>
              <a:ext uri="{FF2B5EF4-FFF2-40B4-BE49-F238E27FC236}">
                <a16:creationId xmlns:a16="http://schemas.microsoft.com/office/drawing/2014/main" id="{84B89893-59AF-405B-BC4F-D2AECBFE5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725" y="41513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45476" name="Text Box 68">
            <a:extLst>
              <a:ext uri="{FF2B5EF4-FFF2-40B4-BE49-F238E27FC236}">
                <a16:creationId xmlns:a16="http://schemas.microsoft.com/office/drawing/2014/main" id="{805A1C27-096C-40ED-AD03-9E56F67BB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3622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86394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7812D237-3FB2-4093-9775-C1F576112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104"/>
            <a:ext cx="8229600" cy="635000"/>
          </a:xfrm>
        </p:spPr>
        <p:txBody>
          <a:bodyPr/>
          <a:lstStyle/>
          <a:p>
            <a:r>
              <a:rPr lang="en-US" altLang="en-US" sz="3200" dirty="0"/>
              <a:t>A simpler case </a:t>
            </a:r>
            <a:r>
              <a:rPr lang="en-US" altLang="en-US" sz="2400" dirty="0"/>
              <a:t>(one independent variable)</a:t>
            </a:r>
          </a:p>
        </p:txBody>
      </p:sp>
      <p:sp>
        <p:nvSpPr>
          <p:cNvPr id="145411" name="Line 3">
            <a:extLst>
              <a:ext uri="{FF2B5EF4-FFF2-40B4-BE49-F238E27FC236}">
                <a16:creationId xmlns:a16="http://schemas.microsoft.com/office/drawing/2014/main" id="{1080B01F-FE97-4E93-98D6-D2CA4DE51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765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2" name="Line 4">
            <a:extLst>
              <a:ext uri="{FF2B5EF4-FFF2-40B4-BE49-F238E27FC236}">
                <a16:creationId xmlns:a16="http://schemas.microsoft.com/office/drawing/2014/main" id="{FBD40514-671E-4A84-A706-B965C194C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3434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3" name="Text Box 5">
            <a:extLst>
              <a:ext uri="{FF2B5EF4-FFF2-40B4-BE49-F238E27FC236}">
                <a16:creationId xmlns:a16="http://schemas.microsoft.com/office/drawing/2014/main" id="{FE2A7319-3A11-4E13-940A-56C865925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188" y="4495800"/>
            <a:ext cx="974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1" hangingPunct="1"/>
            <a:r>
              <a:rPr lang="en-US" altLang="en-US">
                <a:latin typeface="Tahoma" panose="020B0604030504040204" pitchFamily="34" charset="0"/>
                <a:cs typeface="Arial" panose="020B0604020202020204" pitchFamily="34" charset="0"/>
              </a:rPr>
              <a:t>Balance</a:t>
            </a: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66480F61-C646-4BFB-B5D0-364A7DB9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3850" y="3217843"/>
            <a:ext cx="183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1" hangingPunct="1"/>
            <a:r>
              <a:rPr lang="en-US" altLang="en-US" dirty="0">
                <a:latin typeface="Tahoma" panose="020B0604030504040204" pitchFamily="34" charset="0"/>
                <a:cs typeface="Arial" panose="020B0604020202020204" pitchFamily="34" charset="0"/>
              </a:rPr>
              <a:t>Class Probability</a:t>
            </a:r>
          </a:p>
        </p:txBody>
      </p:sp>
      <p:sp>
        <p:nvSpPr>
          <p:cNvPr id="145415" name="Line 7">
            <a:extLst>
              <a:ext uri="{FF2B5EF4-FFF2-40B4-BE49-F238E27FC236}">
                <a16:creationId xmlns:a16="http://schemas.microsoft.com/office/drawing/2014/main" id="{BBB321B2-05E3-4652-9D40-45B77003C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6" name="Line 8">
            <a:extLst>
              <a:ext uri="{FF2B5EF4-FFF2-40B4-BE49-F238E27FC236}">
                <a16:creationId xmlns:a16="http://schemas.microsoft.com/office/drawing/2014/main" id="{A39ED31E-F289-4798-8337-5AE651991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7" name="Line 9">
            <a:extLst>
              <a:ext uri="{FF2B5EF4-FFF2-40B4-BE49-F238E27FC236}">
                <a16:creationId xmlns:a16="http://schemas.microsoft.com/office/drawing/2014/main" id="{734887A9-F24F-4C3C-8C08-AAB172038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8" name="Line 10">
            <a:extLst>
              <a:ext uri="{FF2B5EF4-FFF2-40B4-BE49-F238E27FC236}">
                <a16:creationId xmlns:a16="http://schemas.microsoft.com/office/drawing/2014/main" id="{49B93DE0-AC7E-43AD-8EF2-A0EBC2BB1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9" name="Line 11">
            <a:extLst>
              <a:ext uri="{FF2B5EF4-FFF2-40B4-BE49-F238E27FC236}">
                <a16:creationId xmlns:a16="http://schemas.microsoft.com/office/drawing/2014/main" id="{5A6EDAF5-1E99-47FC-A6E4-8A1951178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0" name="Line 12">
            <a:extLst>
              <a:ext uri="{FF2B5EF4-FFF2-40B4-BE49-F238E27FC236}">
                <a16:creationId xmlns:a16="http://schemas.microsoft.com/office/drawing/2014/main" id="{1AFBCC2E-6C72-40AF-A4AC-68A0EFFA8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1" name="Line 13">
            <a:extLst>
              <a:ext uri="{FF2B5EF4-FFF2-40B4-BE49-F238E27FC236}">
                <a16:creationId xmlns:a16="http://schemas.microsoft.com/office/drawing/2014/main" id="{1FF6D407-F4D2-4578-B45A-9E39A28BA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2" name="Line 14">
            <a:extLst>
              <a:ext uri="{FF2B5EF4-FFF2-40B4-BE49-F238E27FC236}">
                <a16:creationId xmlns:a16="http://schemas.microsoft.com/office/drawing/2014/main" id="{7B420D52-EAF1-4776-BD0A-10118B2A3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3" name="Line 15">
            <a:extLst>
              <a:ext uri="{FF2B5EF4-FFF2-40B4-BE49-F238E27FC236}">
                <a16:creationId xmlns:a16="http://schemas.microsoft.com/office/drawing/2014/main" id="{F4604832-8434-4103-852E-C32D89D99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4" name="Line 16">
            <a:extLst>
              <a:ext uri="{FF2B5EF4-FFF2-40B4-BE49-F238E27FC236}">
                <a16:creationId xmlns:a16="http://schemas.microsoft.com/office/drawing/2014/main" id="{1CB8B32E-FE10-4776-8FF6-74BD837F6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5" name="Line 17">
            <a:extLst>
              <a:ext uri="{FF2B5EF4-FFF2-40B4-BE49-F238E27FC236}">
                <a16:creationId xmlns:a16="http://schemas.microsoft.com/office/drawing/2014/main" id="{E768CD44-BA2D-4A85-9132-DFE7260FB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6" name="Line 18">
            <a:extLst>
              <a:ext uri="{FF2B5EF4-FFF2-40B4-BE49-F238E27FC236}">
                <a16:creationId xmlns:a16="http://schemas.microsoft.com/office/drawing/2014/main" id="{37C117B1-95BD-4382-A947-FA1C9DD97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7" name="Line 19">
            <a:extLst>
              <a:ext uri="{FF2B5EF4-FFF2-40B4-BE49-F238E27FC236}">
                <a16:creationId xmlns:a16="http://schemas.microsoft.com/office/drawing/2014/main" id="{156EDBAC-FF61-42BF-8EBF-EB45AB1FF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8" name="Line 20">
            <a:extLst>
              <a:ext uri="{FF2B5EF4-FFF2-40B4-BE49-F238E27FC236}">
                <a16:creationId xmlns:a16="http://schemas.microsoft.com/office/drawing/2014/main" id="{93B081E8-44CA-4A34-ACB8-DEB1767B2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9" name="Line 21">
            <a:extLst>
              <a:ext uri="{FF2B5EF4-FFF2-40B4-BE49-F238E27FC236}">
                <a16:creationId xmlns:a16="http://schemas.microsoft.com/office/drawing/2014/main" id="{6F074170-7782-49DE-8116-C61A2CF71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0" name="Line 22">
            <a:extLst>
              <a:ext uri="{FF2B5EF4-FFF2-40B4-BE49-F238E27FC236}">
                <a16:creationId xmlns:a16="http://schemas.microsoft.com/office/drawing/2014/main" id="{61BC7569-DDFD-4A51-8CB3-F91BA0AA4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1" name="Line 23">
            <a:extLst>
              <a:ext uri="{FF2B5EF4-FFF2-40B4-BE49-F238E27FC236}">
                <a16:creationId xmlns:a16="http://schemas.microsoft.com/office/drawing/2014/main" id="{596F29D3-9817-429D-B8A7-C1492B226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14600"/>
            <a:ext cx="304800" cy="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2" name="Line 24">
            <a:extLst>
              <a:ext uri="{FF2B5EF4-FFF2-40B4-BE49-F238E27FC236}">
                <a16:creationId xmlns:a16="http://schemas.microsoft.com/office/drawing/2014/main" id="{7D529399-1917-4230-968C-6AA8C0691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362200"/>
            <a:ext cx="0" cy="3048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3" name="Oval 25">
            <a:extLst>
              <a:ext uri="{FF2B5EF4-FFF2-40B4-BE49-F238E27FC236}">
                <a16:creationId xmlns:a16="http://schemas.microsoft.com/office/drawing/2014/main" id="{60482569-057C-445D-B9A4-A0A8ACFF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5434" name="Group 26">
            <a:extLst>
              <a:ext uri="{FF2B5EF4-FFF2-40B4-BE49-F238E27FC236}">
                <a16:creationId xmlns:a16="http://schemas.microsoft.com/office/drawing/2014/main" id="{B922584D-A8D4-401B-8395-E79FDEF800A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362200"/>
            <a:ext cx="304800" cy="304800"/>
            <a:chOff x="2880" y="2160"/>
            <a:chExt cx="192" cy="192"/>
          </a:xfrm>
        </p:grpSpPr>
        <p:sp>
          <p:nvSpPr>
            <p:cNvPr id="145435" name="Line 27">
              <a:extLst>
                <a:ext uri="{FF2B5EF4-FFF2-40B4-BE49-F238E27FC236}">
                  <a16:creationId xmlns:a16="http://schemas.microsoft.com/office/drawing/2014/main" id="{749FB792-B69F-472F-8269-034D11F47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36" name="Line 28">
              <a:extLst>
                <a:ext uri="{FF2B5EF4-FFF2-40B4-BE49-F238E27FC236}">
                  <a16:creationId xmlns:a16="http://schemas.microsoft.com/office/drawing/2014/main" id="{743F462D-E922-4033-8609-6485F950C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437" name="Group 29">
            <a:extLst>
              <a:ext uri="{FF2B5EF4-FFF2-40B4-BE49-F238E27FC236}">
                <a16:creationId xmlns:a16="http://schemas.microsoft.com/office/drawing/2014/main" id="{6F40A9C7-96FB-4852-AC17-A0E44A9E7B2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362200"/>
            <a:ext cx="304800" cy="304800"/>
            <a:chOff x="2880" y="2160"/>
            <a:chExt cx="192" cy="192"/>
          </a:xfrm>
        </p:grpSpPr>
        <p:sp>
          <p:nvSpPr>
            <p:cNvPr id="145438" name="Line 30">
              <a:extLst>
                <a:ext uri="{FF2B5EF4-FFF2-40B4-BE49-F238E27FC236}">
                  <a16:creationId xmlns:a16="http://schemas.microsoft.com/office/drawing/2014/main" id="{58B760FE-F71D-47CA-8D71-D930C17E2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39" name="Line 31">
              <a:extLst>
                <a:ext uri="{FF2B5EF4-FFF2-40B4-BE49-F238E27FC236}">
                  <a16:creationId xmlns:a16="http://schemas.microsoft.com/office/drawing/2014/main" id="{048D5359-6A8F-4357-951C-8632D4B7A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440" name="Group 32">
            <a:extLst>
              <a:ext uri="{FF2B5EF4-FFF2-40B4-BE49-F238E27FC236}">
                <a16:creationId xmlns:a16="http://schemas.microsoft.com/office/drawing/2014/main" id="{9689F11C-DB8B-473B-9983-A5DB060C4DD5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362200"/>
            <a:ext cx="304800" cy="304800"/>
            <a:chOff x="2880" y="2160"/>
            <a:chExt cx="192" cy="192"/>
          </a:xfrm>
        </p:grpSpPr>
        <p:sp>
          <p:nvSpPr>
            <p:cNvPr id="145441" name="Line 33">
              <a:extLst>
                <a:ext uri="{FF2B5EF4-FFF2-40B4-BE49-F238E27FC236}">
                  <a16:creationId xmlns:a16="http://schemas.microsoft.com/office/drawing/2014/main" id="{5BE75C2F-6FEC-4252-88F4-62F71522D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42" name="Line 34">
              <a:extLst>
                <a:ext uri="{FF2B5EF4-FFF2-40B4-BE49-F238E27FC236}">
                  <a16:creationId xmlns:a16="http://schemas.microsoft.com/office/drawing/2014/main" id="{94E0A178-6C18-4B53-883F-4203AF9FD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443" name="Oval 35">
            <a:extLst>
              <a:ext uri="{FF2B5EF4-FFF2-40B4-BE49-F238E27FC236}">
                <a16:creationId xmlns:a16="http://schemas.microsoft.com/office/drawing/2014/main" id="{9392F765-93D8-4E80-9C06-E93B4AED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4" name="Oval 36">
            <a:extLst>
              <a:ext uri="{FF2B5EF4-FFF2-40B4-BE49-F238E27FC236}">
                <a16:creationId xmlns:a16="http://schemas.microsoft.com/office/drawing/2014/main" id="{D857442E-A27A-495C-B52B-0399A1B3F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5" name="Oval 37">
            <a:extLst>
              <a:ext uri="{FF2B5EF4-FFF2-40B4-BE49-F238E27FC236}">
                <a16:creationId xmlns:a16="http://schemas.microsoft.com/office/drawing/2014/main" id="{5F315E97-BF4B-44EC-AA0F-7F0F4B28B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6" name="Oval 38">
            <a:extLst>
              <a:ext uri="{FF2B5EF4-FFF2-40B4-BE49-F238E27FC236}">
                <a16:creationId xmlns:a16="http://schemas.microsoft.com/office/drawing/2014/main" id="{C2A5383C-0368-48D6-86E3-F77B3114A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7" name="Oval 39">
            <a:extLst>
              <a:ext uri="{FF2B5EF4-FFF2-40B4-BE49-F238E27FC236}">
                <a16:creationId xmlns:a16="http://schemas.microsoft.com/office/drawing/2014/main" id="{D67565C0-F864-4E73-BFAB-3D30159D5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8" name="Oval 40">
            <a:extLst>
              <a:ext uri="{FF2B5EF4-FFF2-40B4-BE49-F238E27FC236}">
                <a16:creationId xmlns:a16="http://schemas.microsoft.com/office/drawing/2014/main" id="{247E8FBF-58E5-436B-ADC5-C1F3C4A2C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9" name="Oval 41">
            <a:extLst>
              <a:ext uri="{FF2B5EF4-FFF2-40B4-BE49-F238E27FC236}">
                <a16:creationId xmlns:a16="http://schemas.microsoft.com/office/drawing/2014/main" id="{559DB65D-ADF8-4276-8AC7-0A851847E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50" name="Oval 42">
            <a:extLst>
              <a:ext uri="{FF2B5EF4-FFF2-40B4-BE49-F238E27FC236}">
                <a16:creationId xmlns:a16="http://schemas.microsoft.com/office/drawing/2014/main" id="{2319F43F-1AA8-4C77-A162-A25D873F1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51" name="Oval 43">
            <a:extLst>
              <a:ext uri="{FF2B5EF4-FFF2-40B4-BE49-F238E27FC236}">
                <a16:creationId xmlns:a16="http://schemas.microsoft.com/office/drawing/2014/main" id="{A629CAE5-5E4C-42FA-8473-732A85F92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5452" name="Group 44">
            <a:extLst>
              <a:ext uri="{FF2B5EF4-FFF2-40B4-BE49-F238E27FC236}">
                <a16:creationId xmlns:a16="http://schemas.microsoft.com/office/drawing/2014/main" id="{35020E11-C5F7-4B3F-BF40-326C5BC26975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362200"/>
            <a:ext cx="304800" cy="304800"/>
            <a:chOff x="2880" y="2160"/>
            <a:chExt cx="192" cy="192"/>
          </a:xfrm>
        </p:grpSpPr>
        <p:sp>
          <p:nvSpPr>
            <p:cNvPr id="145453" name="Line 45">
              <a:extLst>
                <a:ext uri="{FF2B5EF4-FFF2-40B4-BE49-F238E27FC236}">
                  <a16:creationId xmlns:a16="http://schemas.microsoft.com/office/drawing/2014/main" id="{3FDB0D7A-5529-4961-B4B2-54864C3D7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54" name="Line 46">
              <a:extLst>
                <a:ext uri="{FF2B5EF4-FFF2-40B4-BE49-F238E27FC236}">
                  <a16:creationId xmlns:a16="http://schemas.microsoft.com/office/drawing/2014/main" id="{D2EB3DA0-EB4A-430F-8C29-F20F2C9E2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455" name="Group 47">
            <a:extLst>
              <a:ext uri="{FF2B5EF4-FFF2-40B4-BE49-F238E27FC236}">
                <a16:creationId xmlns:a16="http://schemas.microsoft.com/office/drawing/2014/main" id="{DC64CB5D-36E5-44FC-8A99-37B7FD5335C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324600"/>
            <a:ext cx="304800" cy="304800"/>
            <a:chOff x="2880" y="2160"/>
            <a:chExt cx="192" cy="192"/>
          </a:xfrm>
        </p:grpSpPr>
        <p:sp>
          <p:nvSpPr>
            <p:cNvPr id="145456" name="Line 48">
              <a:extLst>
                <a:ext uri="{FF2B5EF4-FFF2-40B4-BE49-F238E27FC236}">
                  <a16:creationId xmlns:a16="http://schemas.microsoft.com/office/drawing/2014/main" id="{1041041F-3B2E-429B-8AF4-3AF709692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57" name="Line 49">
              <a:extLst>
                <a:ext uri="{FF2B5EF4-FFF2-40B4-BE49-F238E27FC236}">
                  <a16:creationId xmlns:a16="http://schemas.microsoft.com/office/drawing/2014/main" id="{D9E970BF-ABFE-4941-92B4-66960DBE6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458" name="Oval 50">
            <a:extLst>
              <a:ext uri="{FF2B5EF4-FFF2-40B4-BE49-F238E27FC236}">
                <a16:creationId xmlns:a16="http://schemas.microsoft.com/office/drawing/2014/main" id="{3A4D451E-CFE3-4333-BB02-04D3DF334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6019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59" name="Text Box 51">
            <a:extLst>
              <a:ext uri="{FF2B5EF4-FFF2-40B4-BE49-F238E27FC236}">
                <a16:creationId xmlns:a16="http://schemas.microsoft.com/office/drawing/2014/main" id="{A9B29FA7-3E59-4200-922A-CB3F29EFA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5957888"/>
            <a:ext cx="34972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1">
                <a:solidFill>
                  <a:srgbClr val="00FF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Bad risk (Default) – 16 cases</a:t>
            </a:r>
          </a:p>
        </p:txBody>
      </p:sp>
      <p:sp>
        <p:nvSpPr>
          <p:cNvPr id="145460" name="Text Box 52">
            <a:extLst>
              <a:ext uri="{FF2B5EF4-FFF2-40B4-BE49-F238E27FC236}">
                <a16:creationId xmlns:a16="http://schemas.microsoft.com/office/drawing/2014/main" id="{B3BA3655-6C98-439C-A912-D909F4645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88" y="6248400"/>
            <a:ext cx="4106862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cs typeface="Arial" panose="020B0604020202020204" pitchFamily="34" charset="0"/>
              </a:rPr>
              <a:t>Good risk (Not default) – 14 cases</a:t>
            </a:r>
          </a:p>
        </p:txBody>
      </p:sp>
      <p:sp>
        <p:nvSpPr>
          <p:cNvPr id="145461" name="Text Box 53">
            <a:extLst>
              <a:ext uri="{FF2B5EF4-FFF2-40B4-BE49-F238E27FC236}">
                <a16:creationId xmlns:a16="http://schemas.microsoft.com/office/drawing/2014/main" id="{C97A5A67-45BF-4C01-8C6B-D0894108B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388" y="4357688"/>
            <a:ext cx="5741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1" eaLnBrk="1" hangingPunct="1"/>
            <a:r>
              <a:rPr lang="en-US" altLang="en-US">
                <a:latin typeface="Tahoma" panose="020B0604030504040204" pitchFamily="34" charset="0"/>
                <a:cs typeface="Arial" panose="020B0604020202020204" pitchFamily="34" charset="0"/>
              </a:rPr>
              <a:t>50K</a:t>
            </a:r>
          </a:p>
        </p:txBody>
      </p:sp>
      <p:sp>
        <p:nvSpPr>
          <p:cNvPr id="145462" name="Line 54">
            <a:extLst>
              <a:ext uri="{FF2B5EF4-FFF2-40B4-BE49-F238E27FC236}">
                <a16:creationId xmlns:a16="http://schemas.microsoft.com/office/drawing/2014/main" id="{FA20E21F-7605-4BD4-84DF-F8AF70CB0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63" name="Line 55">
            <a:extLst>
              <a:ext uri="{FF2B5EF4-FFF2-40B4-BE49-F238E27FC236}">
                <a16:creationId xmlns:a16="http://schemas.microsoft.com/office/drawing/2014/main" id="{C3E76087-B5F6-40E5-8CFF-672A139F0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64" name="Oval 56">
            <a:extLst>
              <a:ext uri="{FF2B5EF4-FFF2-40B4-BE49-F238E27FC236}">
                <a16:creationId xmlns:a16="http://schemas.microsoft.com/office/drawing/2014/main" id="{5E43B907-3718-43AD-B6C1-A5CDDC0D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65" name="Oval 57">
            <a:extLst>
              <a:ext uri="{FF2B5EF4-FFF2-40B4-BE49-F238E27FC236}">
                <a16:creationId xmlns:a16="http://schemas.microsoft.com/office/drawing/2014/main" id="{B5D79C0D-0FA7-48B9-A8D5-3B22A198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66" name="Oval 58">
            <a:extLst>
              <a:ext uri="{FF2B5EF4-FFF2-40B4-BE49-F238E27FC236}">
                <a16:creationId xmlns:a16="http://schemas.microsoft.com/office/drawing/2014/main" id="{32E41E0D-7E75-4CEF-B289-51251D545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67" name="Oval 59">
            <a:extLst>
              <a:ext uri="{FF2B5EF4-FFF2-40B4-BE49-F238E27FC236}">
                <a16:creationId xmlns:a16="http://schemas.microsoft.com/office/drawing/2014/main" id="{568DF0A3-D4DD-4FA2-A7C2-599B556FC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68" name="Oval 60">
            <a:extLst>
              <a:ext uri="{FF2B5EF4-FFF2-40B4-BE49-F238E27FC236}">
                <a16:creationId xmlns:a16="http://schemas.microsoft.com/office/drawing/2014/main" id="{84ECEB6E-3661-47E8-A64B-4F07A048C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69" name="Oval 61">
            <a:extLst>
              <a:ext uri="{FF2B5EF4-FFF2-40B4-BE49-F238E27FC236}">
                <a16:creationId xmlns:a16="http://schemas.microsoft.com/office/drawing/2014/main" id="{3AD21C66-833D-445E-AEF4-7963C44DC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5470" name="Group 62">
            <a:extLst>
              <a:ext uri="{FF2B5EF4-FFF2-40B4-BE49-F238E27FC236}">
                <a16:creationId xmlns:a16="http://schemas.microsoft.com/office/drawing/2014/main" id="{23964C60-AACF-403D-BE1E-7F2606197A92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362200"/>
            <a:ext cx="304800" cy="304800"/>
            <a:chOff x="2880" y="2160"/>
            <a:chExt cx="192" cy="192"/>
          </a:xfrm>
        </p:grpSpPr>
        <p:sp>
          <p:nvSpPr>
            <p:cNvPr id="145471" name="Line 63">
              <a:extLst>
                <a:ext uri="{FF2B5EF4-FFF2-40B4-BE49-F238E27FC236}">
                  <a16:creationId xmlns:a16="http://schemas.microsoft.com/office/drawing/2014/main" id="{097E0DE5-BA24-4FDA-B047-079777831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72" name="Line 64">
              <a:extLst>
                <a:ext uri="{FF2B5EF4-FFF2-40B4-BE49-F238E27FC236}">
                  <a16:creationId xmlns:a16="http://schemas.microsoft.com/office/drawing/2014/main" id="{B261F61F-7E1A-46B4-93BC-99E01FEB5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473" name="Text Box 65">
            <a:extLst>
              <a:ext uri="{FF2B5EF4-FFF2-40B4-BE49-F238E27FC236}">
                <a16:creationId xmlns:a16="http://schemas.microsoft.com/office/drawing/2014/main" id="{53EB7034-027E-4A94-898E-51574F2E5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31" y="941050"/>
            <a:ext cx="63299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Estimate the probability of membership in class 1</a:t>
            </a:r>
          </a:p>
        </p:txBody>
      </p:sp>
      <p:sp>
        <p:nvSpPr>
          <p:cNvPr id="145474" name="Text Box 66">
            <a:extLst>
              <a:ext uri="{FF2B5EF4-FFF2-40B4-BE49-F238E27FC236}">
                <a16:creationId xmlns:a16="http://schemas.microsoft.com/office/drawing/2014/main" id="{81101919-9776-4B29-A6F9-A7857DF6D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232" y="347018"/>
            <a:ext cx="34829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dirty="0"/>
              <a:t>Could we maybe say that the farther from the line the more likely the corresponding class?</a:t>
            </a:r>
          </a:p>
        </p:txBody>
      </p:sp>
      <p:sp>
        <p:nvSpPr>
          <p:cNvPr id="145475" name="Text Box 67">
            <a:extLst>
              <a:ext uri="{FF2B5EF4-FFF2-40B4-BE49-F238E27FC236}">
                <a16:creationId xmlns:a16="http://schemas.microsoft.com/office/drawing/2014/main" id="{84B89893-59AF-405B-BC4F-D2AECBFE5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431" y="416004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45476" name="Text Box 68">
            <a:extLst>
              <a:ext uri="{FF2B5EF4-FFF2-40B4-BE49-F238E27FC236}">
                <a16:creationId xmlns:a16="http://schemas.microsoft.com/office/drawing/2014/main" id="{805A1C27-096C-40ED-AD03-9E56F67BB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097" y="2362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45478" name="Line 70">
            <a:extLst>
              <a:ext uri="{FF2B5EF4-FFF2-40B4-BE49-F238E27FC236}">
                <a16:creationId xmlns:a16="http://schemas.microsoft.com/office/drawing/2014/main" id="{54782E9C-DB67-44CD-B3E0-D37478A748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1295400"/>
            <a:ext cx="2895600" cy="3657600"/>
          </a:xfrm>
          <a:prstGeom prst="line">
            <a:avLst/>
          </a:prstGeom>
          <a:ln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Text Box 67">
            <a:extLst>
              <a:ext uri="{FF2B5EF4-FFF2-40B4-BE49-F238E27FC236}">
                <a16:creationId xmlns:a16="http://schemas.microsoft.com/office/drawing/2014/main" id="{95DE7DFD-1222-4EE7-A174-E0BADD95A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431" y="3217842"/>
            <a:ext cx="476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0.5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6DA69AD0-511E-4681-8A7D-14E0749822A5}"/>
              </a:ext>
            </a:extLst>
          </p:cNvPr>
          <p:cNvSpPr/>
          <p:nvPr/>
        </p:nvSpPr>
        <p:spPr>
          <a:xfrm>
            <a:off x="8078788" y="2168119"/>
            <a:ext cx="2525151" cy="886264"/>
          </a:xfrm>
          <a:prstGeom prst="wedgeRectCallout">
            <a:avLst>
              <a:gd name="adj1" fmla="val -63172"/>
              <a:gd name="adj2" fmla="val 37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we use linear regression to estimate the probability?</a:t>
            </a:r>
          </a:p>
        </p:txBody>
      </p:sp>
      <p:sp>
        <p:nvSpPr>
          <p:cNvPr id="73" name="Speech Bubble: Rectangle 72">
            <a:extLst>
              <a:ext uri="{FF2B5EF4-FFF2-40B4-BE49-F238E27FC236}">
                <a16:creationId xmlns:a16="http://schemas.microsoft.com/office/drawing/2014/main" id="{D3F79378-54AC-4216-ACF4-44E6CC5AA566}"/>
              </a:ext>
            </a:extLst>
          </p:cNvPr>
          <p:cNvSpPr/>
          <p:nvPr/>
        </p:nvSpPr>
        <p:spPr>
          <a:xfrm>
            <a:off x="8078787" y="3380936"/>
            <a:ext cx="2525151" cy="886264"/>
          </a:xfrm>
          <a:prstGeom prst="wedgeRectCallout">
            <a:avLst>
              <a:gd name="adj1" fmla="val -65401"/>
              <a:gd name="adj2" fmla="val -28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a probability &gt;1 or &lt; 0 make sense?</a:t>
            </a:r>
          </a:p>
        </p:txBody>
      </p:sp>
      <p:sp>
        <p:nvSpPr>
          <p:cNvPr id="74" name="Speech Bubble: Rectangle 73">
            <a:extLst>
              <a:ext uri="{FF2B5EF4-FFF2-40B4-BE49-F238E27FC236}">
                <a16:creationId xmlns:a16="http://schemas.microsoft.com/office/drawing/2014/main" id="{8C4CA0C7-C3C8-4474-B795-CE743B555806}"/>
              </a:ext>
            </a:extLst>
          </p:cNvPr>
          <p:cNvSpPr/>
          <p:nvPr/>
        </p:nvSpPr>
        <p:spPr>
          <a:xfrm>
            <a:off x="8078786" y="4509868"/>
            <a:ext cx="2525151" cy="886264"/>
          </a:xfrm>
          <a:prstGeom prst="wedgeRectCallout">
            <a:avLst>
              <a:gd name="adj1" fmla="val -64008"/>
              <a:gd name="adj2" fmla="val -53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2635077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1738</Words>
  <Application>Microsoft Office PowerPoint</Application>
  <PresentationFormat>Widescreen</PresentationFormat>
  <Paragraphs>249</Paragraphs>
  <Slides>35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Tahoma</vt:lpstr>
      <vt:lpstr>Office Theme</vt:lpstr>
      <vt:lpstr>12 – Discriminant Functions</vt:lpstr>
      <vt:lpstr>Instance Space</vt:lpstr>
      <vt:lpstr>Decision Boundaries -- supervised segmentation example</vt:lpstr>
      <vt:lpstr>Instance Space</vt:lpstr>
      <vt:lpstr>Linear Classifier</vt:lpstr>
      <vt:lpstr>Example of Classification Function</vt:lpstr>
      <vt:lpstr>What if we want a likelihood of class membership? How can we quantify that?</vt:lpstr>
      <vt:lpstr>A simpler case (one independent variable)</vt:lpstr>
      <vt:lpstr>A simpler case (one independent variable)</vt:lpstr>
      <vt:lpstr>A simpler case (one independent variable)</vt:lpstr>
      <vt:lpstr>Logistic regression (“sigmoid”) curve</vt:lpstr>
      <vt:lpstr>Probability, odds, and logOdds</vt:lpstr>
      <vt:lpstr>Logistic regression (“sigmoid”) curve</vt:lpstr>
      <vt:lpstr>What is a `log” again? And what is e?</vt:lpstr>
      <vt:lpstr>Why a function to predict `logOdds`? Why not `odds`?</vt:lpstr>
      <vt:lpstr>Logistic regression is a misnomer</vt:lpstr>
      <vt:lpstr>So now you are proficient with logistic regression</vt:lpstr>
      <vt:lpstr>So where should we draw the line of discrimination?</vt:lpstr>
      <vt:lpstr>PowerPoint Presentation</vt:lpstr>
      <vt:lpstr>Let’s classify some flowers</vt:lpstr>
      <vt:lpstr>Classifying Flowers</vt:lpstr>
      <vt:lpstr>Classifying Flowers</vt:lpstr>
      <vt:lpstr>Support Vector Machines (SVMs)</vt:lpstr>
      <vt:lpstr>How do linear functions choose their weights? They optimize… Objective Functions</vt:lpstr>
      <vt:lpstr>Hinge Loss functions</vt:lpstr>
      <vt:lpstr>Loss Functions</vt:lpstr>
      <vt:lpstr>Application of Logistic Regression</vt:lpstr>
      <vt:lpstr>Wisconsin Breast Cancer dataset</vt:lpstr>
      <vt:lpstr>Wisconsin Breast Cancer dataset</vt:lpstr>
      <vt:lpstr>Wisconsin Breast Cancer dataset Modeled with a decision tree…</vt:lpstr>
      <vt:lpstr>Non-linear Functions</vt:lpstr>
      <vt:lpstr>Non-linear Functions</vt:lpstr>
      <vt:lpstr>Simple Neural Network</vt:lpstr>
      <vt:lpstr>Linear Models versus Tree Induction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 – Discriminant Functions</dc:title>
  <dc:creator>David Eargle</dc:creator>
  <cp:lastModifiedBy>David Eargle</cp:lastModifiedBy>
  <cp:revision>30</cp:revision>
  <dcterms:created xsi:type="dcterms:W3CDTF">2018-03-02T19:16:18Z</dcterms:created>
  <dcterms:modified xsi:type="dcterms:W3CDTF">2018-12-20T22:22:28Z</dcterms:modified>
</cp:coreProperties>
</file>