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9" r:id="rId4"/>
    <p:sldId id="258" r:id="rId5"/>
    <p:sldId id="275" r:id="rId6"/>
    <p:sldId id="260" r:id="rId7"/>
    <p:sldId id="261" r:id="rId8"/>
    <p:sldId id="263" r:id="rId9"/>
    <p:sldId id="264" r:id="rId10"/>
    <p:sldId id="266" r:id="rId11"/>
    <p:sldId id="267" r:id="rId12"/>
    <p:sldId id="268" r:id="rId13"/>
    <p:sldId id="269" r:id="rId14"/>
    <p:sldId id="276" r:id="rId15"/>
    <p:sldId id="272" r:id="rId16"/>
    <p:sldId id="277" r:id="rId17"/>
    <p:sldId id="273" r:id="rId18"/>
    <p:sldId id="274" r:id="rId19"/>
    <p:sldId id="270"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24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96AEB-4AC3-4D73-8A1A-A283591FC6BA}" type="datetimeFigureOut">
              <a:rPr lang="en-US" smtClean="0"/>
              <a:t>12/20/2018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4CE563-0D4C-4B7F-BF1D-A524BC0A3AE7}" type="slidenum">
              <a:rPr lang="en-US" smtClean="0"/>
              <a:t>‹#›</a:t>
            </a:fld>
            <a:endParaRPr lang="en-US"/>
          </a:p>
        </p:txBody>
      </p:sp>
    </p:spTree>
    <p:extLst>
      <p:ext uri="{BB962C8B-B14F-4D97-AF65-F5344CB8AC3E}">
        <p14:creationId xmlns:p14="http://schemas.microsoft.com/office/powerpoint/2010/main" val="117903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2</a:t>
            </a:fld>
            <a:endParaRPr lang="en-IE"/>
          </a:p>
        </p:txBody>
      </p:sp>
    </p:spTree>
    <p:extLst>
      <p:ext uri="{BB962C8B-B14F-4D97-AF65-F5344CB8AC3E}">
        <p14:creationId xmlns:p14="http://schemas.microsoft.com/office/powerpoint/2010/main" val="3666136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15</a:t>
            </a:fld>
            <a:endParaRPr lang="en-IE"/>
          </a:p>
        </p:txBody>
      </p:sp>
    </p:spTree>
    <p:extLst>
      <p:ext uri="{BB962C8B-B14F-4D97-AF65-F5344CB8AC3E}">
        <p14:creationId xmlns:p14="http://schemas.microsoft.com/office/powerpoint/2010/main" val="48801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17</a:t>
            </a:fld>
            <a:endParaRPr lang="en-IE"/>
          </a:p>
        </p:txBody>
      </p:sp>
    </p:spTree>
    <p:extLst>
      <p:ext uri="{BB962C8B-B14F-4D97-AF65-F5344CB8AC3E}">
        <p14:creationId xmlns:p14="http://schemas.microsoft.com/office/powerpoint/2010/main" val="1253407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18</a:t>
            </a:fld>
            <a:endParaRPr lang="en-IE"/>
          </a:p>
        </p:txBody>
      </p:sp>
    </p:spTree>
    <p:extLst>
      <p:ext uri="{BB962C8B-B14F-4D97-AF65-F5344CB8AC3E}">
        <p14:creationId xmlns:p14="http://schemas.microsoft.com/office/powerpoint/2010/main" val="2848760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4</a:t>
            </a:fld>
            <a:endParaRPr lang="en-IE"/>
          </a:p>
        </p:txBody>
      </p:sp>
    </p:spTree>
    <p:extLst>
      <p:ext uri="{BB962C8B-B14F-4D97-AF65-F5344CB8AC3E}">
        <p14:creationId xmlns:p14="http://schemas.microsoft.com/office/powerpoint/2010/main" val="3684669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5</a:t>
            </a:fld>
            <a:endParaRPr lang="en-IE"/>
          </a:p>
        </p:txBody>
      </p:sp>
    </p:spTree>
    <p:extLst>
      <p:ext uri="{BB962C8B-B14F-4D97-AF65-F5344CB8AC3E}">
        <p14:creationId xmlns:p14="http://schemas.microsoft.com/office/powerpoint/2010/main" val="2033887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6</a:t>
            </a:fld>
            <a:endParaRPr lang="en-IE"/>
          </a:p>
        </p:txBody>
      </p:sp>
    </p:spTree>
    <p:extLst>
      <p:ext uri="{BB962C8B-B14F-4D97-AF65-F5344CB8AC3E}">
        <p14:creationId xmlns:p14="http://schemas.microsoft.com/office/powerpoint/2010/main" val="3445348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7</a:t>
            </a:fld>
            <a:endParaRPr lang="en-IE"/>
          </a:p>
        </p:txBody>
      </p:sp>
    </p:spTree>
    <p:extLst>
      <p:ext uri="{BB962C8B-B14F-4D97-AF65-F5344CB8AC3E}">
        <p14:creationId xmlns:p14="http://schemas.microsoft.com/office/powerpoint/2010/main" val="2264848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8</a:t>
            </a:fld>
            <a:endParaRPr lang="en-IE"/>
          </a:p>
        </p:txBody>
      </p:sp>
    </p:spTree>
    <p:extLst>
      <p:ext uri="{BB962C8B-B14F-4D97-AF65-F5344CB8AC3E}">
        <p14:creationId xmlns:p14="http://schemas.microsoft.com/office/powerpoint/2010/main" val="600980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9</a:t>
            </a:fld>
            <a:endParaRPr lang="en-IE"/>
          </a:p>
        </p:txBody>
      </p:sp>
    </p:spTree>
    <p:extLst>
      <p:ext uri="{BB962C8B-B14F-4D97-AF65-F5344CB8AC3E}">
        <p14:creationId xmlns:p14="http://schemas.microsoft.com/office/powerpoint/2010/main" val="3182909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10</a:t>
            </a:fld>
            <a:endParaRPr lang="en-IE"/>
          </a:p>
        </p:txBody>
      </p:sp>
    </p:spTree>
    <p:extLst>
      <p:ext uri="{BB962C8B-B14F-4D97-AF65-F5344CB8AC3E}">
        <p14:creationId xmlns:p14="http://schemas.microsoft.com/office/powerpoint/2010/main" val="2863678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11</a:t>
            </a:fld>
            <a:endParaRPr lang="en-IE"/>
          </a:p>
        </p:txBody>
      </p:sp>
    </p:spTree>
    <p:extLst>
      <p:ext uri="{BB962C8B-B14F-4D97-AF65-F5344CB8AC3E}">
        <p14:creationId xmlns:p14="http://schemas.microsoft.com/office/powerpoint/2010/main" val="523413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42FD-CE3F-4415-849D-40A22247CC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977AED-E6F9-42ED-9B10-CE7B6A82B3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9AD73A-F796-4554-B35C-6DD934FAED20}"/>
              </a:ext>
            </a:extLst>
          </p:cNvPr>
          <p:cNvSpPr>
            <a:spLocks noGrp="1"/>
          </p:cNvSpPr>
          <p:nvPr>
            <p:ph type="dt" sz="half" idx="10"/>
          </p:nvPr>
        </p:nvSpPr>
        <p:spPr/>
        <p:txBody>
          <a:bodyPr/>
          <a:lstStyle/>
          <a:p>
            <a:fld id="{AF999BD6-AADA-4198-BEB6-6F025E41ED64}" type="datetimeFigureOut">
              <a:rPr lang="en-US" smtClean="0"/>
              <a:t>12/20/2018</a:t>
            </a:fld>
            <a:endParaRPr lang="en-US"/>
          </a:p>
        </p:txBody>
      </p:sp>
      <p:sp>
        <p:nvSpPr>
          <p:cNvPr id="5" name="Footer Placeholder 4">
            <a:extLst>
              <a:ext uri="{FF2B5EF4-FFF2-40B4-BE49-F238E27FC236}">
                <a16:creationId xmlns:a16="http://schemas.microsoft.com/office/drawing/2014/main" id="{DD88366E-21F8-420D-9D69-B4AEC4FBB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579E9-7720-4956-AA29-559400186846}"/>
              </a:ext>
            </a:extLst>
          </p:cNvPr>
          <p:cNvSpPr>
            <a:spLocks noGrp="1"/>
          </p:cNvSpPr>
          <p:nvPr>
            <p:ph type="sldNum" sz="quarter" idx="12"/>
          </p:nvPr>
        </p:nvSpPr>
        <p:spPr/>
        <p:txBody>
          <a:bodyPr/>
          <a:lstStyle/>
          <a:p>
            <a:fld id="{3BB28B60-2FF3-490C-98E1-A6A0D4457D6B}" type="slidenum">
              <a:rPr lang="en-US" smtClean="0"/>
              <a:t>‹#›</a:t>
            </a:fld>
            <a:endParaRPr lang="en-US"/>
          </a:p>
        </p:txBody>
      </p:sp>
    </p:spTree>
    <p:extLst>
      <p:ext uri="{BB962C8B-B14F-4D97-AF65-F5344CB8AC3E}">
        <p14:creationId xmlns:p14="http://schemas.microsoft.com/office/powerpoint/2010/main" val="3321086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1163-FDB2-4FA7-98D1-4A4E362771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587E23-D27B-47FC-BFCA-718D64472CB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3E6AA-9089-4621-AFF8-ABE95EE19526}"/>
              </a:ext>
            </a:extLst>
          </p:cNvPr>
          <p:cNvSpPr>
            <a:spLocks noGrp="1"/>
          </p:cNvSpPr>
          <p:nvPr>
            <p:ph type="dt" sz="half" idx="10"/>
          </p:nvPr>
        </p:nvSpPr>
        <p:spPr/>
        <p:txBody>
          <a:bodyPr/>
          <a:lstStyle/>
          <a:p>
            <a:fld id="{AF999BD6-AADA-4198-BEB6-6F025E41ED64}" type="datetimeFigureOut">
              <a:rPr lang="en-US" smtClean="0"/>
              <a:t>12/20/2018</a:t>
            </a:fld>
            <a:endParaRPr lang="en-US"/>
          </a:p>
        </p:txBody>
      </p:sp>
      <p:sp>
        <p:nvSpPr>
          <p:cNvPr id="5" name="Footer Placeholder 4">
            <a:extLst>
              <a:ext uri="{FF2B5EF4-FFF2-40B4-BE49-F238E27FC236}">
                <a16:creationId xmlns:a16="http://schemas.microsoft.com/office/drawing/2014/main" id="{08CC9B63-0F8A-45CF-8FA0-F052CD63D7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5BDB8-5DB0-4EA0-A0CB-AD181CD7680C}"/>
              </a:ext>
            </a:extLst>
          </p:cNvPr>
          <p:cNvSpPr>
            <a:spLocks noGrp="1"/>
          </p:cNvSpPr>
          <p:nvPr>
            <p:ph type="sldNum" sz="quarter" idx="12"/>
          </p:nvPr>
        </p:nvSpPr>
        <p:spPr/>
        <p:txBody>
          <a:bodyPr/>
          <a:lstStyle/>
          <a:p>
            <a:fld id="{3BB28B60-2FF3-490C-98E1-A6A0D4457D6B}" type="slidenum">
              <a:rPr lang="en-US" smtClean="0"/>
              <a:t>‹#›</a:t>
            </a:fld>
            <a:endParaRPr lang="en-US"/>
          </a:p>
        </p:txBody>
      </p:sp>
    </p:spTree>
    <p:extLst>
      <p:ext uri="{BB962C8B-B14F-4D97-AF65-F5344CB8AC3E}">
        <p14:creationId xmlns:p14="http://schemas.microsoft.com/office/powerpoint/2010/main" val="3934970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B25467-930C-4245-9E52-ADE82467BA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84075F-851C-43A9-9B2F-81579FC2A5B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4E8EA-B481-40E2-9D00-5F4BF8AA4145}"/>
              </a:ext>
            </a:extLst>
          </p:cNvPr>
          <p:cNvSpPr>
            <a:spLocks noGrp="1"/>
          </p:cNvSpPr>
          <p:nvPr>
            <p:ph type="dt" sz="half" idx="10"/>
          </p:nvPr>
        </p:nvSpPr>
        <p:spPr/>
        <p:txBody>
          <a:bodyPr/>
          <a:lstStyle/>
          <a:p>
            <a:fld id="{AF999BD6-AADA-4198-BEB6-6F025E41ED64}" type="datetimeFigureOut">
              <a:rPr lang="en-US" smtClean="0"/>
              <a:t>12/20/2018</a:t>
            </a:fld>
            <a:endParaRPr lang="en-US"/>
          </a:p>
        </p:txBody>
      </p:sp>
      <p:sp>
        <p:nvSpPr>
          <p:cNvPr id="5" name="Footer Placeholder 4">
            <a:extLst>
              <a:ext uri="{FF2B5EF4-FFF2-40B4-BE49-F238E27FC236}">
                <a16:creationId xmlns:a16="http://schemas.microsoft.com/office/drawing/2014/main" id="{7AB22049-46EA-4C62-B3D7-8763947B8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9C687-4846-466F-A431-14B8660C8F3A}"/>
              </a:ext>
            </a:extLst>
          </p:cNvPr>
          <p:cNvSpPr>
            <a:spLocks noGrp="1"/>
          </p:cNvSpPr>
          <p:nvPr>
            <p:ph type="sldNum" sz="quarter" idx="12"/>
          </p:nvPr>
        </p:nvSpPr>
        <p:spPr/>
        <p:txBody>
          <a:bodyPr/>
          <a:lstStyle/>
          <a:p>
            <a:fld id="{3BB28B60-2FF3-490C-98E1-A6A0D4457D6B}" type="slidenum">
              <a:rPr lang="en-US" smtClean="0"/>
              <a:t>‹#›</a:t>
            </a:fld>
            <a:endParaRPr lang="en-US"/>
          </a:p>
        </p:txBody>
      </p:sp>
    </p:spTree>
    <p:extLst>
      <p:ext uri="{BB962C8B-B14F-4D97-AF65-F5344CB8AC3E}">
        <p14:creationId xmlns:p14="http://schemas.microsoft.com/office/powerpoint/2010/main" val="342892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E20A-DA91-410E-8333-C152BD569D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24167E-A281-4B38-AB0D-41E85DEC0E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544F86-7D12-4D37-B2FC-6B1F3BD12E27}"/>
              </a:ext>
            </a:extLst>
          </p:cNvPr>
          <p:cNvSpPr>
            <a:spLocks noGrp="1"/>
          </p:cNvSpPr>
          <p:nvPr>
            <p:ph type="dt" sz="half" idx="10"/>
          </p:nvPr>
        </p:nvSpPr>
        <p:spPr/>
        <p:txBody>
          <a:bodyPr/>
          <a:lstStyle/>
          <a:p>
            <a:fld id="{AF999BD6-AADA-4198-BEB6-6F025E41ED64}" type="datetimeFigureOut">
              <a:rPr lang="en-US" smtClean="0"/>
              <a:t>12/20/2018</a:t>
            </a:fld>
            <a:endParaRPr lang="en-US"/>
          </a:p>
        </p:txBody>
      </p:sp>
      <p:sp>
        <p:nvSpPr>
          <p:cNvPr id="5" name="Footer Placeholder 4">
            <a:extLst>
              <a:ext uri="{FF2B5EF4-FFF2-40B4-BE49-F238E27FC236}">
                <a16:creationId xmlns:a16="http://schemas.microsoft.com/office/drawing/2014/main" id="{000C8E92-CFF7-4AFC-BD14-AEFCCBB7F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B410D-932F-45C7-BDA2-B9D104239AC1}"/>
              </a:ext>
            </a:extLst>
          </p:cNvPr>
          <p:cNvSpPr>
            <a:spLocks noGrp="1"/>
          </p:cNvSpPr>
          <p:nvPr>
            <p:ph type="sldNum" sz="quarter" idx="12"/>
          </p:nvPr>
        </p:nvSpPr>
        <p:spPr/>
        <p:txBody>
          <a:bodyPr/>
          <a:lstStyle/>
          <a:p>
            <a:fld id="{3BB28B60-2FF3-490C-98E1-A6A0D4457D6B}" type="slidenum">
              <a:rPr lang="en-US" smtClean="0"/>
              <a:t>‹#›</a:t>
            </a:fld>
            <a:endParaRPr lang="en-US"/>
          </a:p>
        </p:txBody>
      </p:sp>
    </p:spTree>
    <p:extLst>
      <p:ext uri="{BB962C8B-B14F-4D97-AF65-F5344CB8AC3E}">
        <p14:creationId xmlns:p14="http://schemas.microsoft.com/office/powerpoint/2010/main" val="266416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EFF9-4A26-4F0D-B2E9-E238EE2541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6D6812-A796-4ACC-88CF-26DC2B73D7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B6313E-8D23-48BA-8D04-24147CDFED49}"/>
              </a:ext>
            </a:extLst>
          </p:cNvPr>
          <p:cNvSpPr>
            <a:spLocks noGrp="1"/>
          </p:cNvSpPr>
          <p:nvPr>
            <p:ph type="dt" sz="half" idx="10"/>
          </p:nvPr>
        </p:nvSpPr>
        <p:spPr/>
        <p:txBody>
          <a:bodyPr/>
          <a:lstStyle/>
          <a:p>
            <a:fld id="{AF999BD6-AADA-4198-BEB6-6F025E41ED64}" type="datetimeFigureOut">
              <a:rPr lang="en-US" smtClean="0"/>
              <a:t>12/20/2018</a:t>
            </a:fld>
            <a:endParaRPr lang="en-US"/>
          </a:p>
        </p:txBody>
      </p:sp>
      <p:sp>
        <p:nvSpPr>
          <p:cNvPr id="5" name="Footer Placeholder 4">
            <a:extLst>
              <a:ext uri="{FF2B5EF4-FFF2-40B4-BE49-F238E27FC236}">
                <a16:creationId xmlns:a16="http://schemas.microsoft.com/office/drawing/2014/main" id="{CA7F1CBF-DEC0-46C3-B5C6-AFEF9FF38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075B3-BC2E-44D9-8CA3-2BA282E71B86}"/>
              </a:ext>
            </a:extLst>
          </p:cNvPr>
          <p:cNvSpPr>
            <a:spLocks noGrp="1"/>
          </p:cNvSpPr>
          <p:nvPr>
            <p:ph type="sldNum" sz="quarter" idx="12"/>
          </p:nvPr>
        </p:nvSpPr>
        <p:spPr/>
        <p:txBody>
          <a:bodyPr/>
          <a:lstStyle/>
          <a:p>
            <a:fld id="{3BB28B60-2FF3-490C-98E1-A6A0D4457D6B}" type="slidenum">
              <a:rPr lang="en-US" smtClean="0"/>
              <a:t>‹#›</a:t>
            </a:fld>
            <a:endParaRPr lang="en-US"/>
          </a:p>
        </p:txBody>
      </p:sp>
    </p:spTree>
    <p:extLst>
      <p:ext uri="{BB962C8B-B14F-4D97-AF65-F5344CB8AC3E}">
        <p14:creationId xmlns:p14="http://schemas.microsoft.com/office/powerpoint/2010/main" val="3531325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12D1F-9481-47E3-B4AA-9919E1D1C3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D7BAE-25B9-4276-B93F-6E16A8B17C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A06D5B-96BD-43E3-8559-10ABFBB7D6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317A65-1E85-4E1C-B722-8097CA9DD575}"/>
              </a:ext>
            </a:extLst>
          </p:cNvPr>
          <p:cNvSpPr>
            <a:spLocks noGrp="1"/>
          </p:cNvSpPr>
          <p:nvPr>
            <p:ph type="dt" sz="half" idx="10"/>
          </p:nvPr>
        </p:nvSpPr>
        <p:spPr/>
        <p:txBody>
          <a:bodyPr/>
          <a:lstStyle/>
          <a:p>
            <a:fld id="{AF999BD6-AADA-4198-BEB6-6F025E41ED64}" type="datetimeFigureOut">
              <a:rPr lang="en-US" smtClean="0"/>
              <a:t>12/20/2018</a:t>
            </a:fld>
            <a:endParaRPr lang="en-US"/>
          </a:p>
        </p:txBody>
      </p:sp>
      <p:sp>
        <p:nvSpPr>
          <p:cNvPr id="6" name="Footer Placeholder 5">
            <a:extLst>
              <a:ext uri="{FF2B5EF4-FFF2-40B4-BE49-F238E27FC236}">
                <a16:creationId xmlns:a16="http://schemas.microsoft.com/office/drawing/2014/main" id="{EBBF7706-553A-4267-9528-AA2A826803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A55622-34AA-422E-81B1-9D93165C79D7}"/>
              </a:ext>
            </a:extLst>
          </p:cNvPr>
          <p:cNvSpPr>
            <a:spLocks noGrp="1"/>
          </p:cNvSpPr>
          <p:nvPr>
            <p:ph type="sldNum" sz="quarter" idx="12"/>
          </p:nvPr>
        </p:nvSpPr>
        <p:spPr/>
        <p:txBody>
          <a:bodyPr/>
          <a:lstStyle/>
          <a:p>
            <a:fld id="{3BB28B60-2FF3-490C-98E1-A6A0D4457D6B}" type="slidenum">
              <a:rPr lang="en-US" smtClean="0"/>
              <a:t>‹#›</a:t>
            </a:fld>
            <a:endParaRPr lang="en-US"/>
          </a:p>
        </p:txBody>
      </p:sp>
    </p:spTree>
    <p:extLst>
      <p:ext uri="{BB962C8B-B14F-4D97-AF65-F5344CB8AC3E}">
        <p14:creationId xmlns:p14="http://schemas.microsoft.com/office/powerpoint/2010/main" val="3949894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AEB8-7EC0-475C-94BE-7D00900BCF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6738F9-F738-403F-9CBC-10FF5CADDA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3CE78FA-05F9-4B88-AC33-FDA182B831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B2194D-37FC-4253-8677-D35185EF2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DAD3-72EB-4DD2-A58C-07D4C03E06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EC1673-B183-42BD-9F36-CB15B3B5DC78}"/>
              </a:ext>
            </a:extLst>
          </p:cNvPr>
          <p:cNvSpPr>
            <a:spLocks noGrp="1"/>
          </p:cNvSpPr>
          <p:nvPr>
            <p:ph type="dt" sz="half" idx="10"/>
          </p:nvPr>
        </p:nvSpPr>
        <p:spPr/>
        <p:txBody>
          <a:bodyPr/>
          <a:lstStyle/>
          <a:p>
            <a:fld id="{AF999BD6-AADA-4198-BEB6-6F025E41ED64}" type="datetimeFigureOut">
              <a:rPr lang="en-US" smtClean="0"/>
              <a:t>12/20/2018</a:t>
            </a:fld>
            <a:endParaRPr lang="en-US"/>
          </a:p>
        </p:txBody>
      </p:sp>
      <p:sp>
        <p:nvSpPr>
          <p:cNvPr id="8" name="Footer Placeholder 7">
            <a:extLst>
              <a:ext uri="{FF2B5EF4-FFF2-40B4-BE49-F238E27FC236}">
                <a16:creationId xmlns:a16="http://schemas.microsoft.com/office/drawing/2014/main" id="{818F64F6-EDAB-4089-A5BA-CBD3FC9CEA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E1D833-9C4B-4C53-867C-17C870812D3E}"/>
              </a:ext>
            </a:extLst>
          </p:cNvPr>
          <p:cNvSpPr>
            <a:spLocks noGrp="1"/>
          </p:cNvSpPr>
          <p:nvPr>
            <p:ph type="sldNum" sz="quarter" idx="12"/>
          </p:nvPr>
        </p:nvSpPr>
        <p:spPr/>
        <p:txBody>
          <a:bodyPr/>
          <a:lstStyle/>
          <a:p>
            <a:fld id="{3BB28B60-2FF3-490C-98E1-A6A0D4457D6B}" type="slidenum">
              <a:rPr lang="en-US" smtClean="0"/>
              <a:t>‹#›</a:t>
            </a:fld>
            <a:endParaRPr lang="en-US"/>
          </a:p>
        </p:txBody>
      </p:sp>
    </p:spTree>
    <p:extLst>
      <p:ext uri="{BB962C8B-B14F-4D97-AF65-F5344CB8AC3E}">
        <p14:creationId xmlns:p14="http://schemas.microsoft.com/office/powerpoint/2010/main" val="4135983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7EAF-B4D8-4A5C-AF3A-EE1397CD7A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335259-580F-4797-B0D0-19DABEB4F0BF}"/>
              </a:ext>
            </a:extLst>
          </p:cNvPr>
          <p:cNvSpPr>
            <a:spLocks noGrp="1"/>
          </p:cNvSpPr>
          <p:nvPr>
            <p:ph type="dt" sz="half" idx="10"/>
          </p:nvPr>
        </p:nvSpPr>
        <p:spPr/>
        <p:txBody>
          <a:bodyPr/>
          <a:lstStyle/>
          <a:p>
            <a:fld id="{AF999BD6-AADA-4198-BEB6-6F025E41ED64}" type="datetimeFigureOut">
              <a:rPr lang="en-US" smtClean="0"/>
              <a:t>12/20/2018</a:t>
            </a:fld>
            <a:endParaRPr lang="en-US"/>
          </a:p>
        </p:txBody>
      </p:sp>
      <p:sp>
        <p:nvSpPr>
          <p:cNvPr id="4" name="Footer Placeholder 3">
            <a:extLst>
              <a:ext uri="{FF2B5EF4-FFF2-40B4-BE49-F238E27FC236}">
                <a16:creationId xmlns:a16="http://schemas.microsoft.com/office/drawing/2014/main" id="{30D441C2-8532-4BD8-AD8C-E0968E1B35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70C7FF-B893-4486-9880-971291FBBCD9}"/>
              </a:ext>
            </a:extLst>
          </p:cNvPr>
          <p:cNvSpPr>
            <a:spLocks noGrp="1"/>
          </p:cNvSpPr>
          <p:nvPr>
            <p:ph type="sldNum" sz="quarter" idx="12"/>
          </p:nvPr>
        </p:nvSpPr>
        <p:spPr/>
        <p:txBody>
          <a:bodyPr/>
          <a:lstStyle/>
          <a:p>
            <a:fld id="{3BB28B60-2FF3-490C-98E1-A6A0D4457D6B}" type="slidenum">
              <a:rPr lang="en-US" smtClean="0"/>
              <a:t>‹#›</a:t>
            </a:fld>
            <a:endParaRPr lang="en-US"/>
          </a:p>
        </p:txBody>
      </p:sp>
    </p:spTree>
    <p:extLst>
      <p:ext uri="{BB962C8B-B14F-4D97-AF65-F5344CB8AC3E}">
        <p14:creationId xmlns:p14="http://schemas.microsoft.com/office/powerpoint/2010/main" val="58058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D2F839-FE38-4782-AA98-05EE9D225D34}"/>
              </a:ext>
            </a:extLst>
          </p:cNvPr>
          <p:cNvSpPr>
            <a:spLocks noGrp="1"/>
          </p:cNvSpPr>
          <p:nvPr>
            <p:ph type="dt" sz="half" idx="10"/>
          </p:nvPr>
        </p:nvSpPr>
        <p:spPr/>
        <p:txBody>
          <a:bodyPr/>
          <a:lstStyle/>
          <a:p>
            <a:fld id="{AF999BD6-AADA-4198-BEB6-6F025E41ED64}" type="datetimeFigureOut">
              <a:rPr lang="en-US" smtClean="0"/>
              <a:t>12/20/2018</a:t>
            </a:fld>
            <a:endParaRPr lang="en-US"/>
          </a:p>
        </p:txBody>
      </p:sp>
      <p:sp>
        <p:nvSpPr>
          <p:cNvPr id="3" name="Footer Placeholder 2">
            <a:extLst>
              <a:ext uri="{FF2B5EF4-FFF2-40B4-BE49-F238E27FC236}">
                <a16:creationId xmlns:a16="http://schemas.microsoft.com/office/drawing/2014/main" id="{CA756874-CDA2-424C-ABE7-AB440044C4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E731D0-032A-4417-86CA-713E23E5AC78}"/>
              </a:ext>
            </a:extLst>
          </p:cNvPr>
          <p:cNvSpPr>
            <a:spLocks noGrp="1"/>
          </p:cNvSpPr>
          <p:nvPr>
            <p:ph type="sldNum" sz="quarter" idx="12"/>
          </p:nvPr>
        </p:nvSpPr>
        <p:spPr/>
        <p:txBody>
          <a:bodyPr/>
          <a:lstStyle/>
          <a:p>
            <a:fld id="{3BB28B60-2FF3-490C-98E1-A6A0D4457D6B}" type="slidenum">
              <a:rPr lang="en-US" smtClean="0"/>
              <a:t>‹#›</a:t>
            </a:fld>
            <a:endParaRPr lang="en-US"/>
          </a:p>
        </p:txBody>
      </p:sp>
    </p:spTree>
    <p:extLst>
      <p:ext uri="{BB962C8B-B14F-4D97-AF65-F5344CB8AC3E}">
        <p14:creationId xmlns:p14="http://schemas.microsoft.com/office/powerpoint/2010/main" val="177172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0220-0026-43A7-B11E-0B1C6BCDC8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CD2BD7-F3B8-40DC-912A-4328270784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691144-F66E-4A6B-B861-69374365E9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307272-9E2B-4912-BF43-38C154601876}"/>
              </a:ext>
            </a:extLst>
          </p:cNvPr>
          <p:cNvSpPr>
            <a:spLocks noGrp="1"/>
          </p:cNvSpPr>
          <p:nvPr>
            <p:ph type="dt" sz="half" idx="10"/>
          </p:nvPr>
        </p:nvSpPr>
        <p:spPr/>
        <p:txBody>
          <a:bodyPr/>
          <a:lstStyle/>
          <a:p>
            <a:fld id="{AF999BD6-AADA-4198-BEB6-6F025E41ED64}" type="datetimeFigureOut">
              <a:rPr lang="en-US" smtClean="0"/>
              <a:t>12/20/2018</a:t>
            </a:fld>
            <a:endParaRPr lang="en-US"/>
          </a:p>
        </p:txBody>
      </p:sp>
      <p:sp>
        <p:nvSpPr>
          <p:cNvPr id="6" name="Footer Placeholder 5">
            <a:extLst>
              <a:ext uri="{FF2B5EF4-FFF2-40B4-BE49-F238E27FC236}">
                <a16:creationId xmlns:a16="http://schemas.microsoft.com/office/drawing/2014/main" id="{C907A95D-5E62-4E81-AD95-2226957D8F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8DCE0-0B83-4FB8-A4B3-DA1B027C45A0}"/>
              </a:ext>
            </a:extLst>
          </p:cNvPr>
          <p:cNvSpPr>
            <a:spLocks noGrp="1"/>
          </p:cNvSpPr>
          <p:nvPr>
            <p:ph type="sldNum" sz="quarter" idx="12"/>
          </p:nvPr>
        </p:nvSpPr>
        <p:spPr/>
        <p:txBody>
          <a:bodyPr/>
          <a:lstStyle/>
          <a:p>
            <a:fld id="{3BB28B60-2FF3-490C-98E1-A6A0D4457D6B}" type="slidenum">
              <a:rPr lang="en-US" smtClean="0"/>
              <a:t>‹#›</a:t>
            </a:fld>
            <a:endParaRPr lang="en-US"/>
          </a:p>
        </p:txBody>
      </p:sp>
    </p:spTree>
    <p:extLst>
      <p:ext uri="{BB962C8B-B14F-4D97-AF65-F5344CB8AC3E}">
        <p14:creationId xmlns:p14="http://schemas.microsoft.com/office/powerpoint/2010/main" val="3586742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4DED-2806-41E9-BA4D-86CD8BFB6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770D32-88EE-49D6-ACC7-1A538D17F2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3D4EE7-7FF3-4974-9139-AB6E4A677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530BC2-40EF-42F3-B386-270104388764}"/>
              </a:ext>
            </a:extLst>
          </p:cNvPr>
          <p:cNvSpPr>
            <a:spLocks noGrp="1"/>
          </p:cNvSpPr>
          <p:nvPr>
            <p:ph type="dt" sz="half" idx="10"/>
          </p:nvPr>
        </p:nvSpPr>
        <p:spPr/>
        <p:txBody>
          <a:bodyPr/>
          <a:lstStyle/>
          <a:p>
            <a:fld id="{AF999BD6-AADA-4198-BEB6-6F025E41ED64}" type="datetimeFigureOut">
              <a:rPr lang="en-US" smtClean="0"/>
              <a:t>12/20/2018</a:t>
            </a:fld>
            <a:endParaRPr lang="en-US"/>
          </a:p>
        </p:txBody>
      </p:sp>
      <p:sp>
        <p:nvSpPr>
          <p:cNvPr id="6" name="Footer Placeholder 5">
            <a:extLst>
              <a:ext uri="{FF2B5EF4-FFF2-40B4-BE49-F238E27FC236}">
                <a16:creationId xmlns:a16="http://schemas.microsoft.com/office/drawing/2014/main" id="{A0DD780F-D4CA-4E19-B6D5-2FF8480D71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1D65A4-B5E6-416D-B09E-EA3565416B07}"/>
              </a:ext>
            </a:extLst>
          </p:cNvPr>
          <p:cNvSpPr>
            <a:spLocks noGrp="1"/>
          </p:cNvSpPr>
          <p:nvPr>
            <p:ph type="sldNum" sz="quarter" idx="12"/>
          </p:nvPr>
        </p:nvSpPr>
        <p:spPr/>
        <p:txBody>
          <a:bodyPr/>
          <a:lstStyle/>
          <a:p>
            <a:fld id="{3BB28B60-2FF3-490C-98E1-A6A0D4457D6B}" type="slidenum">
              <a:rPr lang="en-US" smtClean="0"/>
              <a:t>‹#›</a:t>
            </a:fld>
            <a:endParaRPr lang="en-US"/>
          </a:p>
        </p:txBody>
      </p:sp>
    </p:spTree>
    <p:extLst>
      <p:ext uri="{BB962C8B-B14F-4D97-AF65-F5344CB8AC3E}">
        <p14:creationId xmlns:p14="http://schemas.microsoft.com/office/powerpoint/2010/main" val="3575092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E8D6CC-686A-443A-A685-A9413D5387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7A3178-A5C7-4B88-9D5C-0B1E353F7B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0150B-3491-462E-B8C0-8DC9F9EF1A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99BD6-AADA-4198-BEB6-6F025E41ED64}" type="datetimeFigureOut">
              <a:rPr lang="en-US" smtClean="0"/>
              <a:t>12/20/2018</a:t>
            </a:fld>
            <a:endParaRPr lang="en-US"/>
          </a:p>
        </p:txBody>
      </p:sp>
      <p:sp>
        <p:nvSpPr>
          <p:cNvPr id="5" name="Footer Placeholder 4">
            <a:extLst>
              <a:ext uri="{FF2B5EF4-FFF2-40B4-BE49-F238E27FC236}">
                <a16:creationId xmlns:a16="http://schemas.microsoft.com/office/drawing/2014/main" id="{244298BD-62E4-4407-AD37-3359FCC4E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F02DCC-5719-4DBD-9428-D0B678B301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28B60-2FF3-490C-98E1-A6A0D4457D6B}" type="slidenum">
              <a:rPr lang="en-US" smtClean="0"/>
              <a:t>‹#›</a:t>
            </a:fld>
            <a:endParaRPr lang="en-US"/>
          </a:p>
        </p:txBody>
      </p:sp>
    </p:spTree>
    <p:extLst>
      <p:ext uri="{BB962C8B-B14F-4D97-AF65-F5344CB8AC3E}">
        <p14:creationId xmlns:p14="http://schemas.microsoft.com/office/powerpoint/2010/main" val="2299406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arogozhnikov.github.io/2015/10/05/roc-curve.html"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Precision_and_recall" TargetMode="External"/><Relationship Id="rId2" Type="http://schemas.openxmlformats.org/officeDocument/2006/relationships/hyperlink" Target="https://en.wikipedia.org/wiki/F1_sco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anvas.colorado.edu/files/1040316/download?download_frd=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8DBF-7AC6-4626-975F-A223962A01F9}"/>
              </a:ext>
            </a:extLst>
          </p:cNvPr>
          <p:cNvSpPr>
            <a:spLocks noGrp="1"/>
          </p:cNvSpPr>
          <p:nvPr>
            <p:ph type="ctrTitle"/>
          </p:nvPr>
        </p:nvSpPr>
        <p:spPr/>
        <p:txBody>
          <a:bodyPr/>
          <a:lstStyle/>
          <a:p>
            <a:r>
              <a:rPr lang="en-US" dirty="0"/>
              <a:t>15 – Visualizing Model Performance</a:t>
            </a:r>
          </a:p>
        </p:txBody>
      </p:sp>
      <p:sp>
        <p:nvSpPr>
          <p:cNvPr id="3" name="Subtitle 2">
            <a:extLst>
              <a:ext uri="{FF2B5EF4-FFF2-40B4-BE49-F238E27FC236}">
                <a16:creationId xmlns:a16="http://schemas.microsoft.com/office/drawing/2014/main" id="{212EF65F-8E5F-44F8-ACA2-672B76865D2C}"/>
              </a:ext>
            </a:extLst>
          </p:cNvPr>
          <p:cNvSpPr>
            <a:spLocks noGrp="1"/>
          </p:cNvSpPr>
          <p:nvPr>
            <p:ph type="subTitle" idx="1"/>
          </p:nvPr>
        </p:nvSpPr>
        <p:spPr/>
        <p:txBody>
          <a:bodyPr/>
          <a:lstStyle/>
          <a:p>
            <a:r>
              <a:rPr lang="en-US" dirty="0"/>
              <a:t>Dave Eargle – </a:t>
            </a:r>
            <a:r>
              <a:rPr lang="en-US"/>
              <a:t>CU Boulder</a:t>
            </a:r>
          </a:p>
        </p:txBody>
      </p:sp>
    </p:spTree>
    <p:extLst>
      <p:ext uri="{BB962C8B-B14F-4D97-AF65-F5344CB8AC3E}">
        <p14:creationId xmlns:p14="http://schemas.microsoft.com/office/powerpoint/2010/main" val="3381317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Graphs and Curves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ROC graphs decouple classifier performance from the conditions under which the classifiers will be used</a:t>
            </a:r>
          </a:p>
          <a:p>
            <a:pPr>
              <a:buFont typeface="Arial" panose="020B0604020202020204" pitchFamily="34" charset="0"/>
              <a:buChar char="•"/>
            </a:pPr>
            <a:r>
              <a:rPr lang="en-US" dirty="0">
                <a:solidFill>
                  <a:srgbClr val="671E97"/>
                </a:solidFill>
              </a:rPr>
              <a:t>ROC graphs are </a:t>
            </a:r>
            <a:r>
              <a:rPr lang="en-US" b="1" dirty="0">
                <a:solidFill>
                  <a:srgbClr val="671E97"/>
                </a:solidFill>
              </a:rPr>
              <a:t>independent</a:t>
            </a:r>
            <a:r>
              <a:rPr lang="en-US" dirty="0">
                <a:solidFill>
                  <a:srgbClr val="671E97"/>
                </a:solidFill>
              </a:rPr>
              <a:t> of the class proportions as well as the costs and benefits</a:t>
            </a:r>
          </a:p>
          <a:p>
            <a:pPr>
              <a:buFont typeface="Arial" panose="020B0604020202020204" pitchFamily="34" charset="0"/>
              <a:buChar char="•"/>
            </a:pPr>
            <a:r>
              <a:rPr lang="en-US" dirty="0"/>
              <a:t>But… not the most intuitive visualization for many business stakeholders</a:t>
            </a:r>
          </a:p>
        </p:txBody>
      </p:sp>
      <p:sp>
        <p:nvSpPr>
          <p:cNvPr id="4" name="Explosion: 8 Points 3">
            <a:extLst>
              <a:ext uri="{FF2B5EF4-FFF2-40B4-BE49-F238E27FC236}">
                <a16:creationId xmlns:a16="http://schemas.microsoft.com/office/drawing/2014/main" id="{3078CD4C-E6BA-4559-8A36-0588D76EBD78}"/>
              </a:ext>
            </a:extLst>
          </p:cNvPr>
          <p:cNvSpPr/>
          <p:nvPr/>
        </p:nvSpPr>
        <p:spPr>
          <a:xfrm>
            <a:off x="8237220" y="4290060"/>
            <a:ext cx="3116580" cy="17145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 name="Arrow: Down 4">
            <a:extLst>
              <a:ext uri="{FF2B5EF4-FFF2-40B4-BE49-F238E27FC236}">
                <a16:creationId xmlns:a16="http://schemas.microsoft.com/office/drawing/2014/main" id="{E40186BF-3F90-4BC3-9D7E-C33A7D324963}"/>
              </a:ext>
            </a:extLst>
          </p:cNvPr>
          <p:cNvSpPr/>
          <p:nvPr/>
        </p:nvSpPr>
        <p:spPr>
          <a:xfrm rot="9915723">
            <a:off x="10041141" y="3143714"/>
            <a:ext cx="470983" cy="1575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294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 Under the ROC Curve (AUC)</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The area under a classifier’s curve expressed as a fraction of the unit square</a:t>
            </a:r>
          </a:p>
          <a:p>
            <a:pPr lvl="2">
              <a:buFont typeface="Arial" panose="020B0604020202020204" pitchFamily="34" charset="0"/>
              <a:buChar char="•"/>
            </a:pPr>
            <a:r>
              <a:rPr lang="en-US" dirty="0"/>
              <a:t>Its value ranges from zero to one</a:t>
            </a:r>
          </a:p>
          <a:p>
            <a:pPr>
              <a:buFont typeface="Arial" panose="020B0604020202020204" pitchFamily="34" charset="0"/>
              <a:buChar char="•"/>
            </a:pPr>
            <a:r>
              <a:rPr lang="en-US" dirty="0"/>
              <a:t>The AUC is useful when a single number is needed to summarize performance, or when nothing is known about the operating conditions (e.g., cost-benefit matrix is unknown)</a:t>
            </a:r>
          </a:p>
          <a:p>
            <a:pPr lvl="2">
              <a:buFont typeface="Arial" panose="020B0604020202020204" pitchFamily="34" charset="0"/>
              <a:buChar char="•"/>
            </a:pPr>
            <a:r>
              <a:rPr lang="en-US" dirty="0"/>
              <a:t>A ROC curve provides more information than its AUC</a:t>
            </a:r>
          </a:p>
          <a:p>
            <a:pPr>
              <a:buFont typeface="Arial" panose="020B0604020202020204" pitchFamily="34" charset="0"/>
              <a:buChar char="•"/>
            </a:pPr>
            <a:r>
              <a:rPr lang="en-US" dirty="0"/>
              <a:t>AUC is also called the </a:t>
            </a:r>
            <a:r>
              <a:rPr lang="en-US" dirty="0">
                <a:solidFill>
                  <a:srgbClr val="671E97"/>
                </a:solidFill>
              </a:rPr>
              <a:t>Mann-Whitney-Wilcoxon</a:t>
            </a:r>
            <a:r>
              <a:rPr lang="en-US" dirty="0"/>
              <a:t> measure</a:t>
            </a:r>
          </a:p>
          <a:p>
            <a:pPr lvl="2">
              <a:buFont typeface="Arial" panose="020B0604020202020204" pitchFamily="34" charset="0"/>
              <a:buChar char="•"/>
            </a:pPr>
            <a:r>
              <a:rPr lang="en-US" dirty="0"/>
              <a:t>Also equivalent to the Gini Coefficient (with a minor algebraic transformation)</a:t>
            </a:r>
          </a:p>
          <a:p>
            <a:pPr lvl="2">
              <a:buFont typeface="Arial" panose="020B0604020202020204" pitchFamily="34" charset="0"/>
              <a:buChar char="•"/>
            </a:pPr>
            <a:r>
              <a:rPr lang="en-US" dirty="0">
                <a:solidFill>
                  <a:srgbClr val="671E97"/>
                </a:solidFill>
              </a:rPr>
              <a:t>Both are equivalent to the probability that a randomly chosen positive instance (TP) will be ranked ahead of a randomly chosen negative instance (FP)</a:t>
            </a:r>
          </a:p>
        </p:txBody>
      </p:sp>
    </p:spTree>
    <p:extLst>
      <p:ext uri="{BB962C8B-B14F-4D97-AF65-F5344CB8AC3E}">
        <p14:creationId xmlns:p14="http://schemas.microsoft.com/office/powerpoint/2010/main" val="1115038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EEA1-5B8E-4AA8-873C-D88843E446BA}"/>
              </a:ext>
            </a:extLst>
          </p:cNvPr>
          <p:cNvSpPr>
            <a:spLocks noGrp="1"/>
          </p:cNvSpPr>
          <p:nvPr>
            <p:ph type="title"/>
          </p:nvPr>
        </p:nvSpPr>
        <p:spPr/>
        <p:txBody>
          <a:bodyPr/>
          <a:lstStyle/>
          <a:p>
            <a:r>
              <a:rPr lang="en-US" dirty="0"/>
              <a:t>Multiple classifiers on one ROC curve chart</a:t>
            </a:r>
          </a:p>
        </p:txBody>
      </p:sp>
      <p:sp>
        <p:nvSpPr>
          <p:cNvPr id="3" name="Content Placeholder 2">
            <a:extLst>
              <a:ext uri="{FF2B5EF4-FFF2-40B4-BE49-F238E27FC236}">
                <a16:creationId xmlns:a16="http://schemas.microsoft.com/office/drawing/2014/main" id="{DF198F99-54F5-48AA-BD4D-88649352A85F}"/>
              </a:ext>
            </a:extLst>
          </p:cNvPr>
          <p:cNvSpPr>
            <a:spLocks noGrp="1"/>
          </p:cNvSpPr>
          <p:nvPr>
            <p:ph idx="1"/>
          </p:nvPr>
        </p:nvSpPr>
        <p:spPr/>
        <p:txBody>
          <a:bodyPr/>
          <a:lstStyle/>
          <a:p>
            <a:endParaRPr lang="en-US" dirty="0"/>
          </a:p>
        </p:txBody>
      </p:sp>
      <p:pic>
        <p:nvPicPr>
          <p:cNvPr id="1028" name="Picture 4" descr="https://upload.wikimedia.org/wikipedia/commons/6/6b/Roccurves.png">
            <a:extLst>
              <a:ext uri="{FF2B5EF4-FFF2-40B4-BE49-F238E27FC236}">
                <a16:creationId xmlns:a16="http://schemas.microsoft.com/office/drawing/2014/main" id="{98F0B00E-77C1-4A05-952C-FD6B116A2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777" y="1482760"/>
            <a:ext cx="5240406" cy="5083194"/>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Rectangle 3">
            <a:extLst>
              <a:ext uri="{FF2B5EF4-FFF2-40B4-BE49-F238E27FC236}">
                <a16:creationId xmlns:a16="http://schemas.microsoft.com/office/drawing/2014/main" id="{3CDFF3E3-65D6-4FF5-A31F-ECEBB225F0A1}"/>
              </a:ext>
            </a:extLst>
          </p:cNvPr>
          <p:cNvSpPr/>
          <p:nvPr/>
        </p:nvSpPr>
        <p:spPr>
          <a:xfrm>
            <a:off x="6404113" y="1596705"/>
            <a:ext cx="3595293" cy="1657772"/>
          </a:xfrm>
          <a:prstGeom prst="wedgeRectCallout">
            <a:avLst>
              <a:gd name="adj1" fmla="val -61968"/>
              <a:gd name="adj2" fmla="val 220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Overall, which classifier is better? Why?</a:t>
            </a:r>
          </a:p>
        </p:txBody>
      </p:sp>
    </p:spTree>
    <p:extLst>
      <p:ext uri="{BB962C8B-B14F-4D97-AF65-F5344CB8AC3E}">
        <p14:creationId xmlns:p14="http://schemas.microsoft.com/office/powerpoint/2010/main" val="3488326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OC curves.svg">
            <a:extLst>
              <a:ext uri="{FF2B5EF4-FFF2-40B4-BE49-F238E27FC236}">
                <a16:creationId xmlns:a16="http://schemas.microsoft.com/office/drawing/2014/main" id="{431A9810-0AF6-42D8-82A4-141B653B4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452" y="284927"/>
            <a:ext cx="8441706" cy="6322350"/>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Rectangle 3">
            <a:extLst>
              <a:ext uri="{FF2B5EF4-FFF2-40B4-BE49-F238E27FC236}">
                <a16:creationId xmlns:a16="http://schemas.microsoft.com/office/drawing/2014/main" id="{915D7CE8-AB58-4EE9-817B-A83F5EA10B01}"/>
              </a:ext>
            </a:extLst>
          </p:cNvPr>
          <p:cNvSpPr/>
          <p:nvPr/>
        </p:nvSpPr>
        <p:spPr>
          <a:xfrm>
            <a:off x="159496" y="284927"/>
            <a:ext cx="3714255" cy="3313369"/>
          </a:xfrm>
          <a:prstGeom prst="wedgeRectCallout">
            <a:avLst>
              <a:gd name="adj1" fmla="val 56218"/>
              <a:gd name="adj2" fmla="val 311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Density plots of true p’s and n’s grouped by a classifier’s probability estimation of them.</a:t>
            </a:r>
          </a:p>
          <a:p>
            <a:pPr algn="ctr"/>
            <a:endParaRPr lang="en-US" dirty="0"/>
          </a:p>
          <a:p>
            <a:pPr algn="ctr"/>
            <a:r>
              <a:rPr lang="en-US" dirty="0"/>
              <a:t>The more separated the probability means are for the p’s and n’s, the better the classifier.</a:t>
            </a:r>
          </a:p>
          <a:p>
            <a:pPr algn="ctr"/>
            <a:endParaRPr lang="en-US" dirty="0"/>
          </a:p>
          <a:p>
            <a:pPr algn="ctr"/>
            <a:r>
              <a:rPr lang="en-US" dirty="0"/>
              <a:t>As the vertical classification cutoff threshold bar moves, the point moves along the ROC curve in </a:t>
            </a:r>
            <a:r>
              <a:rPr lang="en-US" i="1" dirty="0"/>
              <a:t>opposite direction</a:t>
            </a:r>
            <a:endParaRPr lang="en-US" dirty="0"/>
          </a:p>
        </p:txBody>
      </p:sp>
      <p:sp>
        <p:nvSpPr>
          <p:cNvPr id="5" name="Rectangle 4">
            <a:extLst>
              <a:ext uri="{FF2B5EF4-FFF2-40B4-BE49-F238E27FC236}">
                <a16:creationId xmlns:a16="http://schemas.microsoft.com/office/drawing/2014/main" id="{2513DCF9-E55B-4733-A1AE-EFD427D3D0E6}"/>
              </a:ext>
            </a:extLst>
          </p:cNvPr>
          <p:cNvSpPr/>
          <p:nvPr/>
        </p:nvSpPr>
        <p:spPr>
          <a:xfrm>
            <a:off x="159496" y="5259948"/>
            <a:ext cx="5557407" cy="646331"/>
          </a:xfrm>
          <a:prstGeom prst="rect">
            <a:avLst/>
          </a:prstGeom>
        </p:spPr>
        <p:txBody>
          <a:bodyPr wrap="square">
            <a:spAutoFit/>
          </a:bodyPr>
          <a:lstStyle/>
          <a:p>
            <a:r>
              <a:rPr lang="en-US" dirty="0"/>
              <a:t>Interactive ROC curve:</a:t>
            </a:r>
            <a:r>
              <a:rPr lang="en-US" dirty="0">
                <a:hlinkClick r:id="rId3"/>
              </a:rPr>
              <a:t> http://arogozhnikov.github.io/2015/10/05/roc-curve.html</a:t>
            </a:r>
            <a:r>
              <a:rPr lang="en-US" dirty="0"/>
              <a:t> </a:t>
            </a:r>
          </a:p>
        </p:txBody>
      </p:sp>
    </p:spTree>
    <p:extLst>
      <p:ext uri="{BB962C8B-B14F-4D97-AF65-F5344CB8AC3E}">
        <p14:creationId xmlns:p14="http://schemas.microsoft.com/office/powerpoint/2010/main" val="2801783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EF41-D622-4167-9164-A825D58CB4C2}"/>
              </a:ext>
            </a:extLst>
          </p:cNvPr>
          <p:cNvSpPr>
            <a:spLocks noGrp="1"/>
          </p:cNvSpPr>
          <p:nvPr>
            <p:ph type="title"/>
          </p:nvPr>
        </p:nvSpPr>
        <p:spPr/>
        <p:txBody>
          <a:bodyPr/>
          <a:lstStyle/>
          <a:p>
            <a:r>
              <a:rPr lang="en-US" dirty="0"/>
              <a:t>Alternatives to ROC curve</a:t>
            </a:r>
          </a:p>
        </p:txBody>
      </p:sp>
      <p:sp>
        <p:nvSpPr>
          <p:cNvPr id="3" name="Content Placeholder 2">
            <a:extLst>
              <a:ext uri="{FF2B5EF4-FFF2-40B4-BE49-F238E27FC236}">
                <a16:creationId xmlns:a16="http://schemas.microsoft.com/office/drawing/2014/main" id="{1DCE5E36-6DDE-433E-AB58-258D7DE549F3}"/>
              </a:ext>
            </a:extLst>
          </p:cNvPr>
          <p:cNvSpPr>
            <a:spLocks noGrp="1"/>
          </p:cNvSpPr>
          <p:nvPr>
            <p:ph idx="1"/>
          </p:nvPr>
        </p:nvSpPr>
        <p:spPr/>
        <p:txBody>
          <a:bodyPr/>
          <a:lstStyle/>
          <a:p>
            <a:pPr marL="514350" indent="-514350">
              <a:buFont typeface="+mj-lt"/>
              <a:buAutoNum type="arabicPeriod"/>
            </a:pPr>
            <a:r>
              <a:rPr lang="en-US" dirty="0"/>
              <a:t>Cumulative Response Curve</a:t>
            </a:r>
          </a:p>
          <a:p>
            <a:pPr marL="514350" indent="-514350">
              <a:buFont typeface="+mj-lt"/>
              <a:buAutoNum type="arabicPeriod"/>
            </a:pPr>
            <a:r>
              <a:rPr lang="en-US" dirty="0"/>
              <a:t>Lift Curve</a:t>
            </a:r>
          </a:p>
        </p:txBody>
      </p:sp>
    </p:spTree>
    <p:extLst>
      <p:ext uri="{BB962C8B-B14F-4D97-AF65-F5344CB8AC3E}">
        <p14:creationId xmlns:p14="http://schemas.microsoft.com/office/powerpoint/2010/main" val="2114162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Response curve</a:t>
            </a:r>
          </a:p>
        </p:txBody>
      </p:sp>
      <p:pic>
        <p:nvPicPr>
          <p:cNvPr id="6146" name="Picture 2" descr="E:\Dropbox\NYU\2014 Spring\Data Mining for Business Analytics\Lectures\2014\Figures\DSB-figures\dsfb_08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561" y="1489416"/>
            <a:ext cx="6533386" cy="51234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F2841A-1141-4AC0-B4EC-997362D9EB07}"/>
              </a:ext>
            </a:extLst>
          </p:cNvPr>
          <p:cNvSpPr txBox="1"/>
          <p:nvPr/>
        </p:nvSpPr>
        <p:spPr>
          <a:xfrm>
            <a:off x="7851058" y="856357"/>
            <a:ext cx="3628103"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t>More intuitive to management and stakeholders than ROC curves </a:t>
            </a:r>
          </a:p>
          <a:p>
            <a:pPr marL="285750" indent="-285750">
              <a:buFont typeface="Arial" panose="020B0604020202020204" pitchFamily="34" charset="0"/>
              <a:buChar char="•"/>
            </a:pPr>
            <a:r>
              <a:rPr lang="en-US" sz="2400" i="1" dirty="0"/>
              <a:t>However</a:t>
            </a:r>
            <a:r>
              <a:rPr lang="en-US" sz="2400" dirty="0"/>
              <a:t>, if the priors in the training data do not match the population to which the model will be applied, the relationship between the values on the axes are not valid. But the overall shape can be informative.</a:t>
            </a:r>
          </a:p>
          <a:p>
            <a:pPr marL="285750" indent="-285750">
              <a:buFont typeface="Arial" panose="020B0604020202020204" pitchFamily="34" charset="0"/>
              <a:buChar char="•"/>
            </a:pPr>
            <a:r>
              <a:rPr lang="en-US" sz="2400" dirty="0"/>
              <a:t>Remember, ROC curves are </a:t>
            </a:r>
            <a:r>
              <a:rPr lang="en-US" sz="2400" b="1" dirty="0"/>
              <a:t>independent </a:t>
            </a:r>
            <a:r>
              <a:rPr lang="en-US" sz="2400" dirty="0"/>
              <a:t>of class priors.</a:t>
            </a:r>
          </a:p>
        </p:txBody>
      </p:sp>
    </p:spTree>
    <p:extLst>
      <p:ext uri="{BB962C8B-B14F-4D97-AF65-F5344CB8AC3E}">
        <p14:creationId xmlns:p14="http://schemas.microsoft.com/office/powerpoint/2010/main" val="2614419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70D4-4AD1-4E50-A756-269C82D292D3}"/>
              </a:ext>
            </a:extLst>
          </p:cNvPr>
          <p:cNvSpPr>
            <a:spLocks noGrp="1"/>
          </p:cNvSpPr>
          <p:nvPr>
            <p:ph type="title"/>
          </p:nvPr>
        </p:nvSpPr>
        <p:spPr/>
        <p:txBody>
          <a:bodyPr/>
          <a:lstStyle/>
          <a:p>
            <a:r>
              <a:rPr lang="en-US" dirty="0"/>
              <a:t>Wait, why does this figure depend on class priors?</a:t>
            </a:r>
          </a:p>
        </p:txBody>
      </p:sp>
      <p:sp>
        <p:nvSpPr>
          <p:cNvPr id="3" name="Content Placeholder 2">
            <a:extLst>
              <a:ext uri="{FF2B5EF4-FFF2-40B4-BE49-F238E27FC236}">
                <a16:creationId xmlns:a16="http://schemas.microsoft.com/office/drawing/2014/main" id="{92A3E4B8-5106-4CAF-90F0-4B6A72833E81}"/>
              </a:ext>
            </a:extLst>
          </p:cNvPr>
          <p:cNvSpPr>
            <a:spLocks noGrp="1"/>
          </p:cNvSpPr>
          <p:nvPr>
            <p:ph idx="1"/>
          </p:nvPr>
        </p:nvSpPr>
        <p:spPr/>
        <p:txBody>
          <a:bodyPr/>
          <a:lstStyle/>
          <a:p>
            <a:r>
              <a:rPr lang="en-US" dirty="0"/>
              <a:t>If your training data has a 50-50 </a:t>
            </a:r>
            <a:r>
              <a:rPr lang="en-US" i="1" dirty="0"/>
              <a:t>p</a:t>
            </a:r>
            <a:r>
              <a:rPr lang="en-US" dirty="0"/>
              <a:t>-</a:t>
            </a:r>
            <a:r>
              <a:rPr lang="en-US" i="1" dirty="0"/>
              <a:t>n</a:t>
            </a:r>
            <a:r>
              <a:rPr lang="en-US" dirty="0"/>
              <a:t> split, and if you have a </a:t>
            </a:r>
            <a:r>
              <a:rPr lang="en-US" i="1" dirty="0"/>
              <a:t>perfect classifier</a:t>
            </a:r>
            <a:r>
              <a:rPr lang="en-US" dirty="0"/>
              <a:t>, you only need to target half of your population in order to get </a:t>
            </a:r>
            <a:r>
              <a:rPr lang="en-US" i="1" dirty="0"/>
              <a:t>all </a:t>
            </a:r>
            <a:r>
              <a:rPr lang="en-US" dirty="0"/>
              <a:t>p’s</a:t>
            </a:r>
          </a:p>
          <a:p>
            <a:pPr lvl="1"/>
            <a:r>
              <a:rPr lang="en-US" dirty="0"/>
              <a:t>This would be a point at (.50, 1) on the curve</a:t>
            </a:r>
          </a:p>
          <a:p>
            <a:r>
              <a:rPr lang="en-US" dirty="0"/>
              <a:t>If there's a 75-25 </a:t>
            </a:r>
            <a:r>
              <a:rPr lang="en-US" i="1" dirty="0"/>
              <a:t>p-n </a:t>
            </a:r>
            <a:r>
              <a:rPr lang="en-US" dirty="0"/>
              <a:t>split, and you have a </a:t>
            </a:r>
            <a:r>
              <a:rPr lang="en-US" i="1" dirty="0"/>
              <a:t>perfect classifier</a:t>
            </a:r>
            <a:r>
              <a:rPr lang="en-US" dirty="0"/>
              <a:t>, then you need to contact 75% of your population before you get </a:t>
            </a:r>
            <a:r>
              <a:rPr lang="en-US" i="1" dirty="0"/>
              <a:t>all p’s</a:t>
            </a:r>
          </a:p>
          <a:p>
            <a:pPr lvl="1"/>
            <a:r>
              <a:rPr lang="en-US" dirty="0"/>
              <a:t>This would be a point at (.75, 1) on the curve</a:t>
            </a:r>
          </a:p>
          <a:p>
            <a:r>
              <a:rPr lang="en-US" dirty="0"/>
              <a:t>Therefore, the points (and therefore the curves) depend on class priors</a:t>
            </a:r>
          </a:p>
          <a:p>
            <a:endParaRPr lang="en-US" dirty="0"/>
          </a:p>
        </p:txBody>
      </p:sp>
    </p:spTree>
    <p:extLst>
      <p:ext uri="{BB962C8B-B14F-4D97-AF65-F5344CB8AC3E}">
        <p14:creationId xmlns:p14="http://schemas.microsoft.com/office/powerpoint/2010/main" val="485575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Lift Curve</a:t>
            </a:r>
          </a:p>
        </p:txBody>
      </p:sp>
      <p:pic>
        <p:nvPicPr>
          <p:cNvPr id="7170" name="Picture 2" descr="E:\Dropbox\NYU\2014 Spring\Data Mining for Business Analytics\Lectures\2014\Figures\DSB-figures\dsfb_08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554158"/>
            <a:ext cx="6368845" cy="51746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7AD77A3-310D-414D-8179-224DB0328844}"/>
                  </a:ext>
                </a:extLst>
              </p:cNvPr>
              <p:cNvSpPr txBox="1"/>
              <p:nvPr/>
            </p:nvSpPr>
            <p:spPr>
              <a:xfrm>
                <a:off x="7620000" y="1474839"/>
                <a:ext cx="3854245" cy="5027979"/>
              </a:xfrm>
              <a:prstGeom prst="rect">
                <a:avLst/>
              </a:prstGeom>
              <a:noFill/>
            </p:spPr>
            <p:txBody>
              <a:bodyPr wrap="square" rtlCol="0">
                <a:spAutoFit/>
              </a:bodyPr>
              <a:lstStyle/>
              <a:p>
                <a:pPr marL="285750" indent="-285750">
                  <a:buFont typeface="Arial" panose="020B0604020202020204" pitchFamily="34" charset="0"/>
                  <a:buChar char="•"/>
                </a:pPr>
                <a:r>
                  <a:rPr lang="en-US" sz="2800" dirty="0"/>
                  <a:t>Just an alternative version of the Cumulative Response Curve : </a:t>
                </a:r>
                <a14:m>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𝑦</m:t>
                        </m:r>
                        <m:r>
                          <a:rPr lang="en-US" sz="2800" b="0" i="1" smtClean="0">
                            <a:latin typeface="Cambria Math" panose="02040503050406030204" pitchFamily="18" charset="0"/>
                          </a:rPr>
                          <m:t> </m:t>
                        </m:r>
                        <m:r>
                          <a:rPr lang="en-US" sz="2800" b="0" i="1" smtClean="0">
                            <a:latin typeface="Cambria Math" panose="02040503050406030204" pitchFamily="18" charset="0"/>
                          </a:rPr>
                          <m:t>𝑎𝑥𝑖𝑠</m:t>
                        </m:r>
                        <m:r>
                          <a:rPr lang="en-US" sz="2800" b="0" i="1" smtClean="0">
                            <a:latin typeface="Cambria Math" panose="02040503050406030204" pitchFamily="18" charset="0"/>
                          </a:rPr>
                          <m:t> </m:t>
                        </m:r>
                        <m:r>
                          <a:rPr lang="en-US" sz="2800" b="0" i="1" smtClean="0">
                            <a:latin typeface="Cambria Math" panose="02040503050406030204" pitchFamily="18" charset="0"/>
                          </a:rPr>
                          <m:t>𝑣𝑎𝑙𝑢𝑒</m:t>
                        </m:r>
                      </m:num>
                      <m:den>
                        <m:r>
                          <a:rPr lang="en-US" sz="2800" b="0" i="1" smtClean="0">
                            <a:latin typeface="Cambria Math" panose="02040503050406030204" pitchFamily="18" charset="0"/>
                          </a:rPr>
                          <m:t>𝑥</m:t>
                        </m:r>
                        <m:r>
                          <a:rPr lang="en-US" sz="2800" b="0" i="1" smtClean="0">
                            <a:latin typeface="Cambria Math" panose="02040503050406030204" pitchFamily="18" charset="0"/>
                          </a:rPr>
                          <m:t> </m:t>
                        </m:r>
                        <m:r>
                          <a:rPr lang="en-US" sz="2800" b="0" i="1" smtClean="0">
                            <a:latin typeface="Cambria Math" panose="02040503050406030204" pitchFamily="18" charset="0"/>
                          </a:rPr>
                          <m:t>𝑎𝑥𝑖𝑠</m:t>
                        </m:r>
                        <m:r>
                          <a:rPr lang="en-US" sz="2800" b="0" i="1" smtClean="0">
                            <a:latin typeface="Cambria Math" panose="02040503050406030204" pitchFamily="18" charset="0"/>
                          </a:rPr>
                          <m:t> </m:t>
                        </m:r>
                        <m:r>
                          <a:rPr lang="en-US" sz="2800" b="0" i="1" smtClean="0">
                            <a:latin typeface="Cambria Math" panose="02040503050406030204" pitchFamily="18" charset="0"/>
                          </a:rPr>
                          <m:t>𝑣𝑎𝑙𝑢𝑒</m:t>
                        </m:r>
                      </m:den>
                    </m:f>
                  </m:oMath>
                </a14:m>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“What is the ratio of TPs for our classifier relative to how many we would get from random chance (blue baseline)?”</a:t>
                </a:r>
              </a:p>
            </p:txBody>
          </p:sp>
        </mc:Choice>
        <mc:Fallback xmlns="">
          <p:sp>
            <p:nvSpPr>
              <p:cNvPr id="3" name="TextBox 2">
                <a:extLst>
                  <a:ext uri="{FF2B5EF4-FFF2-40B4-BE49-F238E27FC236}">
                    <a16:creationId xmlns:a16="http://schemas.microsoft.com/office/drawing/2014/main" id="{D7AD77A3-310D-414D-8179-224DB0328844}"/>
                  </a:ext>
                </a:extLst>
              </p:cNvPr>
              <p:cNvSpPr txBox="1">
                <a:spLocks noRot="1" noChangeAspect="1" noMove="1" noResize="1" noEditPoints="1" noAdjustHandles="1" noChangeArrowheads="1" noChangeShapeType="1" noTextEdit="1"/>
              </p:cNvSpPr>
              <p:nvPr/>
            </p:nvSpPr>
            <p:spPr>
              <a:xfrm>
                <a:off x="7620000" y="1474839"/>
                <a:ext cx="3854245" cy="5027979"/>
              </a:xfrm>
              <a:prstGeom prst="rect">
                <a:avLst/>
              </a:prstGeom>
              <a:blipFill>
                <a:blip r:embed="rId4"/>
                <a:stretch>
                  <a:fillRect l="-2848" t="-1212" b="-2424"/>
                </a:stretch>
              </a:blipFill>
            </p:spPr>
            <p:txBody>
              <a:bodyPr/>
              <a:lstStyle/>
              <a:p>
                <a:r>
                  <a:rPr lang="en-US">
                    <a:noFill/>
                  </a:rPr>
                  <a:t> </a:t>
                </a:r>
              </a:p>
            </p:txBody>
          </p:sp>
        </mc:Fallback>
      </mc:AlternateContent>
    </p:spTree>
    <p:extLst>
      <p:ext uri="{BB962C8B-B14F-4D97-AF65-F5344CB8AC3E}">
        <p14:creationId xmlns:p14="http://schemas.microsoft.com/office/powerpoint/2010/main" val="2561524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Lift Curve</a:t>
            </a:r>
          </a:p>
        </p:txBody>
      </p:sp>
      <p:pic>
        <p:nvPicPr>
          <p:cNvPr id="10242" name="Picture 2" descr="E:\Dropbox\NYU\2014 Spring\Data Mining for Business Analytics\Lectures\2014\Figures\DSB-figures\dsfb_08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294" y="1524279"/>
            <a:ext cx="6361887" cy="5153031"/>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Rectangle 2">
            <a:extLst>
              <a:ext uri="{FF2B5EF4-FFF2-40B4-BE49-F238E27FC236}">
                <a16:creationId xmlns:a16="http://schemas.microsoft.com/office/drawing/2014/main" id="{35AF8201-54F0-4DB1-81BE-D8B842CC747D}"/>
              </a:ext>
            </a:extLst>
          </p:cNvPr>
          <p:cNvSpPr/>
          <p:nvPr/>
        </p:nvSpPr>
        <p:spPr>
          <a:xfrm>
            <a:off x="8268929" y="1027906"/>
            <a:ext cx="3736258" cy="1887794"/>
          </a:xfrm>
          <a:prstGeom prst="wedgeRectCallout">
            <a:avLst>
              <a:gd name="adj1" fmla="val -63728"/>
              <a:gd name="adj2" fmla="val 369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can target 20% of your customer base, which classifier would you choose? How about for 50%?</a:t>
            </a:r>
          </a:p>
        </p:txBody>
      </p:sp>
    </p:spTree>
    <p:extLst>
      <p:ext uri="{BB962C8B-B14F-4D97-AF65-F5344CB8AC3E}">
        <p14:creationId xmlns:p14="http://schemas.microsoft.com/office/powerpoint/2010/main" val="2154008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057C4-1282-4E86-AEFC-E2BB489F1245}"/>
              </a:ext>
            </a:extLst>
          </p:cNvPr>
          <p:cNvSpPr>
            <a:spLocks noGrp="1"/>
          </p:cNvSpPr>
          <p:nvPr>
            <p:ph type="title"/>
          </p:nvPr>
        </p:nvSpPr>
        <p:spPr/>
        <p:txBody>
          <a:bodyPr/>
          <a:lstStyle/>
          <a:p>
            <a:r>
              <a:rPr lang="en-US" dirty="0"/>
              <a:t>Let’s look at it on Data Robot</a:t>
            </a:r>
          </a:p>
        </p:txBody>
      </p:sp>
      <p:sp>
        <p:nvSpPr>
          <p:cNvPr id="3" name="Content Placeholder 2">
            <a:extLst>
              <a:ext uri="{FF2B5EF4-FFF2-40B4-BE49-F238E27FC236}">
                <a16:creationId xmlns:a16="http://schemas.microsoft.com/office/drawing/2014/main" id="{599E9500-B367-4921-8591-CB82B64B487C}"/>
              </a:ext>
            </a:extLst>
          </p:cNvPr>
          <p:cNvSpPr>
            <a:spLocks noGrp="1"/>
          </p:cNvSpPr>
          <p:nvPr>
            <p:ph idx="1"/>
          </p:nvPr>
        </p:nvSpPr>
        <p:spPr/>
        <p:txBody>
          <a:bodyPr/>
          <a:lstStyle/>
          <a:p>
            <a:r>
              <a:rPr lang="en-US"/>
              <a:t>Data: Lending </a:t>
            </a:r>
            <a:r>
              <a:rPr lang="en-US" dirty="0"/>
              <a:t>Club No Target Leak</a:t>
            </a:r>
          </a:p>
          <a:p>
            <a:r>
              <a:rPr lang="en-US" dirty="0" err="1"/>
              <a:t>DataRobot</a:t>
            </a:r>
            <a:r>
              <a:rPr lang="en-US" dirty="0"/>
              <a:t> chooses the ROC curve threshold that maximizes the F-1 score</a:t>
            </a:r>
          </a:p>
          <a:p>
            <a:pPr lvl="1"/>
            <a:r>
              <a:rPr lang="en-US" dirty="0">
                <a:hlinkClick r:id="rId2"/>
              </a:rPr>
              <a:t>https://en.wikipedia.org/wiki/F1_score</a:t>
            </a:r>
            <a:r>
              <a:rPr lang="en-US" dirty="0"/>
              <a:t> </a:t>
            </a:r>
          </a:p>
          <a:p>
            <a:pPr lvl="1"/>
            <a:r>
              <a:rPr lang="en-US" dirty="0"/>
              <a:t>Generally speaking, F1-score favors good performance with positive predictions (combination of </a:t>
            </a:r>
            <a:r>
              <a:rPr lang="en-US" i="1" dirty="0"/>
              <a:t>precision</a:t>
            </a:r>
            <a:r>
              <a:rPr lang="en-US" dirty="0"/>
              <a:t> and </a:t>
            </a:r>
            <a:r>
              <a:rPr lang="en-US" i="1" dirty="0"/>
              <a:t>recall, </a:t>
            </a:r>
            <a:r>
              <a:rPr lang="en-US" dirty="0">
                <a:hlinkClick r:id="rId3"/>
              </a:rPr>
              <a:t>https://en.wikipedia.org/wiki/Precision_and_recall</a:t>
            </a:r>
            <a:r>
              <a:rPr lang="en-US" dirty="0"/>
              <a:t> )</a:t>
            </a:r>
          </a:p>
          <a:p>
            <a:r>
              <a:rPr lang="en-US" dirty="0"/>
              <a:t>Lift chart</a:t>
            </a:r>
          </a:p>
          <a:p>
            <a:pPr lvl="1"/>
            <a:r>
              <a:rPr lang="en-US" dirty="0"/>
              <a:t>DR’s interpretation is different from ours!</a:t>
            </a:r>
          </a:p>
          <a:p>
            <a:r>
              <a:rPr lang="en-US" dirty="0"/>
              <a:t>Model comparison </a:t>
            </a:r>
          </a:p>
        </p:txBody>
      </p:sp>
    </p:spTree>
    <p:extLst>
      <p:ext uri="{BB962C8B-B14F-4D97-AF65-F5344CB8AC3E}">
        <p14:creationId xmlns:p14="http://schemas.microsoft.com/office/powerpoint/2010/main" val="2047187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Instead of Classifying</a:t>
            </a:r>
          </a:p>
        </p:txBody>
      </p:sp>
      <p:pic>
        <p:nvPicPr>
          <p:cNvPr id="1026" name="Picture 2" descr="E:\Dropbox\NYU\2014 Spring\Data Mining for Business Analytics\Lectures\2014\Figures\DSB-figures\dsfb_08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75" y="1528916"/>
            <a:ext cx="6396187" cy="4734232"/>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Rectangle 2">
            <a:extLst>
              <a:ext uri="{FF2B5EF4-FFF2-40B4-BE49-F238E27FC236}">
                <a16:creationId xmlns:a16="http://schemas.microsoft.com/office/drawing/2014/main" id="{C135C5A2-A5A5-4770-90A7-7FD024407FB4}"/>
              </a:ext>
            </a:extLst>
          </p:cNvPr>
          <p:cNvSpPr/>
          <p:nvPr/>
        </p:nvSpPr>
        <p:spPr>
          <a:xfrm>
            <a:off x="8347587" y="1189703"/>
            <a:ext cx="2536723" cy="1750142"/>
          </a:xfrm>
          <a:prstGeom prst="wedgeRectCallout">
            <a:avLst>
              <a:gd name="adj1" fmla="val -65590"/>
              <a:gd name="adj2" fmla="val 455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get one confusion matrix for every possible cutoff threshold</a:t>
            </a:r>
          </a:p>
        </p:txBody>
      </p:sp>
    </p:spTree>
    <p:extLst>
      <p:ext uri="{BB962C8B-B14F-4D97-AF65-F5344CB8AC3E}">
        <p14:creationId xmlns:p14="http://schemas.microsoft.com/office/powerpoint/2010/main" val="1006546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EE15-5FEC-4D3D-B26B-FDD3AC7D4F9A}"/>
              </a:ext>
            </a:extLst>
          </p:cNvPr>
          <p:cNvSpPr>
            <a:spLocks noGrp="1"/>
          </p:cNvSpPr>
          <p:nvPr>
            <p:ph type="title"/>
          </p:nvPr>
        </p:nvSpPr>
        <p:spPr/>
        <p:txBody>
          <a:bodyPr/>
          <a:lstStyle/>
          <a:p>
            <a:r>
              <a:rPr lang="en-US" dirty="0"/>
              <a:t>Challenge question – how can you choose the best threshold? What if it’s not .50?</a:t>
            </a:r>
          </a:p>
        </p:txBody>
      </p:sp>
      <p:sp>
        <p:nvSpPr>
          <p:cNvPr id="3" name="Content Placeholder 2">
            <a:extLst>
              <a:ext uri="{FF2B5EF4-FFF2-40B4-BE49-F238E27FC236}">
                <a16:creationId xmlns:a16="http://schemas.microsoft.com/office/drawing/2014/main" id="{0C66CCB2-0EBC-4FFB-91E9-3F859719ABD6}"/>
              </a:ext>
            </a:extLst>
          </p:cNvPr>
          <p:cNvSpPr>
            <a:spLocks noGrp="1"/>
          </p:cNvSpPr>
          <p:nvPr>
            <p:ph idx="1"/>
          </p:nvPr>
        </p:nvSpPr>
        <p:spPr/>
        <p:txBody>
          <a:bodyPr>
            <a:normAutofit fontScale="70000" lnSpcReduction="20000"/>
          </a:bodyPr>
          <a:lstStyle/>
          <a:p>
            <a:r>
              <a:rPr lang="en-US" dirty="0"/>
              <a:t>Score your data so that you have `actual` and `probabilities`</a:t>
            </a:r>
          </a:p>
          <a:p>
            <a:r>
              <a:rPr lang="en-US" dirty="0"/>
              <a:t>Make a binary prediction based on a threshold – reference the threshold in another cell</a:t>
            </a:r>
          </a:p>
          <a:p>
            <a:r>
              <a:rPr lang="en-US" dirty="0"/>
              <a:t>Use IF logic to flag whether each prediction is correct or not</a:t>
            </a:r>
          </a:p>
          <a:p>
            <a:pPr lvl="1"/>
            <a:r>
              <a:rPr lang="en-US" dirty="0"/>
              <a:t>Alternatively, for other metrics, use AND() logic to determine whether each prediction is a TP, TN, FP, FN</a:t>
            </a:r>
          </a:p>
          <a:p>
            <a:r>
              <a:rPr lang="en-US" dirty="0"/>
              <a:t>Calculate accuracy over all of your predictions</a:t>
            </a:r>
          </a:p>
          <a:p>
            <a:r>
              <a:rPr lang="en-US" dirty="0"/>
              <a:t>Now create a range of thresholds in a column (e.g., 0.05 through 0.95)</a:t>
            </a:r>
          </a:p>
          <a:p>
            <a:r>
              <a:rPr lang="en-US" dirty="0"/>
              <a:t>Excel &gt; Data tab &gt; “What-If Analysis” &gt; Data Tables</a:t>
            </a:r>
          </a:p>
          <a:p>
            <a:pPr lvl="1"/>
            <a:r>
              <a:rPr lang="en-US" dirty="0"/>
              <a:t>See video recording for how to use</a:t>
            </a:r>
          </a:p>
          <a:p>
            <a:r>
              <a:rPr lang="en-US" dirty="0"/>
              <a:t>Example workbook: </a:t>
            </a:r>
            <a:r>
              <a:rPr lang="en-US" dirty="0">
                <a:hlinkClick r:id="rId2"/>
              </a:rPr>
              <a:t>https://canvas.colorado.edu/files/1040316/download?download_frd=1</a:t>
            </a:r>
            <a:endParaRPr lang="en-US" dirty="0"/>
          </a:p>
          <a:p>
            <a:r>
              <a:rPr lang="en-US" dirty="0"/>
              <a:t>Consider choosing the threshold with the maximum accuracy (or whatever other metric you desire). </a:t>
            </a:r>
          </a:p>
          <a:p>
            <a:r>
              <a:rPr lang="en-US" dirty="0"/>
              <a:t>Although generally, .5 is best for </a:t>
            </a:r>
            <a:r>
              <a:rPr lang="en-US" i="1" dirty="0"/>
              <a:t>accuracy</a:t>
            </a:r>
            <a:r>
              <a:rPr lang="en-US" dirty="0"/>
              <a:t> (not necessarily for other metrics!)</a:t>
            </a:r>
          </a:p>
        </p:txBody>
      </p:sp>
    </p:spTree>
    <p:extLst>
      <p:ext uri="{BB962C8B-B14F-4D97-AF65-F5344CB8AC3E}">
        <p14:creationId xmlns:p14="http://schemas.microsoft.com/office/powerpoint/2010/main" val="240486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7B8E-3CE7-42D6-87A7-EEE0AF8217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F4662D-3B4D-4C85-B305-21B84C8276C7}"/>
              </a:ext>
            </a:extLst>
          </p:cNvPr>
          <p:cNvSpPr>
            <a:spLocks noGrp="1"/>
          </p:cNvSpPr>
          <p:nvPr>
            <p:ph idx="1"/>
          </p:nvPr>
        </p:nvSpPr>
        <p:spPr/>
        <p:txBody>
          <a:bodyPr/>
          <a:lstStyle/>
          <a:p>
            <a:r>
              <a:rPr lang="en-US" dirty="0"/>
              <a:t>Many figures in this slide deck from Provost, F., &amp; Fawcett, T. (2013). </a:t>
            </a:r>
            <a:r>
              <a:rPr lang="en-US" i="1" dirty="0"/>
              <a:t>Data science for business: what you need to know about data mining and data-analytic thinking.</a:t>
            </a:r>
            <a:r>
              <a:rPr lang="en-US" dirty="0"/>
              <a:t> Sebastopol, Calif.: O'Reilly.</a:t>
            </a:r>
          </a:p>
        </p:txBody>
      </p:sp>
    </p:spTree>
    <p:extLst>
      <p:ext uri="{BB962C8B-B14F-4D97-AF65-F5344CB8AC3E}">
        <p14:creationId xmlns:p14="http://schemas.microsoft.com/office/powerpoint/2010/main" val="2766834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60CC-86AC-4743-A702-F34C1D714D6E}"/>
              </a:ext>
            </a:extLst>
          </p:cNvPr>
          <p:cNvSpPr>
            <a:spLocks noGrp="1"/>
          </p:cNvSpPr>
          <p:nvPr>
            <p:ph type="title"/>
          </p:nvPr>
        </p:nvSpPr>
        <p:spPr/>
        <p:txBody>
          <a:bodyPr/>
          <a:lstStyle/>
          <a:p>
            <a:r>
              <a:rPr lang="en-US" dirty="0"/>
              <a:t>Profit Curves</a:t>
            </a:r>
          </a:p>
        </p:txBody>
      </p:sp>
      <p:sp>
        <p:nvSpPr>
          <p:cNvPr id="3" name="Content Placeholder 2">
            <a:extLst>
              <a:ext uri="{FF2B5EF4-FFF2-40B4-BE49-F238E27FC236}">
                <a16:creationId xmlns:a16="http://schemas.microsoft.com/office/drawing/2014/main" id="{385417DD-E24F-4A4E-9548-60DF15B29942}"/>
              </a:ext>
            </a:extLst>
          </p:cNvPr>
          <p:cNvSpPr>
            <a:spLocks noGrp="1"/>
          </p:cNvSpPr>
          <p:nvPr>
            <p:ph idx="1"/>
          </p:nvPr>
        </p:nvSpPr>
        <p:spPr/>
        <p:txBody>
          <a:bodyPr/>
          <a:lstStyle/>
          <a:p>
            <a:r>
              <a:rPr lang="en-US" dirty="0"/>
              <a:t>Last time, we used a cost-benefit matrix to calculate </a:t>
            </a:r>
            <a:r>
              <a:rPr lang="en-US" b="1" dirty="0">
                <a:ln w="22225">
                  <a:solidFill>
                    <a:schemeClr val="accent2"/>
                  </a:solidFill>
                  <a:prstDash val="solid"/>
                </a:ln>
                <a:solidFill>
                  <a:schemeClr val="accent2">
                    <a:lumMod val="40000"/>
                    <a:lumOff val="60000"/>
                  </a:schemeClr>
                </a:solidFill>
              </a:rPr>
              <a:t>expected value per customer</a:t>
            </a:r>
            <a:r>
              <a:rPr lang="en-US" dirty="0"/>
              <a:t> at </a:t>
            </a:r>
            <a:r>
              <a:rPr lang="en-US" i="1" dirty="0"/>
              <a:t>a single cutoff point</a:t>
            </a:r>
          </a:p>
          <a:p>
            <a:pPr lvl="1"/>
            <a:r>
              <a:rPr lang="en-US" dirty="0"/>
              <a:t>We did this to compare classifiers</a:t>
            </a:r>
          </a:p>
          <a:p>
            <a:pPr lvl="1"/>
            <a:r>
              <a:rPr lang="en-US" dirty="0"/>
              <a:t>But if you multiply that by your total group size, you get your total profit</a:t>
            </a:r>
          </a:p>
          <a:p>
            <a:r>
              <a:rPr lang="en-US" dirty="0"/>
              <a:t>We can calculate the </a:t>
            </a:r>
            <a:r>
              <a:rPr lang="en-US" b="1" dirty="0">
                <a:ln w="22225">
                  <a:solidFill>
                    <a:schemeClr val="accent2"/>
                  </a:solidFill>
                  <a:prstDash val="solid"/>
                </a:ln>
                <a:solidFill>
                  <a:schemeClr val="accent2">
                    <a:lumMod val="40000"/>
                    <a:lumOff val="60000"/>
                  </a:schemeClr>
                </a:solidFill>
              </a:rPr>
              <a:t>expected profit at </a:t>
            </a:r>
            <a:r>
              <a:rPr lang="en-US" b="1" i="1" dirty="0">
                <a:ln w="22225">
                  <a:solidFill>
                    <a:schemeClr val="accent2"/>
                  </a:solidFill>
                  <a:prstDash val="solid"/>
                </a:ln>
                <a:solidFill>
                  <a:schemeClr val="accent2">
                    <a:lumMod val="40000"/>
                    <a:lumOff val="60000"/>
                  </a:schemeClr>
                </a:solidFill>
              </a:rPr>
              <a:t>all possible cutoff thresholds</a:t>
            </a:r>
            <a:r>
              <a:rPr lang="en-US" dirty="0"/>
              <a:t>, for as many classifiers as we want, and plot it.</a:t>
            </a:r>
          </a:p>
        </p:txBody>
      </p:sp>
    </p:spTree>
    <p:extLst>
      <p:ext uri="{BB962C8B-B14F-4D97-AF65-F5344CB8AC3E}">
        <p14:creationId xmlns:p14="http://schemas.microsoft.com/office/powerpoint/2010/main" val="4280557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16" y="0"/>
            <a:ext cx="10515600" cy="1325563"/>
          </a:xfrm>
        </p:spPr>
        <p:txBody>
          <a:bodyPr/>
          <a:lstStyle/>
          <a:p>
            <a:r>
              <a:rPr lang="en-US" dirty="0"/>
              <a:t>Profit Curves | Which classifier to use?</a:t>
            </a:r>
          </a:p>
        </p:txBody>
      </p:sp>
      <p:pic>
        <p:nvPicPr>
          <p:cNvPr id="2050" name="Picture 2" descr="E:\Dropbox\NYU\2014 Spring\Data Mining for Business Analytics\Lectures\2014\Figures\DSB-figures\dsfb_08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8346" y="1325563"/>
            <a:ext cx="6910790" cy="5338679"/>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Rectangle 2">
            <a:extLst>
              <a:ext uri="{FF2B5EF4-FFF2-40B4-BE49-F238E27FC236}">
                <a16:creationId xmlns:a16="http://schemas.microsoft.com/office/drawing/2014/main" id="{8F03D802-2805-4C58-AFE3-3599CD2D4194}"/>
              </a:ext>
            </a:extLst>
          </p:cNvPr>
          <p:cNvSpPr/>
          <p:nvPr/>
        </p:nvSpPr>
        <p:spPr>
          <a:xfrm>
            <a:off x="306204" y="1201184"/>
            <a:ext cx="2084437" cy="1702773"/>
          </a:xfrm>
          <a:prstGeom prst="wedgeRectCallout">
            <a:avLst>
              <a:gd name="adj1" fmla="val 113882"/>
              <a:gd name="adj2" fmla="val 2450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if you only have enough budget to target 8% of your customer base?</a:t>
            </a:r>
          </a:p>
        </p:txBody>
      </p:sp>
      <p:sp>
        <p:nvSpPr>
          <p:cNvPr id="5" name="Speech Bubble: Rectangle 4">
            <a:extLst>
              <a:ext uri="{FF2B5EF4-FFF2-40B4-BE49-F238E27FC236}">
                <a16:creationId xmlns:a16="http://schemas.microsoft.com/office/drawing/2014/main" id="{DA4FD9BD-B04C-4D9E-9411-436373C81576}"/>
              </a:ext>
            </a:extLst>
          </p:cNvPr>
          <p:cNvSpPr/>
          <p:nvPr/>
        </p:nvSpPr>
        <p:spPr>
          <a:xfrm>
            <a:off x="9590698" y="158916"/>
            <a:ext cx="2139742" cy="1541091"/>
          </a:xfrm>
          <a:prstGeom prst="wedgeRectCallout">
            <a:avLst>
              <a:gd name="adj1" fmla="val -72508"/>
              <a:gd name="adj2" fmla="val 337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if you have unlimited budget?</a:t>
            </a:r>
          </a:p>
          <a:p>
            <a:pPr algn="ctr"/>
            <a:endParaRPr lang="en-US" dirty="0"/>
          </a:p>
          <a:p>
            <a:pPr algn="ctr"/>
            <a:r>
              <a:rPr lang="en-US" dirty="0"/>
              <a:t>Which classifier and what percentage?</a:t>
            </a:r>
          </a:p>
        </p:txBody>
      </p:sp>
      <p:sp>
        <p:nvSpPr>
          <p:cNvPr id="6" name="Speech Bubble: Rectangle 5">
            <a:extLst>
              <a:ext uri="{FF2B5EF4-FFF2-40B4-BE49-F238E27FC236}">
                <a16:creationId xmlns:a16="http://schemas.microsoft.com/office/drawing/2014/main" id="{A67FE45F-D0E1-45D0-98AA-39CC27C3EAC0}"/>
              </a:ext>
            </a:extLst>
          </p:cNvPr>
          <p:cNvSpPr/>
          <p:nvPr/>
        </p:nvSpPr>
        <p:spPr>
          <a:xfrm>
            <a:off x="9791702" y="2084439"/>
            <a:ext cx="2331471" cy="4579803"/>
          </a:xfrm>
          <a:prstGeom prst="wedgeRectCallout">
            <a:avLst>
              <a:gd name="adj1" fmla="val -63738"/>
              <a:gd name="adj2" fmla="val 464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Each classifier ranks its predictions from highest to lowest. The x axis is the percent of your customer based contacted, in descending probability order.</a:t>
            </a:r>
          </a:p>
          <a:p>
            <a:pPr algn="ctr"/>
            <a:endParaRPr lang="en-US" dirty="0"/>
          </a:p>
          <a:p>
            <a:pPr algn="ctr"/>
            <a:r>
              <a:rPr lang="en-US" dirty="0"/>
              <a:t>This means that each classifier may contact customers in a different order.</a:t>
            </a:r>
          </a:p>
        </p:txBody>
      </p:sp>
      <p:sp>
        <p:nvSpPr>
          <p:cNvPr id="7" name="Speech Bubble: Rectangle 6">
            <a:extLst>
              <a:ext uri="{FF2B5EF4-FFF2-40B4-BE49-F238E27FC236}">
                <a16:creationId xmlns:a16="http://schemas.microsoft.com/office/drawing/2014/main" id="{530667B9-C0CE-44B8-A448-7AC54A9B3506}"/>
              </a:ext>
            </a:extLst>
          </p:cNvPr>
          <p:cNvSpPr/>
          <p:nvPr/>
        </p:nvSpPr>
        <p:spPr>
          <a:xfrm>
            <a:off x="5116496" y="4966624"/>
            <a:ext cx="2139742" cy="1112837"/>
          </a:xfrm>
          <a:prstGeom prst="wedgeRectCallout">
            <a:avLst>
              <a:gd name="adj1" fmla="val 141202"/>
              <a:gd name="adj2" fmla="val 208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contact everyone, you lose money in this case!</a:t>
            </a:r>
          </a:p>
        </p:txBody>
      </p:sp>
      <p:sp>
        <p:nvSpPr>
          <p:cNvPr id="4" name="Rectangle 3">
            <a:extLst>
              <a:ext uri="{FF2B5EF4-FFF2-40B4-BE49-F238E27FC236}">
                <a16:creationId xmlns:a16="http://schemas.microsoft.com/office/drawing/2014/main" id="{547DA754-95D8-4066-8EA2-EC0AE760CDAE}"/>
              </a:ext>
            </a:extLst>
          </p:cNvPr>
          <p:cNvSpPr/>
          <p:nvPr/>
        </p:nvSpPr>
        <p:spPr>
          <a:xfrm>
            <a:off x="3430516" y="1700007"/>
            <a:ext cx="1167580" cy="83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40ACA08-0B93-4619-BBA4-F2E7E801B6E0}"/>
              </a:ext>
            </a:extLst>
          </p:cNvPr>
          <p:cNvSpPr/>
          <p:nvPr/>
        </p:nvSpPr>
        <p:spPr>
          <a:xfrm>
            <a:off x="4598096" y="1571062"/>
            <a:ext cx="1497904" cy="354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hought Bubble: Cloud 7">
            <a:extLst>
              <a:ext uri="{FF2B5EF4-FFF2-40B4-BE49-F238E27FC236}">
                <a16:creationId xmlns:a16="http://schemas.microsoft.com/office/drawing/2014/main" id="{D3827B5D-45DC-456B-8C0C-177DC8B65BB9}"/>
              </a:ext>
            </a:extLst>
          </p:cNvPr>
          <p:cNvSpPr/>
          <p:nvPr/>
        </p:nvSpPr>
        <p:spPr>
          <a:xfrm>
            <a:off x="86906" y="4931644"/>
            <a:ext cx="2523031" cy="1450344"/>
          </a:xfrm>
          <a:prstGeom prst="cloudCallout">
            <a:avLst>
              <a:gd name="adj1" fmla="val 49654"/>
              <a:gd name="adj2" fmla="val -6607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EFABC3B-64D6-4E92-8241-B8F052314217}"/>
              </a:ext>
            </a:extLst>
          </p:cNvPr>
          <p:cNvSpPr/>
          <p:nvPr/>
        </p:nvSpPr>
        <p:spPr>
          <a:xfrm>
            <a:off x="3688080" y="2535207"/>
            <a:ext cx="203200" cy="270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406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4"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252" y="0"/>
            <a:ext cx="10515600" cy="1325563"/>
          </a:xfrm>
        </p:spPr>
        <p:txBody>
          <a:bodyPr/>
          <a:lstStyle/>
          <a:p>
            <a:r>
              <a:rPr lang="en-US" dirty="0"/>
              <a:t>Profit Curves</a:t>
            </a:r>
          </a:p>
        </p:txBody>
      </p:sp>
      <p:pic>
        <p:nvPicPr>
          <p:cNvPr id="12290" name="Picture 2" descr="E:\Dropbox\NYU\2014 Spring\Data Mining for Business Analytics\Lectures\2014\Figures\DSB-figures\dsfb_08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756" y="1197743"/>
            <a:ext cx="6354034" cy="5026075"/>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Rectangle 2">
            <a:extLst>
              <a:ext uri="{FF2B5EF4-FFF2-40B4-BE49-F238E27FC236}">
                <a16:creationId xmlns:a16="http://schemas.microsoft.com/office/drawing/2014/main" id="{D1FBC41B-0E5E-4B8B-BF5A-A795BD3B4756}"/>
              </a:ext>
            </a:extLst>
          </p:cNvPr>
          <p:cNvSpPr/>
          <p:nvPr/>
        </p:nvSpPr>
        <p:spPr>
          <a:xfrm>
            <a:off x="8219768" y="1248697"/>
            <a:ext cx="3618271" cy="900143"/>
          </a:xfrm>
          <a:prstGeom prst="wedgeRectCallout">
            <a:avLst>
              <a:gd name="adj1" fmla="val -60235"/>
              <a:gd name="adj2" fmla="val 30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Which to use and contact how many if unlimited budget?</a:t>
            </a:r>
          </a:p>
        </p:txBody>
      </p:sp>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B8BF41F6-A027-4DC8-A1C6-50F0C997ECCD}"/>
                  </a:ext>
                </a:extLst>
              </p:cNvPr>
              <p:cNvSpPr/>
              <p:nvPr/>
            </p:nvSpPr>
            <p:spPr>
              <a:xfrm>
                <a:off x="8219767" y="3877897"/>
                <a:ext cx="3618271" cy="1917290"/>
              </a:xfrm>
              <a:prstGeom prst="wedgeRectCallout">
                <a:avLst>
                  <a:gd name="adj1" fmla="val -60235"/>
                  <a:gd name="adj2" fmla="val 30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Profit curve for a more favorable profit ratio</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𝑝𝑟𝑜𝑓𝑖𝑡</m:t>
                      </m:r>
                      <m:r>
                        <a:rPr lang="en-US" b="0" i="1" smtClean="0">
                          <a:latin typeface="Cambria Math" panose="02040503050406030204" pitchFamily="18" charset="0"/>
                        </a:rPr>
                        <m:t> </m:t>
                      </m:r>
                      <m:r>
                        <a:rPr lang="en-US" b="0" i="1" smtClean="0">
                          <a:latin typeface="Cambria Math" panose="02040503050406030204" pitchFamily="18" charset="0"/>
                        </a:rPr>
                        <m:t>𝑟𝑎𝑡𝑖𝑜</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𝑝</m:t>
                              </m:r>
                            </m:e>
                          </m:d>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den>
                      </m:f>
                    </m:oMath>
                  </m:oMathPara>
                </a14:m>
                <a:endParaRPr lang="en-US" dirty="0"/>
              </a:p>
            </p:txBody>
          </p:sp>
        </mc:Choice>
        <mc:Fallback xmlns="">
          <p:sp>
            <p:nvSpPr>
              <p:cNvPr id="5" name="Speech Bubble: Rectangle 4">
                <a:extLst>
                  <a:ext uri="{FF2B5EF4-FFF2-40B4-BE49-F238E27FC236}">
                    <a16:creationId xmlns:a16="http://schemas.microsoft.com/office/drawing/2014/main" id="{B8BF41F6-A027-4DC8-A1C6-50F0C997ECCD}"/>
                  </a:ext>
                </a:extLst>
              </p:cNvPr>
              <p:cNvSpPr>
                <a:spLocks noRot="1" noChangeAspect="1" noMove="1" noResize="1" noEditPoints="1" noAdjustHandles="1" noChangeArrowheads="1" noChangeShapeType="1" noTextEdit="1"/>
              </p:cNvSpPr>
              <p:nvPr/>
            </p:nvSpPr>
            <p:spPr>
              <a:xfrm>
                <a:off x="8219767" y="3877897"/>
                <a:ext cx="3618271" cy="1917290"/>
              </a:xfrm>
              <a:prstGeom prst="wedgeRectCallout">
                <a:avLst>
                  <a:gd name="adj1" fmla="val -60235"/>
                  <a:gd name="adj2" fmla="val 30435"/>
                </a:avLst>
              </a:prstGeom>
              <a:blipFill>
                <a:blip r:embed="rId4"/>
                <a:stretch>
                  <a:fillRect/>
                </a:stretch>
              </a:blipFill>
            </p:spPr>
            <p:txBody>
              <a:bodyPr/>
              <a:lstStyle/>
              <a:p>
                <a:r>
                  <a:rPr lang="en-US">
                    <a:noFill/>
                  </a:rPr>
                  <a:t> </a:t>
                </a:r>
              </a:p>
            </p:txBody>
          </p:sp>
        </mc:Fallback>
      </mc:AlternateContent>
      <p:sp>
        <p:nvSpPr>
          <p:cNvPr id="6" name="Speech Bubble: Rectangle 5">
            <a:extLst>
              <a:ext uri="{FF2B5EF4-FFF2-40B4-BE49-F238E27FC236}">
                <a16:creationId xmlns:a16="http://schemas.microsoft.com/office/drawing/2014/main" id="{D33CAE7E-CB3B-4D29-9EC1-74494821D7D8}"/>
              </a:ext>
            </a:extLst>
          </p:cNvPr>
          <p:cNvSpPr/>
          <p:nvPr/>
        </p:nvSpPr>
        <p:spPr>
          <a:xfrm>
            <a:off x="8219766" y="2424476"/>
            <a:ext cx="3618271" cy="900143"/>
          </a:xfrm>
          <a:prstGeom prst="wedgeRectCallout">
            <a:avLst>
              <a:gd name="adj1" fmla="val -60235"/>
              <a:gd name="adj2" fmla="val 30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Which to use if only sufficient budget to contact 20%?</a:t>
            </a:r>
          </a:p>
        </p:txBody>
      </p:sp>
    </p:spTree>
    <p:extLst>
      <p:ext uri="{BB962C8B-B14F-4D97-AF65-F5344CB8AC3E}">
        <p14:creationId xmlns:p14="http://schemas.microsoft.com/office/powerpoint/2010/main" val="244071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Profit Curves</a:t>
            </a:r>
          </a:p>
        </p:txBody>
      </p:sp>
      <p:sp>
        <p:nvSpPr>
          <p:cNvPr id="3" name="Content Placeholder 2"/>
          <p:cNvSpPr>
            <a:spLocks noGrp="1"/>
          </p:cNvSpPr>
          <p:nvPr>
            <p:ph idx="1"/>
          </p:nvPr>
        </p:nvSpPr>
        <p:spPr/>
        <p:txBody>
          <a:bodyPr/>
          <a:lstStyle/>
          <a:p>
            <a:r>
              <a:rPr lang="en-US" dirty="0"/>
              <a:t>Just as with the Expected Value Framework, there are two critical conditions underlying the profit calculation:</a:t>
            </a:r>
          </a:p>
          <a:p>
            <a:pPr>
              <a:buFont typeface="Arial" panose="020B0604020202020204" pitchFamily="34" charset="0"/>
              <a:buChar char="•"/>
            </a:pPr>
            <a:r>
              <a:rPr lang="en-US" dirty="0"/>
              <a:t>The</a:t>
            </a:r>
            <a:r>
              <a:rPr lang="en-US" dirty="0">
                <a:solidFill>
                  <a:srgbClr val="671E97"/>
                </a:solidFill>
              </a:rPr>
              <a:t> class priors</a:t>
            </a:r>
          </a:p>
          <a:p>
            <a:pPr lvl="2">
              <a:buFont typeface="Arial" panose="020B0604020202020204" pitchFamily="34" charset="0"/>
              <a:buChar char="•"/>
            </a:pPr>
            <a:r>
              <a:rPr lang="en-US" dirty="0"/>
              <a:t>The proportion of positive and negative instances in the target population</a:t>
            </a:r>
          </a:p>
          <a:p>
            <a:pPr>
              <a:buFont typeface="Arial" panose="020B0604020202020204" pitchFamily="34" charset="0"/>
              <a:buChar char="•"/>
            </a:pPr>
            <a:r>
              <a:rPr lang="en-US" dirty="0"/>
              <a:t>The </a:t>
            </a:r>
            <a:r>
              <a:rPr lang="en-US" dirty="0">
                <a:solidFill>
                  <a:srgbClr val="671E97"/>
                </a:solidFill>
              </a:rPr>
              <a:t>costs and benefits</a:t>
            </a:r>
          </a:p>
          <a:p>
            <a:pPr lvl="2">
              <a:buFont typeface="Arial" panose="020B0604020202020204" pitchFamily="34" charset="0"/>
              <a:buChar char="•"/>
            </a:pPr>
            <a:r>
              <a:rPr lang="en-US" dirty="0"/>
              <a:t>The expected profit is specifically sensitive to the relative levels of costs and benefits for the different cells of the cost-benefit matrix</a:t>
            </a:r>
          </a:p>
          <a:p>
            <a:pPr marL="0" indent="0">
              <a:buNone/>
            </a:pPr>
            <a:endParaRPr lang="en-US" i="1" dirty="0"/>
          </a:p>
        </p:txBody>
      </p:sp>
    </p:spTree>
    <p:extLst>
      <p:ext uri="{BB962C8B-B14F-4D97-AF65-F5344CB8AC3E}">
        <p14:creationId xmlns:p14="http://schemas.microsoft.com/office/powerpoint/2010/main" val="296420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03" y="0"/>
            <a:ext cx="10515600" cy="1325563"/>
          </a:xfrm>
        </p:spPr>
        <p:txBody>
          <a:bodyPr/>
          <a:lstStyle/>
          <a:p>
            <a:r>
              <a:rPr lang="en-US" dirty="0"/>
              <a:t>ROC Graphs and Curves</a:t>
            </a:r>
          </a:p>
        </p:txBody>
      </p:sp>
      <p:pic>
        <p:nvPicPr>
          <p:cNvPr id="4098" name="Picture 2" descr="E:\Dropbox\NYU\2014 Spring\Data Mining for Business Analytics\Lectures\2014\Figures\DSB-figures\dsfb_08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304" y="1062870"/>
            <a:ext cx="5722374" cy="565547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8BC44F0-5A8B-404B-8B07-85BAC9621C32}"/>
                  </a:ext>
                </a:extLst>
              </p:cNvPr>
              <p:cNvSpPr txBox="1"/>
              <p:nvPr/>
            </p:nvSpPr>
            <p:spPr>
              <a:xfrm>
                <a:off x="6418004" y="1062870"/>
                <a:ext cx="5380705" cy="5244577"/>
              </a:xfrm>
              <a:prstGeom prst="rect">
                <a:avLst/>
              </a:prstGeom>
              <a:noFill/>
            </p:spPr>
            <p:txBody>
              <a:bodyPr wrap="square" rtlCol="0">
                <a:spAutoFit/>
              </a:bodyPr>
              <a:lstStyle/>
              <a:p>
                <a:pPr marL="285750" indent="-285750">
                  <a:buFont typeface="Arial" panose="020B0604020202020204" pitchFamily="34" charset="0"/>
                  <a:buChar char="•"/>
                </a:pPr>
                <a:r>
                  <a:rPr lang="en-US" sz="2400" dirty="0"/>
                  <a:t>ROC curves assess classifier performance at </a:t>
                </a:r>
                <a:r>
                  <a:rPr lang="en-US" sz="2400" i="1" dirty="0"/>
                  <a:t>all possible cutoff thresholds</a:t>
                </a:r>
              </a:p>
              <a:p>
                <a:pPr marL="285750" indent="-285750">
                  <a:buFont typeface="Arial" panose="020B0604020202020204" pitchFamily="34" charset="0"/>
                  <a:buChar char="•"/>
                </a:pPr>
                <a:r>
                  <a:rPr lang="en-US" sz="2400" dirty="0"/>
                  <a:t>Unlike other evaluation charts, they are </a:t>
                </a:r>
                <a:r>
                  <a:rPr lang="en-US" sz="2400" i="1" dirty="0"/>
                  <a:t>not</a:t>
                </a:r>
                <a:r>
                  <a:rPr lang="en-US" sz="2400" dirty="0"/>
                  <a:t> impacted by class priors!</a:t>
                </a:r>
              </a:p>
              <a:p>
                <a:pPr marL="285750" indent="-285750">
                  <a:buFont typeface="Arial" panose="020B0604020202020204" pitchFamily="34" charset="0"/>
                  <a:buChar char="•"/>
                </a:pPr>
                <a:r>
                  <a:rPr lang="en-US" sz="2400" dirty="0"/>
                  <a:t>This is because they plot </a:t>
                </a:r>
                <a:r>
                  <a:rPr lang="en-US" sz="2400" i="1" dirty="0"/>
                  <a:t>rates</a:t>
                </a:r>
                <a:r>
                  <a:rPr lang="en-US" sz="2400" dirty="0"/>
                  <a:t>, not absolute values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Recall -- How are True Positive Rate and False Positive Rate defined?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𝑇𝑃𝑅</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𝑇𝑃</m:t>
                        </m:r>
                      </m:num>
                      <m:den>
                        <m:r>
                          <a:rPr lang="en-US" sz="2400" b="0" i="1" smtClean="0">
                            <a:latin typeface="Cambria Math" panose="02040503050406030204" pitchFamily="18" charset="0"/>
                          </a:rPr>
                          <m:t>𝑇𝑃</m:t>
                        </m:r>
                        <m:r>
                          <a:rPr lang="en-US" sz="2400" b="0" i="1" smtClean="0">
                            <a:latin typeface="Cambria Math" panose="02040503050406030204" pitchFamily="18" charset="0"/>
                          </a:rPr>
                          <m:t>+</m:t>
                        </m:r>
                        <m:r>
                          <a:rPr lang="en-US" sz="2400" b="0" i="1" smtClean="0">
                            <a:latin typeface="Cambria Math" panose="02040503050406030204" pitchFamily="18" charset="0"/>
                          </a:rPr>
                          <m:t>𝐹𝑁</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𝑇𝑃</m:t>
                        </m:r>
                      </m:num>
                      <m:den>
                        <m:r>
                          <a:rPr lang="en-US" sz="2400" b="0" i="1" smtClean="0">
                            <a:latin typeface="Cambria Math" panose="02040503050406030204" pitchFamily="18" charset="0"/>
                          </a:rPr>
                          <m:t>𝑝</m:t>
                        </m:r>
                      </m:den>
                    </m:f>
                  </m:oMath>
                </a14:m>
                <a:endParaRPr lang="en-US" sz="2400" b="0" dirty="0"/>
              </a:p>
              <a:p>
                <a:pPr marL="285750" indent="-28575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𝐹𝑃𝑅</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𝐹𝑃</m:t>
                        </m:r>
                      </m:num>
                      <m:den>
                        <m:r>
                          <a:rPr lang="en-US" sz="2400" b="0" i="1" smtClean="0">
                            <a:latin typeface="Cambria Math" panose="02040503050406030204" pitchFamily="18" charset="0"/>
                          </a:rPr>
                          <m:t>𝑇𝑁</m:t>
                        </m:r>
                        <m:r>
                          <a:rPr lang="en-US" sz="2400" b="0" i="1" smtClean="0">
                            <a:latin typeface="Cambria Math" panose="02040503050406030204" pitchFamily="18" charset="0"/>
                          </a:rPr>
                          <m:t>+</m:t>
                        </m:r>
                        <m:r>
                          <a:rPr lang="en-US" sz="2400" b="0" i="1" smtClean="0">
                            <a:latin typeface="Cambria Math" panose="02040503050406030204" pitchFamily="18" charset="0"/>
                          </a:rPr>
                          <m:t>𝐹𝑃</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𝐹𝑃</m:t>
                        </m:r>
                      </m:num>
                      <m:den>
                        <m:r>
                          <a:rPr lang="en-US" sz="2400" b="0" i="1" smtClean="0">
                            <a:latin typeface="Cambria Math" panose="02040503050406030204" pitchFamily="18" charset="0"/>
                          </a:rPr>
                          <m:t>𝑛</m:t>
                        </m:r>
                      </m:den>
                    </m:f>
                  </m:oMath>
                </a14:m>
                <a:endParaRPr lang="en-US" sz="2400" dirty="0"/>
              </a:p>
            </p:txBody>
          </p:sp>
        </mc:Choice>
        <mc:Fallback xmlns="">
          <p:sp>
            <p:nvSpPr>
              <p:cNvPr id="3" name="TextBox 2">
                <a:extLst>
                  <a:ext uri="{FF2B5EF4-FFF2-40B4-BE49-F238E27FC236}">
                    <a16:creationId xmlns:a16="http://schemas.microsoft.com/office/drawing/2014/main" id="{18BC44F0-5A8B-404B-8B07-85BAC9621C32}"/>
                  </a:ext>
                </a:extLst>
              </p:cNvPr>
              <p:cNvSpPr txBox="1">
                <a:spLocks noRot="1" noChangeAspect="1" noMove="1" noResize="1" noEditPoints="1" noAdjustHandles="1" noChangeArrowheads="1" noChangeShapeType="1" noTextEdit="1"/>
              </p:cNvSpPr>
              <p:nvPr/>
            </p:nvSpPr>
            <p:spPr>
              <a:xfrm>
                <a:off x="6418004" y="1062870"/>
                <a:ext cx="5380705" cy="5244577"/>
              </a:xfrm>
              <a:prstGeom prst="rect">
                <a:avLst/>
              </a:prstGeom>
              <a:blipFill>
                <a:blip r:embed="rId4"/>
                <a:stretch>
                  <a:fillRect l="-1587" t="-929" r="-2721"/>
                </a:stretch>
              </a:blipFill>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6A64B3F1-6E9B-4B12-A17C-8735D4967905}"/>
              </a:ext>
            </a:extLst>
          </p:cNvPr>
          <p:cNvSpPr/>
          <p:nvPr/>
        </p:nvSpPr>
        <p:spPr>
          <a:xfrm>
            <a:off x="5753101" y="-1"/>
            <a:ext cx="4503419" cy="1165861"/>
          </a:xfrm>
          <a:prstGeom prst="cloudCallout">
            <a:avLst>
              <a:gd name="adj1" fmla="val -46496"/>
              <a:gd name="adj2" fmla="val 491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Where would the point be for the ‘perfect’ classifier?</a:t>
            </a:r>
          </a:p>
        </p:txBody>
      </p:sp>
    </p:spTree>
    <p:extLst>
      <p:ext uri="{BB962C8B-B14F-4D97-AF65-F5344CB8AC3E}">
        <p14:creationId xmlns:p14="http://schemas.microsoft.com/office/powerpoint/2010/main" val="156913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03" y="0"/>
            <a:ext cx="10515600" cy="1325563"/>
          </a:xfrm>
        </p:spPr>
        <p:txBody>
          <a:bodyPr/>
          <a:lstStyle/>
          <a:p>
            <a:r>
              <a:rPr lang="en-US" dirty="0"/>
              <a:t>ROC Graphs and Curves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8BC44F0-5A8B-404B-8B07-85BAC9621C32}"/>
                  </a:ext>
                </a:extLst>
              </p:cNvPr>
              <p:cNvSpPr txBox="1"/>
              <p:nvPr/>
            </p:nvSpPr>
            <p:spPr>
              <a:xfrm>
                <a:off x="6418004" y="1062870"/>
                <a:ext cx="5380705" cy="5244577"/>
              </a:xfrm>
              <a:prstGeom prst="rect">
                <a:avLst/>
              </a:prstGeom>
              <a:noFill/>
            </p:spPr>
            <p:txBody>
              <a:bodyPr wrap="square" rtlCol="0">
                <a:spAutoFit/>
              </a:bodyPr>
              <a:lstStyle/>
              <a:p>
                <a:pPr marL="285750" indent="-285750">
                  <a:buFont typeface="Arial" panose="020B0604020202020204" pitchFamily="34" charset="0"/>
                  <a:buChar char="•"/>
                </a:pPr>
                <a:r>
                  <a:rPr lang="en-US" sz="2400" dirty="0"/>
                  <a:t>ROC curves assess classifier performance at </a:t>
                </a:r>
                <a:r>
                  <a:rPr lang="en-US" sz="2400" i="1" dirty="0"/>
                  <a:t>all possible cutoff thresholds</a:t>
                </a:r>
              </a:p>
              <a:p>
                <a:pPr marL="285750" indent="-285750">
                  <a:buFont typeface="Arial" panose="020B0604020202020204" pitchFamily="34" charset="0"/>
                  <a:buChar char="•"/>
                </a:pPr>
                <a:r>
                  <a:rPr lang="en-US" sz="2400" dirty="0"/>
                  <a:t>Unlike other evaluation charts, they are </a:t>
                </a:r>
                <a:r>
                  <a:rPr lang="en-US" sz="2400" i="1" dirty="0"/>
                  <a:t>not</a:t>
                </a:r>
                <a:r>
                  <a:rPr lang="en-US" sz="2400" dirty="0"/>
                  <a:t> impacted by class priors!</a:t>
                </a:r>
              </a:p>
              <a:p>
                <a:pPr marL="285750" indent="-285750">
                  <a:buFont typeface="Arial" panose="020B0604020202020204" pitchFamily="34" charset="0"/>
                  <a:buChar char="•"/>
                </a:pPr>
                <a:r>
                  <a:rPr lang="en-US" sz="2400" dirty="0"/>
                  <a:t>This is because they plot </a:t>
                </a:r>
                <a:r>
                  <a:rPr lang="en-US" sz="2400" i="1" dirty="0"/>
                  <a:t>rates</a:t>
                </a:r>
                <a:r>
                  <a:rPr lang="en-US" sz="2400" dirty="0"/>
                  <a:t>, not absolute values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Quick! How are True Positive Rate and False Positive Rate defined?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𝑇𝑃𝑅</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𝑇𝑃</m:t>
                        </m:r>
                      </m:num>
                      <m:den>
                        <m:r>
                          <a:rPr lang="en-US" sz="2400" b="0" i="1" smtClean="0">
                            <a:latin typeface="Cambria Math" panose="02040503050406030204" pitchFamily="18" charset="0"/>
                          </a:rPr>
                          <m:t>𝑇𝑃</m:t>
                        </m:r>
                        <m:r>
                          <a:rPr lang="en-US" sz="2400" b="0" i="1" smtClean="0">
                            <a:latin typeface="Cambria Math" panose="02040503050406030204" pitchFamily="18" charset="0"/>
                          </a:rPr>
                          <m:t>+</m:t>
                        </m:r>
                        <m:r>
                          <a:rPr lang="en-US" sz="2400" b="0" i="1" smtClean="0">
                            <a:latin typeface="Cambria Math" panose="02040503050406030204" pitchFamily="18" charset="0"/>
                          </a:rPr>
                          <m:t>𝐹𝑁</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𝑇𝑃</m:t>
                        </m:r>
                      </m:num>
                      <m:den>
                        <m:r>
                          <a:rPr lang="en-US" sz="2400" b="0" i="1" smtClean="0">
                            <a:latin typeface="Cambria Math" panose="02040503050406030204" pitchFamily="18" charset="0"/>
                          </a:rPr>
                          <m:t>𝑝</m:t>
                        </m:r>
                      </m:den>
                    </m:f>
                  </m:oMath>
                </a14:m>
                <a:endParaRPr lang="en-US" sz="2400" b="0" dirty="0"/>
              </a:p>
              <a:p>
                <a:pPr marL="285750" indent="-28575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𝐹𝑃𝑅</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𝐹𝑃</m:t>
                        </m:r>
                      </m:num>
                      <m:den>
                        <m:r>
                          <a:rPr lang="en-US" sz="2400" b="0" i="1" smtClean="0">
                            <a:latin typeface="Cambria Math" panose="02040503050406030204" pitchFamily="18" charset="0"/>
                          </a:rPr>
                          <m:t>𝑇𝑁</m:t>
                        </m:r>
                        <m:r>
                          <a:rPr lang="en-US" sz="2400" b="0" i="1" smtClean="0">
                            <a:latin typeface="Cambria Math" panose="02040503050406030204" pitchFamily="18" charset="0"/>
                          </a:rPr>
                          <m:t>+</m:t>
                        </m:r>
                        <m:r>
                          <a:rPr lang="en-US" sz="2400" b="0" i="1" smtClean="0">
                            <a:latin typeface="Cambria Math" panose="02040503050406030204" pitchFamily="18" charset="0"/>
                          </a:rPr>
                          <m:t>𝐹𝑃</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𝐹𝑃</m:t>
                        </m:r>
                      </m:num>
                      <m:den>
                        <m:r>
                          <a:rPr lang="en-US" sz="2400" b="0" i="1" smtClean="0">
                            <a:latin typeface="Cambria Math" panose="02040503050406030204" pitchFamily="18" charset="0"/>
                          </a:rPr>
                          <m:t>𝑛</m:t>
                        </m:r>
                      </m:den>
                    </m:f>
                  </m:oMath>
                </a14:m>
                <a:endParaRPr lang="en-US" sz="2400" dirty="0"/>
              </a:p>
            </p:txBody>
          </p:sp>
        </mc:Choice>
        <mc:Fallback xmlns="">
          <p:sp>
            <p:nvSpPr>
              <p:cNvPr id="3" name="TextBox 2">
                <a:extLst>
                  <a:ext uri="{FF2B5EF4-FFF2-40B4-BE49-F238E27FC236}">
                    <a16:creationId xmlns:a16="http://schemas.microsoft.com/office/drawing/2014/main" id="{18BC44F0-5A8B-404B-8B07-85BAC9621C32}"/>
                  </a:ext>
                </a:extLst>
              </p:cNvPr>
              <p:cNvSpPr txBox="1">
                <a:spLocks noRot="1" noChangeAspect="1" noMove="1" noResize="1" noEditPoints="1" noAdjustHandles="1" noChangeArrowheads="1" noChangeShapeType="1" noTextEdit="1"/>
              </p:cNvSpPr>
              <p:nvPr/>
            </p:nvSpPr>
            <p:spPr>
              <a:xfrm>
                <a:off x="6418004" y="1062870"/>
                <a:ext cx="5380705" cy="5244577"/>
              </a:xfrm>
              <a:prstGeom prst="rect">
                <a:avLst/>
              </a:prstGeom>
              <a:blipFill>
                <a:blip r:embed="rId3"/>
                <a:stretch>
                  <a:fillRect l="-1587" t="-929" r="-2494"/>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3B0157BE-55E7-42DA-BA3B-693000E603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082" y="1075550"/>
            <a:ext cx="5627909" cy="5603546"/>
          </a:xfrm>
          <a:prstGeom prst="rect">
            <a:avLst/>
          </a:prstGeom>
        </p:spPr>
      </p:pic>
      <p:sp>
        <p:nvSpPr>
          <p:cNvPr id="6" name="Speech Bubble: Rectangle 5">
            <a:extLst>
              <a:ext uri="{FF2B5EF4-FFF2-40B4-BE49-F238E27FC236}">
                <a16:creationId xmlns:a16="http://schemas.microsoft.com/office/drawing/2014/main" id="{2C38C385-8F9C-4EE4-A25E-259095127BD9}"/>
              </a:ext>
            </a:extLst>
          </p:cNvPr>
          <p:cNvSpPr/>
          <p:nvPr/>
        </p:nvSpPr>
        <p:spPr>
          <a:xfrm>
            <a:off x="7511308" y="871840"/>
            <a:ext cx="3467101" cy="3033185"/>
          </a:xfrm>
          <a:prstGeom prst="wedgeRectCallout">
            <a:avLst>
              <a:gd name="adj1" fmla="val -100516"/>
              <a:gd name="adj2" fmla="val -236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 classifier has no ability to distinguish between TP and TN, its performance will fall along the diagonal for all possible cutoff thresholds. No better than random guessing with different proportion of “yes” and “no” guesses.</a:t>
            </a:r>
          </a:p>
        </p:txBody>
      </p:sp>
      <p:sp>
        <p:nvSpPr>
          <p:cNvPr id="7" name="Speech Bubble: Rectangle 6">
            <a:extLst>
              <a:ext uri="{FF2B5EF4-FFF2-40B4-BE49-F238E27FC236}">
                <a16:creationId xmlns:a16="http://schemas.microsoft.com/office/drawing/2014/main" id="{20120560-4461-44FC-9368-6BFF5E2C94F1}"/>
              </a:ext>
            </a:extLst>
          </p:cNvPr>
          <p:cNvSpPr/>
          <p:nvPr/>
        </p:nvSpPr>
        <p:spPr>
          <a:xfrm>
            <a:off x="5707009" y="4096055"/>
            <a:ext cx="2738902" cy="1263379"/>
          </a:xfrm>
          <a:prstGeom prst="wedgeRectCallout">
            <a:avLst>
              <a:gd name="adj1" fmla="val -120964"/>
              <a:gd name="adj2" fmla="val -973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classifier that just did a coin-flip would fall right at the .5, .5 point.</a:t>
            </a:r>
          </a:p>
        </p:txBody>
      </p:sp>
      <p:sp>
        <p:nvSpPr>
          <p:cNvPr id="8" name="Speech Bubble: Rectangle 7">
            <a:extLst>
              <a:ext uri="{FF2B5EF4-FFF2-40B4-BE49-F238E27FC236}">
                <a16:creationId xmlns:a16="http://schemas.microsoft.com/office/drawing/2014/main" id="{310E315D-20E0-4364-8FAF-44B997E507FA}"/>
              </a:ext>
            </a:extLst>
          </p:cNvPr>
          <p:cNvSpPr/>
          <p:nvPr/>
        </p:nvSpPr>
        <p:spPr>
          <a:xfrm>
            <a:off x="2516441" y="4364613"/>
            <a:ext cx="2576669" cy="2314484"/>
          </a:xfrm>
          <a:prstGeom prst="wedgeRectCallout">
            <a:avLst>
              <a:gd name="adj1" fmla="val -86256"/>
              <a:gd name="adj2" fmla="val -564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Which is better, Point A or Point C?</a:t>
            </a:r>
          </a:p>
          <a:p>
            <a:pPr algn="ctr"/>
            <a:endParaRPr lang="en-US" dirty="0"/>
          </a:p>
          <a:p>
            <a:pPr algn="ctr"/>
            <a:r>
              <a:rPr lang="en-US" dirty="0"/>
              <a:t>Depends on your relative costs and benefits for different kinds of correct predictions and errors.</a:t>
            </a:r>
          </a:p>
        </p:txBody>
      </p:sp>
    </p:spTree>
    <p:extLst>
      <p:ext uri="{BB962C8B-B14F-4D97-AF65-F5344CB8AC3E}">
        <p14:creationId xmlns:p14="http://schemas.microsoft.com/office/powerpoint/2010/main" val="332645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728"/>
            <a:ext cx="10515600" cy="1325563"/>
          </a:xfrm>
        </p:spPr>
        <p:txBody>
          <a:bodyPr/>
          <a:lstStyle/>
          <a:p>
            <a:r>
              <a:rPr lang="en-US" dirty="0"/>
              <a:t>ROC Graphs and Curves</a:t>
            </a:r>
          </a:p>
        </p:txBody>
      </p:sp>
      <p:pic>
        <p:nvPicPr>
          <p:cNvPr id="5122" name="Picture 2" descr="E:\Dropbox\NYU\2014 Spring\Data Mining for Business Analytics\Lectures\2014\Figures\DSB-figures\dsfb_080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478" y="1001445"/>
            <a:ext cx="6699364" cy="55204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9A64203-91F9-477F-BD0B-B9EE39654672}"/>
              </a:ext>
            </a:extLst>
          </p:cNvPr>
          <p:cNvSpPr/>
          <p:nvPr/>
        </p:nvSpPr>
        <p:spPr>
          <a:xfrm>
            <a:off x="7187381" y="1809136"/>
            <a:ext cx="4729316" cy="4093428"/>
          </a:xfrm>
          <a:prstGeom prst="rect">
            <a:avLst/>
          </a:prstGeom>
        </p:spPr>
        <p:txBody>
          <a:bodyPr wrap="square">
            <a:spAutoFit/>
          </a:bodyPr>
          <a:lstStyle/>
          <a:p>
            <a:r>
              <a:rPr lang="en-US" sz="2000" dirty="0"/>
              <a:t>ROC curve creation algorithm</a:t>
            </a:r>
          </a:p>
          <a:p>
            <a:pPr marL="285750" indent="-285750">
              <a:buFont typeface="Arial" panose="020B0604020202020204" pitchFamily="34" charset="0"/>
              <a:buChar char="•"/>
            </a:pPr>
            <a:r>
              <a:rPr lang="en-US" sz="2000" dirty="0"/>
              <a:t>Sort the test set by the model predictions</a:t>
            </a:r>
          </a:p>
          <a:p>
            <a:pPr marL="285750" indent="-285750">
              <a:buFont typeface="Arial" panose="020B0604020202020204" pitchFamily="34" charset="0"/>
              <a:buChar char="•"/>
            </a:pPr>
            <a:r>
              <a:rPr lang="en-US" sz="2000" dirty="0"/>
              <a:t>Start with cutoff = max (prediction)</a:t>
            </a:r>
          </a:p>
          <a:p>
            <a:pPr marL="285750" indent="-285750">
              <a:buFont typeface="Arial" panose="020B0604020202020204" pitchFamily="34" charset="0"/>
              <a:buChar char="•"/>
            </a:pPr>
            <a:r>
              <a:rPr lang="en-US" sz="2000" dirty="0"/>
              <a:t>Decrease cutoff, after each step count the number of true positives TP (positives with prediction above the cutoff) and false positives FP (negatives above the cutoff)</a:t>
            </a:r>
          </a:p>
          <a:p>
            <a:pPr marL="285750" indent="-285750">
              <a:buFont typeface="Arial" panose="020B0604020202020204" pitchFamily="34" charset="0"/>
              <a:buChar char="•"/>
            </a:pPr>
            <a:r>
              <a:rPr lang="en-US" sz="2000" dirty="0"/>
              <a:t>Calculate TP rate (TP/P) and FP (FP/N) rate</a:t>
            </a:r>
          </a:p>
          <a:p>
            <a:pPr marL="285750" indent="-285750">
              <a:buFont typeface="Arial" panose="020B0604020202020204" pitchFamily="34" charset="0"/>
              <a:buChar char="•"/>
            </a:pPr>
            <a:r>
              <a:rPr lang="en-US" sz="2000" dirty="0"/>
              <a:t>Plot current number of TP/P as a function of current FP/N</a:t>
            </a:r>
          </a:p>
        </p:txBody>
      </p:sp>
    </p:spTree>
    <p:extLst>
      <p:ext uri="{BB962C8B-B14F-4D97-AF65-F5344CB8AC3E}">
        <p14:creationId xmlns:p14="http://schemas.microsoft.com/office/powerpoint/2010/main" val="2555795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1377</Words>
  <Application>Microsoft Office PowerPoint</Application>
  <PresentationFormat>Widescreen</PresentationFormat>
  <Paragraphs>133</Paragraphs>
  <Slides>21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15 – Visualizing Model Performance</vt:lpstr>
      <vt:lpstr>Ranking Instead of Classifying</vt:lpstr>
      <vt:lpstr>Profit Curves</vt:lpstr>
      <vt:lpstr>Profit Curves | Which classifier to use?</vt:lpstr>
      <vt:lpstr>Profit Curves</vt:lpstr>
      <vt:lpstr>Profit Curves</vt:lpstr>
      <vt:lpstr>ROC Graphs and Curves</vt:lpstr>
      <vt:lpstr>ROC Graphs and Curves</vt:lpstr>
      <vt:lpstr>ROC Graphs and Curves</vt:lpstr>
      <vt:lpstr>ROC Graphs and Curves</vt:lpstr>
      <vt:lpstr>Area Under the ROC Curve (AUC)</vt:lpstr>
      <vt:lpstr>Multiple classifiers on one ROC curve chart</vt:lpstr>
      <vt:lpstr>PowerPoint Presentation</vt:lpstr>
      <vt:lpstr>Alternatives to ROC curve</vt:lpstr>
      <vt:lpstr>Cumulative Response curve</vt:lpstr>
      <vt:lpstr>Wait, why does this figure depend on class priors?</vt:lpstr>
      <vt:lpstr>Lift Curve</vt:lpstr>
      <vt:lpstr>Lift Curve</vt:lpstr>
      <vt:lpstr>Let’s look at it on Data Robot</vt:lpstr>
      <vt:lpstr>Challenge question – how can you choose the best threshold? What if it’s not .50?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 – Visualizing Model Performance</dc:title>
  <dc:creator>David Eargle</dc:creator>
  <cp:lastModifiedBy>David Eargle</cp:lastModifiedBy>
  <cp:revision>20</cp:revision>
  <dcterms:created xsi:type="dcterms:W3CDTF">2018-03-10T06:17:48Z</dcterms:created>
  <dcterms:modified xsi:type="dcterms:W3CDTF">2018-12-20T22:22:00Z</dcterms:modified>
</cp:coreProperties>
</file>