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0" r:id="rId16"/>
    <p:sldId id="272" r:id="rId17"/>
    <p:sldId id="274" r:id="rId18"/>
    <p:sldId id="275" r:id="rId19"/>
    <p:sldId id="276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6AEB-4AC3-4D73-8A1A-A283591FC6B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563-0D4C-4B7F-BF1D-A524BC0A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19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50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006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217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2FD-CE3F-4415-849D-40A22247C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7AED-E6F9-42ED-9B10-CE7B6A82B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D73A-F796-4554-B35C-6DD934FA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366E-21F8-420D-9D69-B4AEC4FB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79E9-7720-4956-AA29-55940018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1163-FDB2-4FA7-98D1-4A4E3627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7E23-D27B-47FC-BFCA-718D6447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E6AA-9089-4621-AFF8-ABE95EE1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9B63-0F8A-45CF-8FA0-F052CD63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BDB8-5DB0-4EA0-A0CB-AD181CD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25467-930C-4245-9E52-ADE82467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4075F-851C-43A9-9B2F-81579FC2A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E8EA-B481-40E2-9D00-5F4BF8AA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049-46EA-4C62-B3D7-8763947B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C687-4846-466F-A431-14B8660C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E20A-DA91-410E-8333-C152BD56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167E-A281-4B38-AB0D-41E85DEC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4F86-7D12-4D37-B2FC-6B1F3BD1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8E92-CFF7-4AFC-BD14-AEFCCBB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410D-932F-45C7-BDA2-B9D1042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EFF9-4A26-4F0D-B2E9-E238EE25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6812-A796-4ACC-88CF-26DC2B73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313E-8D23-48BA-8D04-24147CDF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1CBF-DEC0-46C3-B5C6-AFEF9FF3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75B3-BC2E-44D9-8CA3-2BA282E7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2D1F-9481-47E3-B4AA-9919E1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7BAE-25B9-4276-B93F-6E16A8B17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6D5B-96BD-43E3-8559-10ABFBB7D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7A65-1E85-4E1C-B722-8097CA9D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7706-553A-4267-9528-AA2A8268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5622-34AA-422E-81B1-9D93165C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AEB8-7EC0-475C-94BE-7D00900B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38F9-F738-403F-9CBC-10FF5CAD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78FA-05F9-4B88-AC33-FDA182B8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2194D-37FC-4253-8677-D35185EF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DAD3-72EB-4DD2-A58C-07D4C03E0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C1673-B183-42BD-9F36-CB15B3B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F64F6-EDAB-4089-A5BA-CBD3FC9C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1D833-9C4B-4C53-867C-17C8708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7EAF-B4D8-4A5C-AF3A-EE1397CD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5259-580F-4797-B0D0-19DABEB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441C2-8532-4BD8-AD8C-E0968E1B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C7FF-B893-4486-9880-971291FB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2F839-FE38-4782-AA98-05EE9D2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6874-CDA2-424C-ABE7-AB44004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31D0-032A-4417-86CA-713E23E5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0220-0026-43A7-B11E-0B1C6BCD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2BD7-F3B8-40DC-912A-43282707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91144-F66E-4A6B-B861-69374365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7272-9E2B-4912-BF43-38C15460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A95D-5E62-4E81-AD95-2226957D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DCE0-0B83-4FB8-A4B3-DA1B027C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4DED-2806-41E9-BA4D-86CD8BFB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70D32-88EE-49D6-ACC7-1A538D17F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D4EE7-7FF3-4974-9139-AB6E4A67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30BC2-40EF-42F3-B386-27010438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780F-D4CA-4E19-B6D5-2FF8480D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D65A4-B5E6-416D-B09E-EA356541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8D6CC-686A-443A-A685-A9413D53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3178-A5C7-4B88-9D5C-0B1E353F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150B-3491-462E-B8C0-8DC9F9EF1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9BD6-AADA-4198-BEB6-6F025E41ED6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98BD-62E4-4407-AD37-3359FCC4E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2DCC-5719-4DBD-9428-D0B678B3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8B60-2FF3-490C-98E1-A6A0D445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CD1-3B3C-4CCA-AD84-82F3F9D22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16 - Prediction via Evidence Combination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62900-86B7-4B5B-949C-5ECF0C2A6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386748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81CA-F5FA-43EB-83EC-077DCBBC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deal with this problem, let’s make a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naïve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A4DD-460B-44EC-AC08-5B6D37A48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33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Hence the term, “Naïve Bayes”</a:t>
                </a:r>
              </a:p>
              <a:p>
                <a:pPr fontAlgn="ctr"/>
                <a:r>
                  <a:rPr lang="en-US" dirty="0"/>
                  <a:t>The assumption is this: assume that all of the evidences are </a:t>
                </a:r>
                <a:r>
                  <a:rPr lang="en-US" i="1" dirty="0"/>
                  <a:t>completely independent. </a:t>
                </a:r>
                <a:r>
                  <a:rPr lang="en-US" dirty="0"/>
                  <a:t>If that's true, then: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fontAlgn="ctr"/>
                <a:r>
                  <a:rPr lang="en-US" dirty="0"/>
                  <a:t>We can compute each of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terms directly from our data! Yay!</a:t>
                </a:r>
              </a:p>
              <a:p>
                <a:pPr fontAlgn="ctr"/>
                <a:r>
                  <a:rPr lang="en-US" dirty="0"/>
                  <a:t>So now: </a:t>
                </a:r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∗…∗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fontAlgn="ctr"/>
                <a:r>
                  <a:rPr lang="en-US" dirty="0"/>
                  <a:t>naïve </a:t>
                </a:r>
                <a:r>
                  <a:rPr lang="en-US" dirty="0" err="1"/>
                  <a:t>bayes</a:t>
                </a:r>
                <a:r>
                  <a:rPr lang="en-US" dirty="0"/>
                  <a:t> does a separate equation like this </a:t>
                </a:r>
                <a:r>
                  <a:rPr lang="en-US" i="1" dirty="0"/>
                  <a:t>for each condition</a:t>
                </a:r>
                <a:r>
                  <a:rPr lang="en-US" dirty="0"/>
                  <a:t>. Then it reports the class with the highest probability</a:t>
                </a:r>
              </a:p>
              <a:p>
                <a:pPr fontAlgn="ctr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A4DD-460B-44EC-AC08-5B6D37A48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3330"/>
              </a:xfrm>
              <a:blipFill>
                <a:blip r:embed="rId2"/>
                <a:stretch>
                  <a:fillRect l="-1043" t="-2861" b="-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8CB63604-E1DB-47EE-B889-24F3CB073E33}"/>
              </a:ext>
            </a:extLst>
          </p:cNvPr>
          <p:cNvSpPr/>
          <p:nvPr/>
        </p:nvSpPr>
        <p:spPr>
          <a:xfrm>
            <a:off x="8706395" y="653143"/>
            <a:ext cx="45719" cy="703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Thomas Bayes.gif">
            <a:extLst>
              <a:ext uri="{FF2B5EF4-FFF2-40B4-BE49-F238E27FC236}">
                <a16:creationId xmlns:a16="http://schemas.microsoft.com/office/drawing/2014/main" id="{7744B867-F5D3-4340-8632-F35942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95" y="1086288"/>
            <a:ext cx="1143160" cy="12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96D6813-8E22-4352-B4C0-40DF4FD52389}"/>
              </a:ext>
            </a:extLst>
          </p:cNvPr>
          <p:cNvSpPr/>
          <p:nvPr/>
        </p:nvSpPr>
        <p:spPr>
          <a:xfrm>
            <a:off x="9912485" y="882631"/>
            <a:ext cx="2279515" cy="1284051"/>
          </a:xfrm>
          <a:prstGeom prst="cloudCallout">
            <a:avLst>
              <a:gd name="adj1" fmla="val -62227"/>
              <a:gd name="adj2" fmla="val 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the joke</a:t>
            </a:r>
          </a:p>
        </p:txBody>
      </p:sp>
    </p:spTree>
    <p:extLst>
      <p:ext uri="{BB962C8B-B14F-4D97-AF65-F5344CB8AC3E}">
        <p14:creationId xmlns:p14="http://schemas.microsoft.com/office/powerpoint/2010/main" val="5618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07D3-C788-4346-9261-D12CA7B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how do we compute p(E)?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5662B-21F3-42B4-ADD6-CA4535A81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fontAlgn="ctr"/>
                <a:r>
                  <a:rPr lang="en-US" i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You don't have to</a:t>
                </a:r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dirty="0"/>
                  <a:t>if you're just choosing the maximum of all possible conditions. The denominators cancels out. You only care about the numerator.</a:t>
                </a:r>
              </a:p>
              <a:p>
                <a:pPr fontAlgn="ctr"/>
                <a:r>
                  <a:rPr lang="en-US" dirty="0"/>
                  <a:t>What if I want to rank all </a:t>
                </a:r>
                <a:r>
                  <a:rPr lang="en-US" b="1" dirty="0"/>
                  <a:t>c</a:t>
                </a:r>
                <a:r>
                  <a:rPr lang="en-US" dirty="0"/>
                  <a:t>’s by their probability?</a:t>
                </a:r>
              </a:p>
              <a:p>
                <a:pPr lvl="1" fontAlgn="ctr"/>
                <a:r>
                  <a:rPr lang="en-US" dirty="0"/>
                  <a:t>you </a:t>
                </a:r>
                <a:r>
                  <a:rPr lang="en-US" i="1" dirty="0"/>
                  <a:t>still</a:t>
                </a:r>
                <a:r>
                  <a:rPr lang="en-US" dirty="0"/>
                  <a:t> don’t need p(E) to rank.</a:t>
                </a:r>
              </a:p>
              <a:p>
                <a:pPr fontAlgn="ctr"/>
                <a:r>
                  <a:rPr lang="en-US" dirty="0"/>
                  <a:t>But what if I care about the </a:t>
                </a:r>
                <a:r>
                  <a:rPr lang="en-US" i="1" dirty="0"/>
                  <a:t>actual probability value estimates, </a:t>
                </a:r>
                <a:r>
                  <a:rPr lang="en-US" dirty="0"/>
                  <a:t>not just relatives?</a:t>
                </a:r>
              </a:p>
              <a:p>
                <a:pPr lvl="1" fontAlgn="ctr"/>
                <a:r>
                  <a:rPr lang="en-US" dirty="0"/>
                  <a:t>Sigh okay fine, so you can calculate it.</a:t>
                </a:r>
              </a:p>
              <a:p>
                <a:pPr marL="457200" lvl="1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 fontAlgn="ctr">
                  <a:buNone/>
                </a:pPr>
                <a:r>
                  <a:rPr lang="en-US" b="0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 fontAlgn="ctr"/>
                <a:r>
                  <a:rPr lang="en-US" dirty="0">
                    <a:latin typeface="Cambria Math"/>
                  </a:rPr>
                  <a:t>So:</a:t>
                </a:r>
              </a:p>
              <a:p>
                <a:pPr marL="457200" lvl="1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 fontAlgn="ctr"/>
                <a:endParaRPr lang="en-US" dirty="0"/>
              </a:p>
              <a:p>
                <a:pPr lvl="1" fontAlgn="ctr"/>
                <a:r>
                  <a:rPr lang="en-US" dirty="0"/>
                  <a:t>Just a "weighted average" combination workaround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5662B-21F3-42B4-ADD6-CA4535A81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101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F26CB-0A4F-4C35-81D2-A1DC5D878C6A}"/>
                  </a:ext>
                </a:extLst>
              </p:cNvPr>
              <p:cNvSpPr/>
              <p:nvPr/>
            </p:nvSpPr>
            <p:spPr>
              <a:xfrm>
                <a:off x="7063236" y="121392"/>
                <a:ext cx="4908780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∗…∗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F26CB-0A4F-4C35-81D2-A1DC5D878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36" y="121392"/>
                <a:ext cx="4908780" cy="676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088BD43-FA6C-4975-8BC2-3F502B026F8A}"/>
              </a:ext>
            </a:extLst>
          </p:cNvPr>
          <p:cNvSpPr/>
          <p:nvPr/>
        </p:nvSpPr>
        <p:spPr>
          <a:xfrm>
            <a:off x="5074418" y="4672485"/>
            <a:ext cx="1848896" cy="36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C52CD-9984-4C3E-B2F5-EA4B5EB719DF}"/>
              </a:ext>
            </a:extLst>
          </p:cNvPr>
          <p:cNvSpPr/>
          <p:nvPr/>
        </p:nvSpPr>
        <p:spPr>
          <a:xfrm>
            <a:off x="7219700" y="4672485"/>
            <a:ext cx="1988818" cy="36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Very simple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Efficient in terms of both storage space and computation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Performs surprisingly well in many 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Non-accurate class probability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Incremental learner</a:t>
            </a:r>
          </a:p>
          <a:p>
            <a:pPr lvl="1"/>
            <a:r>
              <a:rPr lang="en-US" dirty="0"/>
              <a:t>Normally, takes </a:t>
            </a:r>
            <a:r>
              <a:rPr lang="en-US" i="1" dirty="0"/>
              <a:t>time</a:t>
            </a:r>
            <a:r>
              <a:rPr lang="en-US" dirty="0"/>
              <a:t> to crunch data and produce models… think about how slow </a:t>
            </a:r>
            <a:r>
              <a:rPr lang="en-US" dirty="0" err="1"/>
              <a:t>DataRobot</a:t>
            </a:r>
            <a:r>
              <a:rPr lang="en-US" dirty="0"/>
              <a:t> is.</a:t>
            </a:r>
          </a:p>
          <a:p>
            <a:pPr lvl="1"/>
            <a:r>
              <a:rPr lang="en-US" dirty="0"/>
              <a:t>No algorithm to re-run for naïve </a:t>
            </a:r>
            <a:r>
              <a:rPr lang="en-US" dirty="0" err="1"/>
              <a:t>bayes</a:t>
            </a:r>
            <a:r>
              <a:rPr lang="en-US" dirty="0"/>
              <a:t>! Just counting and probabilities!</a:t>
            </a:r>
          </a:p>
          <a:p>
            <a:pPr lvl="1"/>
            <a:r>
              <a:rPr lang="en-US" dirty="0"/>
              <a:t>Example of "Junk" email updating the model immediately for each new classification. You don't have to go back and re-induce the model from the entire training data again. You just increment your counts and re-do probability estimations,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done</a:t>
            </a:r>
            <a:r>
              <a:rPr lang="en-US" dirty="0"/>
              <a:t>. It's fast.</a:t>
            </a:r>
            <a:endParaRPr lang="en-US" dirty="0">
              <a:solidFill>
                <a:srgbClr val="671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98932-9C4A-48A0-9407-6C1B01F09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Evidence Lift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03459D-0ACC-4D9F-AFC5-B74BD6C19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much does one feature increase or decrease the probability of some outcome?</a:t>
            </a:r>
          </a:p>
        </p:txBody>
      </p:sp>
    </p:spTree>
    <p:extLst>
      <p:ext uri="{BB962C8B-B14F-4D97-AF65-F5344CB8AC3E}">
        <p14:creationId xmlns:p14="http://schemas.microsoft.com/office/powerpoint/2010/main" val="37538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947A-5F3C-46E6-B134-A8006146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</a:t>
            </a:r>
            <a:r>
              <a:rPr lang="en-US" dirty="0">
                <a:solidFill>
                  <a:srgbClr val="671E97"/>
                </a:solidFill>
              </a:rPr>
              <a:t>full feature independence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AC20F-FA6F-4A50-AD35-D4935455C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ctr"/>
                <a:r>
                  <a:rPr lang="en-US" dirty="0"/>
                  <a:t>Remember that calculation we did to get p(E)?</a:t>
                </a:r>
              </a:p>
              <a:p>
                <a:pPr fontAlgn="ctr"/>
                <a:r>
                  <a:rPr lang="en-US" dirty="0"/>
                  <a:t>You can make an </a:t>
                </a:r>
                <a:r>
                  <a:rPr lang="en-US" i="1" dirty="0"/>
                  <a:t>even more naïve assumption</a:t>
                </a:r>
                <a:r>
                  <a:rPr lang="en-US" dirty="0"/>
                  <a:t> and assume </a:t>
                </a:r>
                <a:r>
                  <a:rPr lang="en-US" i="1" dirty="0"/>
                  <a:t>full feature independence. </a:t>
                </a:r>
                <a:r>
                  <a:rPr lang="en-US" dirty="0"/>
                  <a:t>With that, you can just do</a:t>
                </a:r>
              </a:p>
              <a:p>
                <a:pPr marL="457200" lvl="1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∗…∗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fontAlgn="ctr"/>
                <a:r>
                  <a:rPr lang="en-US" dirty="0"/>
                  <a:t>call that "</a:t>
                </a:r>
                <a:r>
                  <a: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naïve </a:t>
                </a:r>
                <a:r>
                  <a:rPr lang="en-US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naïve</a:t>
                </a:r>
                <a:r>
                  <a: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b="1" dirty="0" err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bayes</a:t>
                </a:r>
                <a:r>
                  <a:rPr lang="en-US" dirty="0"/>
                  <a:t>" because it assumes so much independence that it's just ridiculous.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AC20F-FA6F-4A50-AD35-D4935455C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Thomas Bayes.gif">
            <a:extLst>
              <a:ext uri="{FF2B5EF4-FFF2-40B4-BE49-F238E27FC236}">
                <a16:creationId xmlns:a16="http://schemas.microsoft.com/office/drawing/2014/main" id="{F8385C02-3351-408D-93B9-F61A099D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53" y="4472137"/>
            <a:ext cx="2066238" cy="22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6641FBE-C8F5-4484-8A22-9D0FEBFBB41C}"/>
              </a:ext>
            </a:extLst>
          </p:cNvPr>
          <p:cNvSpPr/>
          <p:nvPr/>
        </p:nvSpPr>
        <p:spPr>
          <a:xfrm>
            <a:off x="9074285" y="3830112"/>
            <a:ext cx="2279515" cy="1284051"/>
          </a:xfrm>
          <a:prstGeom prst="cloudCallout">
            <a:avLst>
              <a:gd name="adj1" fmla="val -62227"/>
              <a:gd name="adj2" fmla="val 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the double-joke</a:t>
            </a:r>
          </a:p>
        </p:txBody>
      </p:sp>
    </p:spTree>
    <p:extLst>
      <p:ext uri="{BB962C8B-B14F-4D97-AF65-F5344CB8AC3E}">
        <p14:creationId xmlns:p14="http://schemas.microsoft.com/office/powerpoint/2010/main" val="6478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Evidence “Lift”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Assuming </a:t>
                </a:r>
                <a:r>
                  <a:rPr lang="en-US" dirty="0">
                    <a:solidFill>
                      <a:srgbClr val="671E97"/>
                    </a:solidFill>
                  </a:rPr>
                  <a:t>full feature independence</a:t>
                </a:r>
                <a:r>
                  <a:rPr lang="en-US" dirty="0"/>
                  <a:t>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×…×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×…×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lif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lif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×…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lif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lif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97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4B2-A21F-4493-97CA-4CFAE76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55F-E9EA-4336-A044-62CBF943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Overall probability of booking is 0.0001. </a:t>
            </a:r>
          </a:p>
          <a:p>
            <a:r>
              <a:rPr lang="en-US" b="1" dirty="0"/>
              <a:t>Visited a finance website?</a:t>
            </a:r>
            <a:r>
              <a:rPr lang="en-US" dirty="0"/>
              <a:t> Multiply the probability of booking by a factor </a:t>
            </a:r>
            <a:r>
              <a:rPr lang="en-US" b="1" dirty="0"/>
              <a:t>of two.</a:t>
            </a:r>
            <a:r>
              <a:rPr lang="en-US" dirty="0"/>
              <a:t> </a:t>
            </a:r>
          </a:p>
          <a:p>
            <a:r>
              <a:rPr lang="en-US" b="1" dirty="0"/>
              <a:t>Visit a truck-pull site?</a:t>
            </a:r>
            <a:r>
              <a:rPr lang="en-US" dirty="0"/>
              <a:t> Multiply the probability by a factor of 0.25. </a:t>
            </a:r>
          </a:p>
          <a:p>
            <a:r>
              <a:rPr lang="en-US" dirty="0"/>
              <a:t>And so on.</a:t>
            </a:r>
          </a:p>
          <a:p>
            <a:r>
              <a:rPr lang="en-US" dirty="0"/>
              <a:t>Warning -- because we assume complete independence, the individual estimates of lift do not account for the presence of others with which they may be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correlated</a:t>
            </a:r>
            <a:r>
              <a:rPr lang="en-US" dirty="0"/>
              <a:t>. Therefore, because the correlation is not accounted for, the lifts may be </a:t>
            </a:r>
            <a:r>
              <a:rPr lang="en-US" i="1" dirty="0"/>
              <a:t>higher</a:t>
            </a:r>
            <a:r>
              <a:rPr lang="en-US" dirty="0"/>
              <a:t> or </a:t>
            </a:r>
            <a:r>
              <a:rPr lang="en-US" i="1" dirty="0"/>
              <a:t>lower </a:t>
            </a:r>
            <a:r>
              <a:rPr lang="en-US" dirty="0"/>
              <a:t>than they would otherwise be. This leads to the lifts being </a:t>
            </a:r>
            <a:r>
              <a:rPr lang="en-US" i="1" dirty="0"/>
              <a:t>inflated. </a:t>
            </a:r>
          </a:p>
          <a:p>
            <a:pPr lvl="1"/>
            <a:r>
              <a:rPr lang="en-US" dirty="0"/>
              <a:t>So lifts are useful for </a:t>
            </a:r>
            <a:r>
              <a:rPr lang="en-US" i="1" dirty="0"/>
              <a:t>comparison</a:t>
            </a:r>
            <a:r>
              <a:rPr lang="en-US" dirty="0"/>
              <a:t>, but when they're all combined together, the final probability score is not accurate as an </a:t>
            </a:r>
            <a:r>
              <a:rPr lang="en-US" i="1" dirty="0"/>
              <a:t>actual </a:t>
            </a:r>
            <a:r>
              <a:rPr lang="en-US" dirty="0"/>
              <a:t>measure of absolute probability. It will be distorted.</a:t>
            </a:r>
          </a:p>
          <a:p>
            <a:pPr lvl="1"/>
            <a:r>
              <a:rPr lang="en-US" i="1" dirty="0"/>
              <a:t>Do not rely on naïve </a:t>
            </a:r>
            <a:r>
              <a:rPr lang="en-US" i="1" dirty="0" err="1"/>
              <a:t>bayes</a:t>
            </a:r>
            <a:r>
              <a:rPr lang="en-US" i="1" dirty="0"/>
              <a:t> for objective ground truth – only for relative impact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B4E4A36-E131-4982-85AF-F46F5EE87269}"/>
              </a:ext>
            </a:extLst>
          </p:cNvPr>
          <p:cNvSpPr/>
          <p:nvPr/>
        </p:nvSpPr>
        <p:spPr>
          <a:xfrm>
            <a:off x="4688732" y="145915"/>
            <a:ext cx="5690681" cy="1439694"/>
          </a:xfrm>
          <a:prstGeom prst="cloudCallout">
            <a:avLst>
              <a:gd name="adj1" fmla="val -55534"/>
              <a:gd name="adj2" fmla="val 17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web browsing behavior predict probability of booking?</a:t>
            </a:r>
          </a:p>
        </p:txBody>
      </p:sp>
    </p:spTree>
    <p:extLst>
      <p:ext uri="{BB962C8B-B14F-4D97-AF65-F5344CB8AC3E}">
        <p14:creationId xmlns:p14="http://schemas.microsoft.com/office/powerpoint/2010/main" val="26184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Evidence Lifts from Facebook “Likes”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“Like” on Facebook is quite predictive of:</a:t>
            </a:r>
          </a:p>
          <a:p>
            <a:pPr lvl="1"/>
            <a:r>
              <a:rPr lang="en-US" dirty="0"/>
              <a:t>How they score on intelligence tests</a:t>
            </a:r>
          </a:p>
          <a:p>
            <a:pPr lvl="1"/>
            <a:r>
              <a:rPr lang="en-US" dirty="0"/>
              <a:t>How they score on psychometric tests (e.g., how extroverted or conscientious they are)</a:t>
            </a:r>
          </a:p>
          <a:p>
            <a:pPr lvl="1"/>
            <a:r>
              <a:rPr lang="en-US" dirty="0"/>
              <a:t>Whether they drink alcohol or smoke</a:t>
            </a:r>
          </a:p>
          <a:p>
            <a:pPr lvl="1"/>
            <a:r>
              <a:rPr lang="en-US" dirty="0"/>
              <a:t>Their religion and political views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Here’s some data predicting “How does what someone “like” impact the likelihood of them having High IQ?”</a:t>
            </a:r>
          </a:p>
        </p:txBody>
      </p:sp>
    </p:spTree>
    <p:extLst>
      <p:ext uri="{BB962C8B-B14F-4D97-AF65-F5344CB8AC3E}">
        <p14:creationId xmlns:p14="http://schemas.microsoft.com/office/powerpoint/2010/main" val="95014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Evidence Lifts from Facebook “Likes”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0676" y="1178074"/>
            <a:ext cx="8488762" cy="551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33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A23-589B-41B2-9279-6063583D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Workbook for lab, lab to be posted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F2BE-27E7-4F4E-9B96-C3E4D645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/>
              <a:t>canvas files for </a:t>
            </a:r>
            <a:r>
              <a:rPr lang="en-US" dirty="0"/>
              <a:t>“NB-example-fill-in.xlsx”</a:t>
            </a:r>
          </a:p>
        </p:txBody>
      </p:sp>
    </p:spTree>
    <p:extLst>
      <p:ext uri="{BB962C8B-B14F-4D97-AF65-F5344CB8AC3E}">
        <p14:creationId xmlns:p14="http://schemas.microsoft.com/office/powerpoint/2010/main" val="107626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Targeting Online Consumers with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01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Advertising campaign for upscale hotel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simplicity, model whether or not someone will click on an 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run a campaign in the past, selecting </a:t>
            </a:r>
            <a:r>
              <a:rPr lang="en-US" i="1" dirty="0"/>
              <a:t>online consumers</a:t>
            </a:r>
            <a:r>
              <a:rPr lang="en-US" dirty="0"/>
              <a:t> randomly.</a:t>
            </a:r>
          </a:p>
          <a:p>
            <a:pPr lvl="1"/>
            <a:r>
              <a:rPr lang="en-US" dirty="0"/>
              <a:t>So we have training data on who</a:t>
            </a:r>
            <a:r>
              <a:rPr lang="en-US" i="1" dirty="0"/>
              <a:t> did </a:t>
            </a:r>
            <a:r>
              <a:rPr lang="en-US" dirty="0"/>
              <a:t>and who did </a:t>
            </a:r>
            <a:r>
              <a:rPr lang="en-US" i="1" dirty="0"/>
              <a:t>not </a:t>
            </a:r>
            <a:r>
              <a:rPr lang="en-US" dirty="0"/>
              <a:t>click on the ad</a:t>
            </a:r>
          </a:p>
          <a:p>
            <a:r>
              <a:rPr lang="en-US" dirty="0"/>
              <a:t>Features are all kinds of websites that a user has visited in the past</a:t>
            </a:r>
          </a:p>
          <a:p>
            <a:pPr lvl="1"/>
            <a:r>
              <a:rPr lang="en-US" dirty="0"/>
              <a:t>Reported to us via cookies</a:t>
            </a:r>
          </a:p>
          <a:p>
            <a:pPr lvl="1"/>
            <a:r>
              <a:rPr lang="en-US" dirty="0"/>
              <a:t>You group the websites into categories -- e.g., financial sites, luxury goods sites, truck-pull pig-wrestling 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 to run a campaign getting more bookings per dollar spent on ad impressions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might you predict whether or not someone will click on an ad, given the evidences?</a:t>
            </a:r>
          </a:p>
        </p:txBody>
      </p:sp>
    </p:spTree>
    <p:extLst>
      <p:ext uri="{BB962C8B-B14F-4D97-AF65-F5344CB8AC3E}">
        <p14:creationId xmlns:p14="http://schemas.microsoft.com/office/powerpoint/2010/main" val="76844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4D06-497F-45D5-BB18-2F942EE9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17-F415-40D0-93B2-3B453D4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from </a:t>
            </a:r>
          </a:p>
          <a:p>
            <a:r>
              <a:rPr lang="en-US" dirty="0"/>
              <a:t>Provost, Foster; Fawcett, Tom. Data Science for Business: What You Need to Know about Data Mining and Data-Analytic Thinking (Kindle Locations 5356-5358). O'Reilly Media. Kindle Edition.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EFD8-FC99-4A70-A471-23214364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this? Discriminant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A961-FD0E-4373-BDB0-8D6AF481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discriminant functions such as logistic regression, SVM, we can say that we are asking the question: </a:t>
            </a:r>
          </a:p>
          <a:p>
            <a:pPr lvl="1"/>
            <a:r>
              <a:rPr lang="en-US" dirty="0"/>
              <a:t>what is the probability of some outcome given some evidence" </a:t>
            </a:r>
          </a:p>
          <a:p>
            <a:pPr lvl="2"/>
            <a:r>
              <a:rPr lang="en-US" dirty="0"/>
              <a:t>where "evidence" is a collection of features describing something </a:t>
            </a:r>
          </a:p>
          <a:p>
            <a:r>
              <a:rPr lang="en-US" dirty="0"/>
              <a:t>in terminology of probability, we can express that question like this: 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where `y` is the outcome, and `x` is the vector of features </a:t>
            </a:r>
          </a:p>
          <a:p>
            <a:r>
              <a:rPr lang="en-US" dirty="0"/>
              <a:t>recall that with logistic regression, 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  == </a:t>
            </a:r>
          </a:p>
          <a:p>
            <a:endParaRPr lang="en-US" dirty="0"/>
          </a:p>
          <a:p>
            <a:r>
              <a:rPr lang="en-US" dirty="0"/>
              <a:t>This function draws a line (of discrimination), which can be used to make predictions</a:t>
            </a:r>
          </a:p>
          <a:p>
            <a:endParaRPr lang="en-US" dirty="0"/>
          </a:p>
        </p:txBody>
      </p:sp>
      <p:pic>
        <p:nvPicPr>
          <p:cNvPr id="1028" name="Picture 4" descr="1 &#10;(30+31 T) ">
            <a:extLst>
              <a:ext uri="{FF2B5EF4-FFF2-40B4-BE49-F238E27FC236}">
                <a16:creationId xmlns:a16="http://schemas.microsoft.com/office/drawing/2014/main" id="{BAB0903B-6CEF-4F41-9EC8-F5ADB048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38" y="4647432"/>
            <a:ext cx="2476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552B-9785-4640-978B-8194CAD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there are other ways to estimate p(</a:t>
            </a:r>
            <a:r>
              <a:rPr lang="en-US" dirty="0" err="1"/>
              <a:t>y|x</a:t>
            </a:r>
            <a:r>
              <a:rPr lang="en-US" dirty="0"/>
              <a:t>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22FD-C786-4609-A1FB-85521AD6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Let's take a diversion. What is the probability that two things both occur? Say, the probability that A and B will both occur. This is expressed as p(AB)</a:t>
            </a:r>
          </a:p>
          <a:p>
            <a:pPr lvl="1" fontAlgn="ctr"/>
            <a:r>
              <a:rPr lang="en-US" dirty="0"/>
              <a:t>If the two events are </a:t>
            </a:r>
            <a:r>
              <a:rPr lang="en-US" i="1" dirty="0"/>
              <a:t>completely independent</a:t>
            </a:r>
            <a:r>
              <a:rPr lang="en-US" dirty="0"/>
              <a:t> of one another, then knowing A tells us nothing about what B will be. This will be </a:t>
            </a:r>
          </a:p>
          <a:p>
            <a:pPr lvl="2" fontAlgn="ctr"/>
            <a:r>
              <a:rPr lang="en-US" dirty="0"/>
              <a:t>p(AB) = p(A) * p(B)  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 IMPORTANT</a:t>
            </a:r>
            <a:endParaRPr lang="en-US" dirty="0">
              <a:highlight>
                <a:srgbClr val="FFFF00"/>
              </a:highlight>
            </a:endParaRPr>
          </a:p>
          <a:p>
            <a:pPr lvl="1" fontAlgn="ctr"/>
            <a:r>
              <a:rPr lang="en-US" i="1" dirty="0"/>
              <a:t>But</a:t>
            </a:r>
            <a:r>
              <a:rPr lang="en-US" dirty="0"/>
              <a:t>, if knowing A tells us something about B, then we need to express this </a:t>
            </a:r>
            <a:r>
              <a:rPr lang="en-US" i="1" dirty="0"/>
              <a:t>dependence</a:t>
            </a:r>
            <a:r>
              <a:rPr lang="en-US" dirty="0"/>
              <a:t>, like this:</a:t>
            </a:r>
          </a:p>
          <a:p>
            <a:pPr lvl="2" fontAlgn="ctr"/>
            <a:r>
              <a:rPr lang="en-US" dirty="0"/>
              <a:t>p(AB) = p(A) * p(B|A)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 ALSO IMPORTANT</a:t>
            </a:r>
            <a:endParaRPr lang="en-US" dirty="0">
              <a:highlight>
                <a:srgbClr val="FFFF00"/>
              </a:highlight>
            </a:endParaRPr>
          </a:p>
          <a:p>
            <a:pPr lvl="2" fontAlgn="ctr"/>
            <a:r>
              <a:rPr lang="en-US" dirty="0"/>
              <a:t>Or, the probability of A and B both occurring equals the probability of A occurring times the probability of B occurring given that A has occurred.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7072-3868-4EB2-A32A-97D72971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Example: fair dice and trick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78E8-F07A-457D-833C-00DD1F9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6"/>
            <a:ext cx="10515600" cy="54175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Say you have a fair dice. You roll it once, and get a 6. What was the probability of that occurring? </a:t>
            </a:r>
          </a:p>
          <a:p>
            <a:pPr lvl="1"/>
            <a:r>
              <a:rPr lang="en-US" dirty="0"/>
              <a:t>1/6.</a:t>
            </a:r>
          </a:p>
          <a:p>
            <a:r>
              <a:rPr lang="en-US" dirty="0"/>
              <a:t>You roll it again. What is the probability that you will get another 6? Is it influenced by what you got on the first roll?</a:t>
            </a:r>
          </a:p>
          <a:p>
            <a:pPr lvl="1"/>
            <a:r>
              <a:rPr lang="en-US" dirty="0"/>
              <a:t>No. It’s still 1/6. They’re </a:t>
            </a:r>
            <a:r>
              <a:rPr lang="en-US" i="1" dirty="0"/>
              <a:t>completely independent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A=6, B=6, p(AB) = p(A) * p(B) = 1/6 * 1/6</a:t>
            </a:r>
          </a:p>
          <a:p>
            <a:r>
              <a:rPr lang="en-US" dirty="0"/>
              <a:t>Now say you have in your pocket 6 trick dice. One always rolls a 1, another always rolls a 2… and the last always rolls a 6.</a:t>
            </a:r>
          </a:p>
          <a:p>
            <a:r>
              <a:rPr lang="en-US" dirty="0"/>
              <a:t>You pull one out of your pocket at random and roll it. What is the probability that you will roll a 6?</a:t>
            </a:r>
          </a:p>
          <a:p>
            <a:pPr lvl="1"/>
            <a:r>
              <a:rPr lang="en-US" dirty="0"/>
              <a:t>1/6</a:t>
            </a:r>
          </a:p>
          <a:p>
            <a:r>
              <a:rPr lang="en-US" dirty="0"/>
              <a:t>Now you roll that </a:t>
            </a:r>
            <a:r>
              <a:rPr lang="en-US" i="1" dirty="0"/>
              <a:t>same trick die again</a:t>
            </a:r>
            <a:r>
              <a:rPr lang="en-US" dirty="0"/>
              <a:t>. What is the probability that you will get a 6?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This dependence is modeled like this.</a:t>
            </a:r>
          </a:p>
          <a:p>
            <a:pPr lvl="1"/>
            <a:r>
              <a:rPr lang="en-US" dirty="0"/>
              <a:t>p(AB) = p(A) * p(B|A)</a:t>
            </a:r>
          </a:p>
          <a:p>
            <a:pPr lvl="1"/>
            <a:r>
              <a:rPr lang="en-US" dirty="0"/>
              <a:t>A = 6, B = 6, p(AB) = 1/6 * 1 = 1/6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E9C77A3-A9C6-4C7D-9448-9AC208EA54DB}"/>
              </a:ext>
            </a:extLst>
          </p:cNvPr>
          <p:cNvSpPr/>
          <p:nvPr/>
        </p:nvSpPr>
        <p:spPr>
          <a:xfrm>
            <a:off x="4444181" y="4748981"/>
            <a:ext cx="2644878" cy="1111046"/>
          </a:xfrm>
          <a:prstGeom prst="wedgeRectCallout">
            <a:avLst>
              <a:gd name="adj1" fmla="val -66930"/>
              <a:gd name="adj2" fmla="val 49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as like we did for “True Positive Rate” to factor out class priors</a:t>
            </a:r>
          </a:p>
        </p:txBody>
      </p:sp>
    </p:spTree>
    <p:extLst>
      <p:ext uri="{BB962C8B-B14F-4D97-AF65-F5344CB8AC3E}">
        <p14:creationId xmlns:p14="http://schemas.microsoft.com/office/powerpoint/2010/main" val="32220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6E5D-EDE8-47D0-937D-845BFC0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trick! </a:t>
            </a:r>
            <a:r>
              <a:rPr lang="en-US" i="1" dirty="0"/>
              <a:t>Bayes rule</a:t>
            </a:r>
            <a:r>
              <a:rPr lang="en-US" dirty="0"/>
              <a:t>, named after Thomas Bayes, 1700's.</a:t>
            </a:r>
          </a:p>
        </p:txBody>
      </p:sp>
      <p:pic>
        <p:nvPicPr>
          <p:cNvPr id="2050" name="Picture 2" descr="Thomas Bayes.gif">
            <a:extLst>
              <a:ext uri="{FF2B5EF4-FFF2-40B4-BE49-F238E27FC236}">
                <a16:creationId xmlns:a16="http://schemas.microsoft.com/office/drawing/2014/main" id="{10CB685C-6454-4F84-A159-298D547ED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30" y="1097480"/>
            <a:ext cx="5078896" cy="54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D53F-A426-468B-A221-E58B8410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148815"/>
            <a:ext cx="10515600" cy="1325563"/>
          </a:xfrm>
        </p:spPr>
        <p:txBody>
          <a:bodyPr/>
          <a:lstStyle/>
          <a:p>
            <a:r>
              <a:rPr lang="en-US" dirty="0"/>
              <a:t>Time for a trick! </a:t>
            </a:r>
            <a:r>
              <a:rPr lang="en-US" i="1" dirty="0"/>
              <a:t>Bayes </a:t>
            </a:r>
            <a:r>
              <a:rPr lang="en-US" dirty="0"/>
              <a:t>rule, named after Thomas Bayes, 1700's.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BD7E2-1719-4EFC-993C-82B4B6424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378"/>
                <a:ext cx="10515600" cy="5113235"/>
              </a:xfrm>
            </p:spPr>
            <p:txBody>
              <a:bodyPr>
                <a:normAutofit lnSpcReduction="10000"/>
              </a:bodyPr>
              <a:lstStyle/>
              <a:p>
                <a:pPr fontAlgn="ctr"/>
                <a:r>
                  <a:rPr lang="en-US" dirty="0"/>
                  <a:t>The trick is that: </a:t>
                </a:r>
              </a:p>
              <a:p>
                <a:pPr lvl="1" fontAlgn="ctr"/>
                <a:r>
                  <a:rPr lang="en-US" dirty="0"/>
                  <a:t>p(A) * p(B|A) = p(AB) = p(B) * p(A | B). </a:t>
                </a:r>
              </a:p>
              <a:p>
                <a:pPr lvl="1" fontAlgn="ctr"/>
                <a:r>
                  <a:rPr lang="en-US" dirty="0"/>
                  <a:t>In other words, it's arbitrary which event we choose first, A or B. All of these are equivalent.</a:t>
                </a:r>
              </a:p>
              <a:p>
                <a:pPr fontAlgn="ctr"/>
                <a:r>
                  <a:rPr lang="en-US" i="1" dirty="0"/>
                  <a:t>Therefore,</a:t>
                </a:r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font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fontAlgn="ctr"/>
                <a:r>
                  <a:rPr lang="en-US" i="1" dirty="0"/>
                  <a:t>Therefore, we</a:t>
                </a:r>
                <a:r>
                  <a:rPr lang="en-US" dirty="0"/>
                  <a:t> have another way to express p(Y | x) -- the same thing that logistic regression predicts</a:t>
                </a:r>
              </a:p>
              <a:p>
                <a:pPr marL="457200" lvl="1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BD7E2-1719-4EFC-993C-82B4B6424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378"/>
                <a:ext cx="10515600" cy="5113235"/>
              </a:xfrm>
              <a:blipFill>
                <a:blip r:embed="rId2"/>
                <a:stretch>
                  <a:fillRect l="-1043" t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6954A27C-6CA2-4F3C-8716-E25D23CB716C}"/>
              </a:ext>
            </a:extLst>
          </p:cNvPr>
          <p:cNvSpPr/>
          <p:nvPr/>
        </p:nvSpPr>
        <p:spPr>
          <a:xfrm>
            <a:off x="8468032" y="2330245"/>
            <a:ext cx="4591664" cy="257605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IT'S BEAUTIFUL</a:t>
            </a:r>
          </a:p>
        </p:txBody>
      </p:sp>
    </p:spTree>
    <p:extLst>
      <p:ext uri="{BB962C8B-B14F-4D97-AF65-F5344CB8AC3E}">
        <p14:creationId xmlns:p14="http://schemas.microsoft.com/office/powerpoint/2010/main" val="27451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70A2-D184-407B-B978-C9483FA8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47341"/>
            <a:ext cx="10515600" cy="1325563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So how do we use it, and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6F53D-2883-4A71-83C0-E6283A133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368" y="1179872"/>
                <a:ext cx="10515600" cy="550606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H=hypothesis                  E= evidence</a:t>
                </a:r>
              </a:p>
              <a:p>
                <a:r>
                  <a:rPr lang="en-US" dirty="0"/>
                  <a:t>The things on the right may be easier to determine than the thing on the left. </a:t>
                </a:r>
              </a:p>
              <a:p>
                <a:pPr fontAlgn="ctr"/>
                <a:r>
                  <a:rPr lang="en-US" dirty="0"/>
                  <a:t>Say you are a doctor. A patient arrives with red spots. The question is, do they have measles? </a:t>
                </a:r>
              </a:p>
              <a:p>
                <a:pPr lvl="1" font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𝑚𝑒𝑎𝑠𝑙𝑒𝑠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𝑠𝑝𝑜𝑡𝑠</m:t>
                        </m:r>
                      </m:e>
                    </m:d>
                  </m:oMath>
                </a14:m>
                <a:endParaRPr lang="en-US" b="0" dirty="0"/>
              </a:p>
              <a:p>
                <a:pPr fontAlgn="ctr"/>
                <a:r>
                  <a:rPr lang="en-US" dirty="0"/>
                  <a:t>This is very difficult to estimate! </a:t>
                </a:r>
              </a:p>
              <a:p>
                <a:pPr fontAlgn="ctr"/>
                <a:endParaRPr lang="en-US" dirty="0"/>
              </a:p>
              <a:p>
                <a:pPr fontAlgn="ctr"/>
                <a:endParaRPr lang="en-US" dirty="0"/>
              </a:p>
              <a:p>
                <a:pPr fontAlgn="ctr"/>
                <a:endParaRPr lang="en-US" dirty="0"/>
              </a:p>
              <a:p>
                <a:pPr fontAlgn="ctr"/>
                <a:r>
                  <a:rPr lang="en-US" dirty="0"/>
                  <a:t>So we take the alternative approach.</a:t>
                </a:r>
              </a:p>
              <a:p>
                <a:pPr fontAlgn="ctr"/>
                <a:endParaRPr lang="en-US" dirty="0"/>
              </a:p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𝑚𝑒𝑎𝑠𝑙𝑒𝑠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𝑠𝑝𝑜𝑡𝑠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𝑠𝑝𝑜𝑡𝑠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𝑚𝑒𝑎𝑠𝑙𝑒𝑠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𝑚𝑒𝑎𝑠𝑙𝑒𝑠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𝑠𝑝𝑜𝑡𝑠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fontAlgn="ctr">
                  <a:buNone/>
                </a:pPr>
                <a:endParaRPr lang="en-US" dirty="0"/>
              </a:p>
              <a:p>
                <a:pPr fontAlgn="ctr"/>
                <a:r>
                  <a:rPr lang="en-US" dirty="0"/>
                  <a:t>p(red spots | measles) is much easier to determine. How many people known to have measles have red spots also?</a:t>
                </a:r>
              </a:p>
              <a:p>
                <a:pPr fontAlgn="ctr"/>
                <a:r>
                  <a:rPr lang="en-US" dirty="0"/>
                  <a:t>p(measles) is just "what is the prevalence of measles?" regardless of what signs they show.</a:t>
                </a:r>
              </a:p>
              <a:p>
                <a:pPr fontAlgn="ctr"/>
                <a:r>
                  <a:rPr lang="en-US" dirty="0"/>
                  <a:t>p(red spots) is just "what is the prevalence of red spots?" regardless of their diagnosis.</a:t>
                </a:r>
              </a:p>
              <a:p>
                <a:pPr lvl="1" fontAlgn="ctr"/>
                <a:r>
                  <a:rPr lang="en-US" dirty="0"/>
                  <a:t>Importantly, we often do not need to estimate p(E), if we are just </a:t>
                </a:r>
                <a:r>
                  <a:rPr lang="en-US" i="1" dirty="0"/>
                  <a:t>comparing</a:t>
                </a:r>
                <a:r>
                  <a:rPr lang="en-US" dirty="0"/>
                  <a:t> probabilities of </a:t>
                </a:r>
                <a:r>
                  <a:rPr lang="en-US" i="1" dirty="0"/>
                  <a:t>different outcomes </a:t>
                </a:r>
                <a:r>
                  <a:rPr lang="en-US" dirty="0"/>
                  <a:t>which all have the same </a:t>
                </a:r>
                <a:r>
                  <a:rPr lang="en-US" b="1" dirty="0"/>
                  <a:t>E</a:t>
                </a:r>
                <a:r>
                  <a:rPr lang="en-US" dirty="0"/>
                  <a:t>. Example later.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6F53D-2883-4A71-83C0-E6283A133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368" y="1179872"/>
                <a:ext cx="10515600" cy="5506064"/>
              </a:xfrm>
              <a:blipFill>
                <a:blip r:embed="rId2"/>
                <a:stretch>
                  <a:fillRect l="-406" t="-1883" b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48EE5E-5D85-471E-A9F6-8D8A3197003F}"/>
                  </a:ext>
                </a:extLst>
              </p:cNvPr>
              <p:cNvSpPr/>
              <p:nvPr/>
            </p:nvSpPr>
            <p:spPr>
              <a:xfrm>
                <a:off x="8214608" y="424169"/>
                <a:ext cx="2932714" cy="676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48EE5E-5D85-471E-A9F6-8D8A31970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08" y="424169"/>
                <a:ext cx="2932714" cy="676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D94FC90-E96E-44D9-A1EB-B1DF2A53A201}"/>
              </a:ext>
            </a:extLst>
          </p:cNvPr>
          <p:cNvSpPr/>
          <p:nvPr/>
        </p:nvSpPr>
        <p:spPr>
          <a:xfrm>
            <a:off x="6348918" y="2196516"/>
            <a:ext cx="5771745" cy="1736388"/>
          </a:xfrm>
          <a:prstGeom prst="wedgeRectCallout">
            <a:avLst>
              <a:gd name="adj1" fmla="val -75608"/>
              <a:gd name="adj2" fmla="val -19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“In order to directly estimate p( measles | red spots) we would need to think through all the different reasons a person might exhibit red spots and what proportion of them would be measles. This is likely impossible even for the most broadly knowledgeable physician.”</a:t>
            </a:r>
          </a:p>
        </p:txBody>
      </p:sp>
    </p:spTree>
    <p:extLst>
      <p:ext uri="{BB962C8B-B14F-4D97-AF65-F5344CB8AC3E}">
        <p14:creationId xmlns:p14="http://schemas.microsoft.com/office/powerpoint/2010/main" val="7419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EE86-9AC8-472B-9A84-9FC33B13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machine learning language…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F466A-24A2-446A-B2F7-A57740E8A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fontAlgn="ctr"/>
                <a:r>
                  <a:rPr lang="en-US" dirty="0"/>
                  <a:t>c = “some condition”, </a:t>
                </a:r>
                <a:r>
                  <a:rPr lang="en-US" dirty="0" err="1"/>
                  <a:t>eg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fontAlgn="ctr"/>
                <a:r>
                  <a:rPr lang="en-US" dirty="0"/>
                  <a:t>But what if </a:t>
                </a:r>
                <a:r>
                  <a:rPr lang="en-US" b="1" dirty="0"/>
                  <a:t>E</a:t>
                </a:r>
                <a:r>
                  <a:rPr lang="en-US" dirty="0"/>
                  <a:t> (the feature vector) is much more complex that just "do they have measles"… what if it has </a:t>
                </a:r>
                <a:r>
                  <a:rPr lang="en-US" i="1" dirty="0"/>
                  <a:t>dozens</a:t>
                </a:r>
                <a:r>
                  <a:rPr lang="en-US" dirty="0"/>
                  <a:t> of attributes?</a:t>
                </a:r>
              </a:p>
              <a:p>
                <a:pPr lvl="1" fontAlgn="ctr"/>
                <a:r>
                  <a:rPr lang="en-US" dirty="0"/>
                  <a:t>^ = "AND"</a:t>
                </a:r>
              </a:p>
              <a:p>
                <a:pPr lvl="1" font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fontAlgn="ctr"/>
                <a:r>
                  <a:rPr lang="en-US" dirty="0"/>
                  <a:t>That's hard! Limits our dataset’s ability to make a prediction – to make a prediction given we would only be able to consider </a:t>
                </a:r>
                <a:r>
                  <a:rPr lang="en-US" dirty="0" err="1"/>
                  <a:t>datapoints</a:t>
                </a:r>
                <a:r>
                  <a:rPr lang="en-US" dirty="0"/>
                  <a:t> with exactly the same set of evidences.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F466A-24A2-446A-B2F7-A57740E8A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99FA0-786B-4F82-B08C-FB56FEEEFBB3}"/>
                  </a:ext>
                </a:extLst>
              </p:cNvPr>
              <p:cNvSpPr/>
              <p:nvPr/>
            </p:nvSpPr>
            <p:spPr>
              <a:xfrm>
                <a:off x="8214608" y="424169"/>
                <a:ext cx="2932714" cy="68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599FA0-786B-4F82-B08C-FB56FEEEF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08" y="424169"/>
                <a:ext cx="2932714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A7679BB-3FFF-4CF8-9E21-AC1795464BFE}"/>
              </a:ext>
            </a:extLst>
          </p:cNvPr>
          <p:cNvSpPr/>
          <p:nvPr/>
        </p:nvSpPr>
        <p:spPr>
          <a:xfrm>
            <a:off x="9088111" y="4332890"/>
            <a:ext cx="2802439" cy="610899"/>
          </a:xfrm>
          <a:prstGeom prst="wedgeRectCallout">
            <a:avLst>
              <a:gd name="adj1" fmla="val -55691"/>
              <a:gd name="adj2" fmla="val -8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dirty="0"/>
              <a:t>Like… runny nose, fever,  red spots, cranky…</a:t>
            </a:r>
          </a:p>
        </p:txBody>
      </p:sp>
    </p:spTree>
    <p:extLst>
      <p:ext uri="{BB962C8B-B14F-4D97-AF65-F5344CB8AC3E}">
        <p14:creationId xmlns:p14="http://schemas.microsoft.com/office/powerpoint/2010/main" val="315132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1938</Words>
  <Application>Microsoft Office PowerPoint</Application>
  <PresentationFormat>Widescreen</PresentationFormat>
  <Paragraphs>162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16 - Prediction via Evidence Combination</vt:lpstr>
      <vt:lpstr>Example: Targeting Online Consumers with Ads</vt:lpstr>
      <vt:lpstr>How to model this? Discriminant function…</vt:lpstr>
      <vt:lpstr>However, there are other ways to estimate p(y|x). </vt:lpstr>
      <vt:lpstr>Example: fair dice and trick dice</vt:lpstr>
      <vt:lpstr>Time for a trick! Bayes rule, named after Thomas Bayes, 1700's.</vt:lpstr>
      <vt:lpstr>Time for a trick! Bayes rule, named after Thomas Bayes, 1700's.</vt:lpstr>
      <vt:lpstr>So how do we use it, and why?</vt:lpstr>
      <vt:lpstr>In machine learning language…</vt:lpstr>
      <vt:lpstr>To deal with this problem, let’s make a naïve assumption</vt:lpstr>
      <vt:lpstr>Wait, how do we compute p(E)?</vt:lpstr>
      <vt:lpstr>Advantages and Disadvantages of Naïve Bayes</vt:lpstr>
      <vt:lpstr>Evidence Lift</vt:lpstr>
      <vt:lpstr>Assumption of full feature independence:</vt:lpstr>
      <vt:lpstr>A Model of Evidence “Lift”</vt:lpstr>
      <vt:lpstr>Hotel Example</vt:lpstr>
      <vt:lpstr>Example: Evidence Lifts from Facebook “Likes”</vt:lpstr>
      <vt:lpstr>Example: Evidence Lifts from Facebook “Likes”</vt:lpstr>
      <vt:lpstr>Workbook for lab, lab to be posted soon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Visualizing Model Performance</dc:title>
  <dc:creator>David Eargle</dc:creator>
  <cp:lastModifiedBy>David Eargle</cp:lastModifiedBy>
  <cp:revision>22</cp:revision>
  <dcterms:created xsi:type="dcterms:W3CDTF">2018-03-10T06:17:48Z</dcterms:created>
  <dcterms:modified xsi:type="dcterms:W3CDTF">2018-12-20T22:22:09Z</dcterms:modified>
</cp:coreProperties>
</file>