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4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00EF63-01B5-41E1-B95C-3337B923B8A5}">
          <p14:sldIdLst>
            <p14:sldId id="256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84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131"/>
    <a:srgbClr val="1C1C1C"/>
    <a:srgbClr val="002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4" autoAdjust="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820AA-5C17-49FB-BCF2-94AFEF61422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B2178-6425-4B9C-BE1C-1647524E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2178-6425-4B9C-BE1C-1647524E1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http://www.nytimes.com/2012/02/19/magazine/shopping-habits.html?pagewanted=1&amp;_r=1&amp;hp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2178-6425-4B9C-BE1C-1647524E1D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3FAE8-9516-4A19-BE23-1513EF75589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91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Jonah Hill – Peter Brand</a:t>
            </a:r>
          </a:p>
          <a:p>
            <a:r>
              <a:rPr lang="en-US"/>
              <a:t>Brad – Billy Beane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EC3A7-9BEB-4F63-9A55-6D2A8C1B0F0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pPr marL="217488" indent="-217488" eaLnBrk="1" hangingPunct="1">
              <a:buFontTx/>
              <a:buAutoNum type="arabicParenR"/>
            </a:pPr>
            <a:r>
              <a:rPr lang="en-US" altLang="en-US" sz="1000" dirty="0"/>
              <a:t> “Develop in you the tendency to..”   </a:t>
            </a:r>
            <a:r>
              <a:rPr lang="en-US" altLang="en-US" sz="1000" dirty="0">
                <a:sym typeface="Wingdings" pitchFamily="2" charset="2"/>
              </a:rPr>
              <a:t> </a:t>
            </a:r>
            <a:r>
              <a:rPr lang="en-US" altLang="en-US" sz="1000" dirty="0"/>
              <a:t>Data has become an </a:t>
            </a:r>
            <a:r>
              <a:rPr lang="en-US" altLang="en-US" sz="1000" dirty="0" err="1"/>
              <a:t>indispensible</a:t>
            </a:r>
            <a:r>
              <a:rPr lang="en-US" altLang="en-US" sz="1000" dirty="0"/>
              <a:t> strategic asset for almost all businesses;  firms and individuals who think data-analytically will have a competitive advantage </a:t>
            </a:r>
          </a:p>
          <a:p>
            <a:pPr marL="217488" indent="-217488" eaLnBrk="1" hangingPunct="1">
              <a:buFontTx/>
              <a:buAutoNum type="arabicParenR"/>
            </a:pPr>
            <a:r>
              <a:rPr lang="en-US" altLang="en-US" sz="1000" dirty="0"/>
              <a:t> Interact with technical people, direct your CTO, assess the prospects for companies (e.g., is there a data-mining angle to Microsoft’s acquisition of Skype? – the internet telephony startup, or why </a:t>
            </a:r>
            <a:r>
              <a:rPr lang="en-US" altLang="en-US" sz="1000" dirty="0" err="1"/>
              <a:t>gmail</a:t>
            </a:r>
            <a:r>
              <a:rPr lang="en-US" altLang="en-US" sz="1000" dirty="0"/>
              <a:t> might be valuable to Google?) </a:t>
            </a:r>
          </a:p>
          <a:p>
            <a:pPr marL="217488" indent="-217488" eaLnBrk="1" hangingPunct="1">
              <a:buFontTx/>
              <a:buAutoNum type="arabicParenR"/>
            </a:pPr>
            <a:r>
              <a:rPr lang="en-US" altLang="en-US" sz="1000" dirty="0"/>
              <a:t> You’re not going to be a data mining expert after this class – in fact there are entire masters programs (and Ph.D. programs) specializing in data mining.  However, you should be able to do straightforward pilot studies using basic techniques.  In a position to get a more advanced book and do more if it will benefit your job some time.</a:t>
            </a:r>
          </a:p>
        </p:txBody>
      </p:sp>
    </p:spTree>
    <p:extLst>
      <p:ext uri="{BB962C8B-B14F-4D97-AF65-F5344CB8AC3E}">
        <p14:creationId xmlns:p14="http://schemas.microsoft.com/office/powerpoint/2010/main" val="333625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AE53D-3219-40AB-8D81-6739068E069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http://www.crisp-dm.org/Process/index.htm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Cross Industry Standard Process for Data Mining</a:t>
            </a:r>
          </a:p>
        </p:txBody>
      </p:sp>
    </p:spTree>
    <p:extLst>
      <p:ext uri="{BB962C8B-B14F-4D97-AF65-F5344CB8AC3E}">
        <p14:creationId xmlns:p14="http://schemas.microsoft.com/office/powerpoint/2010/main" val="326551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FAC7E-D1B7-40B2-B83C-9093D9CEACF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59300"/>
            <a:ext cx="5848350" cy="4321175"/>
          </a:xfrm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what is it in practice?</a:t>
            </a:r>
          </a:p>
          <a:p>
            <a:pPr eaLnBrk="1" hangingPunct="1"/>
            <a:r>
              <a:rPr lang="en-US" altLang="en-US"/>
              <a:t>science and craft can be taught</a:t>
            </a:r>
          </a:p>
          <a:p>
            <a:pPr eaLnBrk="1" hangingPunct="1"/>
            <a:r>
              <a:rPr lang="en-US" altLang="en-US"/>
              <a:t>proper application creativity can come through experience</a:t>
            </a:r>
          </a:p>
          <a:p>
            <a:pPr eaLnBrk="1" hangingPunct="1">
              <a:buFont typeface="Wingdings" pitchFamily="2" charset="2"/>
              <a:buChar char="à"/>
            </a:pPr>
            <a:r>
              <a:rPr lang="en-US" altLang="en-US">
                <a:sym typeface="Wingdings" pitchFamily="2" charset="2"/>
              </a:rPr>
              <a:t>for a craft to be consistently effective, it is important to have a well-understood </a:t>
            </a:r>
            <a:r>
              <a:rPr lang="en-US" altLang="en-US" u="sng">
                <a:sym typeface="Wingdings" pitchFamily="2" charset="2"/>
              </a:rPr>
              <a:t>process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u="sng"/>
          </a:p>
          <a:p>
            <a:pPr eaLnBrk="1" hangingPunct="1">
              <a:buFont typeface="Wingdings" pitchFamily="2" charset="2"/>
              <a:buNone/>
            </a:pPr>
            <a:r>
              <a:rPr lang="en-US" altLang="en-US" u="sng"/>
              <a:t>common sense, and business sense</a:t>
            </a:r>
          </a:p>
        </p:txBody>
      </p:sp>
    </p:spTree>
    <p:extLst>
      <p:ext uri="{BB962C8B-B14F-4D97-AF65-F5344CB8AC3E}">
        <p14:creationId xmlns:p14="http://schemas.microsoft.com/office/powerpoint/2010/main" val="64166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0A248-DEE3-45BA-A697-D016BB4065F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53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33" tIns="48317" rIns="96633" bIns="48317" anchor="b"/>
          <a:lstStyle/>
          <a:p>
            <a:pPr algn="r" defTabSz="965200"/>
            <a:fld id="{E9D00235-49FF-468A-8C3F-A59F701EC333}" type="slidenum">
              <a:rPr lang="en-US" altLang="en-US" sz="1300"/>
              <a:pPr algn="r" defTabSz="965200"/>
              <a:t>12</a:t>
            </a:fld>
            <a:endParaRPr lang="en-US" altLang="en-US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Account specifics (pricing plan, etc.), usage, demographics</a:t>
            </a:r>
          </a:p>
          <a:p>
            <a:pPr eaLnBrk="1" hangingPunct="1"/>
            <a:r>
              <a:rPr lang="en-US" altLang="en-US"/>
              <a:t>PLUS!  Prior data on retention and attrition!  [would be very helpful]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 introduce notion of target variable, for use when differentiate classificatiion, regression, time series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46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33" tIns="48317" rIns="96633" bIns="48317" anchor="b"/>
          <a:lstStyle/>
          <a:p>
            <a:pPr algn="r" defTabSz="965200"/>
            <a:fld id="{07B9F645-4BEF-4213-AFB0-ED86575A4C89}" type="slidenum">
              <a:rPr lang="en-US" altLang="en-US" sz="1300"/>
              <a:pPr algn="r" defTabSz="965200"/>
              <a:t>14</a:t>
            </a:fld>
            <a:endParaRPr lang="en-US" altLang="en-US" sz="13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59300"/>
            <a:ext cx="58483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735" tIns="47867" rIns="95735" bIns="478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80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2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9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5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68EA-43A9-49AE-9E05-E0462CE2E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5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6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716508"/>
          </a:xfrm>
        </p:spPr>
        <p:txBody>
          <a:bodyPr>
            <a:normAutofit/>
          </a:bodyPr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  <a:p>
            <a:r>
              <a:rPr lang="en-US" dirty="0"/>
              <a:t>MGMT 3200 / MKTG 3201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Business data science is a process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397125"/>
            <a:ext cx="8229600" cy="45307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i="1" dirty="0">
                <a:solidFill>
                  <a:srgbClr val="FFFF00"/>
                </a:solidFill>
              </a:rPr>
              <a:t>science + craft + creativity + common sense</a:t>
            </a:r>
          </a:p>
          <a:p>
            <a:pPr eaLnBrk="1" hangingPunct="1">
              <a:buFontTx/>
              <a:buNone/>
              <a:defRPr/>
            </a:pPr>
            <a:endParaRPr lang="en-US" i="1" dirty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356F-0C6D-48D7-A9CA-D5669FE27DB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2438400" y="7162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4267200" y="7162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971800" y="7162800"/>
            <a:ext cx="2286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3810000" y="7162800"/>
            <a:ext cx="762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95614" y="3048001"/>
            <a:ext cx="1539875" cy="2173288"/>
            <a:chOff x="927" y="1920"/>
            <a:chExt cx="970" cy="1369"/>
          </a:xfrm>
        </p:grpSpPr>
        <p:sp>
          <p:nvSpPr>
            <p:cNvPr id="39949" name="Line 10"/>
            <p:cNvSpPr>
              <a:spLocks noChangeShapeType="1"/>
            </p:cNvSpPr>
            <p:nvPr/>
          </p:nvSpPr>
          <p:spPr bwMode="auto">
            <a:xfrm flipH="1">
              <a:off x="1584" y="1920"/>
              <a:ext cx="144" cy="672"/>
            </a:xfrm>
            <a:prstGeom prst="line">
              <a:avLst/>
            </a:prstGeom>
            <a:noFill/>
            <a:ln w="38100">
              <a:solidFill>
                <a:srgbClr val="FEEC0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23" name="Text Box 11"/>
            <p:cNvSpPr txBox="1">
              <a:spLocks noChangeArrowheads="1"/>
            </p:cNvSpPr>
            <p:nvPr/>
          </p:nvSpPr>
          <p:spPr bwMode="auto">
            <a:xfrm>
              <a:off x="927" y="2688"/>
              <a:ext cx="97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defRPr/>
              </a:pPr>
              <a:r>
                <a:rPr lang="en-US" sz="2800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ingdings" pitchFamily="2" charset="2"/>
                </a:rPr>
                <a:t>a </a:t>
              </a:r>
              <a:r>
                <a:rPr lang="en-US" sz="2800" i="1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ingdings" pitchFamily="2" charset="2"/>
                </a:rPr>
                <a:t>process</a:t>
              </a:r>
              <a:endParaRPr lang="en-US" sz="2800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defRPr/>
              </a:pPr>
              <a:endParaRPr lang="en-US" sz="28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71800" y="2895600"/>
            <a:ext cx="4724400" cy="1371600"/>
            <a:chOff x="912" y="1824"/>
            <a:chExt cx="2976" cy="864"/>
          </a:xfrm>
        </p:grpSpPr>
        <p:sp>
          <p:nvSpPr>
            <p:cNvPr id="39946" name="Line 13"/>
            <p:cNvSpPr>
              <a:spLocks noChangeShapeType="1"/>
            </p:cNvSpPr>
            <p:nvPr/>
          </p:nvSpPr>
          <p:spPr bwMode="auto">
            <a:xfrm flipH="1" flipV="1">
              <a:off x="912" y="1824"/>
              <a:ext cx="336" cy="768"/>
            </a:xfrm>
            <a:prstGeom prst="line">
              <a:avLst/>
            </a:prstGeom>
            <a:noFill/>
            <a:ln w="28575">
              <a:solidFill>
                <a:srgbClr val="FEEC02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4"/>
            <p:cNvSpPr>
              <a:spLocks noChangeShapeType="1"/>
            </p:cNvSpPr>
            <p:nvPr/>
          </p:nvSpPr>
          <p:spPr bwMode="auto">
            <a:xfrm flipV="1">
              <a:off x="1824" y="1872"/>
              <a:ext cx="768" cy="768"/>
            </a:xfrm>
            <a:prstGeom prst="line">
              <a:avLst/>
            </a:prstGeom>
            <a:noFill/>
            <a:ln w="28575">
              <a:solidFill>
                <a:srgbClr val="FEEC02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5"/>
            <p:cNvSpPr>
              <a:spLocks noChangeShapeType="1"/>
            </p:cNvSpPr>
            <p:nvPr/>
          </p:nvSpPr>
          <p:spPr bwMode="auto">
            <a:xfrm flipV="1">
              <a:off x="1920" y="1824"/>
              <a:ext cx="1968" cy="864"/>
            </a:xfrm>
            <a:prstGeom prst="line">
              <a:avLst/>
            </a:prstGeom>
            <a:noFill/>
            <a:ln w="28575">
              <a:solidFill>
                <a:srgbClr val="FEEC02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81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TelCo</a:t>
            </a:r>
            <a:r>
              <a:rPr lang="en-US" dirty="0"/>
              <a:t>: An example business problem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TelCo</a:t>
            </a:r>
            <a:r>
              <a:rPr lang="en-US" dirty="0"/>
              <a:t>, a major telecommunications firm, wants to investigate its problem with customer attrition, or “churn”</a:t>
            </a:r>
          </a:p>
          <a:p>
            <a:pPr eaLnBrk="1" hangingPunct="1">
              <a:defRPr/>
            </a:pPr>
            <a:r>
              <a:rPr lang="en-US" dirty="0"/>
              <a:t>Lets consider this for now as a marketing problem only</a:t>
            </a:r>
          </a:p>
          <a:p>
            <a:pPr eaLnBrk="1" hangingPunct="1">
              <a:defRPr/>
            </a:pP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A38C8-4DAC-4F52-8CB7-EFE9E4F5642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362200" y="512445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go about targeting some customers with a special offer, prior to contract expiration? Think about what data should be available for your use.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1A8E-630B-45C0-9514-C97B25030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CF7701D-314E-465D-AE40-2188E7013838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12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365125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Today’s mini case:</a:t>
            </a:r>
            <a:br>
              <a:rPr lang="en-US" sz="2800" dirty="0"/>
            </a:br>
            <a:r>
              <a:rPr lang="en-US" sz="2800" dirty="0"/>
              <a:t>What data might </a:t>
            </a:r>
            <a:r>
              <a:rPr lang="en-US" sz="2800" dirty="0" err="1"/>
              <a:t>TelCo</a:t>
            </a:r>
            <a:r>
              <a:rPr lang="en-US" sz="2800" dirty="0"/>
              <a:t> mine to help with churn management?</a:t>
            </a:r>
          </a:p>
        </p:txBody>
      </p:sp>
      <p:pic>
        <p:nvPicPr>
          <p:cNvPr id="41987" name="Picture 3" descr="CRISP-DM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159000" y="1828800"/>
            <a:ext cx="4549775" cy="4530725"/>
          </a:xfrm>
        </p:spPr>
      </p:pic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971800" y="2209800"/>
            <a:ext cx="2971800" cy="1219200"/>
          </a:xfrm>
          <a:prstGeom prst="ellips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23527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CA088-2B4E-417C-B495-CDC6C3471C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36600" y="3159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Types of Data Mining Tasks</a:t>
            </a:r>
          </a:p>
        </p:txBody>
      </p:sp>
    </p:spTree>
    <p:extLst>
      <p:ext uri="{BB962C8B-B14F-4D97-AF65-F5344CB8AC3E}">
        <p14:creationId xmlns:p14="http://schemas.microsoft.com/office/powerpoint/2010/main" val="273350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9855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E52FDA-1E1A-49F8-9BE0-AA6824D25DFB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14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Types of Data Mining Tasks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0" y="914400"/>
            <a:ext cx="8229600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i="1" dirty="0">
                <a:solidFill>
                  <a:srgbClr val="FFFF00"/>
                </a:solidFill>
              </a:rPr>
              <a:t>Many business problems have as an important component one of these data mining tasks:</a:t>
            </a:r>
            <a:endParaRPr lang="en-US" sz="2000" dirty="0">
              <a:solidFill>
                <a:srgbClr val="CCEC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defRPr/>
            </a:pPr>
            <a:r>
              <a:rPr lang="en-US" sz="2000" dirty="0">
                <a:solidFill>
                  <a:srgbClr val="FFCCFF"/>
                </a:solidFill>
              </a:rPr>
              <a:t>Affinity grouping </a:t>
            </a:r>
            <a:r>
              <a:rPr lang="en-US" sz="1600" dirty="0">
                <a:solidFill>
                  <a:srgbClr val="FFCCFF"/>
                </a:solidFill>
              </a:rPr>
              <a:t>(a.k.a. “associations”, “market-basket analysis”)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sz="1900" dirty="0">
                <a:solidFill>
                  <a:srgbClr val="CCECFF"/>
                </a:solidFill>
                <a:latin typeface="Comic Sans MS" pitchFamily="66" charset="0"/>
              </a:rPr>
              <a:t>What items are commonly purchased together?</a:t>
            </a:r>
            <a:endParaRPr lang="en-US" sz="1800" dirty="0">
              <a:solidFill>
                <a:srgbClr val="CCEC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CCFF"/>
                </a:solidFill>
              </a:rPr>
              <a:t>Similarity Matching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>
                <a:solidFill>
                  <a:srgbClr val="CCECFF"/>
                </a:solidFill>
                <a:latin typeface="Comic Sans MS" pitchFamily="66" charset="0"/>
              </a:rPr>
              <a:t>What other companies are like our best small business customers?</a:t>
            </a:r>
            <a:endParaRPr lang="en-US" sz="1800" dirty="0">
              <a:solidFill>
                <a:srgbClr val="FFCC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CCFF"/>
                </a:solidFill>
              </a:rPr>
              <a:t>Description/Profiling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>
                <a:solidFill>
                  <a:srgbClr val="CCECFF"/>
                </a:solidFill>
                <a:latin typeface="Comic Sans MS" pitchFamily="66" charset="0"/>
              </a:rPr>
              <a:t>What does “normal behavior” look like?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CCFF"/>
                </a:solidFill>
              </a:rPr>
              <a:t>Clustering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>
                <a:solidFill>
                  <a:srgbClr val="CCECFF"/>
                </a:solidFill>
                <a:latin typeface="Comic Sans MS" pitchFamily="66" charset="0"/>
              </a:rPr>
              <a:t>Do my customers form natural groups?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CCECF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CCECF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CCEC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CCFF"/>
                </a:solidFill>
              </a:rPr>
              <a:t>Predictive Modeling (including causal modeling &amp; link prediction) </a:t>
            </a:r>
            <a:endParaRPr lang="en-US" sz="2000" dirty="0">
              <a:solidFill>
                <a:srgbClr val="FFC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>
                <a:solidFill>
                  <a:srgbClr val="CCECFF"/>
                </a:solidFill>
                <a:latin typeface="Comic Sans MS" pitchFamily="66" charset="0"/>
              </a:rPr>
              <a:t>Will customer X churn next month/default on her loan?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>
                <a:solidFill>
                  <a:srgbClr val="CCECFF"/>
                </a:solidFill>
                <a:latin typeface="Comic Sans MS" pitchFamily="66" charset="0"/>
              </a:rPr>
              <a:t>How much would prospect X spend?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>
                <a:solidFill>
                  <a:srgbClr val="CCECFF"/>
                </a:solidFill>
                <a:latin typeface="Comic Sans MS" pitchFamily="66" charset="0"/>
              </a:rPr>
              <a:t>Who might be good “friends” on our social networking site?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00" dirty="0">
              <a:solidFill>
                <a:srgbClr val="CCECFF"/>
              </a:solidFill>
              <a:latin typeface="Comic Sans MS" pitchFamily="66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>
                <a:solidFill>
                  <a:srgbClr val="CCECFF"/>
                </a:solidFill>
                <a:latin typeface="Comic Sans MS" pitchFamily="66" charset="0"/>
              </a:rPr>
              <a:t>			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45060" name="Straight Connector 2"/>
          <p:cNvCxnSpPr>
            <a:cxnSpLocks noChangeShapeType="1"/>
          </p:cNvCxnSpPr>
          <p:nvPr/>
        </p:nvCxnSpPr>
        <p:spPr bwMode="auto">
          <a:xfrm>
            <a:off x="3759200" y="4800600"/>
            <a:ext cx="838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061" name="TextBox 5"/>
          <p:cNvSpPr txBox="1">
            <a:spLocks noChangeArrowheads="1"/>
          </p:cNvSpPr>
          <p:nvPr/>
        </p:nvSpPr>
        <p:spPr bwMode="auto">
          <a:xfrm rot="-5400000">
            <a:off x="8305007" y="2766219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FF00"/>
                </a:solidFill>
              </a:rPr>
              <a:t>Unsupervised</a:t>
            </a:r>
          </a:p>
        </p:txBody>
      </p:sp>
      <p:sp>
        <p:nvSpPr>
          <p:cNvPr id="45062" name="TextBox 8"/>
          <p:cNvSpPr txBox="1">
            <a:spLocks noChangeArrowheads="1"/>
          </p:cNvSpPr>
          <p:nvPr/>
        </p:nvSpPr>
        <p:spPr bwMode="auto">
          <a:xfrm rot="-5400000">
            <a:off x="8301833" y="5206207"/>
            <a:ext cx="2262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FF00"/>
                </a:solidFill>
              </a:rPr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1259840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4A0-EAA8-4D08-B1D9-AF2D0193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933C-0022-4195-AAAE-D31D817D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with a huge storm approaching</a:t>
            </a:r>
          </a:p>
          <a:p>
            <a:r>
              <a:rPr lang="en-US" dirty="0"/>
              <a:t>Target, predict pregnancy before any competitors do</a:t>
            </a:r>
          </a:p>
          <a:p>
            <a:r>
              <a:rPr lang="en-US" dirty="0"/>
              <a:t>Credit card fraud and Medicare fraud</a:t>
            </a:r>
          </a:p>
          <a:p>
            <a:r>
              <a:rPr lang="en-US" dirty="0"/>
              <a:t>Amazon and Netflix movie recommendations</a:t>
            </a:r>
          </a:p>
          <a:p>
            <a:pPr lvl="1"/>
            <a:r>
              <a:rPr lang="en-US" dirty="0"/>
              <a:t>Amazon product recommendations</a:t>
            </a:r>
          </a:p>
          <a:p>
            <a:pPr lvl="1"/>
            <a:r>
              <a:rPr lang="en-US" dirty="0"/>
              <a:t>Facebook friend recommendations</a:t>
            </a:r>
          </a:p>
          <a:p>
            <a:r>
              <a:rPr lang="en-US" dirty="0"/>
              <a:t>Judges using analytics to determine sentencing</a:t>
            </a:r>
          </a:p>
          <a:p>
            <a:pPr lvl="1"/>
            <a:r>
              <a:rPr lang="en-US" dirty="0"/>
              <a:t>likelihood of committing another crime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Moneyball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story of Oakland A's general manager Billy Beane's successful attempt to put together a baseball club on a budget by employing computer-based data analysis to draft his players.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67E1B-E61B-4D37-8143-A89FD6841A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7125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Roles</a:t>
            </a:r>
            <a:r>
              <a:rPr lang="en-US" dirty="0"/>
              <a:t>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7125" y="1616413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Data Scientist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Understanding the potential</a:t>
            </a:r>
          </a:p>
          <a:p>
            <a:pPr lvl="1">
              <a:defRPr/>
            </a:pPr>
            <a:r>
              <a:rPr lang="en-US" dirty="0"/>
              <a:t>Can translate from business to execution</a:t>
            </a:r>
          </a:p>
          <a:p>
            <a:pPr lvl="1">
              <a:defRPr/>
            </a:pPr>
            <a:r>
              <a:rPr lang="en-US" dirty="0"/>
              <a:t>Ability to evaluate proposal and execution</a:t>
            </a:r>
          </a:p>
          <a:p>
            <a:pPr lvl="1">
              <a:defRPr/>
            </a:pPr>
            <a:r>
              <a:rPr lang="en-US" dirty="0"/>
              <a:t>Can do the actual modeling </a:t>
            </a:r>
          </a:p>
          <a:p>
            <a:pPr lvl="1">
              <a:defRPr/>
            </a:pPr>
            <a:r>
              <a:rPr lang="en-US" dirty="0"/>
              <a:t>Applied statistician X computer scientist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83FF3DA-F5FE-40FB-8C31-C9A99FB05655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3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00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1990B-6510-4392-8B94-9D68BCF8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12" y="0"/>
            <a:ext cx="7065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5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7865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</a:rPr>
              <a:t>Roles</a:t>
            </a:r>
            <a:r>
              <a:rPr lang="en-US"/>
              <a:t>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7865" y="1645597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Data Scientist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Understanding the potential</a:t>
            </a:r>
          </a:p>
          <a:p>
            <a:pPr lvl="1">
              <a:defRPr/>
            </a:pPr>
            <a:r>
              <a:rPr lang="en-US" dirty="0"/>
              <a:t>Can translate from business to execution</a:t>
            </a:r>
          </a:p>
          <a:p>
            <a:pPr lvl="1">
              <a:defRPr/>
            </a:pPr>
            <a:r>
              <a:rPr lang="en-US" dirty="0"/>
              <a:t>Ability to evaluate proposal and execution</a:t>
            </a:r>
          </a:p>
          <a:p>
            <a:pPr lvl="1">
              <a:defRPr/>
            </a:pPr>
            <a:r>
              <a:rPr lang="en-US" dirty="0"/>
              <a:t>Can do the actual modeling </a:t>
            </a:r>
          </a:p>
          <a:p>
            <a:pPr lvl="1">
              <a:defRPr/>
            </a:pPr>
            <a:r>
              <a:rPr lang="en-US" dirty="0"/>
              <a:t>Applied statistician X computer scientist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Collaborator in a data-science project</a:t>
            </a:r>
          </a:p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Managing a data-science project</a:t>
            </a:r>
          </a:p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Investing in a data-science project</a:t>
            </a:r>
          </a:p>
          <a:p>
            <a:pPr lvl="1">
              <a:defRPr/>
            </a:pPr>
            <a:r>
              <a:rPr lang="en-US" dirty="0"/>
              <a:t>Understanding the potential</a:t>
            </a:r>
          </a:p>
          <a:p>
            <a:pPr lvl="1">
              <a:defRPr/>
            </a:pPr>
            <a:r>
              <a:rPr lang="en-US" dirty="0"/>
              <a:t>Can translate from business to execution</a:t>
            </a:r>
          </a:p>
          <a:p>
            <a:pPr lvl="1">
              <a:defRPr/>
            </a:pPr>
            <a:r>
              <a:rPr lang="en-US" dirty="0"/>
              <a:t>Ability to evaluate proposal and execution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9225065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9526B82-FEA1-48F4-BF00-F551AC6B01B3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5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57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The goal for this class is three-fold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i="1" dirty="0">
                <a:solidFill>
                  <a:srgbClr val="FFFF00"/>
                </a:solidFill>
              </a:rPr>
              <a:t>Approach business problems data-analytically</a:t>
            </a:r>
          </a:p>
          <a:p>
            <a:pPr marL="990600" lvl="1" indent="-533400">
              <a:buFontTx/>
              <a:buChar char="•"/>
              <a:defRPr/>
            </a:pPr>
            <a:r>
              <a:rPr lang="en-US" dirty="0"/>
              <a:t>Think carefully &amp; systematically about whether &amp; how data can improve performance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i="1" dirty="0">
                <a:solidFill>
                  <a:srgbClr val="FFFF00"/>
                </a:solidFill>
              </a:rPr>
              <a:t>Be able to interact competently on the topic of data mining for business analytics</a:t>
            </a:r>
          </a:p>
          <a:p>
            <a:pPr marL="990600" lvl="1" indent="-533400">
              <a:buFontTx/>
              <a:buChar char="•"/>
              <a:defRPr/>
            </a:pPr>
            <a:r>
              <a:rPr lang="en-US" dirty="0"/>
              <a:t>Know the basics of data mining processes, techniques, &amp; concepts well enough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i="1" dirty="0">
                <a:solidFill>
                  <a:srgbClr val="FFFF00"/>
                </a:solidFill>
              </a:rPr>
              <a:t>Receive hands-on experience mining data</a:t>
            </a:r>
          </a:p>
          <a:p>
            <a:pPr marL="990600" lvl="1" indent="-533400">
              <a:buFontTx/>
              <a:buChar char="•"/>
              <a:defRPr/>
            </a:pPr>
            <a:r>
              <a:rPr lang="en-US" dirty="0"/>
              <a:t>You should be able to follow up on ideas or opportunities that present themselves</a:t>
            </a:r>
          </a:p>
          <a:p>
            <a:pPr marL="609600" indent="-609600"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D767D-3F45-4284-B917-1DBF44EEAC74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" descr="dsfb_0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7588" y="0"/>
            <a:ext cx="4164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905672" y="609601"/>
            <a:ext cx="24545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What do we really</a:t>
            </a:r>
          </a:p>
          <a:p>
            <a:pPr algn="ctr"/>
            <a:r>
              <a:rPr lang="en-US" sz="2400"/>
              <a:t>care about?</a:t>
            </a:r>
          </a:p>
        </p:txBody>
      </p:sp>
    </p:spTree>
    <p:extLst>
      <p:ext uri="{BB962C8B-B14F-4D97-AF65-F5344CB8AC3E}">
        <p14:creationId xmlns:p14="http://schemas.microsoft.com/office/powerpoint/2010/main" val="136561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really </a:t>
            </a:r>
            <a:r>
              <a:rPr lang="en-US" i="1" dirty="0"/>
              <a:t>is</a:t>
            </a:r>
            <a:r>
              <a:rPr lang="en-US" dirty="0"/>
              <a:t> data mining?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0076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endParaRPr lang="en-US" i="1" dirty="0"/>
          </a:p>
          <a:p>
            <a:pPr eaLnBrk="1" hangingPunct="1">
              <a:defRPr/>
            </a:pPr>
            <a:r>
              <a:rPr lang="en-US" i="1" dirty="0">
                <a:solidFill>
                  <a:srgbClr val="FFFF00"/>
                </a:solidFill>
              </a:rPr>
              <a:t>A </a:t>
            </a:r>
            <a:r>
              <a:rPr lang="en-US" i="1" u="sng" dirty="0">
                <a:solidFill>
                  <a:srgbClr val="FFFF00"/>
                </a:solidFill>
              </a:rPr>
              <a:t>process</a:t>
            </a:r>
            <a:r>
              <a:rPr lang="en-US" i="1" dirty="0">
                <a:solidFill>
                  <a:srgbClr val="FFFF00"/>
                </a:solidFill>
              </a:rPr>
              <a:t> for using information technology to extract useful (non-trivial, hopefully actionable) knowledge from large bodies of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18C7F-8EF0-442B-AD07-8EAE79A4F22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 </a:t>
            </a:r>
          </a:p>
        </p:txBody>
      </p:sp>
      <p:pic>
        <p:nvPicPr>
          <p:cNvPr id="37891" name="Picture 4" descr="CRISP-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28900" y="1"/>
            <a:ext cx="6934200" cy="6905625"/>
          </a:xfr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A311-67DF-4ED8-A937-5CFC91CF25F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2633664" y="228600"/>
            <a:ext cx="1310359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715001" y="3043238"/>
            <a:ext cx="747713" cy="304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(Big?)</a:t>
            </a:r>
          </a:p>
        </p:txBody>
      </p:sp>
    </p:spTree>
    <p:extLst>
      <p:ext uri="{BB962C8B-B14F-4D97-AF65-F5344CB8AC3E}">
        <p14:creationId xmlns:p14="http://schemas.microsoft.com/office/powerpoint/2010/main" val="25326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805</Words>
  <Application>Microsoft Office PowerPoint</Application>
  <PresentationFormat>Widescreen</PresentationFormat>
  <Paragraphs>118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Comic Sans MS</vt:lpstr>
      <vt:lpstr>Wingdings</vt:lpstr>
      <vt:lpstr>Office Theme</vt:lpstr>
      <vt:lpstr>Business Analytics</vt:lpstr>
      <vt:lpstr>Moneyball</vt:lpstr>
      <vt:lpstr>Roles in data science</vt:lpstr>
      <vt:lpstr>PowerPoint Presentation</vt:lpstr>
      <vt:lpstr>Roles in data science</vt:lpstr>
      <vt:lpstr>The goal for this class is three-fold</vt:lpstr>
      <vt:lpstr>PowerPoint Presentation</vt:lpstr>
      <vt:lpstr>What really is data mining?</vt:lpstr>
      <vt:lpstr> </vt:lpstr>
      <vt:lpstr>Business data science is a process</vt:lpstr>
      <vt:lpstr>TelCo: An example business problem</vt:lpstr>
      <vt:lpstr>Today’s mini case: What data might TelCo mine to help with churn management?</vt:lpstr>
      <vt:lpstr>Types of Data Mining Tasks</vt:lpstr>
      <vt:lpstr>Types of Data Mining Tasks</vt:lpstr>
      <vt:lpstr>Other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James Endicott</dc:creator>
  <cp:lastModifiedBy>David Eargle</cp:lastModifiedBy>
  <cp:revision>19</cp:revision>
  <dcterms:created xsi:type="dcterms:W3CDTF">2017-11-08T16:59:56Z</dcterms:created>
  <dcterms:modified xsi:type="dcterms:W3CDTF">2018-12-20T22:23:09Z</dcterms:modified>
</cp:coreProperties>
</file>