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69" r:id="rId16"/>
    <p:sldId id="270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27C6-4118-4A2D-BF3C-08919A059DB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A1C9-585B-46ED-A7DD-EBC2E9ED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125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648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23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435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charset="0"/>
              </a:defRPr>
            </a:lvl1pPr>
            <a:lvl2pPr marL="777875" indent="-298450" defTabSz="965200">
              <a:defRPr>
                <a:solidFill>
                  <a:schemeClr val="tx1"/>
                </a:solidFill>
                <a:latin typeface="Arial" charset="0"/>
              </a:defRPr>
            </a:lvl2pPr>
            <a:lvl3pPr marL="1196975" indent="-239713" defTabSz="965200">
              <a:defRPr>
                <a:solidFill>
                  <a:schemeClr val="tx1"/>
                </a:solidFill>
                <a:latin typeface="Arial" charset="0"/>
              </a:defRPr>
            </a:lvl3pPr>
            <a:lvl4pPr marL="1674813" indent="-238125" defTabSz="965200">
              <a:defRPr>
                <a:solidFill>
                  <a:schemeClr val="tx1"/>
                </a:solidFill>
                <a:latin typeface="Arial" charset="0"/>
              </a:defRPr>
            </a:lvl4pPr>
            <a:lvl5pPr marL="2154238" indent="-239713" defTabSz="965200">
              <a:defRPr>
                <a:solidFill>
                  <a:schemeClr val="tx1"/>
                </a:solidFill>
                <a:latin typeface="Arial" charset="0"/>
              </a:defRPr>
            </a:lvl5pPr>
            <a:lvl6pPr marL="2611438" indent="-239713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68638" indent="-239713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25838" indent="-239713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83038" indent="-239713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0E2C53-C959-46D2-B67A-8599E866B4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713" y="3255509"/>
            <a:ext cx="6818974" cy="3087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16" tIns="48308" rIns="96616" bIns="48308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9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29E-B2E4-4356-9955-D3ACE4A9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919F-2A07-4265-A48E-0733EB9B7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5BB8-73E3-4E8B-B40C-7E47E178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AA59-F1F8-4D4F-B1AF-6844A6F7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C777-F1CE-4449-9F32-9AEB12DF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EA21-9030-4B5F-A6A6-23AD5847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4C52-C3D0-4971-B8A9-6ED5536E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EC68-5518-41B8-8D3A-196840D9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2347-C0D5-4A69-A089-0A93E1BB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6589-C17B-4F7D-95F8-DEA352ED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CA395-333A-4BAF-97AE-2AC6FE876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DAD63-6675-4EB5-B560-4D78E401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E63-6562-45A7-8159-2F1B1FF2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4BA9-DF31-4B63-AE37-913645E2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DAF2-68CF-48F9-B09C-842B200B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C9FC-94FB-4611-879D-E0F0AEED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88CB-CA88-4787-97F0-5F134606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CF72-DC18-4ECA-ABF6-659AE4C0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0740-1591-4933-AF00-F668FAD8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A464-C543-4BA6-8237-06293F52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D676-34F0-4C83-91F3-2AE920FA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4C268-F97B-44D4-A1FC-08A33431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9792-1350-485C-A11C-6247F920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5FA6-A9E7-4050-BBFB-3978F9D9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43D8-F08F-4E09-9C5F-EE405085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93C8-CD08-4FCE-8BAF-EDF65683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477F-999D-4700-B1C8-6D12013F6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E3EC-D3F3-48C1-AC82-935C98B8C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6560-DFA5-4624-830A-5A0381A0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938D6-E2AD-4576-AB91-58A0D57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64A27-4B40-42AF-8FB4-23EBBADC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122A-6E30-497C-A3BA-4D388C96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0403-52F5-4C5B-A42A-C934BE7A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35C6-E8BE-4FB8-ABE1-DABE6B9F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5D91D-682F-4F0D-B5FB-7E16F233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B21CC-1547-4E94-A1FA-74E9A2AFB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7128D-7BAF-4527-BAC0-F5A917E2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FC73E-7679-4E20-B5A1-24FB5553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1916B-0541-44BA-9274-6BEBCA2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6F0E-2DEB-4453-B9CB-D5BB27D4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A4906-DE49-4D62-90FE-393CFAE7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458A1-E69C-4F6B-9021-646C52F0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B947E-0832-426E-A406-C3AD6E81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3F21F-A493-4E32-BC75-3479F1CD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2978C-4C81-4F24-B41F-F0E62743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5417-1E2D-43F3-A360-DC5EFF1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138-5564-4148-AF04-77AEDC56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3273-E3B0-4198-AA28-13BEB595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B81A-DBF4-4EDE-A61F-D045B754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BBE7F-5627-4576-AD70-F15B1B37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2B1D-CEB5-4D88-96A6-3F08E5E2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5326-5CC7-48EF-8376-087F53B0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8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FE03-365A-4D69-B24A-C4BACD47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B00AC-257D-4CE1-A996-497513D31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3A9F-648D-4588-ADAE-4367DB9DC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8F254-59D5-4589-AE3E-0D261B6D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10F21-A8D7-4F97-B224-29C6F22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EB78-089A-4E91-8BDE-2463BB96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DE07D-2092-4063-A7E1-0DCA3E79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EF12-EB40-4239-9F23-945D9E2D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5941-60D8-4677-B3DE-1BD928391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30C9-8C43-40CF-91A0-50F924BDAEF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2C01-65FB-4100-ADB8-D81852E61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B464-4974-4965-AB6D-9918159CF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FB8D-147B-4D09-AC7E-07A2B3CC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DE1-D68C-4FD6-A1DD-C57351D66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38929-51FD-4312-97C3-65DAA5BC4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CU Boulder</a:t>
            </a:r>
          </a:p>
        </p:txBody>
      </p:sp>
    </p:spTree>
    <p:extLst>
      <p:ext uri="{BB962C8B-B14F-4D97-AF65-F5344CB8AC3E}">
        <p14:creationId xmlns:p14="http://schemas.microsoft.com/office/powerpoint/2010/main" val="382344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A29C-D759-4103-A294-22A45F1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-112989"/>
            <a:ext cx="10515600" cy="1325563"/>
          </a:xfrm>
        </p:spPr>
        <p:txBody>
          <a:bodyPr/>
          <a:lstStyle/>
          <a:p>
            <a:r>
              <a:rPr lang="en-US" dirty="0"/>
              <a:t>How to interpret?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0FE75-A5FB-4C26-9F56-4D6DF15B3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7" y="1212574"/>
            <a:ext cx="12037976" cy="5550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7DA22F-113D-4F4D-94E2-234EFAC96EC7}"/>
              </a:ext>
            </a:extLst>
          </p:cNvPr>
          <p:cNvSpPr/>
          <p:nvPr/>
        </p:nvSpPr>
        <p:spPr>
          <a:xfrm>
            <a:off x="48007" y="3160451"/>
            <a:ext cx="4772568" cy="1180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D24A02D-5701-4B03-823A-F28F89B25E22}"/>
              </a:ext>
            </a:extLst>
          </p:cNvPr>
          <p:cNvSpPr/>
          <p:nvPr/>
        </p:nvSpPr>
        <p:spPr>
          <a:xfrm>
            <a:off x="4609247" y="1577588"/>
            <a:ext cx="3533313" cy="1000558"/>
          </a:xfrm>
          <a:prstGeom prst="wedgeRectCallout">
            <a:avLst>
              <a:gd name="adj1" fmla="val -56762"/>
              <a:gd name="adj2" fmla="val 89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beta estimates (B), or weights. To calculate a prediction, you just use these numbers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E38F81D-C195-472A-9F9E-9242FAC76166}"/>
              </a:ext>
            </a:extLst>
          </p:cNvPr>
          <p:cNvSpPr/>
          <p:nvPr/>
        </p:nvSpPr>
        <p:spPr>
          <a:xfrm>
            <a:off x="5534005" y="2798496"/>
            <a:ext cx="6131253" cy="3319432"/>
          </a:xfrm>
          <a:prstGeom prst="wedgeRectCallout">
            <a:avLst>
              <a:gd name="adj1" fmla="val -58785"/>
              <a:gd name="adj2" fmla="val 41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your model only had `age` in it (this one has more than just `age`), you would make a prediction like this: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amount = intercept + </a:t>
            </a:r>
            <a:r>
              <a:rPr lang="en-US" dirty="0" err="1"/>
              <a:t>B_age</a:t>
            </a:r>
            <a:r>
              <a:rPr lang="en-US" dirty="0"/>
              <a:t> * </a:t>
            </a:r>
            <a:r>
              <a:rPr lang="en-US" dirty="0" err="1"/>
              <a:t>x_age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someone were 40 years old,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amount = 890 + -3.547*(40)</a:t>
            </a:r>
          </a:p>
          <a:p>
            <a:pPr algn="ctr"/>
            <a:r>
              <a:rPr lang="en-US" dirty="0"/>
              <a:t>amount = 748.12</a:t>
            </a:r>
          </a:p>
        </p:txBody>
      </p:sp>
    </p:spTree>
    <p:extLst>
      <p:ext uri="{BB962C8B-B14F-4D97-AF65-F5344CB8AC3E}">
        <p14:creationId xmlns:p14="http://schemas.microsoft.com/office/powerpoint/2010/main" val="53490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D12B-DD6F-4E73-AAEE-B1370748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0"/>
            <a:ext cx="10515600" cy="1325563"/>
          </a:xfrm>
        </p:spPr>
        <p:txBody>
          <a:bodyPr/>
          <a:lstStyle/>
          <a:p>
            <a:r>
              <a:rPr lang="en-US" dirty="0"/>
              <a:t>Dummy-Coding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05E8E-DC07-495E-B748-C29AB3AF9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371" y="1110343"/>
                <a:ext cx="11767458" cy="55143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Say you have one categorical feature with four values (levels):</a:t>
                </a:r>
              </a:p>
              <a:p>
                <a:pPr lvl="1"/>
                <a:r>
                  <a:rPr lang="en-US" dirty="0"/>
                  <a:t>Region: {‘north’, ‘south’, ‘west’, ‘east’}</a:t>
                </a:r>
              </a:p>
              <a:p>
                <a:r>
                  <a:rPr lang="en-US" dirty="0"/>
                  <a:t>You want to create a linear model that includes that feature as a predictor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𝑠𝑜𝑚𝑒h𝑜𝑤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?!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you include the categorical variable in the model? How do you calculate an estimate (</a:t>
                </a:r>
                <a:r>
                  <a:rPr lang="en-US" i="1" dirty="0"/>
                  <a:t>B</a:t>
                </a:r>
                <a:r>
                  <a:rPr lang="en-US" dirty="0"/>
                  <a:t>) for the impact of its levels?</a:t>
                </a:r>
              </a:p>
              <a:p>
                <a:pPr lvl="1"/>
                <a:r>
                  <a:rPr lang="en-US" dirty="0"/>
                  <a:t>You need a numerical value you can plug into your formula…</a:t>
                </a:r>
              </a:p>
              <a:p>
                <a:r>
                  <a:rPr lang="en-US" dirty="0"/>
                  <a:t>So, dummy-code it!</a:t>
                </a:r>
              </a:p>
              <a:p>
                <a:pPr lvl="1"/>
                <a:r>
                  <a:rPr lang="en-US" dirty="0"/>
                  <a:t>For a feature with </a:t>
                </a:r>
                <a:r>
                  <a:rPr lang="en-US" i="1" dirty="0"/>
                  <a:t>n</a:t>
                </a:r>
                <a:r>
                  <a:rPr lang="en-US" dirty="0"/>
                  <a:t> levels, replace that feature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“dummy” binary variables</a:t>
                </a:r>
              </a:p>
              <a:p>
                <a:pPr lvl="1"/>
                <a:r>
                  <a:rPr lang="en-US" dirty="0"/>
                  <a:t>Then, your model estimates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’s for each dummy variable separately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𝑑𝑢𝑚𝑚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𝑑𝑢𝑚𝑚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𝑑𝑢𝑚𝑚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Then, when making a prediction with age=40 and region=2,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∗40+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∗0+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region1?</a:t>
                </a:r>
              </a:p>
              <a:p>
                <a:pPr lvl="1"/>
                <a:r>
                  <a:rPr lang="en-US" dirty="0"/>
                  <a:t>It’s built into the intercept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05E8E-DC07-495E-B748-C29AB3AF9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371" y="1110343"/>
                <a:ext cx="11767458" cy="5514392"/>
              </a:xfrm>
              <a:blipFill>
                <a:blip r:embed="rId2"/>
                <a:stretch>
                  <a:fillRect l="-674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30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A29C-D759-4103-A294-22A45F1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-112989"/>
            <a:ext cx="10515600" cy="1325563"/>
          </a:xfrm>
        </p:spPr>
        <p:txBody>
          <a:bodyPr/>
          <a:lstStyle/>
          <a:p>
            <a:r>
              <a:rPr lang="en-US" dirty="0"/>
              <a:t>How to interpret?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0FE75-A5FB-4C26-9F56-4D6DF15B3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7" y="1212574"/>
            <a:ext cx="12037976" cy="5550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7DA22F-113D-4F4D-94E2-234EFAC96EC7}"/>
              </a:ext>
            </a:extLst>
          </p:cNvPr>
          <p:cNvSpPr/>
          <p:nvPr/>
        </p:nvSpPr>
        <p:spPr>
          <a:xfrm>
            <a:off x="48007" y="3160451"/>
            <a:ext cx="4772568" cy="1180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D24A02D-5701-4B03-823A-F28F89B25E22}"/>
              </a:ext>
            </a:extLst>
          </p:cNvPr>
          <p:cNvSpPr/>
          <p:nvPr/>
        </p:nvSpPr>
        <p:spPr>
          <a:xfrm>
            <a:off x="4609247" y="1577588"/>
            <a:ext cx="3533313" cy="1000558"/>
          </a:xfrm>
          <a:prstGeom prst="wedgeRectCallout">
            <a:avLst>
              <a:gd name="adj1" fmla="val -56762"/>
              <a:gd name="adj2" fmla="val 89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beta estimates (B), or weights. To calculate a prediction, you just use these numbers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F148D63-6F92-4DCC-970B-A50B5B4EA01A}"/>
              </a:ext>
            </a:extLst>
          </p:cNvPr>
          <p:cNvSpPr/>
          <p:nvPr/>
        </p:nvSpPr>
        <p:spPr>
          <a:xfrm>
            <a:off x="5534005" y="3919157"/>
            <a:ext cx="6131253" cy="2951611"/>
          </a:xfrm>
          <a:prstGeom prst="wedgeRectCallout">
            <a:avLst>
              <a:gd name="adj1" fmla="val -61536"/>
              <a:gd name="adj2" fmla="val -57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make a prediction, </a:t>
            </a:r>
          </a:p>
          <a:p>
            <a:pPr algn="ctr"/>
            <a:r>
              <a:rPr lang="en-US" dirty="0"/>
              <a:t>amount = intercept + </a:t>
            </a:r>
            <a:r>
              <a:rPr lang="en-US" dirty="0" err="1"/>
              <a:t>B`age</a:t>
            </a:r>
            <a:r>
              <a:rPr lang="en-US" dirty="0"/>
              <a:t>` * age + B`region2` * region2 + B`region3` * region3 + B`region4` * region4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example, for someone in region 2 who is 50: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amount = 890.394 + -3.547*50 + (-431.946)*1 + 203.549*0 + 590.613*0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amount = 281.098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E38F81D-C195-472A-9F9E-9242FAC76166}"/>
              </a:ext>
            </a:extLst>
          </p:cNvPr>
          <p:cNvSpPr/>
          <p:nvPr/>
        </p:nvSpPr>
        <p:spPr>
          <a:xfrm>
            <a:off x="5534005" y="2798496"/>
            <a:ext cx="6131253" cy="900311"/>
          </a:xfrm>
          <a:prstGeom prst="wedgeRectCallout">
            <a:avLst>
              <a:gd name="adj1" fmla="val -58785"/>
              <a:gd name="adj2" fmla="val 41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has been “dummy-coded” –one feature with 4 different values have been replaced with 3 features that are only ever 0 or 1. </a:t>
            </a:r>
          </a:p>
        </p:txBody>
      </p:sp>
    </p:spTree>
    <p:extLst>
      <p:ext uri="{BB962C8B-B14F-4D97-AF65-F5344CB8AC3E}">
        <p14:creationId xmlns:p14="http://schemas.microsoft.com/office/powerpoint/2010/main" val="5936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A29C-D759-4103-A294-22A45F1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-112989"/>
            <a:ext cx="10515600" cy="1325563"/>
          </a:xfrm>
        </p:spPr>
        <p:txBody>
          <a:bodyPr/>
          <a:lstStyle/>
          <a:p>
            <a:r>
              <a:rPr lang="en-US" dirty="0"/>
              <a:t>How to interpret?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0FE75-A5FB-4C26-9F56-4D6DF15B3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7" y="1212574"/>
            <a:ext cx="12037976" cy="55506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CFC904-8C9E-4526-A2E5-04891CB208C5}"/>
              </a:ext>
            </a:extLst>
          </p:cNvPr>
          <p:cNvSpPr/>
          <p:nvPr/>
        </p:nvSpPr>
        <p:spPr>
          <a:xfrm>
            <a:off x="48007" y="4554245"/>
            <a:ext cx="4435216" cy="648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82CC0AA-1A83-4B16-8BFC-CDEA242D7A06}"/>
              </a:ext>
            </a:extLst>
          </p:cNvPr>
          <p:cNvSpPr/>
          <p:nvPr/>
        </p:nvSpPr>
        <p:spPr>
          <a:xfrm>
            <a:off x="4840066" y="1961174"/>
            <a:ext cx="3533313" cy="2026746"/>
          </a:xfrm>
          <a:prstGeom prst="wedgeRectCallout">
            <a:avLst>
              <a:gd name="adj1" fmla="val -56762"/>
              <a:gd name="adj2" fmla="val 89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tell you how “good” the model is. E.g., how close are the predicted values to the actual values?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More on this later.</a:t>
            </a:r>
          </a:p>
        </p:txBody>
      </p:sp>
    </p:spTree>
    <p:extLst>
      <p:ext uri="{BB962C8B-B14F-4D97-AF65-F5344CB8AC3E}">
        <p14:creationId xmlns:p14="http://schemas.microsoft.com/office/powerpoint/2010/main" val="148982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2C61-8E90-428C-B7FC-C1E9B650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564B-9902-4B55-AFB6-F0B1F3D8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E4038-BD00-4DDF-8274-CF6F3EB9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034"/>
            <a:ext cx="12192000" cy="590793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DC76D47-401D-4431-9814-BD07FD62D1EC}"/>
              </a:ext>
            </a:extLst>
          </p:cNvPr>
          <p:cNvSpPr/>
          <p:nvPr/>
        </p:nvSpPr>
        <p:spPr>
          <a:xfrm>
            <a:off x="303576" y="1974548"/>
            <a:ext cx="3533313" cy="2026746"/>
          </a:xfrm>
          <a:prstGeom prst="wedgeRectCallout">
            <a:avLst>
              <a:gd name="adj1" fmla="val 53288"/>
              <a:gd name="adj2" fmla="val 653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this is also available in the “interactive” report for a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7270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EC72-AE8D-4720-A8A2-C698F5CF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1273-C34E-4E29-97DA-86798333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A4B9F-3391-4FFD-8600-48BED1BF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413"/>
            <a:ext cx="12192000" cy="58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4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1A95-FBD6-40B9-BAD5-64CA29D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FB94-6287-4D0E-B71F-A5000726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36B7E-A7C1-41D2-950B-B93848E3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063"/>
            <a:ext cx="12192000" cy="57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C413-E34E-4204-B2E1-499FE41D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If extra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FC33-3CBA-4F28-AB42-6CBC59B8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</a:t>
            </a:r>
            <a:r>
              <a:rPr lang="en-US" dirty="0">
                <a:latin typeface="Consolas" panose="020B0609020204030204" pitchFamily="49" charset="0"/>
              </a:rPr>
              <a:t>luxury_shoes_trimmed.csv</a:t>
            </a:r>
          </a:p>
          <a:p>
            <a:r>
              <a:rPr lang="en-US" dirty="0"/>
              <a:t>We’re going to predict the </a:t>
            </a:r>
            <a:r>
              <a:rPr lang="en-US" i="1" dirty="0"/>
              <a:t>maximum price</a:t>
            </a:r>
            <a:r>
              <a:rPr lang="en-US" dirty="0"/>
              <a:t> at which a shoe has ever been listed</a:t>
            </a:r>
          </a:p>
          <a:p>
            <a:pPr lvl="1"/>
            <a:r>
              <a:rPr lang="en-US" dirty="0"/>
              <a:t>What kind of data type is that target variable? </a:t>
            </a:r>
            <a:r>
              <a:rPr lang="en-US" i="1" dirty="0"/>
              <a:t>Continuous</a:t>
            </a:r>
          </a:p>
          <a:p>
            <a:pPr lvl="1"/>
            <a:r>
              <a:rPr lang="en-US" dirty="0"/>
              <a:t>So we’ll use </a:t>
            </a:r>
            <a:r>
              <a:rPr lang="en-US" i="1" dirty="0"/>
              <a:t>Linear Regression</a:t>
            </a:r>
          </a:p>
          <a:p>
            <a:r>
              <a:rPr lang="en-US" dirty="0"/>
              <a:t>Filter to just records that have a `rating` -- should result in ~2k rows</a:t>
            </a:r>
          </a:p>
          <a:p>
            <a:r>
              <a:rPr lang="en-US" dirty="0"/>
              <a:t>`Select` just `rating`, `brand`, `</a:t>
            </a:r>
            <a:r>
              <a:rPr lang="en-US" dirty="0" err="1"/>
              <a:t>price.amountMax</a:t>
            </a:r>
            <a:r>
              <a:rPr lang="en-US" dirty="0"/>
              <a:t>`, `</a:t>
            </a:r>
            <a:r>
              <a:rPr lang="en-US" dirty="0" err="1"/>
              <a:t>price.amountMin</a:t>
            </a:r>
            <a:r>
              <a:rPr lang="en-US" dirty="0"/>
              <a:t>`</a:t>
            </a:r>
          </a:p>
          <a:p>
            <a:r>
              <a:rPr lang="en-US" dirty="0"/>
              <a:t>Do an Association Analysis</a:t>
            </a:r>
          </a:p>
          <a:p>
            <a:r>
              <a:rPr lang="en-US" dirty="0"/>
              <a:t>Linear Regression, add all `Browses`</a:t>
            </a:r>
          </a:p>
          <a:p>
            <a:pPr lvl="1"/>
            <a:r>
              <a:rPr lang="en-US" dirty="0"/>
              <a:t>investigate the Interactive report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</a:t>
            </a:r>
            <a:r>
              <a:rPr lang="en-US"/>
              <a:t>slide deck from </a:t>
            </a:r>
            <a:r>
              <a:rPr lang="en-US" dirty="0"/>
              <a:t>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77" y="1220739"/>
            <a:ext cx="9641149" cy="505777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simplified representation of reality crated to serve a 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Predictive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formula for estimating the unknown value of interest: </a:t>
            </a:r>
            <a:r>
              <a:rPr lang="en-US" b="1" dirty="0"/>
              <a:t>the target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The formula can be mathematical, logical statement (e.g., rule),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Estimate an unknown value (i.e. the target)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Instance / 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Represents a fact or a data point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Described by a set of </a:t>
            </a:r>
            <a:r>
              <a:rPr lang="en-US" b="1" dirty="0"/>
              <a:t>attributes </a:t>
            </a:r>
            <a:r>
              <a:rPr lang="en-US" dirty="0"/>
              <a:t>(fields, columns, variables, or features)</a:t>
            </a:r>
          </a:p>
          <a:p>
            <a:r>
              <a:rPr lang="en-US" dirty="0"/>
              <a:t>Model induction:</a:t>
            </a:r>
          </a:p>
          <a:p>
            <a:pPr lvl="2"/>
            <a:r>
              <a:rPr lang="en-US" dirty="0"/>
              <a:t>The creation of </a:t>
            </a:r>
            <a:r>
              <a:rPr lang="en-US" b="1" dirty="0"/>
              <a:t>models</a:t>
            </a:r>
            <a:r>
              <a:rPr lang="en-US" dirty="0"/>
              <a:t> from data</a:t>
            </a:r>
          </a:p>
          <a:p>
            <a:r>
              <a:rPr lang="en-US" dirty="0"/>
              <a:t>Training data:</a:t>
            </a:r>
          </a:p>
          <a:p>
            <a:pPr lvl="2"/>
            <a:r>
              <a:rPr lang="en-US" dirty="0"/>
              <a:t>The input data for the induction algorithm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5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of Supervised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Categorical target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Often binary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Includes “class probability estimation”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Numeric target</a:t>
            </a:r>
          </a:p>
        </p:txBody>
      </p:sp>
    </p:spTree>
    <p:extLst>
      <p:ext uri="{BB962C8B-B14F-4D97-AF65-F5344CB8AC3E}">
        <p14:creationId xmlns:p14="http://schemas.microsoft.com/office/powerpoint/2010/main" val="331367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of Supervised Data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“Will this customer purchase service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if given incentive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?”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Classification problem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/>
                  <a:t>Binary target (the customer either purchases or does not)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“Which service package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, or none) will a customer likely purchase if given incentive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?”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Classification problem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/>
                  <a:t>Three-valued target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“How much will this customer use the service?”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Regression problem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/>
                  <a:t>Numeric target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/>
                  <a:t>Target variable: amount of usage per customer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2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 in Use</a:t>
            </a:r>
          </a:p>
        </p:txBody>
      </p:sp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1905000" y="2286000"/>
          <a:ext cx="80772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5016240" imgH="1104120" progId="Visio.Drawing.6">
                  <p:embed/>
                </p:oleObj>
              </mc:Choice>
              <mc:Fallback>
                <p:oleObj name="VISIO" r:id="rId4" imgW="5016240" imgH="1104120" progId="Visio.Drawing.6">
                  <p:embed/>
                  <p:pic>
                    <p:nvPicPr>
                      <p:cNvPr id="675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80772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Line 6"/>
          <p:cNvSpPr>
            <a:spLocks noChangeShapeType="1"/>
          </p:cNvSpPr>
          <p:nvPr/>
        </p:nvSpPr>
        <p:spPr bwMode="auto">
          <a:xfrm flipV="1">
            <a:off x="2889662" y="3733800"/>
            <a:ext cx="5938" cy="980704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92" name="Text Box 7"/>
              <p:cNvSpPr txBox="1">
                <a:spLocks noChangeArrowheads="1"/>
              </p:cNvSpPr>
              <p:nvPr/>
            </p:nvSpPr>
            <p:spPr bwMode="auto">
              <a:xfrm>
                <a:off x="1524001" y="4803776"/>
                <a:ext cx="347946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solidFill>
                      <a:srgbClr val="671E97"/>
                    </a:solidFill>
                    <a:latin typeface="Tahoma" pitchFamily="34" charset="0"/>
                  </a:rPr>
                  <a:t>What is probability of attrition of this customer with characteristics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671E97"/>
                        </a:solidFill>
                        <a:latin typeface="Cambria Math"/>
                      </a:rPr>
                      <m:t>𝑋</m:t>
                    </m:r>
                    <m:r>
                      <a:rPr lang="en-US" altLang="en-US" sz="2000" i="1" dirty="0">
                        <a:solidFill>
                          <a:srgbClr val="671E97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sz="2000" i="1" dirty="0">
                        <a:solidFill>
                          <a:srgbClr val="671E97"/>
                        </a:solidFill>
                        <a:latin typeface="Cambria Math"/>
                      </a:rPr>
                      <m:t>𝑌</m:t>
                    </m:r>
                    <m:r>
                      <a:rPr lang="en-US" altLang="en-US" sz="2000" i="1" dirty="0">
                        <a:solidFill>
                          <a:srgbClr val="671E97"/>
                        </a:solidFill>
                        <a:latin typeface="Cambria Math"/>
                      </a:rPr>
                      <m:t>, </m:t>
                    </m:r>
                    <m:r>
                      <a:rPr lang="en-US" altLang="en-US" sz="2000" i="1" dirty="0">
                        <a:solidFill>
                          <a:srgbClr val="671E97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en-US" sz="2000" dirty="0">
                    <a:solidFill>
                      <a:srgbClr val="671E97"/>
                    </a:solidFill>
                    <a:latin typeface="Tahoma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759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4803776"/>
                <a:ext cx="3479469" cy="1015663"/>
              </a:xfrm>
              <a:prstGeom prst="rect">
                <a:avLst/>
              </a:prstGeom>
              <a:blipFill>
                <a:blip r:embed="rId6"/>
                <a:stretch>
                  <a:fillRect t="-2994" b="-9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3" name="Line 8"/>
          <p:cNvSpPr>
            <a:spLocks noChangeShapeType="1"/>
          </p:cNvSpPr>
          <p:nvPr/>
        </p:nvSpPr>
        <p:spPr bwMode="auto">
          <a:xfrm flipH="1" flipV="1">
            <a:off x="9147956" y="3598222"/>
            <a:ext cx="23753" cy="1128157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94" name="Text Box 9"/>
              <p:cNvSpPr txBox="1">
                <a:spLocks noChangeArrowheads="1"/>
              </p:cNvSpPr>
              <p:nvPr/>
            </p:nvSpPr>
            <p:spPr bwMode="auto">
              <a:xfrm>
                <a:off x="7604166" y="4862472"/>
                <a:ext cx="2590800" cy="398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en-US" sz="2000" i="1" dirty="0">
                          <a:solidFill>
                            <a:srgbClr val="671E97"/>
                          </a:solidFill>
                          <a:latin typeface="Cambria Math"/>
                        </a:rPr>
                        <m:t>) = 0.85</m:t>
                      </m:r>
                    </m:oMath>
                  </m:oMathPara>
                </a14:m>
                <a:endParaRPr lang="en-US" altLang="en-US" sz="2000" dirty="0">
                  <a:solidFill>
                    <a:srgbClr val="671E97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6759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4166" y="4862472"/>
                <a:ext cx="2590800" cy="398462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29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9" name="Object 4"/>
          <p:cNvGraphicFramePr>
            <a:graphicFrameLocks noChangeAspect="1"/>
          </p:cNvGraphicFramePr>
          <p:nvPr>
            <p:extLst/>
          </p:nvPr>
        </p:nvGraphicFramePr>
        <p:xfrm>
          <a:off x="3124200" y="1640188"/>
          <a:ext cx="5715000" cy="448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5055108" imgH="3971544" progId="Visio.Drawing.6">
                  <p:embed/>
                </p:oleObj>
              </mc:Choice>
              <mc:Fallback>
                <p:oleObj name="VISIO" r:id="rId4" imgW="5055108" imgH="3971544" progId="Visio.Drawing.6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40188"/>
                        <a:ext cx="5715000" cy="448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938650" y="989623"/>
            <a:ext cx="3192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itchFamily="34" charset="0"/>
              </a:rPr>
              <a:t>“Supervised” modeling: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2819401" y="4461176"/>
            <a:ext cx="18780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Tahoma" pitchFamily="34" charset="0"/>
              </a:rPr>
              <a:t>Model in use: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757479" y="3318175"/>
            <a:ext cx="28113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671E97"/>
                </a:solidFill>
                <a:latin typeface="Tahoma" pitchFamily="34" charset="0"/>
              </a:rPr>
              <a:t>“Training” data have all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671E97"/>
                </a:solidFill>
                <a:latin typeface="Tahoma" pitchFamily="34" charset="0"/>
              </a:rPr>
              <a:t>values specified</a:t>
            </a: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 flipV="1">
            <a:off x="3733800" y="2937175"/>
            <a:ext cx="152400" cy="3810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482726" y="6045501"/>
            <a:ext cx="72040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671E97"/>
                </a:solidFill>
                <a:latin typeface="Tahoma" pitchFamily="34" charset="0"/>
              </a:rPr>
              <a:t>New data item has some value unknown (e.g., will she leave?)</a:t>
            </a:r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V="1">
            <a:off x="2514600" y="5756575"/>
            <a:ext cx="60960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583" y="4577"/>
            <a:ext cx="10515600" cy="1325563"/>
          </a:xfrm>
        </p:spPr>
        <p:txBody>
          <a:bodyPr/>
          <a:lstStyle/>
          <a:p>
            <a:r>
              <a:rPr lang="en-US" dirty="0"/>
              <a:t>Data Mining versus Use of the Model</a:t>
            </a:r>
          </a:p>
        </p:txBody>
      </p:sp>
    </p:spTree>
    <p:extLst>
      <p:ext uri="{BB962C8B-B14F-4D97-AF65-F5344CB8AC3E}">
        <p14:creationId xmlns:p14="http://schemas.microsoft.com/office/powerpoint/2010/main" val="19108870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C413-E34E-4204-B2E1-499FE41D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i="1" dirty="0"/>
              <a:t>Let’s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FC33-3CBA-4F28-AB42-6CBC59B8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1225118"/>
            <a:ext cx="10998693" cy="49518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Download </a:t>
            </a:r>
            <a:r>
              <a:rPr lang="en-US" dirty="0">
                <a:latin typeface="Consolas" panose="020B0609020204030204" pitchFamily="49" charset="0"/>
              </a:rPr>
              <a:t>demographic_data_orig.csv</a:t>
            </a:r>
          </a:p>
          <a:p>
            <a:r>
              <a:rPr lang="en-US" dirty="0"/>
              <a:t>Let’s predict the amount of the sale</a:t>
            </a:r>
          </a:p>
          <a:p>
            <a:pPr lvl="1"/>
            <a:r>
              <a:rPr lang="en-US" dirty="0"/>
              <a:t>What kind of data type is that target variable? </a:t>
            </a:r>
            <a:r>
              <a:rPr lang="en-US" i="1" dirty="0"/>
              <a:t>Continuous</a:t>
            </a:r>
          </a:p>
          <a:p>
            <a:pPr lvl="1"/>
            <a:r>
              <a:rPr lang="en-US" dirty="0"/>
              <a:t>So we’ll use </a:t>
            </a:r>
            <a:r>
              <a:rPr lang="en-US" i="1" dirty="0"/>
              <a:t>Linear Regression</a:t>
            </a:r>
          </a:p>
          <a:p>
            <a:r>
              <a:rPr lang="en-US" dirty="0"/>
              <a:t>Take a random sample of 2k rows, because otherwise the modeling takes a long time</a:t>
            </a:r>
          </a:p>
          <a:p>
            <a:r>
              <a:rPr lang="en-US" dirty="0"/>
              <a:t>Set “region” to be a string-type</a:t>
            </a:r>
          </a:p>
          <a:p>
            <a:r>
              <a:rPr lang="en-US" dirty="0"/>
              <a:t>Do an Association Analysis, </a:t>
            </a:r>
          </a:p>
          <a:p>
            <a:pPr lvl="1"/>
            <a:r>
              <a:rPr lang="en-US" dirty="0"/>
              <a:t>compare amount and age</a:t>
            </a:r>
          </a:p>
          <a:p>
            <a:pPr lvl="1"/>
            <a:r>
              <a:rPr lang="en-US" dirty="0"/>
              <a:t>compare amount and item</a:t>
            </a:r>
          </a:p>
          <a:p>
            <a:pPr lvl="1"/>
            <a:r>
              <a:rPr lang="en-US" dirty="0"/>
              <a:t>which is a good candidate for a model?</a:t>
            </a:r>
          </a:p>
          <a:p>
            <a:r>
              <a:rPr lang="en-US" dirty="0"/>
              <a:t>Do a “Plot of Means”</a:t>
            </a:r>
          </a:p>
          <a:p>
            <a:pPr lvl="1"/>
            <a:r>
              <a:rPr lang="en-US" dirty="0"/>
              <a:t>compare Region and amount</a:t>
            </a:r>
          </a:p>
          <a:p>
            <a:pPr lvl="1"/>
            <a:r>
              <a:rPr lang="en-US" dirty="0"/>
              <a:t>is it a good candidate for a predictive model?</a:t>
            </a:r>
          </a:p>
          <a:p>
            <a:r>
              <a:rPr lang="en-US" dirty="0"/>
              <a:t>Linear Regression, add all `Browses`</a:t>
            </a:r>
          </a:p>
          <a:p>
            <a:pPr lvl="1"/>
            <a:r>
              <a:rPr lang="en-US" dirty="0"/>
              <a:t>investigate the Interactive report</a:t>
            </a:r>
          </a:p>
          <a:p>
            <a:r>
              <a:rPr lang="en-US" dirty="0"/>
              <a:t>“Score”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0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A29C-D759-4103-A294-22A45F1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-112989"/>
            <a:ext cx="10515600" cy="1325563"/>
          </a:xfrm>
        </p:spPr>
        <p:txBody>
          <a:bodyPr/>
          <a:lstStyle/>
          <a:p>
            <a:r>
              <a:rPr lang="en-US" dirty="0"/>
              <a:t>How to interpret?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0FE75-A5FB-4C26-9F56-4D6DF15B3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7" y="1212574"/>
            <a:ext cx="12037976" cy="55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A29C-D759-4103-A294-22A45F1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-112989"/>
            <a:ext cx="10515600" cy="1325563"/>
          </a:xfrm>
        </p:spPr>
        <p:txBody>
          <a:bodyPr/>
          <a:lstStyle/>
          <a:p>
            <a:r>
              <a:rPr lang="en-US" dirty="0"/>
              <a:t>How to interpret?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0FE75-A5FB-4C26-9F56-4D6DF15B3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7" y="1212574"/>
            <a:ext cx="12037976" cy="55506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49C509-5F25-4162-B2C6-801C8DBF3C0C}"/>
              </a:ext>
            </a:extLst>
          </p:cNvPr>
          <p:cNvSpPr/>
          <p:nvPr/>
        </p:nvSpPr>
        <p:spPr>
          <a:xfrm>
            <a:off x="0" y="1890944"/>
            <a:ext cx="4607511" cy="408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48BF593-E204-415F-83E7-8888EB68A3D7}"/>
              </a:ext>
            </a:extLst>
          </p:cNvPr>
          <p:cNvSpPr/>
          <p:nvPr/>
        </p:nvSpPr>
        <p:spPr>
          <a:xfrm>
            <a:off x="4813433" y="919611"/>
            <a:ext cx="3533313" cy="900311"/>
          </a:xfrm>
          <a:prstGeom prst="wedgeRectCallout">
            <a:avLst>
              <a:gd name="adj1" fmla="val -60280"/>
              <a:gd name="adj2" fmla="val 43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`Amount` is predicted by a combination of `region` and `age`</a:t>
            </a:r>
          </a:p>
        </p:txBody>
      </p:sp>
    </p:spTree>
    <p:extLst>
      <p:ext uri="{BB962C8B-B14F-4D97-AF65-F5344CB8AC3E}">
        <p14:creationId xmlns:p14="http://schemas.microsoft.com/office/powerpoint/2010/main" val="766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966</Words>
  <Application>Microsoft Office PowerPoint</Application>
  <PresentationFormat>Widescreen</PresentationFormat>
  <Paragraphs>117</Paragraphs>
  <Slides>18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Tahoma</vt:lpstr>
      <vt:lpstr>Office Theme</vt:lpstr>
      <vt:lpstr>VISIO</vt:lpstr>
      <vt:lpstr>Introduction to Predictive Analytics</vt:lpstr>
      <vt:lpstr>Terminology</vt:lpstr>
      <vt:lpstr>Subclasses of Supervised Data Mining</vt:lpstr>
      <vt:lpstr>Subclasses of Supervised Data Mining</vt:lpstr>
      <vt:lpstr>Data Mining Model in Use</vt:lpstr>
      <vt:lpstr>Data Mining versus Use of the Model</vt:lpstr>
      <vt:lpstr>Let’s do it!</vt:lpstr>
      <vt:lpstr>How to interpret?</vt:lpstr>
      <vt:lpstr>How to interpret?</vt:lpstr>
      <vt:lpstr>How to interpret?</vt:lpstr>
      <vt:lpstr>Dummy-Coding</vt:lpstr>
      <vt:lpstr>How to interpret?</vt:lpstr>
      <vt:lpstr>How to interpret?</vt:lpstr>
      <vt:lpstr>PowerPoint Presentation</vt:lpstr>
      <vt:lpstr>PowerPoint Presentation</vt:lpstr>
      <vt:lpstr>PowerPoint Presentation</vt:lpstr>
      <vt:lpstr>If extra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Eargle</dc:creator>
  <cp:lastModifiedBy>David Eargle</cp:lastModifiedBy>
  <cp:revision>14</cp:revision>
  <dcterms:created xsi:type="dcterms:W3CDTF">2018-02-23T22:39:50Z</dcterms:created>
  <dcterms:modified xsi:type="dcterms:W3CDTF">2018-12-20T22:19:38Z</dcterms:modified>
</cp:coreProperties>
</file>