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04" r:id="rId3"/>
    <p:sldId id="306" r:id="rId4"/>
    <p:sldId id="302" r:id="rId5"/>
    <p:sldId id="303" r:id="rId6"/>
    <p:sldId id="260" r:id="rId7"/>
    <p:sldId id="261" r:id="rId8"/>
    <p:sldId id="257" r:id="rId9"/>
    <p:sldId id="287" r:id="rId10"/>
    <p:sldId id="288" r:id="rId11"/>
    <p:sldId id="289" r:id="rId12"/>
    <p:sldId id="290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307" r:id="rId22"/>
    <p:sldId id="301" r:id="rId23"/>
    <p:sldId id="271" r:id="rId24"/>
    <p:sldId id="272" r:id="rId25"/>
    <p:sldId id="273" r:id="rId26"/>
    <p:sldId id="274" r:id="rId27"/>
    <p:sldId id="275" r:id="rId28"/>
    <p:sldId id="298" r:id="rId29"/>
    <p:sldId id="299" r:id="rId30"/>
    <p:sldId id="300" r:id="rId31"/>
    <p:sldId id="276" r:id="rId32"/>
    <p:sldId id="277" r:id="rId33"/>
    <p:sldId id="278" r:id="rId34"/>
    <p:sldId id="279" r:id="rId35"/>
    <p:sldId id="280" r:id="rId36"/>
    <p:sldId id="281" r:id="rId37"/>
    <p:sldId id="284" r:id="rId38"/>
    <p:sldId id="285" r:id="rId39"/>
    <p:sldId id="286" r:id="rId40"/>
    <p:sldId id="30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24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FD6AE-4817-41DD-8AFE-907911B43CF5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BE9CF-CFD0-40AC-862C-909EA36E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6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8582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146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4337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1250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0148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83"/>
            <a:fld id="{CAF28C43-0307-4F46-A0D0-B10369A56871}" type="slidenum">
              <a:rPr lang="en-US" smtClean="0">
                <a:latin typeface="Arial" pitchFamily="34" charset="0"/>
              </a:rPr>
              <a:pPr defTabSz="912983"/>
              <a:t>19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83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906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741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2021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A0A81-5462-434D-BBF1-20EA1EA6A8D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3556469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806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7995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0709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7734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1057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0976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73003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43439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9321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320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0195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2639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1952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0490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9746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7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A7D2-7543-4FD4-B956-98CF3867A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4C579-F6C5-4D57-83E2-AB0E603F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47BFD-6C59-4550-A4FB-874DE273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3D60-E41E-4851-89AD-F591DBABE00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76116-0EB2-416F-BB40-2FB10E5F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C5380-5CF7-4211-9E2D-CFFDC516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17B6-DD6E-4635-9BC9-F3826705C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9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3063-800A-43D5-AF78-6F1068A3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D2EB2-DA52-4C38-9CC6-2C8FAC8DB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DC172-F826-47A8-98FB-88D0ED29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3D60-E41E-4851-89AD-F591DBABE00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F73A0-C647-4CEC-BEE1-D7BFC276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19B4-72DD-4E24-97CD-E6962643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17B6-DD6E-4635-9BC9-F3826705C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3C2A2-5EF2-4ED8-8A88-1FDDFDAE1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9DCA1-8650-432B-9DEA-51FEF27D2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10DFF-60A5-4EA7-A722-BFB1B1C0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3D60-E41E-4851-89AD-F591DBABE00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35264-C533-4776-8B86-70100E75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75F5-9ACF-463F-B80D-02DA0583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17B6-DD6E-4635-9BC9-F3826705C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4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DEF2-D922-495D-8C93-679A7DBB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BDAB-D812-423A-85F0-263EEDF78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11C3A-7D8B-4689-B604-16F6A666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3D60-E41E-4851-89AD-F591DBABE00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B96A0-91CC-422F-BE6D-34838EF7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D1DAB-ACE6-4B76-AEDC-67700CE2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17B6-DD6E-4635-9BC9-F3826705C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4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81BA-1B5F-4166-93FF-15971AFC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0BAE8-F8C0-4C61-BDC5-994A12B71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203C1-A143-466E-9286-BA8AA549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3D60-E41E-4851-89AD-F591DBABE00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67CC6-C0AB-4BB5-B606-6388664D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2D0F3-3E24-45A7-BC6E-144EAC71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17B6-DD6E-4635-9BC9-F3826705C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1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2A17-600B-4E9E-816E-21CEC1DE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15C1-07F6-44FB-91B9-C7A7FDDA1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0D358-D3EF-4345-A059-A9EEF1F93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F3620-5411-4C51-8709-C751CDDD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3D60-E41E-4851-89AD-F591DBABE00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FA8E6-3246-4C5D-913A-91AF51B0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733E8-6849-4F3A-ACD6-DDC0036E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17B6-DD6E-4635-9BC9-F3826705C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9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E907-2E48-4F7E-89DA-1FF03555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3092F-31CD-4FB4-8E8D-E7502A54B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FABB1-B74C-43BC-AA86-76549F2C6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EC62B-6DFE-43D4-BB5B-C781977E7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84F4A-2CED-45DE-B6DF-C230A9944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97E2A4-8E77-4B94-B517-8480FD7E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3D60-E41E-4851-89AD-F591DBABE00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B8A8C-51C7-4AC0-BF16-01938C4D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9AC8F-A46B-41B2-901A-30C343FD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17B6-DD6E-4635-9BC9-F3826705C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5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FF94-420C-4AC4-9280-C1C187BA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2EAE7-D7C8-4E5D-B5EF-6B3A9836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3D60-E41E-4851-89AD-F591DBABE00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A3413-7156-4203-850D-0A3CE21D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B2F0A-0304-4057-9F5E-7E9C2FDC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17B6-DD6E-4635-9BC9-F3826705C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A53F9-01DF-4C58-A768-EFBF7D2F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3D60-E41E-4851-89AD-F591DBABE00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80372-C3C7-4ACE-89FE-03E30C4F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78244-1D4A-48BA-85F5-A78FE5E5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17B6-DD6E-4635-9BC9-F3826705C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8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F7EC-ABFE-4751-9F2D-3146247F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8B695-5ECE-481B-94F2-008A55B33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4EED9-ED6C-4CF4-857E-B0B49B80E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C3144-B210-4F37-B099-85576DDF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3D60-E41E-4851-89AD-F591DBABE00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3165F-8A49-4B13-9F4A-3911B9E0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19628-E966-4209-A7E6-D89684B1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17B6-DD6E-4635-9BC9-F3826705C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6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1507-DA7B-4042-AECE-CAFB6A2B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205E9-0E2B-47D6-A5A3-B12563CD1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BD0A4-2250-43A4-ABF2-264DC7E96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3329-8D8E-4C53-876A-E187C367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3D60-E41E-4851-89AD-F591DBABE00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3DA37-D8CD-40BD-91A4-E9B28CFC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57C5C-BC52-4030-9820-E61341B1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17B6-DD6E-4635-9BC9-F3826705C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6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D9220-D31D-416F-91F6-7C1EE872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F615C-0F24-4DE9-8D5B-045D58791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F187D-18BB-4613-8473-461F72D6E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23D60-E41E-4851-89AD-F591DBABE00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B9BD-E068-458E-98C0-0AC671DDC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111A3-1BA2-499A-96AF-E5EB7ADEE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517B6-DD6E-4635-9BC9-F3826705C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3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datarobot.com/docs/users-guide/more-info/data-partitioning.html?highlight=holdou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22B3-AEF0-4D00-8AD9-DCC153F4C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13 – Model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87BBA-C967-44E5-A41B-BAAB4F84D2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Dave Eargle – </a:t>
            </a:r>
            <a:r>
              <a:rPr lang="en-US"/>
              <a:t>CU Boulder</a:t>
            </a:r>
          </a:p>
        </p:txBody>
      </p:sp>
    </p:spTree>
    <p:extLst>
      <p:ext uri="{BB962C8B-B14F-4D97-AF65-F5344CB8AC3E}">
        <p14:creationId xmlns:p14="http://schemas.microsoft.com/office/powerpoint/2010/main" val="493244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Accuracy on a Churn dataset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7786" y="1456006"/>
            <a:ext cx="8355965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EAF43567-6E05-4892-AD0A-8D73DAA8F4F2}"/>
              </a:ext>
            </a:extLst>
          </p:cNvPr>
          <p:cNvSpPr/>
          <p:nvPr/>
        </p:nvSpPr>
        <p:spPr>
          <a:xfrm>
            <a:off x="7862864" y="5409028"/>
            <a:ext cx="4149969" cy="1213394"/>
          </a:xfrm>
          <a:prstGeom prst="wedgeRectCallout">
            <a:avLst>
              <a:gd name="adj1" fmla="val -38121"/>
              <a:gd name="adj2" fmla="val -750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“Unpruned” tree had higher accuracy against training data, but worse accuracy on testing data, compared to a “pruned” decision tree</a:t>
            </a:r>
          </a:p>
        </p:txBody>
      </p:sp>
    </p:spTree>
    <p:extLst>
      <p:ext uri="{BB962C8B-B14F-4D97-AF65-F5344CB8AC3E}">
        <p14:creationId xmlns:p14="http://schemas.microsoft.com/office/powerpoint/2010/main" val="424616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Pruning simplifies a decision tree to prevent over-fitting to noise in the data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Post-pruning</a:t>
            </a:r>
            <a:r>
              <a:rPr lang="en-US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takes a fully-grown decision tree and discards unreliable parts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Pre-pruning</a:t>
            </a:r>
            <a:r>
              <a:rPr lang="en-US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stops growing a branch when information becomes unreliable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Post-pruning preferred in practice</a:t>
            </a:r>
          </a:p>
        </p:txBody>
      </p:sp>
    </p:spTree>
    <p:extLst>
      <p:ext uri="{BB962C8B-B14F-4D97-AF65-F5344CB8AC3E}">
        <p14:creationId xmlns:p14="http://schemas.microsoft.com/office/powerpoint/2010/main" val="395198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49" y="-96101"/>
            <a:ext cx="10515600" cy="1325563"/>
          </a:xfrm>
        </p:spPr>
        <p:txBody>
          <a:bodyPr/>
          <a:lstStyle/>
          <a:p>
            <a:r>
              <a:rPr lang="en-US" dirty="0"/>
              <a:t>Post-pruning a tree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9" y="1041927"/>
            <a:ext cx="762952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://www.iconsdb.com/icons/download/purple/x-mark-256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755" y="3475015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iconsdb.com/icons/download/purple/x-mark-256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443" y="213978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iconsdb.com/icons/download/purple/x-mark-256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514" y="2742559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80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Over-fitting in linear discriminants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6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BC56E7DA-01F0-4C37-8D8E-B27A23419962}"/>
              </a:ext>
            </a:extLst>
          </p:cNvPr>
          <p:cNvSpPr/>
          <p:nvPr/>
        </p:nvSpPr>
        <p:spPr>
          <a:xfrm>
            <a:off x="9347981" y="450165"/>
            <a:ext cx="2637692" cy="3151163"/>
          </a:xfrm>
          <a:prstGeom prst="wedgeRectCallout">
            <a:avLst>
              <a:gd name="adj1" fmla="val -62700"/>
              <a:gd name="adj2" fmla="val 36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more parameters we add, the more complex our model becomes.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More complexity = more able to fit patterns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More complexity = more likelihood of overfitting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BB4A6C16-24F1-4F1F-AD86-486318E5AD0F}"/>
              </a:ext>
            </a:extLst>
          </p:cNvPr>
          <p:cNvSpPr/>
          <p:nvPr/>
        </p:nvSpPr>
        <p:spPr>
          <a:xfrm>
            <a:off x="63305" y="1315329"/>
            <a:ext cx="838200" cy="486163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Increasing Complexity</a:t>
            </a:r>
          </a:p>
        </p:txBody>
      </p:sp>
    </p:spTree>
    <p:extLst>
      <p:ext uri="{BB962C8B-B14F-4D97-AF65-F5344CB8AC3E}">
        <p14:creationId xmlns:p14="http://schemas.microsoft.com/office/powerpoint/2010/main" val="552865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Classifying Flowers</a:t>
            </a:r>
          </a:p>
        </p:txBody>
      </p:sp>
      <p:pic>
        <p:nvPicPr>
          <p:cNvPr id="3074" name="Picture 2" descr="E:\Dropbox\NYU\2014 Spring\Data Mining for Business Analytics\Lectures\2014\Figures\DSB-figures\dsfb_05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347" y="1199400"/>
            <a:ext cx="580130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20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Classifying Flowers</a:t>
            </a:r>
          </a:p>
        </p:txBody>
      </p:sp>
      <p:pic>
        <p:nvPicPr>
          <p:cNvPr id="4098" name="Picture 2" descr="E:\Dropbox\NYU\2014 Spring\Data Mining for Business Analytics\Lectures\2014\Figures\DSB-figures\dsfb_05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347" y="1246900"/>
            <a:ext cx="580130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406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Classifying Flowers</a:t>
            </a:r>
          </a:p>
        </p:txBody>
      </p:sp>
      <p:pic>
        <p:nvPicPr>
          <p:cNvPr id="5122" name="Picture 2" descr="E:\Dropbox\NYU\2014 Spring\Data Mining for Business Analytics\Lectures\2014\Figures\DSB-figures\dsfb_05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347" y="1246900"/>
            <a:ext cx="580130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838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Classifying Flowers</a:t>
            </a:r>
          </a:p>
        </p:txBody>
      </p:sp>
      <p:pic>
        <p:nvPicPr>
          <p:cNvPr id="6146" name="Picture 2" descr="E:\Dropbox\NYU\2014 Spring\Data Mining for Business Analytics\Lectures\2014\Figures\DSB-figures\dsfb_05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347" y="1211275"/>
            <a:ext cx="580130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545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308133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3000"/>
            <a:ext cx="3048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139826"/>
            <a:ext cx="3048000" cy="274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holdout evaluation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81200" y="3962401"/>
            <a:ext cx="8389917" cy="2497777"/>
          </a:xfrm>
        </p:spPr>
        <p:txBody>
          <a:bodyPr/>
          <a:lstStyle/>
          <a:p>
            <a:pPr marL="609600" indent="-609600" algn="just">
              <a:buNone/>
              <a:defRPr/>
            </a:pPr>
            <a:r>
              <a:rPr lang="en-US" dirty="0">
                <a:solidFill>
                  <a:srgbClr val="FFC000"/>
                </a:solidFill>
              </a:rPr>
              <a:t>Under-fitting		</a:t>
            </a:r>
            <a:r>
              <a:rPr lang="en-US" dirty="0">
                <a:solidFill>
                  <a:srgbClr val="00B050"/>
                </a:solidFill>
              </a:rPr>
              <a:t>Good		</a:t>
            </a:r>
            <a:r>
              <a:rPr lang="en-US" sz="100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Over-fitting</a:t>
            </a:r>
          </a:p>
          <a:p>
            <a:pPr marL="609600" indent="-609600">
              <a:defRPr/>
            </a:pPr>
            <a:r>
              <a:rPr lang="en-US" dirty="0"/>
              <a:t>In-sample evaluation is in favor or “memorizing”</a:t>
            </a:r>
          </a:p>
          <a:p>
            <a:pPr marL="609600" indent="-609600">
              <a:defRPr/>
            </a:pPr>
            <a:r>
              <a:rPr lang="en-US" dirty="0"/>
              <a:t>On the </a:t>
            </a:r>
            <a:r>
              <a:rPr lang="en-US" i="1" dirty="0"/>
              <a:t>training data </a:t>
            </a:r>
            <a:r>
              <a:rPr lang="en-US" dirty="0"/>
              <a:t>the right model would be best</a:t>
            </a:r>
          </a:p>
          <a:p>
            <a:pPr marL="609600" indent="-609600">
              <a:defRPr/>
            </a:pPr>
            <a:r>
              <a:rPr lang="en-US" dirty="0"/>
              <a:t>But on </a:t>
            </a:r>
            <a:r>
              <a:rPr lang="en-US" i="1" dirty="0"/>
              <a:t>new data </a:t>
            </a:r>
            <a:r>
              <a:rPr lang="en-US" dirty="0"/>
              <a:t>it would be bad </a:t>
            </a:r>
          </a:p>
          <a:p>
            <a:pPr marL="609600" indent="-60960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04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Over-fitting</a:t>
            </a:r>
          </a:p>
        </p:txBody>
      </p:sp>
      <p:pic>
        <p:nvPicPr>
          <p:cNvPr id="1536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490" y="919412"/>
            <a:ext cx="5334744" cy="4001058"/>
          </a:xfrm>
          <a:noFill/>
        </p:spPr>
      </p:pic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1927761" y="5177642"/>
            <a:ext cx="8443356" cy="119934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57068C"/>
                </a:solidFill>
              </a:rPr>
              <a:t>Over-fitting</a:t>
            </a:r>
            <a:r>
              <a:rPr lang="en-US" dirty="0"/>
              <a:t>: Model “memorizes” the properties of the particular training set rather than learning the underlying concept or phenomenon</a:t>
            </a:r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4317670" y="1376548"/>
            <a:ext cx="14414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Under-fitting</a:t>
            </a:r>
          </a:p>
        </p:txBody>
      </p:sp>
      <p:sp>
        <p:nvSpPr>
          <p:cNvPr id="15366" name="TextBox 5"/>
          <p:cNvSpPr txBox="1">
            <a:spLocks noChangeArrowheads="1"/>
          </p:cNvSpPr>
          <p:nvPr/>
        </p:nvSpPr>
        <p:spPr bwMode="auto">
          <a:xfrm>
            <a:off x="6976693" y="2039586"/>
            <a:ext cx="12627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Over-fitting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5350824" y="2434442"/>
            <a:ext cx="9845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Good Fit</a:t>
            </a:r>
          </a:p>
        </p:txBody>
      </p:sp>
    </p:spTree>
    <p:extLst>
      <p:ext uri="{BB962C8B-B14F-4D97-AF65-F5344CB8AC3E}">
        <p14:creationId xmlns:p14="http://schemas.microsoft.com/office/powerpoint/2010/main" val="183982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0B2C-1494-42ED-BA1F-82C3252B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can have varying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ED23-5E12-4C05-94E6-D4AB1C854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but what complexity is best?</a:t>
            </a:r>
          </a:p>
          <a:p>
            <a:r>
              <a:rPr lang="en-US" dirty="0"/>
              <a:t>Over-fitting the data</a:t>
            </a:r>
          </a:p>
          <a:p>
            <a:pPr lvl="1"/>
            <a:r>
              <a:rPr lang="en-US" dirty="0"/>
              <a:t>Finding chance occurrences in data that look like interesting patterns, but which do not </a:t>
            </a:r>
            <a:r>
              <a:rPr lang="en-US" dirty="0">
                <a:solidFill>
                  <a:srgbClr val="671E97"/>
                </a:solidFill>
              </a:rPr>
              <a:t>generalize</a:t>
            </a:r>
            <a:r>
              <a:rPr lang="en-US" dirty="0"/>
              <a:t>, is called </a:t>
            </a:r>
            <a:r>
              <a:rPr lang="en-US" dirty="0">
                <a:solidFill>
                  <a:srgbClr val="671E97"/>
                </a:solidFill>
              </a:rPr>
              <a:t>over-fitting</a:t>
            </a:r>
            <a:r>
              <a:rPr lang="en-US" dirty="0"/>
              <a:t> the data</a:t>
            </a:r>
          </a:p>
          <a:p>
            <a:pPr lvl="1"/>
            <a:r>
              <a:rPr lang="en-US" dirty="0"/>
              <a:t>We want models to apply not just to the exact training set but to the general population from which the training data came</a:t>
            </a:r>
          </a:p>
          <a:p>
            <a:pPr lvl="3"/>
            <a:r>
              <a:rPr lang="en-US" dirty="0">
                <a:solidFill>
                  <a:srgbClr val="671E97"/>
                </a:solidFill>
              </a:rPr>
              <a:t>Generalization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74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Holdout validation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We are interested in </a:t>
            </a:r>
            <a:r>
              <a:rPr lang="en-US" dirty="0">
                <a:solidFill>
                  <a:srgbClr val="57068C"/>
                </a:solidFill>
              </a:rPr>
              <a:t>generalization</a:t>
            </a:r>
            <a:r>
              <a:rPr lang="en-US" dirty="0"/>
              <a:t> 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dirty="0"/>
              <a:t>The performance on data not used for training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Given only one data set, we hold out some data for evaluation 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57068C"/>
                </a:solidFill>
              </a:rPr>
              <a:t>Holdout set </a:t>
            </a:r>
            <a:r>
              <a:rPr lang="en-US" sz="1600" dirty="0"/>
              <a:t>for final evaluation is called the test set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Accuracy on training data is sometimes called </a:t>
            </a:r>
            <a:r>
              <a:rPr lang="en-US" b="1" dirty="0"/>
              <a:t>“in-sample” accuracy</a:t>
            </a:r>
            <a:r>
              <a:rPr lang="en-US" dirty="0"/>
              <a:t>, vs. </a:t>
            </a:r>
            <a:r>
              <a:rPr lang="en-US" b="1" dirty="0"/>
              <a:t>“out-of-sample” accuracy </a:t>
            </a:r>
            <a:r>
              <a:rPr lang="en-US" dirty="0"/>
              <a:t>on test data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790" y="3776353"/>
            <a:ext cx="3599210" cy="26994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6225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2F93-EB66-40A7-9930-9F662973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option 2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592B9-6D2F-4E4B-8767-CB811BCC8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2 – “holdout” a sample of your data to use as a “test” set.</a:t>
            </a:r>
          </a:p>
        </p:txBody>
      </p:sp>
      <p:pic>
        <p:nvPicPr>
          <p:cNvPr id="4" name="Picture 2" descr="E:\Dropbox\NYU\2014 Spring\Data Mining for Business Analytics\Lectures\2014\Figures\DSB-figures\dsfb_0509.png">
            <a:extLst>
              <a:ext uri="{FF2B5EF4-FFF2-40B4-BE49-F238E27FC236}">
                <a16:creationId xmlns:a16="http://schemas.microsoft.com/office/drawing/2014/main" id="{26175634-DF47-40B7-8D51-5052B003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t="2108" r="35587" b="67125"/>
          <a:stretch/>
        </p:blipFill>
        <p:spPr bwMode="auto">
          <a:xfrm>
            <a:off x="380981" y="3015539"/>
            <a:ext cx="2501531" cy="318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CC0BD-C47D-4989-BDC8-11A8B62F6D32}"/>
              </a:ext>
            </a:extLst>
          </p:cNvPr>
          <p:cNvSpPr txBox="1"/>
          <p:nvPr/>
        </p:nvSpPr>
        <p:spPr>
          <a:xfrm>
            <a:off x="5437930" y="3244334"/>
            <a:ext cx="16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to induce…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8090D3-A1D4-45D6-81FF-5CB40CE83037}"/>
              </a:ext>
            </a:extLst>
          </p:cNvPr>
          <p:cNvSpPr/>
          <p:nvPr/>
        </p:nvSpPr>
        <p:spPr>
          <a:xfrm>
            <a:off x="7110310" y="3429000"/>
            <a:ext cx="1669915" cy="1468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pic>
        <p:nvPicPr>
          <p:cNvPr id="8" name="Picture 2" descr="E:\Dropbox\NYU\2014 Spring\Data Mining for Business Analytics\Lectures\2014\Figures\DSB-figures\dsfb_0509.png">
            <a:extLst>
              <a:ext uri="{FF2B5EF4-FFF2-40B4-BE49-F238E27FC236}">
                <a16:creationId xmlns:a16="http://schemas.microsoft.com/office/drawing/2014/main" id="{B7DF178E-6010-4667-855F-010D48D0E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83" t="2108" r="35587" b="67125"/>
          <a:stretch/>
        </p:blipFill>
        <p:spPr bwMode="auto">
          <a:xfrm>
            <a:off x="9334230" y="2631622"/>
            <a:ext cx="1055805" cy="318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608D63-B6ED-43C5-AE07-DC7DECBF21DE}"/>
              </a:ext>
            </a:extLst>
          </p:cNvPr>
          <p:cNvSpPr txBox="1"/>
          <p:nvPr/>
        </p:nvSpPr>
        <p:spPr>
          <a:xfrm>
            <a:off x="8715375" y="3244334"/>
            <a:ext cx="229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performance on…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0FDEDD9D-DF39-4BBF-A7E1-9C8A30D78AAE}"/>
              </a:ext>
            </a:extLst>
          </p:cNvPr>
          <p:cNvSpPr/>
          <p:nvPr/>
        </p:nvSpPr>
        <p:spPr>
          <a:xfrm>
            <a:off x="8900808" y="1488622"/>
            <a:ext cx="3504609" cy="149805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wrong with this approach?</a:t>
            </a:r>
          </a:p>
        </p:txBody>
      </p:sp>
      <p:pic>
        <p:nvPicPr>
          <p:cNvPr id="11" name="Picture 2" descr="E:\Dropbox\NYU\2014 Spring\Data Mining for Business Analytics\Lectures\2014\Figures\DSB-figures\dsfb_0509.png">
            <a:extLst>
              <a:ext uri="{FF2B5EF4-FFF2-40B4-BE49-F238E27FC236}">
                <a16:creationId xmlns:a16="http://schemas.microsoft.com/office/drawing/2014/main" id="{88E7C3A1-500D-43C9-9FD0-E3951428C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77" t="2446" r="20474" b="65942"/>
          <a:stretch/>
        </p:blipFill>
        <p:spPr bwMode="auto">
          <a:xfrm>
            <a:off x="545507" y="3038898"/>
            <a:ext cx="3735091" cy="327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24354A7-EFFB-4AB3-9DA5-0EBE614EC173}"/>
              </a:ext>
            </a:extLst>
          </p:cNvPr>
          <p:cNvSpPr/>
          <p:nvPr/>
        </p:nvSpPr>
        <p:spPr>
          <a:xfrm>
            <a:off x="2956792" y="3102419"/>
            <a:ext cx="1209293" cy="228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74DEB7-6AEF-4A16-A048-EAF326085BD5}"/>
              </a:ext>
            </a:extLst>
          </p:cNvPr>
          <p:cNvSpPr/>
          <p:nvPr/>
        </p:nvSpPr>
        <p:spPr>
          <a:xfrm>
            <a:off x="2976908" y="5486400"/>
            <a:ext cx="1183110" cy="5426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Holdout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462A454-7544-498F-B29B-D97BCA36B927}"/>
              </a:ext>
            </a:extLst>
          </p:cNvPr>
          <p:cNvSpPr/>
          <p:nvPr/>
        </p:nvSpPr>
        <p:spPr>
          <a:xfrm>
            <a:off x="4386313" y="3959051"/>
            <a:ext cx="2446566" cy="271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20AC8-69C7-4C3B-AD2C-E5AE0208BC9D}"/>
              </a:ext>
            </a:extLst>
          </p:cNvPr>
          <p:cNvSpPr/>
          <p:nvPr/>
        </p:nvSpPr>
        <p:spPr>
          <a:xfrm>
            <a:off x="10604112" y="4039210"/>
            <a:ext cx="1183110" cy="5426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Holdout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925687-0008-470A-BC80-E41C4198397E}"/>
              </a:ext>
            </a:extLst>
          </p:cNvPr>
          <p:cNvCxnSpPr>
            <a:stCxn id="13" idx="3"/>
            <a:endCxn id="15" idx="2"/>
          </p:cNvCxnSpPr>
          <p:nvPr/>
        </p:nvCxnSpPr>
        <p:spPr>
          <a:xfrm flipV="1">
            <a:off x="4160018" y="4581821"/>
            <a:ext cx="7035649" cy="1175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89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255E-64AE-446A-9107-BC9A2EFC4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E:\Dropbox\NYU\2014 Spring\Data Mining for Business Analytics\Lectures\2014\Figures\DSB-figures\dsfb_0509.png">
            <a:extLst>
              <a:ext uri="{FF2B5EF4-FFF2-40B4-BE49-F238E27FC236}">
                <a16:creationId xmlns:a16="http://schemas.microsoft.com/office/drawing/2014/main" id="{FEE5E319-B710-4307-BA88-FAD78EA91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19531" b="67125"/>
          <a:stretch/>
        </p:blipFill>
        <p:spPr bwMode="auto">
          <a:xfrm>
            <a:off x="3948070" y="1285811"/>
            <a:ext cx="581337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C338D9-49E1-4CDD-96E0-FE657AD1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option… cross-validation (x-</a:t>
            </a:r>
            <a:r>
              <a:rPr lang="en-US" dirty="0" err="1"/>
              <a:t>val</a:t>
            </a:r>
            <a:r>
              <a:rPr lang="en-US" dirty="0"/>
              <a:t>): an alternative to holdout testing</a:t>
            </a:r>
          </a:p>
        </p:txBody>
      </p:sp>
    </p:spTree>
    <p:extLst>
      <p:ext uri="{BB962C8B-B14F-4D97-AF65-F5344CB8AC3E}">
        <p14:creationId xmlns:p14="http://schemas.microsoft.com/office/powerpoint/2010/main" val="2466602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92" y="0"/>
            <a:ext cx="11815690" cy="1325563"/>
          </a:xfrm>
        </p:spPr>
        <p:txBody>
          <a:bodyPr/>
          <a:lstStyle/>
          <a:p>
            <a:r>
              <a:rPr lang="en-US" dirty="0"/>
              <a:t>Cross-Validation: Establishing Modeling Performance</a:t>
            </a:r>
          </a:p>
        </p:txBody>
      </p:sp>
      <p:pic>
        <p:nvPicPr>
          <p:cNvPr id="8194" name="Picture 2" descr="E:\Dropbox\NYU\2014 Spring\Data Mining for Business Analytics\Lectures\2014\Figures\DSB-figures\dsfb_050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64"/>
          <a:stretch/>
        </p:blipFill>
        <p:spPr bwMode="auto">
          <a:xfrm>
            <a:off x="860852" y="1325563"/>
            <a:ext cx="681269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C4827D0D-C7C5-4479-B92E-B3C4931B7218}"/>
              </a:ext>
            </a:extLst>
          </p:cNvPr>
          <p:cNvSpPr/>
          <p:nvPr/>
        </p:nvSpPr>
        <p:spPr>
          <a:xfrm>
            <a:off x="8546123" y="907049"/>
            <a:ext cx="2975317" cy="1955409"/>
          </a:xfrm>
          <a:prstGeom prst="wedgeRectCallout">
            <a:avLst>
              <a:gd name="adj1" fmla="val -59604"/>
              <a:gd name="adj2" fmla="val 200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 this whole process for multiple modeling approaches. Compare “test sample performance” measures. This tells you which modeling approach is best.</a:t>
            </a:r>
          </a:p>
        </p:txBody>
      </p:sp>
    </p:spTree>
    <p:extLst>
      <p:ext uri="{BB962C8B-B14F-4D97-AF65-F5344CB8AC3E}">
        <p14:creationId xmlns:p14="http://schemas.microsoft.com/office/powerpoint/2010/main" val="2626319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Holdout Evaluation to 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 only a simple estimate of the generalization performance, but also some </a:t>
            </a:r>
            <a:r>
              <a:rPr lang="en-US" dirty="0">
                <a:solidFill>
                  <a:srgbClr val="671E97"/>
                </a:solidFill>
              </a:rPr>
              <a:t>statistics on the estimated performance</a:t>
            </a:r>
            <a:r>
              <a:rPr lang="en-US" dirty="0"/>
              <a:t>,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such as the mean and variance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71E97"/>
                </a:solidFill>
              </a:rPr>
              <a:t>Better use of a limited dataset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Cross-validation computes its estimates over </a:t>
            </a:r>
            <a:r>
              <a:rPr lang="en-US" i="1" dirty="0"/>
              <a:t>all </a:t>
            </a:r>
            <a:r>
              <a:rPr lang="en-US" dirty="0"/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4110388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361951"/>
            <a:ext cx="8325780" cy="47466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Let’s focus back in on actually mining the data..</a:t>
            </a:r>
            <a:endParaRPr lang="en-US" dirty="0"/>
          </a:p>
        </p:txBody>
      </p:sp>
      <p:pic>
        <p:nvPicPr>
          <p:cNvPr id="344067" name="Picture 3" descr="CRISP-DM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6537" y="1136702"/>
            <a:ext cx="5126006" cy="51206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4068" name="Oval 4"/>
          <p:cNvSpPr>
            <a:spLocks noChangeArrowheads="1"/>
          </p:cNvSpPr>
          <p:nvPr/>
        </p:nvSpPr>
        <p:spPr bwMode="auto">
          <a:xfrm>
            <a:off x="3465957" y="5032715"/>
            <a:ext cx="2170387" cy="853966"/>
          </a:xfrm>
          <a:prstGeom prst="ellipse">
            <a:avLst/>
          </a:prstGeom>
          <a:noFill/>
          <a:ln w="57150">
            <a:solidFill>
              <a:srgbClr val="FE800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6852746" y="4419601"/>
            <a:ext cx="373905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/>
              <a:t>Which customers should </a:t>
            </a:r>
            <a:r>
              <a:rPr lang="en-US" altLang="en-US" sz="2000" dirty="0" err="1"/>
              <a:t>TelCo</a:t>
            </a:r>
            <a:r>
              <a:rPr lang="en-US" altLang="en-US" sz="2000" dirty="0"/>
              <a:t> target with a special offer, prior to contract expiration?</a:t>
            </a:r>
          </a:p>
        </p:txBody>
      </p:sp>
    </p:spTree>
    <p:extLst>
      <p:ext uri="{BB962C8B-B14F-4D97-AF65-F5344CB8AC3E}">
        <p14:creationId xmlns:p14="http://schemas.microsoft.com/office/powerpoint/2010/main" val="2338347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MegaTelCo</a:t>
            </a:r>
            <a:endParaRPr lang="en-US" dirty="0"/>
          </a:p>
        </p:txBody>
      </p:sp>
      <p:pic>
        <p:nvPicPr>
          <p:cNvPr id="9218" name="Picture 2" descr="E:\Dropbox\NYU\2014 Spring\Data Mining for Business Analytics\Lectures\2014\Figures\DSB-figures\dsfb_0510.pn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66"/>
          <a:stretch/>
        </p:blipFill>
        <p:spPr bwMode="auto">
          <a:xfrm>
            <a:off x="1512122" y="1733783"/>
            <a:ext cx="4572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:\Dropbox\NYU\2014 Spring\Data Mining for Business Analytics\Lectures\2014\Figures\DSB-figures\dsfb_0510.pn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79"/>
          <a:stretch/>
        </p:blipFill>
        <p:spPr bwMode="auto">
          <a:xfrm>
            <a:off x="6074219" y="1733783"/>
            <a:ext cx="4572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147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</p:txBody>
      </p:sp>
      <p:pic>
        <p:nvPicPr>
          <p:cNvPr id="10242" name="Picture 2" descr="E:\Dropbox\NYU\2014 Spring\Data Mining for Business Analytics\Lectures\2014\Figures\DSB-figures\dsfb_051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CFFFF"/>
              </a:clrFrom>
              <a:clrTo>
                <a:srgbClr val="CC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027" y="1270650"/>
            <a:ext cx="6747946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24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6" name="Picture 10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04" y="1094626"/>
            <a:ext cx="8448761" cy="56607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61799" name="Rectangle 1031"/>
          <p:cNvSpPr>
            <a:spLocks noChangeArrowheads="1"/>
          </p:cNvSpPr>
          <p:nvPr/>
        </p:nvSpPr>
        <p:spPr bwMode="auto">
          <a:xfrm>
            <a:off x="4226876" y="1826691"/>
            <a:ext cx="3284816" cy="1992632"/>
          </a:xfrm>
          <a:prstGeom prst="rect">
            <a:avLst/>
          </a:prstGeom>
          <a:solidFill>
            <a:schemeClr val="bg1"/>
          </a:solidFill>
          <a:ln w="9525" cap="rnd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21" y="23127"/>
            <a:ext cx="10515600" cy="1325563"/>
          </a:xfrm>
        </p:spPr>
        <p:txBody>
          <a:bodyPr/>
          <a:lstStyle/>
          <a:p>
            <a:r>
              <a:rPr lang="en-US" dirty="0"/>
              <a:t>Comparing learning curves is essential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9022A5B5-E811-4414-B4B5-58BF182BD80B}"/>
              </a:ext>
            </a:extLst>
          </p:cNvPr>
          <p:cNvSpPr/>
          <p:nvPr/>
        </p:nvSpPr>
        <p:spPr>
          <a:xfrm>
            <a:off x="8920065" y="811763"/>
            <a:ext cx="3153747" cy="1660849"/>
          </a:xfrm>
          <a:prstGeom prst="wedgeRectCallout">
            <a:avLst>
              <a:gd name="adj1" fmla="val -56632"/>
              <a:gd name="adj2" fmla="val 19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model do you think will be best as the training sample size gets bigger?</a:t>
            </a:r>
          </a:p>
        </p:txBody>
      </p:sp>
    </p:spTree>
    <p:extLst>
      <p:ext uri="{BB962C8B-B14F-4D97-AF65-F5344CB8AC3E}">
        <p14:creationId xmlns:p14="http://schemas.microsoft.com/office/powerpoint/2010/main" val="3476795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98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06" y="1226952"/>
            <a:ext cx="8077200" cy="541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6265506" y="6036771"/>
            <a:ext cx="685800" cy="381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2" name="Oval 6"/>
          <p:cNvSpPr>
            <a:spLocks noChangeArrowheads="1"/>
          </p:cNvSpPr>
          <p:nvPr/>
        </p:nvSpPr>
        <p:spPr bwMode="auto">
          <a:xfrm>
            <a:off x="5198706" y="1926921"/>
            <a:ext cx="2362200" cy="990600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65" y="8777"/>
            <a:ext cx="10515600" cy="1325563"/>
          </a:xfrm>
        </p:spPr>
        <p:txBody>
          <a:bodyPr/>
          <a:lstStyle/>
          <a:p>
            <a:r>
              <a:rPr lang="en-US" dirty="0"/>
              <a:t>Comparing learning curves is essential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C2DF5F3-9128-417E-A3D8-9D42416D476C}"/>
              </a:ext>
            </a:extLst>
          </p:cNvPr>
          <p:cNvSpPr/>
          <p:nvPr/>
        </p:nvSpPr>
        <p:spPr>
          <a:xfrm>
            <a:off x="9038253" y="1670179"/>
            <a:ext cx="3153747" cy="1660849"/>
          </a:xfrm>
          <a:prstGeom prst="wedgeRectCallout">
            <a:avLst>
              <a:gd name="adj1" fmla="val -71425"/>
              <a:gd name="adj2" fmla="val 11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WERE WRONG</a:t>
            </a:r>
          </a:p>
        </p:txBody>
      </p:sp>
    </p:spTree>
    <p:extLst>
      <p:ext uri="{BB962C8B-B14F-4D97-AF65-F5344CB8AC3E}">
        <p14:creationId xmlns:p14="http://schemas.microsoft.com/office/powerpoint/2010/main" val="105546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71E97"/>
                </a:solidFill>
              </a:rPr>
              <a:t>Overfitting is: the tendency of DM procedures to tailor models to the training data, </a:t>
            </a:r>
            <a:r>
              <a:rPr lang="en-US" sz="2400" i="1" dirty="0">
                <a:solidFill>
                  <a:srgbClr val="671E97"/>
                </a:solidFill>
              </a:rPr>
              <a:t>at the expense of generalization </a:t>
            </a:r>
            <a:r>
              <a:rPr lang="en-US" sz="2400" dirty="0">
                <a:solidFill>
                  <a:srgbClr val="671E97"/>
                </a:solidFill>
              </a:rPr>
              <a:t>to previously unseen data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data mining procedures have the tendency to over-fit to some extent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Some more than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71E97"/>
                </a:solidFill>
              </a:rPr>
              <a:t>“If you torture the data long enough, it will confess”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no single choice or procedure that will eliminate over-fitting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recognize over-fitting and manage complexity in a principled way.</a:t>
            </a:r>
          </a:p>
        </p:txBody>
      </p:sp>
    </p:spTree>
    <p:extLst>
      <p:ext uri="{BB962C8B-B14F-4D97-AF65-F5344CB8AC3E}">
        <p14:creationId xmlns:p14="http://schemas.microsoft.com/office/powerpoint/2010/main" val="2895333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17" y="0"/>
            <a:ext cx="10515600" cy="1325563"/>
          </a:xfrm>
        </p:spPr>
        <p:txBody>
          <a:bodyPr/>
          <a:lstStyle/>
          <a:p>
            <a:r>
              <a:rPr lang="en-US" dirty="0"/>
              <a:t>Choice of algorithm is not trivial!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20" y="914400"/>
            <a:ext cx="8631961" cy="5654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292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vs Tree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smaller training-set sizes, logistic regression yields better generalization accuracy than tree induction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For smaller data, tree induction will tend to over-fit more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Classification trees are a more flexible model representation than linear 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Flexibility of tree induction can be an advantage with larger training sets: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Trees can represent substantially nonlinear relationships between the features and the target</a:t>
            </a:r>
          </a:p>
        </p:txBody>
      </p:sp>
    </p:spTree>
    <p:extLst>
      <p:ext uri="{BB962C8B-B14F-4D97-AF65-F5344CB8AC3E}">
        <p14:creationId xmlns:p14="http://schemas.microsoft.com/office/powerpoint/2010/main" val="2884493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 vs Fitting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>
                <a:solidFill>
                  <a:srgbClr val="671E97"/>
                </a:solidFill>
              </a:rPr>
              <a:t>learning curve </a:t>
            </a:r>
            <a:r>
              <a:rPr lang="en-US" dirty="0"/>
              <a:t>shows the </a:t>
            </a:r>
            <a:r>
              <a:rPr lang="en-US" dirty="0">
                <a:solidFill>
                  <a:srgbClr val="671E97"/>
                </a:solidFill>
              </a:rPr>
              <a:t>generalization performance </a:t>
            </a:r>
            <a:r>
              <a:rPr lang="en-US" dirty="0"/>
              <a:t>plotted against the amount of training data used</a:t>
            </a:r>
          </a:p>
          <a:p>
            <a:pPr lvl="1"/>
            <a:r>
              <a:rPr lang="en-US" dirty="0"/>
              <a:t>Can help answer the question, “should we pay to obtain more data”?</a:t>
            </a:r>
          </a:p>
          <a:p>
            <a:pPr lvl="1"/>
            <a:r>
              <a:rPr lang="en-US" dirty="0" err="1"/>
              <a:t>DataRobot</a:t>
            </a:r>
            <a:r>
              <a:rPr lang="en-US" dirty="0"/>
              <a:t> shows learning curves (let’s look)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>
                <a:solidFill>
                  <a:srgbClr val="671E97"/>
                </a:solidFill>
              </a:rPr>
              <a:t>fitting graph </a:t>
            </a:r>
            <a:r>
              <a:rPr lang="en-US" dirty="0"/>
              <a:t>shows the generalization performance as well as the performance on the training data, but plotted against </a:t>
            </a:r>
            <a:r>
              <a:rPr lang="en-US" dirty="0">
                <a:solidFill>
                  <a:srgbClr val="671E97"/>
                </a:solidFill>
              </a:rPr>
              <a:t>model complexity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Fitting graphs generally are shown for a fixed amount of training data</a:t>
            </a:r>
          </a:p>
        </p:txBody>
      </p:sp>
    </p:spTree>
    <p:extLst>
      <p:ext uri="{BB962C8B-B14F-4D97-AF65-F5344CB8AC3E}">
        <p14:creationId xmlns:p14="http://schemas.microsoft.com/office/powerpoint/2010/main" val="3554659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46" y="-197582"/>
            <a:ext cx="10515600" cy="1325563"/>
          </a:xfrm>
        </p:spPr>
        <p:txBody>
          <a:bodyPr/>
          <a:lstStyle/>
          <a:p>
            <a:r>
              <a:rPr lang="en-US" dirty="0"/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9994"/>
                <a:ext cx="10515600" cy="569741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Regularized linear model: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/>
                                </a:rPr>
                                <m:t>𝑾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fit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l-GR" b="0" i="1" smtClean="0">
                              <a:latin typeface="Cambria Math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penalty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L2-norm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The sum of the </a:t>
                </a:r>
                <a:r>
                  <a:rPr lang="en-US" i="1" dirty="0"/>
                  <a:t>squares</a:t>
                </a:r>
                <a:r>
                  <a:rPr lang="en-US" dirty="0"/>
                  <a:t> of the weights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The idea is that large weights tend to lead to more overfit (because math)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L2-norm + standard least-squares linear regression = </a:t>
                </a:r>
                <a:r>
                  <a:rPr lang="en-US" dirty="0">
                    <a:solidFill>
                      <a:srgbClr val="671E97"/>
                    </a:solidFill>
                  </a:rPr>
                  <a:t>ridge regression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L1-norm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The sum of the </a:t>
                </a:r>
                <a:r>
                  <a:rPr lang="en-US" i="1" dirty="0"/>
                  <a:t>absolute values </a:t>
                </a:r>
                <a:r>
                  <a:rPr lang="en-US" dirty="0"/>
                  <a:t>of the weights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L1-norm + standard least-squares linear regression = </a:t>
                </a:r>
                <a:r>
                  <a:rPr lang="en-US" dirty="0">
                    <a:solidFill>
                      <a:srgbClr val="671E97"/>
                    </a:solidFill>
                  </a:rPr>
                  <a:t>lasso</a:t>
                </a:r>
              </a:p>
              <a:p>
                <a:pPr lvl="2"/>
                <a:r>
                  <a:rPr lang="en-US" dirty="0"/>
                  <a:t>Ends up zeroing-out many coefficients. Automatic feature selection.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671E97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9994"/>
                <a:ext cx="10515600" cy="5697415"/>
              </a:xfrm>
              <a:blipFill>
                <a:blip r:embed="rId3"/>
                <a:stretch>
                  <a:fillRect l="-928" t="-2139" b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A6C4BFD5-F255-4E09-8FA2-67F6256C028A}"/>
              </a:ext>
            </a:extLst>
          </p:cNvPr>
          <p:cNvSpPr/>
          <p:nvPr/>
        </p:nvSpPr>
        <p:spPr>
          <a:xfrm rot="16200000">
            <a:off x="6435971" y="312687"/>
            <a:ext cx="337624" cy="36857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91045-C50B-45AA-AD1B-506CB82BFCA1}"/>
              </a:ext>
            </a:extLst>
          </p:cNvPr>
          <p:cNvSpPr txBox="1"/>
          <p:nvPr/>
        </p:nvSpPr>
        <p:spPr>
          <a:xfrm>
            <a:off x="4867424" y="2444468"/>
            <a:ext cx="3474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how well a set of weights (</a:t>
            </a:r>
            <a:r>
              <a:rPr lang="en-US" b="1" dirty="0"/>
              <a:t>w</a:t>
            </a:r>
            <a:r>
              <a:rPr lang="en-US" dirty="0"/>
              <a:t>) fit the actual values (</a:t>
            </a:r>
            <a:r>
              <a:rPr lang="en-US" b="1" dirty="0"/>
              <a:t>x</a:t>
            </a:r>
            <a:r>
              <a:rPr lang="en-US" dirty="0"/>
              <a:t>), but penalize the fit statistic by the size of the weights (</a:t>
            </a:r>
            <a:r>
              <a:rPr lang="en-US" b="1" dirty="0"/>
              <a:t>w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8EBF01-71E9-4213-90F9-10587B357B0D}"/>
              </a:ext>
            </a:extLst>
          </p:cNvPr>
          <p:cNvCxnSpPr/>
          <p:nvPr/>
        </p:nvCxnSpPr>
        <p:spPr>
          <a:xfrm flipV="1">
            <a:off x="2799471" y="2067951"/>
            <a:ext cx="787791" cy="44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C06B50-F11C-4BAF-BD67-FB24C1B73704}"/>
              </a:ext>
            </a:extLst>
          </p:cNvPr>
          <p:cNvSpPr txBox="1"/>
          <p:nvPr/>
        </p:nvSpPr>
        <p:spPr>
          <a:xfrm>
            <a:off x="960119" y="2026150"/>
            <a:ext cx="2138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We’re interested in the set of weights (</a:t>
            </a:r>
            <a:r>
              <a:rPr lang="en-US" b="1" dirty="0"/>
              <a:t>w</a:t>
            </a:r>
            <a:r>
              <a:rPr lang="en-US" dirty="0"/>
              <a:t>) that maximize the value on the right</a:t>
            </a:r>
          </a:p>
        </p:txBody>
      </p:sp>
    </p:spTree>
    <p:extLst>
      <p:ext uri="{BB962C8B-B14F-4D97-AF65-F5344CB8AC3E}">
        <p14:creationId xmlns:p14="http://schemas.microsoft.com/office/powerpoint/2010/main" val="429057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73" y="332729"/>
            <a:ext cx="10515600" cy="1325563"/>
          </a:xfrm>
        </p:spPr>
        <p:txBody>
          <a:bodyPr/>
          <a:lstStyle/>
          <a:p>
            <a:r>
              <a:rPr lang="en-US" dirty="0"/>
              <a:t>Nested Cross-Validation: 3-level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460" y="1796196"/>
            <a:ext cx="7609608" cy="345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D75D544-A8A9-4D42-9620-80E0DFA350FD}"/>
              </a:ext>
            </a:extLst>
          </p:cNvPr>
          <p:cNvSpPr/>
          <p:nvPr/>
        </p:nvSpPr>
        <p:spPr>
          <a:xfrm>
            <a:off x="7834569" y="1209211"/>
            <a:ext cx="3170904" cy="1594118"/>
          </a:xfrm>
          <a:prstGeom prst="wedgeRectCallout">
            <a:avLst>
              <a:gd name="adj1" fmla="val -61427"/>
              <a:gd name="adj2" fmla="val -157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your data into “folds”. Hold out one fold for testing. Combine all other folds and send them down to the next level.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18D4C08-A824-4515-93FE-4D463877CEFC}"/>
              </a:ext>
            </a:extLst>
          </p:cNvPr>
          <p:cNvSpPr/>
          <p:nvPr/>
        </p:nvSpPr>
        <p:spPr>
          <a:xfrm>
            <a:off x="7285929" y="3079137"/>
            <a:ext cx="3170904" cy="1170599"/>
          </a:xfrm>
          <a:prstGeom prst="wedgeRectCallout">
            <a:avLst>
              <a:gd name="adj1" fmla="val -61427"/>
              <a:gd name="adj2" fmla="val -157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this data into “folds”. Hold out fold for testing. Combine all other folds and send them down to the next level.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A077D20-3189-4796-A154-A7980FEEF07D}"/>
              </a:ext>
            </a:extLst>
          </p:cNvPr>
          <p:cNvSpPr/>
          <p:nvPr/>
        </p:nvSpPr>
        <p:spPr>
          <a:xfrm>
            <a:off x="6793560" y="4525544"/>
            <a:ext cx="3170904" cy="1170599"/>
          </a:xfrm>
          <a:prstGeom prst="wedgeRectCallout">
            <a:avLst>
              <a:gd name="adj1" fmla="val -61427"/>
              <a:gd name="adj2" fmla="val -157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this data into “folds”. Hold out one fold for testing. Train on al other folds.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6901B84-8693-4972-B844-CE79257C5673}"/>
              </a:ext>
            </a:extLst>
          </p:cNvPr>
          <p:cNvSpPr/>
          <p:nvPr/>
        </p:nvSpPr>
        <p:spPr>
          <a:xfrm>
            <a:off x="6555545" y="5866228"/>
            <a:ext cx="3481753" cy="774744"/>
          </a:xfrm>
          <a:prstGeom prst="wedgeRectCallout">
            <a:avLst>
              <a:gd name="adj1" fmla="val -66288"/>
              <a:gd name="adj2" fmla="val -56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out a different fold for testing. Repeat training. Repeat until all folds have been used for testing.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6C8B52EF-BB99-4E0F-BF03-B9B647D00BFC}"/>
              </a:ext>
            </a:extLst>
          </p:cNvPr>
          <p:cNvSpPr/>
          <p:nvPr/>
        </p:nvSpPr>
        <p:spPr>
          <a:xfrm>
            <a:off x="7285929" y="4284297"/>
            <a:ext cx="3481753" cy="1807014"/>
          </a:xfrm>
          <a:prstGeom prst="wedgeRectCallout">
            <a:avLst>
              <a:gd name="adj1" fmla="val -66288"/>
              <a:gd name="adj2" fmla="val -5643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average results from the lower level to train. Then, hold out a different fold for testing, and send down the rest to the next level. Repeat until all folds have been used for testing.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1A3E0F7-5147-497F-A7F2-B21574F9F193}"/>
              </a:ext>
            </a:extLst>
          </p:cNvPr>
          <p:cNvSpPr/>
          <p:nvPr/>
        </p:nvSpPr>
        <p:spPr>
          <a:xfrm>
            <a:off x="7600107" y="2881553"/>
            <a:ext cx="3481753" cy="1807014"/>
          </a:xfrm>
          <a:prstGeom prst="wedgeRectCallout">
            <a:avLst>
              <a:gd name="adj1" fmla="val -66288"/>
              <a:gd name="adj2" fmla="val -5643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average results from the lower level to train. Then, hold out a different fold for testing, and send down the rest to the next level. Repeat until all folds have been used for testing.</a:t>
            </a:r>
          </a:p>
        </p:txBody>
      </p:sp>
      <p:sp>
        <p:nvSpPr>
          <p:cNvPr id="7" name="Explosion: 8 Points 6">
            <a:extLst>
              <a:ext uri="{FF2B5EF4-FFF2-40B4-BE49-F238E27FC236}">
                <a16:creationId xmlns:a16="http://schemas.microsoft.com/office/drawing/2014/main" id="{F7A22110-AE2F-4E5B-91BF-5BB4274B779E}"/>
              </a:ext>
            </a:extLst>
          </p:cNvPr>
          <p:cNvSpPr/>
          <p:nvPr/>
        </p:nvSpPr>
        <p:spPr>
          <a:xfrm>
            <a:off x="689317" y="4874455"/>
            <a:ext cx="3889717" cy="2089053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Inception!</a:t>
            </a:r>
          </a:p>
        </p:txBody>
      </p:sp>
    </p:spTree>
    <p:extLst>
      <p:ext uri="{BB962C8B-B14F-4D97-AF65-F5344CB8AC3E}">
        <p14:creationId xmlns:p14="http://schemas.microsoft.com/office/powerpoint/2010/main" val="119132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11" grpId="0" animBg="1"/>
      <p:bldP spid="12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6094-6F9D-406E-85D4-79B51E18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85" y="40140"/>
            <a:ext cx="10515600" cy="1325563"/>
          </a:xfrm>
        </p:spPr>
        <p:txBody>
          <a:bodyPr/>
          <a:lstStyle/>
          <a:p>
            <a:r>
              <a:rPr lang="en-US" dirty="0"/>
              <a:t>How many training sessions would that be?</a:t>
            </a:r>
          </a:p>
        </p:txBody>
      </p:sp>
      <p:pic>
        <p:nvPicPr>
          <p:cNvPr id="4" name="Picture 2" descr="E:\Dropbox\NYU\2014 Spring\Data Mining for Business Analytics\Lectures\2014\Figures\DSB-figures\dsfb_0509.png">
            <a:extLst>
              <a:ext uri="{FF2B5EF4-FFF2-40B4-BE49-F238E27FC236}">
                <a16:creationId xmlns:a16="http://schemas.microsoft.com/office/drawing/2014/main" id="{190B3069-8F7D-442A-BE24-5F2505CBB9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64"/>
          <a:stretch/>
        </p:blipFill>
        <p:spPr bwMode="auto">
          <a:xfrm>
            <a:off x="983605" y="1415223"/>
            <a:ext cx="1668496" cy="123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:\Dropbox\NYU\2014 Spring\Data Mining for Business Analytics\Lectures\2014\Figures\DSB-figures\dsfb_0509.png">
            <a:extLst>
              <a:ext uri="{FF2B5EF4-FFF2-40B4-BE49-F238E27FC236}">
                <a16:creationId xmlns:a16="http://schemas.microsoft.com/office/drawing/2014/main" id="{EFAC8994-D3A3-4AA2-8453-417D0A1BDB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64"/>
          <a:stretch/>
        </p:blipFill>
        <p:spPr bwMode="auto">
          <a:xfrm>
            <a:off x="6946870" y="1415223"/>
            <a:ext cx="1668496" cy="123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Dropbox\NYU\2014 Spring\Data Mining for Business Analytics\Lectures\2014\Figures\DSB-figures\dsfb_0509.png">
            <a:extLst>
              <a:ext uri="{FF2B5EF4-FFF2-40B4-BE49-F238E27FC236}">
                <a16:creationId xmlns:a16="http://schemas.microsoft.com/office/drawing/2014/main" id="{1345457A-B3DF-44D9-9DC6-9B2FFA6D2B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64"/>
          <a:stretch/>
        </p:blipFill>
        <p:spPr bwMode="auto">
          <a:xfrm>
            <a:off x="2854192" y="1415223"/>
            <a:ext cx="1668496" cy="123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Dropbox\NYU\2014 Spring\Data Mining for Business Analytics\Lectures\2014\Figures\DSB-figures\dsfb_0509.png">
            <a:extLst>
              <a:ext uri="{FF2B5EF4-FFF2-40B4-BE49-F238E27FC236}">
                <a16:creationId xmlns:a16="http://schemas.microsoft.com/office/drawing/2014/main" id="{F73BE321-EEE2-45C3-91E7-434566328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64"/>
          <a:stretch/>
        </p:blipFill>
        <p:spPr bwMode="auto">
          <a:xfrm>
            <a:off x="4855056" y="1415223"/>
            <a:ext cx="1668496" cy="123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Dropbox\NYU\2014 Spring\Data Mining for Business Analytics\Lectures\2014\Figures\DSB-figures\dsfb_0509.png">
            <a:extLst>
              <a:ext uri="{FF2B5EF4-FFF2-40B4-BE49-F238E27FC236}">
                <a16:creationId xmlns:a16="http://schemas.microsoft.com/office/drawing/2014/main" id="{2AB8CF9C-876D-40CC-A742-D0C47A7796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64"/>
          <a:stretch/>
        </p:blipFill>
        <p:spPr bwMode="auto">
          <a:xfrm>
            <a:off x="8878907" y="1415223"/>
            <a:ext cx="1668496" cy="123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Dropbox\NYU\2014 Spring\Data Mining for Business Analytics\Lectures\2014\Figures\DSB-figures\dsfb_0509.png">
            <a:extLst>
              <a:ext uri="{FF2B5EF4-FFF2-40B4-BE49-F238E27FC236}">
                <a16:creationId xmlns:a16="http://schemas.microsoft.com/office/drawing/2014/main" id="{EE541CD3-D0EF-49D7-B6D8-D8BADF7B21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64" r="67311"/>
          <a:stretch/>
        </p:blipFill>
        <p:spPr bwMode="auto">
          <a:xfrm>
            <a:off x="749069" y="2925960"/>
            <a:ext cx="1621337" cy="36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Dropbox\NYU\2014 Spring\Data Mining for Business Analytics\Lectures\2014\Figures\DSB-figures\dsfb_0509.png">
            <a:extLst>
              <a:ext uri="{FF2B5EF4-FFF2-40B4-BE49-F238E27FC236}">
                <a16:creationId xmlns:a16="http://schemas.microsoft.com/office/drawing/2014/main" id="{CF617A3E-A16C-4FB7-AE76-4823EF981E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1" t="36364" r="50814"/>
          <a:stretch/>
        </p:blipFill>
        <p:spPr bwMode="auto">
          <a:xfrm>
            <a:off x="3348110" y="2925960"/>
            <a:ext cx="872197" cy="36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Dropbox\NYU\2014 Spring\Data Mining for Business Analytics\Lectures\2014\Figures\DSB-figures\dsfb_0509.png">
            <a:extLst>
              <a:ext uri="{FF2B5EF4-FFF2-40B4-BE49-F238E27FC236}">
                <a16:creationId xmlns:a16="http://schemas.microsoft.com/office/drawing/2014/main" id="{979893A8-891A-4E50-ACEE-B858D8703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03" t="35846" r="33412" b="518"/>
          <a:stretch/>
        </p:blipFill>
        <p:spPr bwMode="auto">
          <a:xfrm>
            <a:off x="5289603" y="2925959"/>
            <a:ext cx="872197" cy="36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Dropbox\NYU\2014 Spring\Data Mining for Business Analytics\Lectures\2014\Figures\DSB-figures\dsfb_0509.png">
            <a:extLst>
              <a:ext uri="{FF2B5EF4-FFF2-40B4-BE49-F238E27FC236}">
                <a16:creationId xmlns:a16="http://schemas.microsoft.com/office/drawing/2014/main" id="{B6FE8360-7958-421F-8224-A6FF5ABF30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8" t="35951" r="15657" b="413"/>
          <a:stretch/>
        </p:blipFill>
        <p:spPr bwMode="auto">
          <a:xfrm>
            <a:off x="7480203" y="2975133"/>
            <a:ext cx="860493" cy="361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E:\Dropbox\NYU\2014 Spring\Data Mining for Business Analytics\Lectures\2014\Figures\DSB-figures\dsfb_0509.png">
            <a:extLst>
              <a:ext uri="{FF2B5EF4-FFF2-40B4-BE49-F238E27FC236}">
                <a16:creationId xmlns:a16="http://schemas.microsoft.com/office/drawing/2014/main" id="{7A40E715-E407-4B3F-AA1C-262B16BA2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36" t="34786" r="-2121" b="1578"/>
          <a:stretch/>
        </p:blipFill>
        <p:spPr bwMode="auto">
          <a:xfrm>
            <a:off x="9404253" y="2975133"/>
            <a:ext cx="813044" cy="341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40D5D01C-4D98-43BA-AB60-73E8AFA79E72}"/>
              </a:ext>
            </a:extLst>
          </p:cNvPr>
          <p:cNvSpPr/>
          <p:nvPr/>
        </p:nvSpPr>
        <p:spPr>
          <a:xfrm>
            <a:off x="4213424" y="2696443"/>
            <a:ext cx="3172265" cy="1983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Training Sessions for 2-level nested CV</a:t>
            </a:r>
          </a:p>
        </p:txBody>
      </p:sp>
    </p:spTree>
    <p:extLst>
      <p:ext uri="{BB962C8B-B14F-4D97-AF65-F5344CB8AC3E}">
        <p14:creationId xmlns:p14="http://schemas.microsoft.com/office/powerpoint/2010/main" val="166630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E461-83E3-40EB-93A9-CB3239B1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Robot does partitioning for you. Let’s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116B-EC6A-43ED-9C93-CE0917525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https://app.datarobot.com/docs/users-guide/more-info/data-partitioning.html?highlight=holdout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Robot splits your dataset several times</a:t>
            </a:r>
          </a:p>
          <a:p>
            <a:pPr lvl="1"/>
            <a:r>
              <a:rPr lang="en-US" dirty="0"/>
              <a:t>Once into a “train-test” split</a:t>
            </a:r>
          </a:p>
          <a:p>
            <a:pPr lvl="2"/>
            <a:r>
              <a:rPr lang="en-US" dirty="0"/>
              <a:t>They call the “test” a “holdout”</a:t>
            </a:r>
          </a:p>
          <a:p>
            <a:pPr lvl="1"/>
            <a:r>
              <a:rPr lang="en-US" dirty="0"/>
              <a:t>And then a cross-validation is run on just the “train”</a:t>
            </a:r>
          </a:p>
          <a:p>
            <a:pPr lvl="1"/>
            <a:r>
              <a:rPr lang="en-US" dirty="0"/>
              <a:t>you can “unlock” the holdout later to test your </a:t>
            </a:r>
            <a:r>
              <a:rPr lang="en-US" dirty="0" err="1"/>
              <a:t>CV’ed</a:t>
            </a:r>
            <a:r>
              <a:rPr lang="en-US" dirty="0"/>
              <a:t> models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use the lending club “no target leak” </a:t>
            </a:r>
            <a:r>
              <a:rPr lang="en-US"/>
              <a:t>sample dataset…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2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FFFE-2A37-4578-9135-51CC2A3A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9A34D-49F8-4A06-A472-B7ED7DE31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DE33F0-6732-4008-8388-D00101D86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7553"/>
            <a:ext cx="12192000" cy="578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32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6621-E510-43A8-83CD-8303BFFD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467B5-7022-4A30-B222-58BFC3734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EF4D46-78A8-4DD0-A1DD-0BB0CDBD8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30" y="0"/>
            <a:ext cx="1092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34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E3E0-2559-4C34-94A1-3002B2A2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4C2D-4980-4E28-986C-E169C56C6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2A9A0-6AC5-4CD4-875D-CB1C961BD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96" y="0"/>
            <a:ext cx="10256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3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2F93-EB66-40A7-9930-9F662973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evaluate your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592B9-6D2F-4E4B-8767-CB811BCC8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1 – use the data to train a model, and then test its performance on the same data</a:t>
            </a:r>
          </a:p>
        </p:txBody>
      </p:sp>
      <p:pic>
        <p:nvPicPr>
          <p:cNvPr id="4" name="Picture 2" descr="E:\Dropbox\NYU\2014 Spring\Data Mining for Business Analytics\Lectures\2014\Figures\DSB-figures\dsfb_0509.png">
            <a:extLst>
              <a:ext uri="{FF2B5EF4-FFF2-40B4-BE49-F238E27FC236}">
                <a16:creationId xmlns:a16="http://schemas.microsoft.com/office/drawing/2014/main" id="{26175634-DF47-40B7-8D51-5052B003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t="2108" r="35587" b="67125"/>
          <a:stretch/>
        </p:blipFill>
        <p:spPr bwMode="auto">
          <a:xfrm>
            <a:off x="1522089" y="3083796"/>
            <a:ext cx="2501531" cy="318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:\Dropbox\NYU\2014 Spring\Data Mining for Business Analytics\Lectures\2014\Figures\DSB-figures\dsfb_0509.png">
            <a:extLst>
              <a:ext uri="{FF2B5EF4-FFF2-40B4-BE49-F238E27FC236}">
                <a16:creationId xmlns:a16="http://schemas.microsoft.com/office/drawing/2014/main" id="{E2FD8832-366F-455C-B318-A72E79609A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t="1262" r="47241" b="67125"/>
          <a:stretch/>
        </p:blipFill>
        <p:spPr bwMode="auto">
          <a:xfrm>
            <a:off x="8482943" y="3176080"/>
            <a:ext cx="1461377" cy="327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CC0BD-C47D-4989-BDC8-11A8B62F6D32}"/>
              </a:ext>
            </a:extLst>
          </p:cNvPr>
          <p:cNvSpPr txBox="1"/>
          <p:nvPr/>
        </p:nvSpPr>
        <p:spPr>
          <a:xfrm>
            <a:off x="2976833" y="3788792"/>
            <a:ext cx="16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to induce…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8090D3-A1D4-45D6-81FF-5CB40CE83037}"/>
              </a:ext>
            </a:extLst>
          </p:cNvPr>
          <p:cNvSpPr/>
          <p:nvPr/>
        </p:nvSpPr>
        <p:spPr>
          <a:xfrm>
            <a:off x="4649213" y="3973458"/>
            <a:ext cx="1669915" cy="1468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pic>
        <p:nvPicPr>
          <p:cNvPr id="8" name="Picture 2" descr="E:\Dropbox\NYU\2014 Spring\Data Mining for Business Analytics\Lectures\2014\Figures\DSB-figures\dsfb_0509.png">
            <a:extLst>
              <a:ext uri="{FF2B5EF4-FFF2-40B4-BE49-F238E27FC236}">
                <a16:creationId xmlns:a16="http://schemas.microsoft.com/office/drawing/2014/main" id="{B7DF178E-6010-4667-855F-010D48D0E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83" t="2108" r="35587" b="67125"/>
          <a:stretch/>
        </p:blipFill>
        <p:spPr bwMode="auto">
          <a:xfrm>
            <a:off x="6873133" y="3176080"/>
            <a:ext cx="1055805" cy="318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608D63-B6ED-43C5-AE07-DC7DECBF21DE}"/>
              </a:ext>
            </a:extLst>
          </p:cNvPr>
          <p:cNvSpPr txBox="1"/>
          <p:nvPr/>
        </p:nvSpPr>
        <p:spPr>
          <a:xfrm>
            <a:off x="6254278" y="3788792"/>
            <a:ext cx="229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performance on…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0FDEDD9D-DF39-4BBF-A7E1-9C8A30D78AAE}"/>
              </a:ext>
            </a:extLst>
          </p:cNvPr>
          <p:cNvSpPr/>
          <p:nvPr/>
        </p:nvSpPr>
        <p:spPr>
          <a:xfrm>
            <a:off x="6439711" y="2033080"/>
            <a:ext cx="3504609" cy="149805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wrong with this approach?</a:t>
            </a:r>
          </a:p>
        </p:txBody>
      </p:sp>
    </p:spTree>
    <p:extLst>
      <p:ext uri="{BB962C8B-B14F-4D97-AF65-F5344CB8AC3E}">
        <p14:creationId xmlns:p14="http://schemas.microsoft.com/office/powerpoint/2010/main" val="138791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7B8E-3CE7-42D6-87A7-EEE0AF82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662D-3B4D-4C85-B305-21B84C82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figures in this slide deck from Provost, F., &amp; Fawcett, T. (2013). </a:t>
            </a:r>
            <a:r>
              <a:rPr lang="en-US" i="1" dirty="0"/>
              <a:t>Data science for business: what you need to know about data mining and data-analytic thinking.</a:t>
            </a:r>
            <a:r>
              <a:rPr lang="en-US" dirty="0"/>
              <a:t> Sebastopol, Calif.: O'Reilly.</a:t>
            </a:r>
          </a:p>
        </p:txBody>
      </p:sp>
    </p:spTree>
    <p:extLst>
      <p:ext uri="{BB962C8B-B14F-4D97-AF65-F5344CB8AC3E}">
        <p14:creationId xmlns:p14="http://schemas.microsoft.com/office/powerpoint/2010/main" val="276683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2F93-EB66-40A7-9930-9F662973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evaluate your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592B9-6D2F-4E4B-8767-CB811BCC8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2 – “holdout” a sample of your data to use as a “test” set.</a:t>
            </a:r>
          </a:p>
        </p:txBody>
      </p:sp>
      <p:pic>
        <p:nvPicPr>
          <p:cNvPr id="4" name="Picture 2" descr="E:\Dropbox\NYU\2014 Spring\Data Mining for Business Analytics\Lectures\2014\Figures\DSB-figures\dsfb_0509.png">
            <a:extLst>
              <a:ext uri="{FF2B5EF4-FFF2-40B4-BE49-F238E27FC236}">
                <a16:creationId xmlns:a16="http://schemas.microsoft.com/office/drawing/2014/main" id="{26175634-DF47-40B7-8D51-5052B003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t="2108" r="35587" b="67125"/>
          <a:stretch/>
        </p:blipFill>
        <p:spPr bwMode="auto">
          <a:xfrm>
            <a:off x="380981" y="3015539"/>
            <a:ext cx="2501531" cy="318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CC0BD-C47D-4989-BDC8-11A8B62F6D32}"/>
              </a:ext>
            </a:extLst>
          </p:cNvPr>
          <p:cNvSpPr txBox="1"/>
          <p:nvPr/>
        </p:nvSpPr>
        <p:spPr>
          <a:xfrm>
            <a:off x="5437930" y="3244334"/>
            <a:ext cx="16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to induce…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8090D3-A1D4-45D6-81FF-5CB40CE83037}"/>
              </a:ext>
            </a:extLst>
          </p:cNvPr>
          <p:cNvSpPr/>
          <p:nvPr/>
        </p:nvSpPr>
        <p:spPr>
          <a:xfrm>
            <a:off x="7110310" y="3429000"/>
            <a:ext cx="1669915" cy="1468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pic>
        <p:nvPicPr>
          <p:cNvPr id="8" name="Picture 2" descr="E:\Dropbox\NYU\2014 Spring\Data Mining for Business Analytics\Lectures\2014\Figures\DSB-figures\dsfb_0509.png">
            <a:extLst>
              <a:ext uri="{FF2B5EF4-FFF2-40B4-BE49-F238E27FC236}">
                <a16:creationId xmlns:a16="http://schemas.microsoft.com/office/drawing/2014/main" id="{B7DF178E-6010-4667-855F-010D48D0E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83" t="2108" r="35587" b="67125"/>
          <a:stretch/>
        </p:blipFill>
        <p:spPr bwMode="auto">
          <a:xfrm>
            <a:off x="9334230" y="2631622"/>
            <a:ext cx="1055805" cy="318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608D63-B6ED-43C5-AE07-DC7DECBF21DE}"/>
              </a:ext>
            </a:extLst>
          </p:cNvPr>
          <p:cNvSpPr txBox="1"/>
          <p:nvPr/>
        </p:nvSpPr>
        <p:spPr>
          <a:xfrm>
            <a:off x="8715375" y="3244334"/>
            <a:ext cx="229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performance on…</a:t>
            </a:r>
          </a:p>
        </p:txBody>
      </p:sp>
      <p:pic>
        <p:nvPicPr>
          <p:cNvPr id="11" name="Picture 2" descr="E:\Dropbox\NYU\2014 Spring\Data Mining for Business Analytics\Lectures\2014\Figures\DSB-figures\dsfb_0509.png">
            <a:extLst>
              <a:ext uri="{FF2B5EF4-FFF2-40B4-BE49-F238E27FC236}">
                <a16:creationId xmlns:a16="http://schemas.microsoft.com/office/drawing/2014/main" id="{88E7C3A1-500D-43C9-9FD0-E3951428C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77" t="2446" r="20474" b="65942"/>
          <a:stretch/>
        </p:blipFill>
        <p:spPr bwMode="auto">
          <a:xfrm>
            <a:off x="545507" y="3038898"/>
            <a:ext cx="3735091" cy="327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24354A7-EFFB-4AB3-9DA5-0EBE614EC173}"/>
              </a:ext>
            </a:extLst>
          </p:cNvPr>
          <p:cNvSpPr/>
          <p:nvPr/>
        </p:nvSpPr>
        <p:spPr>
          <a:xfrm>
            <a:off x="2956792" y="3102419"/>
            <a:ext cx="1209293" cy="228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74DEB7-6AEF-4A16-A048-EAF326085BD5}"/>
              </a:ext>
            </a:extLst>
          </p:cNvPr>
          <p:cNvSpPr/>
          <p:nvPr/>
        </p:nvSpPr>
        <p:spPr>
          <a:xfrm>
            <a:off x="2976908" y="5486400"/>
            <a:ext cx="1183110" cy="5426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Holdout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462A454-7544-498F-B29B-D97BCA36B927}"/>
              </a:ext>
            </a:extLst>
          </p:cNvPr>
          <p:cNvSpPr/>
          <p:nvPr/>
        </p:nvSpPr>
        <p:spPr>
          <a:xfrm>
            <a:off x="4386313" y="3959051"/>
            <a:ext cx="2446566" cy="271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20AC8-69C7-4C3B-AD2C-E5AE0208BC9D}"/>
              </a:ext>
            </a:extLst>
          </p:cNvPr>
          <p:cNvSpPr/>
          <p:nvPr/>
        </p:nvSpPr>
        <p:spPr>
          <a:xfrm>
            <a:off x="10604112" y="4039210"/>
            <a:ext cx="1183110" cy="5426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Holdout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925687-0008-470A-BC80-E41C4198397E}"/>
              </a:ext>
            </a:extLst>
          </p:cNvPr>
          <p:cNvCxnSpPr>
            <a:stCxn id="13" idx="3"/>
            <a:endCxn id="15" idx="2"/>
          </p:cNvCxnSpPr>
          <p:nvPr/>
        </p:nvCxnSpPr>
        <p:spPr>
          <a:xfrm flipV="1">
            <a:off x="4160018" y="4581821"/>
            <a:ext cx="7035649" cy="1175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30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Graph</a:t>
            </a:r>
          </a:p>
        </p:txBody>
      </p:sp>
      <p:pic>
        <p:nvPicPr>
          <p:cNvPr id="1027" name="Picture 3" descr="E:\Dropbox\NYU\2014 Spring\Data Mining for Business Analytics\Lectures\2014\Figures\DSB-figures\dsfb_05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727" y="1686096"/>
            <a:ext cx="7456546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Over-fitting in tree induction</a:t>
            </a:r>
          </a:p>
        </p:txBody>
      </p:sp>
      <p:pic>
        <p:nvPicPr>
          <p:cNvPr id="2050" name="Picture 2" descr="E:\Dropbox\NYU\2014 Spring\Data Mining for Business Analytics\Lectures\2014\Figures\DSB-figures\dsfb_05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477" y="1368625"/>
            <a:ext cx="603704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58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1866-2E5B-4FA4-818B-3F34C4D3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decision tree complexity…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1B342-B828-4860-A237-D52956B64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 is only good up to a point</a:t>
            </a:r>
          </a:p>
          <a:p>
            <a:r>
              <a:rPr lang="en-US" dirty="0"/>
              <a:t>We can get an idea of when added complexity is no longer beneficial by splitting our “labeled” data into two datasets: “training” data and “testing” data</a:t>
            </a:r>
          </a:p>
          <a:p>
            <a:r>
              <a:rPr lang="en-US" dirty="0"/>
              <a:t>Train your model on the training data, measure accuracy</a:t>
            </a:r>
          </a:p>
          <a:p>
            <a:r>
              <a:rPr lang="en-US" dirty="0"/>
              <a:t>Then run your model on the test data, measure accuracy again</a:t>
            </a:r>
          </a:p>
          <a:p>
            <a:r>
              <a:rPr lang="en-US" dirty="0"/>
              <a:t>Compare over a range of complexity</a:t>
            </a:r>
          </a:p>
        </p:txBody>
      </p:sp>
    </p:spTree>
    <p:extLst>
      <p:ext uri="{BB962C8B-B14F-4D97-AF65-F5344CB8AC3E}">
        <p14:creationId xmlns:p14="http://schemas.microsoft.com/office/powerpoint/2010/main" val="291544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7244"/>
            <a:ext cx="10515600" cy="1325563"/>
          </a:xfrm>
        </p:spPr>
        <p:txBody>
          <a:bodyPr/>
          <a:lstStyle/>
          <a:p>
            <a:r>
              <a:rPr lang="en-US" dirty="0"/>
              <a:t>Tree Complexity and Over-fitting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79561" y="1050711"/>
            <a:ext cx="8232878" cy="532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16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</TotalTime>
  <Words>1395</Words>
  <Application>Microsoft Office PowerPoint</Application>
  <PresentationFormat>Widescreen</PresentationFormat>
  <Paragraphs>186</Paragraphs>
  <Slides>40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13 – Model Performance</vt:lpstr>
      <vt:lpstr>Models can have varying complexity</vt:lpstr>
      <vt:lpstr>Over-fitting</vt:lpstr>
      <vt:lpstr>How to evaluate your models?</vt:lpstr>
      <vt:lpstr>How to evaluate your models?</vt:lpstr>
      <vt:lpstr>Fitting Graph</vt:lpstr>
      <vt:lpstr>Over-fitting in tree induction</vt:lpstr>
      <vt:lpstr>A note about decision tree complexity…</vt:lpstr>
      <vt:lpstr>Tree Complexity and Over-fitting</vt:lpstr>
      <vt:lpstr>Tree Accuracy on a Churn dataset</vt:lpstr>
      <vt:lpstr>Pruning</vt:lpstr>
      <vt:lpstr>Post-pruning a tree</vt:lpstr>
      <vt:lpstr>Over-fitting in linear discriminants</vt:lpstr>
      <vt:lpstr>Example: Classifying Flowers</vt:lpstr>
      <vt:lpstr>Example: Classifying Flowers</vt:lpstr>
      <vt:lpstr>Example: Classifying Flowers</vt:lpstr>
      <vt:lpstr>Example: Classifying Flowers</vt:lpstr>
      <vt:lpstr>Need for holdout evaluation</vt:lpstr>
      <vt:lpstr>Over-fitting</vt:lpstr>
      <vt:lpstr>Holdout validation</vt:lpstr>
      <vt:lpstr>Evaluation option 2 revisited</vt:lpstr>
      <vt:lpstr>Third option… cross-validation (x-val): an alternative to holdout testing</vt:lpstr>
      <vt:lpstr>Cross-Validation: Establishing Modeling Performance</vt:lpstr>
      <vt:lpstr>From Holdout Evaluation to Cross-Validation</vt:lpstr>
      <vt:lpstr>Let’s focus back in on actually mining the data..</vt:lpstr>
      <vt:lpstr>MegaTelCo</vt:lpstr>
      <vt:lpstr>Learning Curves</vt:lpstr>
      <vt:lpstr>Comparing learning curves is essential</vt:lpstr>
      <vt:lpstr>Comparing learning curves is essential</vt:lpstr>
      <vt:lpstr>Choice of algorithm is not trivial!</vt:lpstr>
      <vt:lpstr>Logistic Regression vs Tree Induction</vt:lpstr>
      <vt:lpstr>Learning curves vs Fitting graphs</vt:lpstr>
      <vt:lpstr>Regularization</vt:lpstr>
      <vt:lpstr>Nested Cross-Validation: 3-level</vt:lpstr>
      <vt:lpstr>How many training sessions would that be?</vt:lpstr>
      <vt:lpstr>Data Robot does partitioning for you. Let’s look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 – Model Performance</dc:title>
  <dc:creator>David Eargle</dc:creator>
  <cp:lastModifiedBy>David Eargle</cp:lastModifiedBy>
  <cp:revision>17</cp:revision>
  <dcterms:created xsi:type="dcterms:W3CDTF">2018-03-05T22:13:09Z</dcterms:created>
  <dcterms:modified xsi:type="dcterms:W3CDTF">2018-12-20T22:22:37Z</dcterms:modified>
</cp:coreProperties>
</file>