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9" r:id="rId4"/>
    <p:sldId id="277" r:id="rId5"/>
    <p:sldId id="260" r:id="rId6"/>
    <p:sldId id="263" r:id="rId7"/>
    <p:sldId id="261" r:id="rId8"/>
    <p:sldId id="262" r:id="rId9"/>
    <p:sldId id="273" r:id="rId10"/>
    <p:sldId id="278" r:id="rId11"/>
    <p:sldId id="280" r:id="rId12"/>
    <p:sldId id="281" r:id="rId13"/>
    <p:sldId id="257" r:id="rId14"/>
    <p:sldId id="264" r:id="rId15"/>
    <p:sldId id="266" r:id="rId16"/>
    <p:sldId id="265" r:id="rId17"/>
    <p:sldId id="282" r:id="rId18"/>
    <p:sldId id="275" r:id="rId19"/>
    <p:sldId id="267" r:id="rId20"/>
    <p:sldId id="268" r:id="rId21"/>
    <p:sldId id="270" r:id="rId22"/>
    <p:sldId id="284" r:id="rId23"/>
    <p:sldId id="285" r:id="rId24"/>
    <p:sldId id="271" r:id="rId25"/>
    <p:sldId id="272" r:id="rId26"/>
    <p:sldId id="286" r:id="rId27"/>
    <p:sldId id="2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7D7"/>
    <a:srgbClr val="FFFFFF"/>
    <a:srgbClr val="FF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245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DEEAE-02CC-49CD-9EB1-B58A13518876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59DB8-FBBF-4F83-8D60-6FEEFAFD7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53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8460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5908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2769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01817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2572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68045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5273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5152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96287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24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34379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25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1826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5464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26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6385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90256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6797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3629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4317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0507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4426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4199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AAEB3-589D-46C2-A133-E5238AAE8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112C9-EB5F-491F-945B-1E17AE98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CA27E-CA75-44F9-B0E9-91AC19C28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C1A5-A94B-4D02-BF68-DE3D07B1DDC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64691-47B6-48FD-94D0-CACF418F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75431-9F41-4A65-A817-394CFAF5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8E11-C92E-4334-AFD7-7C212ACA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4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72286-FE99-4216-935D-0371E7050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84352-FC8A-420E-80ED-A29FEB936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0CD22-B9E5-4EC0-A617-D5C4A79B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C1A5-A94B-4D02-BF68-DE3D07B1DDC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AAA62-9692-4FDB-90F5-149C4C5F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F25D8-E3DE-4166-A291-F55B15CC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8E11-C92E-4334-AFD7-7C212ACA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5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E4864D-2A28-42C7-A986-D316BE8AD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B4782-A869-4E9F-9B49-7A6A10E30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048B2-9897-497B-AA0D-AD835E66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C1A5-A94B-4D02-BF68-DE3D07B1DDC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E314A-6997-4C58-AA8F-6085DAA7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ECC36-3F32-47C5-8E06-F8D81622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8E11-C92E-4334-AFD7-7C212ACA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3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31B1-19DC-4737-9DC6-4B9FB39C6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3935D-D7C2-4595-BDD3-A9A9A93A5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40C01-95DB-402D-A351-8C1482E0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C1A5-A94B-4D02-BF68-DE3D07B1DDC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108AE-F80F-42C8-8451-87EE145C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9785E-DC51-4914-B75E-8B8A2A59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8E11-C92E-4334-AFD7-7C212ACA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8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C3DD-6167-427B-879F-5084C418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C29A5-CEFB-4641-8837-A225D7A39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E5718-B97E-4439-B27B-07B4DF9E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C1A5-A94B-4D02-BF68-DE3D07B1DDC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C77E-5512-4395-AE77-30037349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C3F58-A1A2-4F89-A7E6-269878692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8E11-C92E-4334-AFD7-7C212ACA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2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A555-1380-40CC-9095-CB445D2A0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6429-F1DD-4090-A43B-96D42AF9A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1BC60-3869-4EA8-9E01-EC7E78D0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062DD-3B74-4D61-AC07-064191C2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C1A5-A94B-4D02-BF68-DE3D07B1DDC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1BE2E-4CAB-4763-ABAC-1B265105C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795C5-00E2-490A-BB0C-B3D8C9CB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8E11-C92E-4334-AFD7-7C212ACA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2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7A86-3241-4FF0-9F4C-98D80B0D9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A1BFC-32CA-4D7F-91A3-FA9B9B9B4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AD4A4-1274-49F4-AFEA-0199597BA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5C7D4-44C4-4F5B-99DF-D6B8BD30E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654A0-1A40-4F5F-B685-4EBDD200E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389B8B-0D55-4141-B795-B96EAEAC9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C1A5-A94B-4D02-BF68-DE3D07B1DDC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3D312-D937-4D68-9F19-E6C11909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91DF48-A28A-4F36-BEAE-62242322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8E11-C92E-4334-AFD7-7C212ACA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4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970A5-3027-43A7-AC9C-41E2F64F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6E79B0-2B38-4A8A-B15D-B1332A2B8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C1A5-A94B-4D02-BF68-DE3D07B1DDC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B288B-317F-4D9B-BE64-C27D62C4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138BA2-860F-4029-93C7-9F90B1D6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8E11-C92E-4334-AFD7-7C212ACA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738EC6-4DCA-4A0C-901F-BAC5F4314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C1A5-A94B-4D02-BF68-DE3D07B1DDC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26EF1E-1D72-4D02-A307-CF61644E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319D8-3F2B-4BF9-B079-00E0E864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8E11-C92E-4334-AFD7-7C212ACA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4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2AFD-68F7-45ED-AEB5-8CCBE6B3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1A8C6-ADA5-4E7A-93A0-186435445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C2127-3511-415D-9121-B5D48D35F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1021B-E74E-477E-8C67-1E9E56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C1A5-A94B-4D02-BF68-DE3D07B1DDC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A4CD7-5BC1-4E16-BF3D-86526700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ABB91-C62C-4D7E-BF02-6856DA3A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8E11-C92E-4334-AFD7-7C212ACA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0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BB1D-D2A2-484A-B465-8B8F93AB2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01D5C7-2A2C-4ED5-9CD2-ADC140785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C65DC-1181-446A-8061-F40FE1DD8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C7F2D-E0DE-4955-A65B-CDEBD3172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C1A5-A94B-4D02-BF68-DE3D07B1DDC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E27B0-8264-4031-A2EE-D0302F92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6586B-111A-4B95-BC8E-3CF3FF91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8E11-C92E-4334-AFD7-7C212ACA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73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E92EB-2EA0-4C7A-A017-EC6FBA22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1C49A-1788-4425-9A1F-014ACE4BC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DD126-F6D5-497F-A99D-95FF76E34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0C1A5-A94B-4D02-BF68-DE3D07B1DDC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5520C-4BDE-4801-84BC-C3FFFEDBE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15FF-94DE-489B-BFEA-BEAB12EDB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58E11-C92E-4334-AFD7-7C212ACA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8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bc.com/news/technology-43037899" TargetMode="External"/><Relationship Id="rId2" Type="http://schemas.openxmlformats.org/officeDocument/2006/relationships/hyperlink" Target="http://people.com/human-interest/12-year-old-boy-dies-after-flue-screening-negativ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hneier.com/blog/archives/2006/03/data_mining_for.html" TargetMode="External"/><Relationship Id="rId4" Type="http://schemas.openxmlformats.org/officeDocument/2006/relationships/hyperlink" Target="https://www.inverse.com/article/41273-uk-company-creates-algorithm-to-flag-propaganda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nsitivity_and_specificit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F5C80-4F6E-4F1A-8BAD-28D9C4A541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14 </a:t>
            </a:r>
            <a:r>
              <a:rPr lang="en-US" dirty="0"/>
              <a:t>– Decision Analytics Thinking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47D5C-674C-479F-968D-FA3241C9A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Dave Eargle – </a:t>
            </a:r>
            <a:r>
              <a:rPr lang="en-US"/>
              <a:t>CU Boulder</a:t>
            </a:r>
          </a:p>
        </p:txBody>
      </p:sp>
    </p:spTree>
    <p:extLst>
      <p:ext uri="{BB962C8B-B14F-4D97-AF65-F5344CB8AC3E}">
        <p14:creationId xmlns:p14="http://schemas.microsoft.com/office/powerpoint/2010/main" val="3282397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4591332"/>
              </p:ext>
            </p:extLst>
          </p:nvPr>
        </p:nvGraphicFramePr>
        <p:xfrm>
          <a:off x="4394943" y="4036284"/>
          <a:ext cx="6005949" cy="21037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9821">
                  <a:extLst>
                    <a:ext uri="{9D8B030D-6E8A-4147-A177-3AD203B41FA5}">
                      <a16:colId xmlns:a16="http://schemas.microsoft.com/office/drawing/2014/main" val="3779310471"/>
                    </a:ext>
                  </a:extLst>
                </a:gridCol>
                <a:gridCol w="1224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5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Predicted class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extLst>
                  <a:ext uri="{0D108BD9-81ED-4DB2-BD59-A6C34878D82A}">
                    <a16:rowId xmlns:a16="http://schemas.microsoft.com/office/drawing/2014/main" val="2256587763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    </a:t>
                      </a:r>
                      <a:b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Total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 row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Actual class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Total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40467" y="287768"/>
            <a:ext cx="10515600" cy="1325563"/>
          </a:xfrm>
        </p:spPr>
        <p:txBody>
          <a:bodyPr/>
          <a:lstStyle/>
          <a:p>
            <a:r>
              <a:rPr lang="en-US" dirty="0"/>
              <a:t>Sensitivity (True Positive Rate)?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42336E-8B52-464E-BEB1-E21FAB894F04}"/>
              </a:ext>
            </a:extLst>
          </p:cNvPr>
          <p:cNvSpPr/>
          <p:nvPr/>
        </p:nvSpPr>
        <p:spPr>
          <a:xfrm>
            <a:off x="6502973" y="2643162"/>
            <a:ext cx="2950432" cy="953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“Default” on a loan</a:t>
            </a:r>
          </a:p>
          <a:p>
            <a:pPr algn="ctr"/>
            <a:r>
              <a:rPr lang="en-US" dirty="0"/>
              <a:t>Y, N = predicted</a:t>
            </a:r>
          </a:p>
          <a:p>
            <a:pPr algn="ctr"/>
            <a:r>
              <a:rPr lang="en-US" dirty="0"/>
              <a:t>p, n = actual</a:t>
            </a:r>
          </a:p>
        </p:txBody>
      </p:sp>
      <p:pic>
        <p:nvPicPr>
          <p:cNvPr id="8" name="Picture 2" descr="https://upload.wikimedia.org/wikipedia/commons/thumb/e/e7/Sensitivity_and_specificity.svg/440px-Sensitivity_and_specificity.svg.png">
            <a:extLst>
              <a:ext uri="{FF2B5EF4-FFF2-40B4-BE49-F238E27FC236}">
                <a16:creationId xmlns:a16="http://schemas.microsoft.com/office/drawing/2014/main" id="{6EAC614D-BC8E-4A89-B17B-91B31F7EF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0737" y="0"/>
            <a:ext cx="3760626" cy="683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091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692751"/>
              </p:ext>
            </p:extLst>
          </p:nvPr>
        </p:nvGraphicFramePr>
        <p:xfrm>
          <a:off x="4988330" y="3997374"/>
          <a:ext cx="6005949" cy="21037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9821">
                  <a:extLst>
                    <a:ext uri="{9D8B030D-6E8A-4147-A177-3AD203B41FA5}">
                      <a16:colId xmlns:a16="http://schemas.microsoft.com/office/drawing/2014/main" val="3779310471"/>
                    </a:ext>
                  </a:extLst>
                </a:gridCol>
                <a:gridCol w="1224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5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Predicted class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extLst>
                  <a:ext uri="{0D108BD9-81ED-4DB2-BD59-A6C34878D82A}">
                    <a16:rowId xmlns:a16="http://schemas.microsoft.com/office/drawing/2014/main" val="2256587763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    </a:t>
                      </a:r>
                      <a:b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Total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 row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Actual class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Total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40467" y="287768"/>
            <a:ext cx="10515600" cy="1325563"/>
          </a:xfrm>
        </p:spPr>
        <p:txBody>
          <a:bodyPr/>
          <a:lstStyle/>
          <a:p>
            <a:r>
              <a:rPr lang="en-US" dirty="0"/>
              <a:t>Positive Predictive Value?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42336E-8B52-464E-BEB1-E21FAB894F04}"/>
              </a:ext>
            </a:extLst>
          </p:cNvPr>
          <p:cNvSpPr/>
          <p:nvPr/>
        </p:nvSpPr>
        <p:spPr>
          <a:xfrm>
            <a:off x="7991305" y="2701528"/>
            <a:ext cx="2950432" cy="953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“Default” on a loan</a:t>
            </a:r>
          </a:p>
          <a:p>
            <a:pPr algn="ctr"/>
            <a:r>
              <a:rPr lang="en-US" dirty="0"/>
              <a:t>Y, N = predicted</a:t>
            </a:r>
          </a:p>
          <a:p>
            <a:pPr algn="ctr"/>
            <a:r>
              <a:rPr lang="en-US" dirty="0"/>
              <a:t>p, n = actual</a:t>
            </a:r>
          </a:p>
        </p:txBody>
      </p:sp>
      <p:pic>
        <p:nvPicPr>
          <p:cNvPr id="8" name="Picture 2" descr="https://upload.wikimedia.org/wikipedia/commons/thumb/e/e7/Sensitivity_and_specificity.svg/440px-Sensitivity_and_specificity.svg.png">
            <a:extLst>
              <a:ext uri="{FF2B5EF4-FFF2-40B4-BE49-F238E27FC236}">
                <a16:creationId xmlns:a16="http://schemas.microsoft.com/office/drawing/2014/main" id="{6EAC614D-BC8E-4A89-B17B-91B31F7EF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0737" y="0"/>
            <a:ext cx="3760626" cy="683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311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54"/>
          <p:cNvGraphicFramePr>
            <a:graphicFrameLocks/>
          </p:cNvGraphicFramePr>
          <p:nvPr>
            <p:extLst/>
          </p:nvPr>
        </p:nvGraphicFramePr>
        <p:xfrm>
          <a:off x="4988330" y="3997374"/>
          <a:ext cx="6005949" cy="21037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9821">
                  <a:extLst>
                    <a:ext uri="{9D8B030D-6E8A-4147-A177-3AD203B41FA5}">
                      <a16:colId xmlns:a16="http://schemas.microsoft.com/office/drawing/2014/main" val="3779310471"/>
                    </a:ext>
                  </a:extLst>
                </a:gridCol>
                <a:gridCol w="1224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5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Predicted class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extLst>
                  <a:ext uri="{0D108BD9-81ED-4DB2-BD59-A6C34878D82A}">
                    <a16:rowId xmlns:a16="http://schemas.microsoft.com/office/drawing/2014/main" val="2256587763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    </a:t>
                      </a:r>
                      <a:b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Total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 row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Actual class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Total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40467" y="287768"/>
            <a:ext cx="10515600" cy="1325563"/>
          </a:xfrm>
        </p:spPr>
        <p:txBody>
          <a:bodyPr/>
          <a:lstStyle/>
          <a:p>
            <a:r>
              <a:rPr lang="en-US" dirty="0"/>
              <a:t>False Positive Rate?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42336E-8B52-464E-BEB1-E21FAB894F04}"/>
              </a:ext>
            </a:extLst>
          </p:cNvPr>
          <p:cNvSpPr/>
          <p:nvPr/>
        </p:nvSpPr>
        <p:spPr>
          <a:xfrm>
            <a:off x="7991305" y="2701528"/>
            <a:ext cx="2950432" cy="953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“Default” on a loan</a:t>
            </a:r>
          </a:p>
          <a:p>
            <a:pPr algn="ctr"/>
            <a:r>
              <a:rPr lang="en-US" dirty="0"/>
              <a:t>Y, N = predicted</a:t>
            </a:r>
          </a:p>
          <a:p>
            <a:pPr algn="ctr"/>
            <a:r>
              <a:rPr lang="en-US" dirty="0"/>
              <a:t>p, n = actual</a:t>
            </a:r>
          </a:p>
        </p:txBody>
      </p:sp>
      <p:pic>
        <p:nvPicPr>
          <p:cNvPr id="8" name="Picture 2" descr="https://upload.wikimedia.org/wikipedia/commons/thumb/e/e7/Sensitivity_and_specificity.svg/440px-Sensitivity_and_specificity.svg.png">
            <a:extLst>
              <a:ext uri="{FF2B5EF4-FFF2-40B4-BE49-F238E27FC236}">
                <a16:creationId xmlns:a16="http://schemas.microsoft.com/office/drawing/2014/main" id="{6EAC614D-BC8E-4A89-B17B-91B31F7EF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0737" y="0"/>
            <a:ext cx="3760626" cy="683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568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73701A-9DBB-4735-B56C-EBB3C8BED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Expected Value Framework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E68B282-94E2-41CA-ADFE-FDA77243E9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Quantifying the benefits and costs of correct and incorrect predictions</a:t>
            </a:r>
          </a:p>
        </p:txBody>
      </p:sp>
    </p:spTree>
    <p:extLst>
      <p:ext uri="{BB962C8B-B14F-4D97-AF65-F5344CB8AC3E}">
        <p14:creationId xmlns:p14="http://schemas.microsoft.com/office/powerpoint/2010/main" val="3576712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157"/>
            <a:ext cx="10515600" cy="1325563"/>
          </a:xfrm>
        </p:spPr>
        <p:txBody>
          <a:bodyPr/>
          <a:lstStyle/>
          <a:p>
            <a:r>
              <a:rPr lang="en-US" dirty="0"/>
              <a:t>A Key Analytical Framework: Expected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0145"/>
                <a:ext cx="10422193" cy="5057775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The </a:t>
                </a:r>
                <a:r>
                  <a:rPr lang="en-US" dirty="0">
                    <a:solidFill>
                      <a:srgbClr val="57068C"/>
                    </a:solidFill>
                  </a:rPr>
                  <a:t>expected value </a:t>
                </a:r>
                <a:r>
                  <a:rPr lang="en-US" dirty="0"/>
                  <a:t>computation provides a framework that is useful in organizing thinking about data-analytic problems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It decomposes data-analytic thinking into: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the structure of the problem,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the elements of the analysis that can be extracted from the data, and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the elements of the analysis that need to be acquired from other sources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The general form of an expected value calculation:</a:t>
                </a:r>
              </a:p>
              <a:p>
                <a:pPr marL="0" indent="0">
                  <a:buNone/>
                </a:pPr>
                <a:br>
                  <a:rPr lang="en-US" i="1" dirty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𝐸𝑉</m:t>
                      </m:r>
                      <m:r>
                        <a:rPr lang="en-US" i="1" dirty="0" smtClean="0">
                          <a:latin typeface="Cambria Math"/>
                        </a:rPr>
                        <m:t> = </m:t>
                      </m:r>
                      <m:r>
                        <a:rPr lang="en-US" i="1" dirty="0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×</m:t>
                      </m:r>
                      <m:r>
                        <a:rPr lang="en-US" i="1" dirty="0" smtClean="0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latin typeface="Cambria Math"/>
                        </a:rPr>
                        <m:t>+ </m:t>
                      </m:r>
                      <m:r>
                        <a:rPr lang="en-US" i="1" dirty="0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/>
                        </a:rPr>
                        <m:t>×</m:t>
                      </m:r>
                      <m:r>
                        <a:rPr lang="en-US" i="1" dirty="0" smtClean="0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latin typeface="Cambria Math"/>
                        </a:rPr>
                        <m:t>+ </m:t>
                      </m:r>
                      <m:r>
                        <a:rPr lang="en-US" i="1" dirty="0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/>
                        </a:rPr>
                        <m:t>×</m:t>
                      </m:r>
                      <m:r>
                        <a:rPr lang="en-US" i="1" dirty="0" smtClean="0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+..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sz="1100" dirty="0"/>
              </a:p>
              <a:p>
                <a:r>
                  <a:rPr lang="en-US" dirty="0"/>
                  <a:t>“The probably (</a:t>
                </a:r>
                <a:r>
                  <a:rPr lang="en-US" i="1" dirty="0"/>
                  <a:t>p</a:t>
                </a:r>
                <a:r>
                  <a:rPr lang="en-US" dirty="0"/>
                  <a:t>) of an outcome (</a:t>
                </a:r>
                <a:r>
                  <a:rPr lang="en-US" i="1" dirty="0"/>
                  <a:t>o</a:t>
                </a:r>
                <a:r>
                  <a:rPr lang="en-US" dirty="0"/>
                  <a:t>) multiplied by the value (</a:t>
                </a:r>
                <a:r>
                  <a:rPr lang="en-US" i="1" dirty="0"/>
                  <a:t>v</a:t>
                </a:r>
                <a:r>
                  <a:rPr lang="en-US" dirty="0"/>
                  <a:t>) of that outcome”</a:t>
                </a:r>
              </a:p>
              <a:p>
                <a:r>
                  <a:rPr lang="en-US" dirty="0"/>
                  <a:t>Values can be positive or negative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0145"/>
                <a:ext cx="10422193" cy="5057775"/>
              </a:xfrm>
              <a:blipFill>
                <a:blip r:embed="rId3"/>
                <a:stretch>
                  <a:fillRect l="-936" t="-2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1D32FD3-C52F-48EC-A764-B45E164BD1E3}"/>
              </a:ext>
            </a:extLst>
          </p:cNvPr>
          <p:cNvSpPr/>
          <p:nvPr/>
        </p:nvSpPr>
        <p:spPr>
          <a:xfrm>
            <a:off x="2859932" y="3871609"/>
            <a:ext cx="2081719" cy="8852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F47A88-659B-4EBC-B3AF-CAD75AD27250}"/>
              </a:ext>
            </a:extLst>
          </p:cNvPr>
          <p:cNvSpPr/>
          <p:nvPr/>
        </p:nvSpPr>
        <p:spPr>
          <a:xfrm>
            <a:off x="5259422" y="3878095"/>
            <a:ext cx="2081719" cy="88521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3A6905-3B88-476D-AA07-587C13D31E6B}"/>
              </a:ext>
            </a:extLst>
          </p:cNvPr>
          <p:cNvSpPr/>
          <p:nvPr/>
        </p:nvSpPr>
        <p:spPr>
          <a:xfrm>
            <a:off x="7658912" y="3878095"/>
            <a:ext cx="2081719" cy="88521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3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93EB-9A65-42D5-BB25-1611A4639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the Expected Value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2133A-400C-456B-97FE-9AB02C267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uses: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Inform </a:t>
            </a:r>
            <a:r>
              <a:rPr lang="en-US" i="1" dirty="0"/>
              <a:t>how </a:t>
            </a:r>
            <a:r>
              <a:rPr lang="en-US" dirty="0"/>
              <a:t>to use our classifier for individual predictions… what cutoff threshold?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Compare</a:t>
            </a:r>
            <a:r>
              <a:rPr lang="en-US" dirty="0"/>
              <a:t> classifiers… which gives more value, given its performance?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66797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014" y="361951"/>
            <a:ext cx="9227352" cy="474663"/>
          </a:xfrm>
        </p:spPr>
        <p:txBody>
          <a:bodyPr>
            <a:normAutofit fontScale="90000"/>
          </a:bodyPr>
          <a:lstStyle/>
          <a:p>
            <a:r>
              <a:rPr lang="en-US" dirty="0"/>
              <a:t>Expected Value Framework in </a:t>
            </a:r>
            <a:r>
              <a:rPr lang="en-US" i="1" dirty="0"/>
              <a:t>Use Phase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7310" y="1025012"/>
                <a:ext cx="11061289" cy="5670987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Variables</a:t>
                </a:r>
              </a:p>
              <a:p>
                <a:pPr lvl="1"/>
                <a:r>
                  <a:rPr lang="en-US" dirty="0"/>
                  <a:t>Product Price: $200</a:t>
                </a:r>
              </a:p>
              <a:p>
                <a:pPr lvl="1"/>
                <a:r>
                  <a:rPr lang="en-US" dirty="0"/>
                  <a:t>Product Cost: $100</a:t>
                </a:r>
              </a:p>
              <a:p>
                <a:pPr lvl="1"/>
                <a:r>
                  <a:rPr lang="en-US" dirty="0"/>
                  <a:t>Targeting Cost: $1</a:t>
                </a:r>
              </a:p>
              <a:p>
                <a:r>
                  <a:rPr lang="en-US" i="1" dirty="0"/>
                  <a:t>R = </a:t>
                </a:r>
                <a:r>
                  <a:rPr lang="en-US" dirty="0"/>
                  <a:t>‘targeted, and responded to advertisement’</a:t>
                </a:r>
              </a:p>
              <a:p>
                <a:r>
                  <a:rPr lang="en-US" i="1" dirty="0"/>
                  <a:t>NR = </a:t>
                </a:r>
                <a:r>
                  <a:rPr lang="en-US" dirty="0"/>
                  <a:t>‘targeted, but did not respond’</a:t>
                </a:r>
              </a:p>
              <a:p>
                <a:endParaRPr lang="en-US" i="1" dirty="0"/>
              </a:p>
              <a:p>
                <a:r>
                  <a:rPr lang="en-US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What’s the lowest “probability of response” that we should use to decide whether to target a person?</a:t>
                </a:r>
              </a:p>
              <a:p>
                <a:r>
                  <a:rPr lang="en-US" b="1" i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I.e., what “cutoff threshold” should we use to convert probability to a prediction?</a:t>
                </a:r>
              </a:p>
              <a:p>
                <a:endParaRPr lang="en-US" i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What is the value of a positive response?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𝑃𝑟𝑜𝑑𝑢𝑐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𝑝𝑟𝑖𝑐𝑒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𝑃𝑟𝑜𝑑𝑢𝑐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𝑇𝑎𝑟𝑔𝑒𝑡𝑖𝑛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=$99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What is the value of a false positive (targeted but no response)?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𝑇𝑎𝑟𝑔𝑒𝑡𝑖𝑛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−$1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310" y="1025012"/>
                <a:ext cx="11061289" cy="5670987"/>
              </a:xfrm>
              <a:blipFill>
                <a:blip r:embed="rId3"/>
                <a:stretch>
                  <a:fillRect l="-772" t="-2258" r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50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014" y="361951"/>
            <a:ext cx="9227352" cy="474663"/>
          </a:xfrm>
        </p:spPr>
        <p:txBody>
          <a:bodyPr>
            <a:normAutofit fontScale="90000"/>
          </a:bodyPr>
          <a:lstStyle/>
          <a:p>
            <a:r>
              <a:rPr lang="en-US" dirty="0"/>
              <a:t>Expected Value Framework in </a:t>
            </a:r>
            <a:r>
              <a:rPr lang="en-US" i="1" dirty="0"/>
              <a:t>Use Phase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7310" y="1025012"/>
                <a:ext cx="11061289" cy="5670987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Online marketing: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/>
                      </a:rPr>
                      <m:t>Expected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/>
                      </a:rPr>
                      <m:t>benefit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/>
                      </a:rPr>
                      <m:t>of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/>
                      </a:rPr>
                      <m:t>targeting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=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 dirty="0" err="1">
                            <a:latin typeface="Cambria Math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 err="1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 +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1 −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 err="1">
                                <a:latin typeface="Cambria Math"/>
                              </a:rPr>
                              <m:t>𝑅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𝑁𝑅</m:t>
                        </m:r>
                      </m:sub>
                    </m:sSub>
                  </m:oMath>
                </a14:m>
                <a:endParaRPr lang="en-US" i="0" dirty="0">
                  <a:latin typeface="Cambria Math"/>
                </a:endParaRPr>
              </a:p>
              <a:p>
                <a:r>
                  <a:rPr lang="en-US" b="0" i="0" dirty="0">
                    <a:latin typeface="Cambria Math"/>
                  </a:rPr>
                  <a:t>Target when 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 dirty="0" err="1">
                            <a:latin typeface="Cambria Math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 err="1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 +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1 −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 err="1">
                                <a:latin typeface="Cambria Math"/>
                              </a:rPr>
                              <m:t>𝑅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𝑁𝑅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i="0" dirty="0">
                  <a:latin typeface="Cambria Math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b="0" i="0" dirty="0">
                  <a:latin typeface="Cambria Math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feature vector for any given consumer</a:t>
                </a:r>
                <a:endParaRPr lang="en-US" b="1" dirty="0"/>
              </a:p>
              <a:p>
                <a:r>
                  <a:rPr lang="en-US" dirty="0"/>
                  <a:t>Variables</a:t>
                </a:r>
              </a:p>
              <a:p>
                <a:pPr lvl="1"/>
                <a:r>
                  <a:rPr lang="en-US" dirty="0"/>
                  <a:t>Product Price: $200</a:t>
                </a:r>
              </a:p>
              <a:p>
                <a:pPr lvl="1"/>
                <a:r>
                  <a:rPr lang="en-US" dirty="0"/>
                  <a:t>Product Cost: $100</a:t>
                </a:r>
              </a:p>
              <a:p>
                <a:pPr lvl="1"/>
                <a:r>
                  <a:rPr lang="en-US" dirty="0"/>
                  <a:t>Targeting Cost: $1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What is the value of a positive response? 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𝑃𝑟𝑜𝑑𝑢𝑐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𝑝𝑟𝑖𝑐𝑒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𝑃𝑟𝑜𝑑𝑢𝑐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𝑇𝑎𝑟𝑔𝑒𝑡𝑖𝑛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=$99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What is the value of a false positive (targeted but no response)?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𝑇𝑎𝑟𝑔𝑒𝑡𝑖𝑛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−$1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What’s the lowest probability that we can profitably target?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 dirty="0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b="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×</m:t>
                      </m:r>
                      <m:r>
                        <a:rPr lang="en-US" i="1" dirty="0">
                          <a:latin typeface="Cambria Math"/>
                        </a:rPr>
                        <m:t>$99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1 −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err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 dirty="0" err="1">
                                  <a:latin typeface="Cambria Math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×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/>
                            </a:rPr>
                            <m:t>$1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&gt; 0</m:t>
                      </m:r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×$99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1 −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err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 dirty="0" err="1">
                                  <a:latin typeface="Cambria Math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i="1" dirty="0">
                          <a:latin typeface="Cambria Math"/>
                        </a:rPr>
                        <m:t>×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$1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&gt; 0</m:t>
                      </m:r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                               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</m:t>
                          </m:r>
                          <m:r>
                            <a:rPr lang="en-US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×$99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1 −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err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 dirty="0" err="1">
                                  <a:latin typeface="Cambria Math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i="1" dirty="0">
                          <a:latin typeface="Cambria Math"/>
                        </a:rPr>
                        <m:t>×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$1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                                                      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&gt;0.01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310" y="1025012"/>
                <a:ext cx="11061289" cy="5670987"/>
              </a:xfrm>
              <a:blipFill>
                <a:blip r:embed="rId3"/>
                <a:stretch>
                  <a:fillRect l="-496" t="-1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A0D72428-F49E-496F-833C-B0FF8F842712}"/>
              </a:ext>
            </a:extLst>
          </p:cNvPr>
          <p:cNvSpPr/>
          <p:nvPr/>
        </p:nvSpPr>
        <p:spPr>
          <a:xfrm>
            <a:off x="8495071" y="836614"/>
            <a:ext cx="3421625" cy="2260547"/>
          </a:xfrm>
          <a:prstGeom prst="wedgeRectCallout">
            <a:avLst>
              <a:gd name="adj1" fmla="val -68754"/>
              <a:gd name="adj2" fmla="val -222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calculate expected value for </a:t>
            </a:r>
            <a:r>
              <a:rPr lang="en-US" i="1" dirty="0"/>
              <a:t>each</a:t>
            </a:r>
            <a:r>
              <a:rPr lang="en-US" dirty="0"/>
              <a:t> choice you might make. In this case, only one choice has any monetary impact – if we choose to target. So we compare it to 0.</a:t>
            </a:r>
          </a:p>
        </p:txBody>
      </p:sp>
    </p:spTree>
    <p:extLst>
      <p:ext uri="{BB962C8B-B14F-4D97-AF65-F5344CB8AC3E}">
        <p14:creationId xmlns:p14="http://schemas.microsoft.com/office/powerpoint/2010/main" val="2523843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014" y="361951"/>
            <a:ext cx="9227352" cy="474663"/>
          </a:xfrm>
        </p:spPr>
        <p:txBody>
          <a:bodyPr>
            <a:normAutofit fontScale="90000"/>
          </a:bodyPr>
          <a:lstStyle/>
          <a:p>
            <a:r>
              <a:rPr lang="en-US" dirty="0"/>
              <a:t>Expected Value Framework in </a:t>
            </a:r>
            <a:r>
              <a:rPr lang="en-US" i="1" dirty="0"/>
              <a:t>Use Phase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7310" y="1025012"/>
                <a:ext cx="11061289" cy="5735787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Online marketing: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/>
                      </a:rPr>
                      <m:t>Expected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/>
                      </a:rPr>
                      <m:t>benefit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/>
                      </a:rPr>
                      <m:t>of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/>
                      </a:rPr>
                      <m:t>targeting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=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 dirty="0" err="1">
                            <a:latin typeface="Cambria Math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 err="1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 +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1 −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 err="1">
                                <a:latin typeface="Cambria Math"/>
                              </a:rPr>
                              <m:t>𝑅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𝑁𝑅</m:t>
                        </m:r>
                      </m:sub>
                    </m:sSub>
                  </m:oMath>
                </a14:m>
                <a:endParaRPr lang="en-US" i="0" dirty="0">
                  <a:latin typeface="Cambria Math"/>
                </a:endParaRPr>
              </a:p>
              <a:p>
                <a:r>
                  <a:rPr lang="en-US" b="0" i="0" dirty="0">
                    <a:latin typeface="Cambria Math"/>
                  </a:rPr>
                  <a:t>Target when 			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 dirty="0" err="1">
                            <a:latin typeface="Cambria Math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 err="1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 +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1 −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 err="1">
                                <a:latin typeface="Cambria Math"/>
                              </a:rPr>
                              <m:t>𝑅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𝑁𝑅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i="0" dirty="0">
                  <a:latin typeface="Cambria Math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b="0" i="0" dirty="0">
                  <a:latin typeface="Cambria Math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feature vector for any given consumer</a:t>
                </a:r>
                <a:endParaRPr lang="en-US" b="1" dirty="0"/>
              </a:p>
              <a:p>
                <a:r>
                  <a:rPr lang="en-US" dirty="0"/>
                  <a:t>Variables</a:t>
                </a:r>
              </a:p>
              <a:p>
                <a:pPr lvl="1"/>
                <a:r>
                  <a:rPr lang="en-US" dirty="0"/>
                  <a:t>Product Price: $200</a:t>
                </a:r>
              </a:p>
              <a:p>
                <a:pPr lvl="1"/>
                <a:r>
                  <a:rPr lang="en-US" dirty="0"/>
                  <a:t>Product Cost: $110</a:t>
                </a:r>
              </a:p>
              <a:p>
                <a:pPr lvl="1"/>
                <a:r>
                  <a:rPr lang="en-US" dirty="0"/>
                  <a:t>Targeting Cost: $50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What is the value of a positive response? 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𝑃𝑟𝑜𝑑𝑢𝑐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𝑝𝑟𝑖𝑐𝑒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𝑃𝑟𝑜𝑑𝑢𝑐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𝑇𝑎𝑟𝑔𝑒𝑡𝑖𝑛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=$40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What is the value of a false positive (targeted but no response)?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𝑇𝑎𝑟𝑔𝑒𝑡𝑖𝑛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−$50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What’s the lowest probability that we can profitably target?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×$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1 −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err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 dirty="0" err="1">
                                  <a:latin typeface="Cambria Math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i="1" dirty="0">
                          <a:latin typeface="Cambria Math"/>
                        </a:rPr>
                        <m:t>×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/>
                            </a:rPr>
                            <m:t>$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&gt; 0</m:t>
                      </m:r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×$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1 −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err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 dirty="0" err="1">
                                  <a:latin typeface="Cambria Math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i="1" dirty="0">
                          <a:latin typeface="Cambria Math"/>
                        </a:rPr>
                        <m:t>×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$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&gt; 0</m:t>
                      </m:r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                                       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</m:t>
                          </m:r>
                          <m:r>
                            <a:rPr lang="en-US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×$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1 −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err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 dirty="0" err="1">
                                  <a:latin typeface="Cambria Math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i="1" dirty="0">
                          <a:latin typeface="Cambria Math"/>
                        </a:rPr>
                        <m:t>×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$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                    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                                                       </m:t>
                          </m:r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&gt;0.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5556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310" y="1025012"/>
                <a:ext cx="11061289" cy="5735787"/>
              </a:xfrm>
              <a:blipFill>
                <a:blip r:embed="rId3"/>
                <a:stretch>
                  <a:fillRect l="-496" t="-1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66B701C-A95A-4E1E-9AD4-9D509C73ABB3}"/>
              </a:ext>
            </a:extLst>
          </p:cNvPr>
          <p:cNvSpPr/>
          <p:nvPr/>
        </p:nvSpPr>
        <p:spPr>
          <a:xfrm>
            <a:off x="1025014" y="4161600"/>
            <a:ext cx="1408586" cy="30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3F2721-21F1-4088-819C-F62553290D5B}"/>
              </a:ext>
            </a:extLst>
          </p:cNvPr>
          <p:cNvSpPr/>
          <p:nvPr/>
        </p:nvSpPr>
        <p:spPr>
          <a:xfrm>
            <a:off x="954214" y="5034000"/>
            <a:ext cx="1408586" cy="30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20598D-821F-4F3A-A170-C670C2D266BE}"/>
              </a:ext>
            </a:extLst>
          </p:cNvPr>
          <p:cNvSpPr/>
          <p:nvPr/>
        </p:nvSpPr>
        <p:spPr>
          <a:xfrm>
            <a:off x="3907414" y="5596800"/>
            <a:ext cx="6251786" cy="10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5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6" y="361951"/>
            <a:ext cx="11444748" cy="474663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Expected Value to Frame </a:t>
            </a:r>
            <a:r>
              <a:rPr lang="en-US" i="1" dirty="0"/>
              <a:t>Classifier Evaluation</a:t>
            </a:r>
          </a:p>
        </p:txBody>
      </p:sp>
      <p:pic>
        <p:nvPicPr>
          <p:cNvPr id="2050" name="Picture 2" descr="E:\Dropbox\NYU\2014 Spring\Data Mining for Business Analytics\Lectures\2014\Figures\DSB-figures\dsfb_07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077" y="949481"/>
            <a:ext cx="6784257" cy="565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398B55-DAF3-4F71-B4E6-77146B414D41}"/>
              </a:ext>
            </a:extLst>
          </p:cNvPr>
          <p:cNvSpPr/>
          <p:nvPr/>
        </p:nvSpPr>
        <p:spPr>
          <a:xfrm>
            <a:off x="5688330" y="4663440"/>
            <a:ext cx="468630" cy="205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663240-700D-4072-9322-70AF3C1C1FF3}"/>
              </a:ext>
            </a:extLst>
          </p:cNvPr>
          <p:cNvSpPr/>
          <p:nvPr/>
        </p:nvSpPr>
        <p:spPr>
          <a:xfrm>
            <a:off x="5703570" y="5486400"/>
            <a:ext cx="468630" cy="205740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90B36E-EC8E-4FE0-A809-679B76D9B939}"/>
              </a:ext>
            </a:extLst>
          </p:cNvPr>
          <p:cNvSpPr/>
          <p:nvPr/>
        </p:nvSpPr>
        <p:spPr>
          <a:xfrm>
            <a:off x="6490395" y="5486400"/>
            <a:ext cx="468630" cy="205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DD2A49-80CB-4120-A384-9ABA138EA802}"/>
              </a:ext>
            </a:extLst>
          </p:cNvPr>
          <p:cNvSpPr/>
          <p:nvPr/>
        </p:nvSpPr>
        <p:spPr>
          <a:xfrm>
            <a:off x="6505635" y="4671060"/>
            <a:ext cx="468630" cy="205740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7F0534-A7AE-4098-B66A-477F968A9D57}"/>
              </a:ext>
            </a:extLst>
          </p:cNvPr>
          <p:cNvSpPr/>
          <p:nvPr/>
        </p:nvSpPr>
        <p:spPr>
          <a:xfrm>
            <a:off x="150597" y="2113280"/>
            <a:ext cx="2570480" cy="14325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Convention is that capital letters are “predictions”, lower case are “actuals”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0E8154-39E8-4DD5-BB8A-67804933CF66}"/>
              </a:ext>
            </a:extLst>
          </p:cNvPr>
          <p:cNvSpPr/>
          <p:nvPr/>
        </p:nvSpPr>
        <p:spPr>
          <a:xfrm>
            <a:off x="116186" y="4490720"/>
            <a:ext cx="2570480" cy="14325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Y,N = predictions</a:t>
            </a:r>
          </a:p>
          <a:p>
            <a:pPr algn="ctr"/>
            <a:r>
              <a:rPr lang="en-US" dirty="0"/>
              <a:t>p, n = actuals</a:t>
            </a:r>
          </a:p>
        </p:txBody>
      </p:sp>
    </p:spTree>
    <p:extLst>
      <p:ext uri="{BB962C8B-B14F-4D97-AF65-F5344CB8AC3E}">
        <p14:creationId xmlns:p14="http://schemas.microsoft.com/office/powerpoint/2010/main" val="191253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73793"/>
            <a:ext cx="8229600" cy="5057775"/>
          </a:xfrm>
        </p:spPr>
        <p:txBody>
          <a:bodyPr/>
          <a:lstStyle/>
          <a:p>
            <a:r>
              <a:rPr lang="en-US" dirty="0"/>
              <a:t>How do we measure generalization performance?</a:t>
            </a:r>
          </a:p>
        </p:txBody>
      </p:sp>
    </p:spTree>
    <p:extLst>
      <p:ext uri="{BB962C8B-B14F-4D97-AF65-F5344CB8AC3E}">
        <p14:creationId xmlns:p14="http://schemas.microsoft.com/office/powerpoint/2010/main" val="2836214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cost-benefit matrix</a:t>
            </a:r>
          </a:p>
        </p:txBody>
      </p:sp>
      <p:pic>
        <p:nvPicPr>
          <p:cNvPr id="3074" name="Picture 2" descr="E:\Dropbox\NYU\2014 Spring\Data Mining for Business Analytics\Lectures\2014\Figures\DSB-figures\dsfb_07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48" y="1498210"/>
            <a:ext cx="4206079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:\Dropbox\NYU\2014 Spring\Data Mining for Business Analytics\Lectures\2014\Figures\DSB-figures\dsfb_0704.png">
            <a:extLst>
              <a:ext uri="{FF2B5EF4-FFF2-40B4-BE49-F238E27FC236}">
                <a16:creationId xmlns:a16="http://schemas.microsoft.com/office/drawing/2014/main" id="{5399AED9-1E47-484A-B68B-FA5A6EEC4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661" y="1878900"/>
            <a:ext cx="5581860" cy="367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D1E637A-95BA-4D13-8CDC-AB05E657D54F}"/>
              </a:ext>
            </a:extLst>
          </p:cNvPr>
          <p:cNvSpPr txBox="1">
            <a:spLocks/>
          </p:cNvSpPr>
          <p:nvPr/>
        </p:nvSpPr>
        <p:spPr>
          <a:xfrm>
            <a:off x="7638756" y="1185171"/>
            <a:ext cx="4322010" cy="474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The marketing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AB71C2-8B8E-48E1-B703-2D58FC18BB6D}"/>
              </a:ext>
            </a:extLst>
          </p:cNvPr>
          <p:cNvSpPr/>
          <p:nvPr/>
        </p:nvSpPr>
        <p:spPr>
          <a:xfrm>
            <a:off x="5793661" y="18789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Product Price: $200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Product Cost: $100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Targeting Cost: $1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4F207F-F438-4F5E-8B64-756275BA00E9}"/>
              </a:ext>
            </a:extLst>
          </p:cNvPr>
          <p:cNvSpPr/>
          <p:nvPr/>
        </p:nvSpPr>
        <p:spPr>
          <a:xfrm>
            <a:off x="158308" y="5947435"/>
            <a:ext cx="2137566" cy="7986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Convention is that </a:t>
            </a:r>
            <a:r>
              <a:rPr lang="en-US" sz="1400"/>
              <a:t>CAPITAL LETTERS </a:t>
            </a:r>
            <a:r>
              <a:rPr lang="en-US" sz="1400" dirty="0"/>
              <a:t>are “predictions”, lower case are “actuals”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561003-BBF8-4599-91FA-15E76A7D306A}"/>
              </a:ext>
            </a:extLst>
          </p:cNvPr>
          <p:cNvSpPr/>
          <p:nvPr/>
        </p:nvSpPr>
        <p:spPr>
          <a:xfrm>
            <a:off x="2419108" y="5947435"/>
            <a:ext cx="2137566" cy="798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Y,N = predictions</a:t>
            </a:r>
          </a:p>
          <a:p>
            <a:pPr algn="ctr"/>
            <a:r>
              <a:rPr lang="en-US" sz="1400" dirty="0"/>
              <a:t>p, n = actuals</a:t>
            </a:r>
          </a:p>
        </p:txBody>
      </p:sp>
    </p:spTree>
    <p:extLst>
      <p:ext uri="{BB962C8B-B14F-4D97-AF65-F5344CB8AC3E}">
        <p14:creationId xmlns:p14="http://schemas.microsoft.com/office/powerpoint/2010/main" val="3441056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78" y="0"/>
            <a:ext cx="10515600" cy="1325563"/>
          </a:xfrm>
        </p:spPr>
        <p:txBody>
          <a:bodyPr/>
          <a:lstStyle/>
          <a:p>
            <a:r>
              <a:rPr lang="en-US" dirty="0"/>
              <a:t>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83945" y="876301"/>
                <a:ext cx="6558841" cy="368045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b="0" i="1" dirty="0">
                    <a:latin typeface="Cambria Math" panose="02040503050406030204" pitchFamily="18" charset="0"/>
                  </a:rPr>
                  <a:t>p(x, y) = probability of x and y co-occurring</a:t>
                </a:r>
              </a:p>
              <a:p>
                <a:pPr marL="0" indent="0" algn="ctr"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</m:den>
                      </m:f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3945" y="876301"/>
                <a:ext cx="6558841" cy="3680459"/>
              </a:xfrm>
              <a:blipFill>
                <a:blip r:embed="rId3"/>
                <a:stretch>
                  <a:fillRect t="-2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CF22E45-3F15-4909-A3FB-0F6742559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88" y="1142028"/>
            <a:ext cx="2798775" cy="313436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E0C7264-71EF-4F5B-B947-F7573AFBD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006327"/>
              </p:ext>
            </p:extLst>
          </p:nvPr>
        </p:nvGraphicFramePr>
        <p:xfrm>
          <a:off x="336485" y="4603452"/>
          <a:ext cx="1731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14">
                  <a:extLst>
                    <a:ext uri="{9D8B030D-6E8A-4147-A177-3AD203B41FA5}">
                      <a16:colId xmlns:a16="http://schemas.microsoft.com/office/drawing/2014/main" val="1762974735"/>
                    </a:ext>
                  </a:extLst>
                </a:gridCol>
                <a:gridCol w="722297">
                  <a:extLst>
                    <a:ext uri="{9D8B030D-6E8A-4147-A177-3AD203B41FA5}">
                      <a16:colId xmlns:a16="http://schemas.microsoft.com/office/drawing/2014/main" val="1049387302"/>
                    </a:ext>
                  </a:extLst>
                </a:gridCol>
                <a:gridCol w="722297">
                  <a:extLst>
                    <a:ext uri="{9D8B030D-6E8A-4147-A177-3AD203B41FA5}">
                      <a16:colId xmlns:a16="http://schemas.microsoft.com/office/drawing/2014/main" val="61673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205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1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2139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11A7E07-2D85-4853-93DE-13711FE2C54B}"/>
                  </a:ext>
                </a:extLst>
              </p:cNvPr>
              <p:cNvSpPr/>
              <p:nvPr/>
            </p:nvSpPr>
            <p:spPr>
              <a:xfrm>
                <a:off x="5332575" y="2240262"/>
                <a:ext cx="3497580" cy="1615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A rule of basic probability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𝑥</m:t>
                          </m:r>
                          <m:r>
                            <a:rPr lang="en-US" i="1" dirty="0">
                              <a:latin typeface="Cambria Math"/>
                            </a:rPr>
                            <m:t>, </m:t>
                          </m:r>
                          <m:r>
                            <a:rPr lang="en-US" i="1" dirty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= </m:t>
                      </m:r>
                      <m:r>
                        <a:rPr lang="en-US" i="1" dirty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>
                          <a:latin typeface="Cambria Math"/>
                        </a:rPr>
                        <m:t>𝑝</m:t>
                      </m:r>
                      <m:r>
                        <a:rPr lang="en-US" i="1" dirty="0">
                          <a:latin typeface="Cambria Math"/>
                        </a:rPr>
                        <m:t>(</m:t>
                      </m:r>
                      <m:r>
                        <a:rPr lang="en-US" i="1" dirty="0">
                          <a:latin typeface="Cambria Math"/>
                        </a:rPr>
                        <m:t>𝑥</m:t>
                      </m:r>
                      <m:r>
                        <a:rPr lang="en-US" i="1" dirty="0">
                          <a:latin typeface="Cambria Math"/>
                        </a:rPr>
                        <m:t> | </m:t>
                      </m:r>
                      <m:r>
                        <a:rPr lang="en-US" i="1" dirty="0">
                          <a:latin typeface="Cambria Math"/>
                        </a:rPr>
                        <m:t>𝑦</m:t>
                      </m:r>
                      <m:r>
                        <a:rPr lang="en-US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 we can do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11A7E07-2D85-4853-93DE-13711FE2C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575" y="2240262"/>
                <a:ext cx="3497580" cy="1615440"/>
              </a:xfrm>
              <a:prstGeom prst="rect">
                <a:avLst/>
              </a:prstGeom>
              <a:blipFill>
                <a:blip r:embed="rId5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8DB000B-EF3A-4B7B-BF33-B5BB537CE52C}"/>
                  </a:ext>
                </a:extLst>
              </p:cNvPr>
              <p:cNvSpPr/>
              <p:nvPr/>
            </p:nvSpPr>
            <p:spPr>
              <a:xfrm>
                <a:off x="5139964" y="4152076"/>
                <a:ext cx="6646802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i="1" dirty="0">
                    <a:latin typeface="+mj-lt"/>
                  </a:rPr>
                  <a:t>In probability, `|` means “given that”. </a:t>
                </a:r>
              </a:p>
              <a:p>
                <a:r>
                  <a:rPr lang="en-US" i="1" dirty="0">
                    <a:latin typeface="+mj-lt"/>
                  </a:rPr>
                  <a:t>So p(</a:t>
                </a:r>
                <a:r>
                  <a:rPr lang="en-US" i="1" dirty="0" err="1">
                    <a:latin typeface="+mj-lt"/>
                  </a:rPr>
                  <a:t>Y|p</a:t>
                </a:r>
                <a:r>
                  <a:rPr lang="en-US" i="1" dirty="0">
                    <a:latin typeface="+mj-lt"/>
                  </a:rPr>
                  <a:t>) is interpreted as “probability of Y given that p has occurred”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𝑟𝑎𝑡𝑖𝑜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𝑝𝑟𝑜𝑏𝑎𝑏𝑖𝑙𝑖𝑡𝑦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𝑠𝑎𝑚𝑝𝑙𝑒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𝑟𝑎𝑡𝑖𝑜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𝑝𝑟𝑜𝑏𝑎𝑏𝑖𝑙𝑖𝑡𝑦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𝑠𝑎𝑚𝑝𝑙𝑒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𝑃𝑜𝑠𝑡𝑖𝑣𝑒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𝑅𝑎𝑡𝑒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𝐹𝑎𝑙𝑠𝑒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𝑃𝑜𝑠𝑖𝑡𝑖𝑣𝑒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𝑅𝑎𝑡𝑒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𝑃𝑜𝑠𝑖𝑡𝑖𝑣𝑒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𝑃𝑟𝑒𝑑𝑖𝑐𝑡𝑖𝑣𝑒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𝑉𝑎𝑙𝑢𝑒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8DB000B-EF3A-4B7B-BF33-B5BB537CE5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964" y="4152076"/>
                <a:ext cx="6646802" cy="2862322"/>
              </a:xfrm>
              <a:prstGeom prst="rect">
                <a:avLst/>
              </a:prstGeom>
              <a:blipFill>
                <a:blip r:embed="rId6"/>
                <a:stretch>
                  <a:fillRect l="-733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A8D9692-1918-469B-A434-C56DAF437E6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41"/>
          <a:stretch/>
        </p:blipFill>
        <p:spPr>
          <a:xfrm>
            <a:off x="2856823" y="1519218"/>
            <a:ext cx="2084122" cy="25323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589A407-ADEE-4205-8096-4352D386D066}"/>
              </a:ext>
            </a:extLst>
          </p:cNvPr>
          <p:cNvSpPr/>
          <p:nvPr/>
        </p:nvSpPr>
        <p:spPr>
          <a:xfrm>
            <a:off x="158308" y="5947435"/>
            <a:ext cx="2137566" cy="7986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Convention is that capital letters are “predictions”, lower case are “actuals”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997136-C4BC-4F68-ABD9-2F22790175A5}"/>
              </a:ext>
            </a:extLst>
          </p:cNvPr>
          <p:cNvSpPr/>
          <p:nvPr/>
        </p:nvSpPr>
        <p:spPr>
          <a:xfrm>
            <a:off x="2419108" y="5947435"/>
            <a:ext cx="2137566" cy="798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Y,N = predictions</a:t>
            </a:r>
          </a:p>
          <a:p>
            <a:pPr algn="ctr"/>
            <a:r>
              <a:rPr lang="en-US" sz="1400" dirty="0"/>
              <a:t>p, n = actuals</a:t>
            </a:r>
          </a:p>
        </p:txBody>
      </p:sp>
    </p:spTree>
    <p:extLst>
      <p:ext uri="{BB962C8B-B14F-4D97-AF65-F5344CB8AC3E}">
        <p14:creationId xmlns:p14="http://schemas.microsoft.com/office/powerpoint/2010/main" val="3909554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78" y="0"/>
            <a:ext cx="10515600" cy="1325563"/>
          </a:xfrm>
        </p:spPr>
        <p:txBody>
          <a:bodyPr/>
          <a:lstStyle/>
          <a:p>
            <a:r>
              <a:rPr lang="en-US" dirty="0"/>
              <a:t>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83945" y="876301"/>
                <a:ext cx="6558841" cy="368045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b="0" i="1" dirty="0">
                    <a:latin typeface="Cambria Math" panose="02040503050406030204" pitchFamily="18" charset="0"/>
                  </a:rPr>
                  <a:t>p(x, y) = probability of x and y co-occurring</a:t>
                </a:r>
              </a:p>
              <a:p>
                <a:pPr marL="0" indent="0" algn="ctr"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</m:den>
                      </m:f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3945" y="876301"/>
                <a:ext cx="6558841" cy="3680459"/>
              </a:xfrm>
              <a:blipFill>
                <a:blip r:embed="rId3"/>
                <a:stretch>
                  <a:fillRect t="-2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CF22E45-3F15-4909-A3FB-0F6742559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88" y="1142028"/>
            <a:ext cx="2798775" cy="313436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E0C7264-71EF-4F5B-B947-F7573AFBD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208902"/>
              </p:ext>
            </p:extLst>
          </p:nvPr>
        </p:nvGraphicFramePr>
        <p:xfrm>
          <a:off x="254413" y="4760238"/>
          <a:ext cx="1731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14">
                  <a:extLst>
                    <a:ext uri="{9D8B030D-6E8A-4147-A177-3AD203B41FA5}">
                      <a16:colId xmlns:a16="http://schemas.microsoft.com/office/drawing/2014/main" val="1762974735"/>
                    </a:ext>
                  </a:extLst>
                </a:gridCol>
                <a:gridCol w="722297">
                  <a:extLst>
                    <a:ext uri="{9D8B030D-6E8A-4147-A177-3AD203B41FA5}">
                      <a16:colId xmlns:a16="http://schemas.microsoft.com/office/drawing/2014/main" val="1049387302"/>
                    </a:ext>
                  </a:extLst>
                </a:gridCol>
                <a:gridCol w="722297">
                  <a:extLst>
                    <a:ext uri="{9D8B030D-6E8A-4147-A177-3AD203B41FA5}">
                      <a16:colId xmlns:a16="http://schemas.microsoft.com/office/drawing/2014/main" val="61673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205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1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2139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11A7E07-2D85-4853-93DE-13711FE2C54B}"/>
                  </a:ext>
                </a:extLst>
              </p:cNvPr>
              <p:cNvSpPr/>
              <p:nvPr/>
            </p:nvSpPr>
            <p:spPr>
              <a:xfrm>
                <a:off x="5332575" y="2240262"/>
                <a:ext cx="3497580" cy="1615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A rule of basic probability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𝑥</m:t>
                          </m:r>
                          <m:r>
                            <a:rPr lang="en-US" i="1" dirty="0">
                              <a:latin typeface="Cambria Math"/>
                            </a:rPr>
                            <m:t>, </m:t>
                          </m:r>
                          <m:r>
                            <a:rPr lang="en-US" i="1" dirty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= </m:t>
                      </m:r>
                      <m:r>
                        <a:rPr lang="en-US" i="1" dirty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>
                          <a:latin typeface="Cambria Math"/>
                        </a:rPr>
                        <m:t>𝑝</m:t>
                      </m:r>
                      <m:r>
                        <a:rPr lang="en-US" i="1" dirty="0">
                          <a:latin typeface="Cambria Math"/>
                        </a:rPr>
                        <m:t>(</m:t>
                      </m:r>
                      <m:r>
                        <a:rPr lang="en-US" i="1" dirty="0">
                          <a:latin typeface="Cambria Math"/>
                        </a:rPr>
                        <m:t>𝑥</m:t>
                      </m:r>
                      <m:r>
                        <a:rPr lang="en-US" i="1" dirty="0">
                          <a:latin typeface="Cambria Math"/>
                        </a:rPr>
                        <m:t> | </m:t>
                      </m:r>
                      <m:r>
                        <a:rPr lang="en-US" i="1" dirty="0">
                          <a:latin typeface="Cambria Math"/>
                        </a:rPr>
                        <m:t>𝑦</m:t>
                      </m:r>
                      <m:r>
                        <a:rPr lang="en-US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 we can do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11A7E07-2D85-4853-93DE-13711FE2C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575" y="2240262"/>
                <a:ext cx="3497580" cy="1615440"/>
              </a:xfrm>
              <a:prstGeom prst="rect">
                <a:avLst/>
              </a:prstGeom>
              <a:blipFill>
                <a:blip r:embed="rId5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8DB000B-EF3A-4B7B-BF33-B5BB537CE52C}"/>
                  </a:ext>
                </a:extLst>
              </p:cNvPr>
              <p:cNvSpPr/>
              <p:nvPr/>
            </p:nvSpPr>
            <p:spPr>
              <a:xfrm>
                <a:off x="5139964" y="4152076"/>
                <a:ext cx="6646802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i="1" dirty="0">
                    <a:latin typeface="+mj-lt"/>
                  </a:rPr>
                  <a:t>In probability, `|` means “given that”. </a:t>
                </a:r>
              </a:p>
              <a:p>
                <a:r>
                  <a:rPr lang="en-US" i="1" dirty="0">
                    <a:latin typeface="+mj-lt"/>
                  </a:rPr>
                  <a:t>So p(</a:t>
                </a:r>
                <a:r>
                  <a:rPr lang="en-US" i="1" dirty="0" err="1">
                    <a:latin typeface="+mj-lt"/>
                  </a:rPr>
                  <a:t>Y|p</a:t>
                </a:r>
                <a:r>
                  <a:rPr lang="en-US" i="1" dirty="0">
                    <a:latin typeface="+mj-lt"/>
                  </a:rPr>
                  <a:t>) is interpreted as “probability of Y given that p has occurred”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𝑟𝑎𝑡𝑖𝑜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𝑝𝑟𝑜𝑏𝑎𝑏𝑖𝑙𝑖𝑡𝑦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𝑠𝑎𝑚𝑝𝑙𝑒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𝑟𝑎𝑡𝑖𝑜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𝑝𝑟𝑜𝑏𝑎𝑏𝑖𝑙𝑖𝑡𝑦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𝑠𝑎𝑚𝑝𝑙𝑒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𝑃𝑜𝑠𝑡𝑖𝑣𝑒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𝑅𝑎𝑡𝑒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𝐹𝑎𝑙𝑠𝑒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𝑃𝑜𝑠𝑖𝑡𝑖𝑣𝑒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𝑅𝑎𝑡𝑒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𝑃𝑜𝑠𝑖𝑡𝑖𝑣𝑒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𝑃𝑟𝑒𝑑𝑖𝑐𝑡𝑖𝑣𝑒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𝑉𝑎𝑙𝑢𝑒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8DB000B-EF3A-4B7B-BF33-B5BB537CE5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964" y="4152076"/>
                <a:ext cx="6646802" cy="2862322"/>
              </a:xfrm>
              <a:prstGeom prst="rect">
                <a:avLst/>
              </a:prstGeom>
              <a:blipFill>
                <a:blip r:embed="rId6"/>
                <a:stretch>
                  <a:fillRect l="-733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A8D9692-1918-469B-A434-C56DAF437E6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41"/>
          <a:stretch/>
        </p:blipFill>
        <p:spPr>
          <a:xfrm>
            <a:off x="2856823" y="1519218"/>
            <a:ext cx="2084122" cy="2532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C38622-6573-4702-A1FD-16EF5CF4D5D1}"/>
              </a:ext>
            </a:extLst>
          </p:cNvPr>
          <p:cNvSpPr txBox="1"/>
          <p:nvPr/>
        </p:nvSpPr>
        <p:spPr>
          <a:xfrm>
            <a:off x="3215640" y="187844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56/T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6FE5F1-7D62-4E22-9D30-AAC0CBC6E127}"/>
              </a:ext>
            </a:extLst>
          </p:cNvPr>
          <p:cNvSpPr txBox="1"/>
          <p:nvPr/>
        </p:nvSpPr>
        <p:spPr>
          <a:xfrm>
            <a:off x="4085251" y="1878449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7/T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801835-3412-4D45-AA51-AFC799E4FE9B}"/>
              </a:ext>
            </a:extLst>
          </p:cNvPr>
          <p:cNvSpPr txBox="1"/>
          <p:nvPr/>
        </p:nvSpPr>
        <p:spPr>
          <a:xfrm>
            <a:off x="3261883" y="270910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5/T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647031-6B63-49F5-A377-08867974CDC6}"/>
              </a:ext>
            </a:extLst>
          </p:cNvPr>
          <p:cNvSpPr txBox="1"/>
          <p:nvPr/>
        </p:nvSpPr>
        <p:spPr>
          <a:xfrm>
            <a:off x="4032834" y="270920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42/T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3AAB00-7D6E-4D27-8239-51881D7367E8}"/>
              </a:ext>
            </a:extLst>
          </p:cNvPr>
          <p:cNvSpPr txBox="1"/>
          <p:nvPr/>
        </p:nvSpPr>
        <p:spPr>
          <a:xfrm>
            <a:off x="213874" y="4276388"/>
            <a:ext cx="181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= 110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4024BEA4-193C-43EB-80E0-03FB4A5CA747}"/>
              </a:ext>
            </a:extLst>
          </p:cNvPr>
          <p:cNvSpPr/>
          <p:nvPr/>
        </p:nvSpPr>
        <p:spPr>
          <a:xfrm>
            <a:off x="9295200" y="5652000"/>
            <a:ext cx="2793600" cy="1133366"/>
          </a:xfrm>
          <a:prstGeom prst="wedgeRectCallout">
            <a:avLst>
              <a:gd name="adj1" fmla="val -92094"/>
              <a:gd name="adj2" fmla="val -217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Probability of </a:t>
            </a:r>
            <a:r>
              <a:rPr lang="en-US" sz="1600" i="1" dirty="0"/>
              <a:t>Y</a:t>
            </a:r>
            <a:r>
              <a:rPr lang="en-US" sz="1600" dirty="0"/>
              <a:t> given </a:t>
            </a:r>
            <a:r>
              <a:rPr lang="en-US" sz="1600" i="1" dirty="0"/>
              <a:t>p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i.e., “Only considering the </a:t>
            </a:r>
            <a:r>
              <a:rPr lang="en-US" sz="1600" i="1" dirty="0"/>
              <a:t>p’</a:t>
            </a:r>
            <a:r>
              <a:rPr lang="en-US" sz="1600" dirty="0"/>
              <a:t>s</a:t>
            </a:r>
            <a:r>
              <a:rPr lang="en-US" sz="1600" i="1" dirty="0"/>
              <a:t>, </a:t>
            </a:r>
            <a:r>
              <a:rPr lang="en-US" sz="1600" dirty="0"/>
              <a:t>what is the chance of </a:t>
            </a:r>
            <a:r>
              <a:rPr lang="en-US" sz="1600" i="1" dirty="0"/>
              <a:t>Y?”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180B34-B7BF-4EB2-87A9-6DF3DD140500}"/>
              </a:ext>
            </a:extLst>
          </p:cNvPr>
          <p:cNvSpPr/>
          <p:nvPr/>
        </p:nvSpPr>
        <p:spPr>
          <a:xfrm>
            <a:off x="158308" y="5947435"/>
            <a:ext cx="2137566" cy="7986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Convention is that capital letters are “predictions”, lower case are “actuals”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5C043F-1B60-4317-A236-DA3B2EEA35DE}"/>
              </a:ext>
            </a:extLst>
          </p:cNvPr>
          <p:cNvSpPr/>
          <p:nvPr/>
        </p:nvSpPr>
        <p:spPr>
          <a:xfrm>
            <a:off x="2419108" y="5947435"/>
            <a:ext cx="2137566" cy="798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Y,N = predictions</a:t>
            </a:r>
          </a:p>
          <a:p>
            <a:pPr algn="ctr"/>
            <a:r>
              <a:rPr lang="en-US" sz="1400" dirty="0"/>
              <a:t>p, n = actuals</a:t>
            </a:r>
          </a:p>
        </p:txBody>
      </p:sp>
    </p:spTree>
    <p:extLst>
      <p:ext uri="{BB962C8B-B14F-4D97-AF65-F5344CB8AC3E}">
        <p14:creationId xmlns:p14="http://schemas.microsoft.com/office/powerpoint/2010/main" val="99336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78" y="0"/>
            <a:ext cx="10515600" cy="1325563"/>
          </a:xfrm>
        </p:spPr>
        <p:txBody>
          <a:bodyPr/>
          <a:lstStyle/>
          <a:p>
            <a:r>
              <a:rPr lang="en-US" dirty="0"/>
              <a:t>Conditional Probability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D8A73E-E3FB-4D8D-8FC1-3A0E28A63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34" y="2003088"/>
            <a:ext cx="2798775" cy="3134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523B75-E9DD-4FE6-A4D1-0B25106839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41"/>
          <a:stretch/>
        </p:blipFill>
        <p:spPr>
          <a:xfrm>
            <a:off x="2842309" y="2304078"/>
            <a:ext cx="2084122" cy="253238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82351D6-8806-437C-ACC0-8C2587E36B46}"/>
              </a:ext>
            </a:extLst>
          </p:cNvPr>
          <p:cNvGrpSpPr/>
          <p:nvPr/>
        </p:nvGrpSpPr>
        <p:grpSpPr>
          <a:xfrm>
            <a:off x="5933412" y="1510229"/>
            <a:ext cx="4309353" cy="4990754"/>
            <a:chOff x="5539064" y="-385747"/>
            <a:chExt cx="6077505" cy="738467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3E37F8E-7085-40D8-A02E-2B0196F610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41"/>
            <a:stretch/>
          </p:blipFill>
          <p:spPr>
            <a:xfrm>
              <a:off x="5539064" y="-385747"/>
              <a:ext cx="6077505" cy="738467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88BFA6-7994-4177-BA74-13C527B8BA61}"/>
                </a:ext>
              </a:extLst>
            </p:cNvPr>
            <p:cNvSpPr/>
            <p:nvPr/>
          </p:nvSpPr>
          <p:spPr>
            <a:xfrm>
              <a:off x="6789420" y="1424940"/>
              <a:ext cx="1383168" cy="105013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3A266C-B153-42B2-9A71-0BF83E5FBC34}"/>
                </a:ext>
              </a:extLst>
            </p:cNvPr>
            <p:cNvSpPr/>
            <p:nvPr/>
          </p:nvSpPr>
          <p:spPr>
            <a:xfrm>
              <a:off x="9218010" y="3967321"/>
              <a:ext cx="1383168" cy="105013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5819FE-4BEE-4835-9E73-6003F94AA908}"/>
                </a:ext>
              </a:extLst>
            </p:cNvPr>
            <p:cNvSpPr/>
            <p:nvPr/>
          </p:nvSpPr>
          <p:spPr>
            <a:xfrm>
              <a:off x="6783702" y="3857858"/>
              <a:ext cx="1383168" cy="1050135"/>
            </a:xfrm>
            <a:prstGeom prst="rect">
              <a:avLst/>
            </a:prstGeom>
            <a:solidFill>
              <a:srgbClr val="D7D7D7"/>
            </a:solidFill>
            <a:ln>
              <a:solidFill>
                <a:srgbClr val="D7D7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9E0BF9-BF32-40CD-BB54-637FED26B9B1}"/>
                </a:ext>
              </a:extLst>
            </p:cNvPr>
            <p:cNvSpPr/>
            <p:nvPr/>
          </p:nvSpPr>
          <p:spPr>
            <a:xfrm>
              <a:off x="9200938" y="1510229"/>
              <a:ext cx="1383168" cy="1050135"/>
            </a:xfrm>
            <a:prstGeom prst="rect">
              <a:avLst/>
            </a:prstGeom>
            <a:solidFill>
              <a:srgbClr val="D7D7D7"/>
            </a:solidFill>
            <a:ln>
              <a:solidFill>
                <a:srgbClr val="D7D7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787BB9F-0BB7-4C2A-B510-FFB868DBDFD7}"/>
                  </a:ext>
                </a:extLst>
              </p:cNvPr>
              <p:cNvSpPr/>
              <p:nvPr/>
            </p:nvSpPr>
            <p:spPr>
              <a:xfrm>
                <a:off x="6536110" y="2681211"/>
                <a:ext cx="16292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787BB9F-0BB7-4C2A-B510-FFB868DBDF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110" y="2681211"/>
                <a:ext cx="1629229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9C7E15D-01D9-4A86-B25D-B0E6B4E32F60}"/>
                  </a:ext>
                </a:extLst>
              </p:cNvPr>
              <p:cNvSpPr/>
              <p:nvPr/>
            </p:nvSpPr>
            <p:spPr>
              <a:xfrm>
                <a:off x="8198576" y="2719461"/>
                <a:ext cx="16411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9C7E15D-01D9-4A86-B25D-B0E6B4E32F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576" y="2719461"/>
                <a:ext cx="1641154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E7BF9CA-845B-4EBF-9896-EF9EEB07C7E4}"/>
                  </a:ext>
                </a:extLst>
              </p:cNvPr>
              <p:cNvSpPr/>
              <p:nvPr/>
            </p:nvSpPr>
            <p:spPr>
              <a:xfrm>
                <a:off x="6502863" y="4274375"/>
                <a:ext cx="1695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E7BF9CA-845B-4EBF-9896-EF9EEB07C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863" y="4274375"/>
                <a:ext cx="1695721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8A1F110-C6CE-4CE0-A98A-51B3B755BBD2}"/>
                  </a:ext>
                </a:extLst>
              </p:cNvPr>
              <p:cNvSpPr/>
              <p:nvPr/>
            </p:nvSpPr>
            <p:spPr>
              <a:xfrm>
                <a:off x="8184149" y="4274375"/>
                <a:ext cx="16700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8A1F110-C6CE-4CE0-A98A-51B3B755BB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149" y="4274375"/>
                <a:ext cx="1670008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3580F0D-7F23-4A61-8D30-D589BBAB5A27}"/>
              </a:ext>
            </a:extLst>
          </p:cNvPr>
          <p:cNvCxnSpPr/>
          <p:nvPr/>
        </p:nvCxnSpPr>
        <p:spPr>
          <a:xfrm>
            <a:off x="4926431" y="3429000"/>
            <a:ext cx="1006981" cy="2743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2BDC29F-FEC7-4388-86A3-AB553800129D}"/>
              </a:ext>
            </a:extLst>
          </p:cNvPr>
          <p:cNvSpPr/>
          <p:nvPr/>
        </p:nvSpPr>
        <p:spPr>
          <a:xfrm>
            <a:off x="5796693" y="64170"/>
            <a:ext cx="3750394" cy="1419695"/>
          </a:xfrm>
          <a:prstGeom prst="wedgeRectCallout">
            <a:avLst>
              <a:gd name="adj1" fmla="val -17295"/>
              <a:gd name="adj2" fmla="val 571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Without the rewrite, the cells are </a:t>
            </a:r>
            <a:r>
              <a:rPr lang="en-US" i="1"/>
              <a:t>dependent on class priors, </a:t>
            </a:r>
            <a:r>
              <a:rPr lang="en-US"/>
              <a:t>i.e., </a:t>
            </a:r>
            <a:r>
              <a:rPr lang="en-US" i="1"/>
              <a:t>dependent on the ratio of actual y’s to n’s in the training dataset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21F2CB-D63D-44B0-A184-7A9821978672}"/>
              </a:ext>
            </a:extLst>
          </p:cNvPr>
          <p:cNvSpPr txBox="1"/>
          <p:nvPr/>
        </p:nvSpPr>
        <p:spPr>
          <a:xfrm rot="925034">
            <a:off x="4827950" y="3129424"/>
            <a:ext cx="158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 to…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EDE4D2-8519-4D72-86FD-025A614B0479}"/>
              </a:ext>
            </a:extLst>
          </p:cNvPr>
          <p:cNvSpPr/>
          <p:nvPr/>
        </p:nvSpPr>
        <p:spPr>
          <a:xfrm>
            <a:off x="158308" y="5947435"/>
            <a:ext cx="2137566" cy="7986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Convention is that capital letters are “predictions”, lower case are “actuals”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BFE08B-3BCA-47E7-813C-F3A5DBD6DC0F}"/>
              </a:ext>
            </a:extLst>
          </p:cNvPr>
          <p:cNvSpPr/>
          <p:nvPr/>
        </p:nvSpPr>
        <p:spPr>
          <a:xfrm>
            <a:off x="2419108" y="5947435"/>
            <a:ext cx="2137566" cy="798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Y,N = predictions</a:t>
            </a:r>
          </a:p>
          <a:p>
            <a:pPr algn="ctr"/>
            <a:r>
              <a:rPr lang="en-US" sz="1400" dirty="0"/>
              <a:t>p, n = actuals</a:t>
            </a:r>
          </a:p>
        </p:txBody>
      </p:sp>
    </p:spTree>
    <p:extLst>
      <p:ext uri="{BB962C8B-B14F-4D97-AF65-F5344CB8AC3E}">
        <p14:creationId xmlns:p14="http://schemas.microsoft.com/office/powerpoint/2010/main" val="34617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71" y="361951"/>
            <a:ext cx="11092374" cy="474663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Expected Value to Frame Classifier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4571" y="1253111"/>
                <a:ext cx="10937631" cy="50577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/>
                      </a:rPr>
                      <m:t>Expected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/>
                      </a:rPr>
                      <m:t>profit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/>
                      </a:rPr>
                      <m:t> </m:t>
                    </m:r>
                  </m:oMath>
                </a14:m>
                <a:br>
                  <a:rPr lang="pt-BR" i="0" dirty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                 </m:t>
                    </m:r>
                    <m:r>
                      <a:rPr lang="pt-BR" i="1" dirty="0" smtClean="0">
                        <a:latin typeface="Cambria Math"/>
                      </a:rPr>
                      <m:t>= </m:t>
                    </m:r>
                    <m:r>
                      <a:rPr lang="pt-BR" i="1" dirty="0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 smtClean="0">
                            <a:latin typeface="Cambria Math"/>
                          </a:rPr>
                          <m:t>𝑌</m:t>
                        </m:r>
                        <m:r>
                          <a:rPr lang="pt-BR" i="1" dirty="0" smtClean="0">
                            <a:latin typeface="Cambria Math"/>
                          </a:rPr>
                          <m:t>,</m:t>
                        </m:r>
                        <m:r>
                          <a:rPr lang="pt-BR" i="1" dirty="0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×</m:t>
                    </m:r>
                    <m:r>
                      <a:rPr lang="pt-BR" i="1" dirty="0" smtClean="0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 smtClean="0">
                            <a:latin typeface="Cambria Math"/>
                          </a:rPr>
                          <m:t>𝑌</m:t>
                        </m:r>
                        <m:r>
                          <a:rPr lang="pt-BR" i="1" dirty="0" smtClean="0">
                            <a:latin typeface="Cambria Math"/>
                          </a:rPr>
                          <m:t>,</m:t>
                        </m:r>
                        <m:r>
                          <a:rPr lang="pt-BR" i="1" dirty="0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pt-BR" i="1" dirty="0" smtClean="0">
                        <a:latin typeface="Cambria Math"/>
                      </a:rPr>
                      <m:t>+ </m:t>
                    </m:r>
                    <m:r>
                      <a:rPr lang="pt-BR" i="1" dirty="0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 smtClean="0">
                            <a:latin typeface="Cambria Math"/>
                          </a:rPr>
                          <m:t>𝑁</m:t>
                        </m:r>
                        <m:r>
                          <a:rPr lang="pt-BR" i="1" dirty="0" smtClean="0">
                            <a:latin typeface="Cambria Math"/>
                          </a:rPr>
                          <m:t>,</m:t>
                        </m:r>
                        <m:r>
                          <a:rPr lang="pt-BR" i="1" dirty="0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×</m:t>
                    </m:r>
                    <m:r>
                      <a:rPr lang="pt-BR" i="1" dirty="0" smtClean="0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 smtClean="0">
                            <a:latin typeface="Cambria Math"/>
                          </a:rPr>
                          <m:t>𝑁</m:t>
                        </m:r>
                        <m:r>
                          <a:rPr lang="pt-BR" i="1" dirty="0" smtClean="0">
                            <a:latin typeface="Cambria Math"/>
                          </a:rPr>
                          <m:t>,</m:t>
                        </m:r>
                        <m:r>
                          <a:rPr lang="pt-BR" i="1" dirty="0" smtClean="0"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br>
                  <a:rPr lang="pt-BR" i="1" dirty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                   </m:t>
                    </m:r>
                    <m:r>
                      <a:rPr lang="pt-BR" i="1" dirty="0" smtClean="0">
                        <a:latin typeface="Cambria Math"/>
                      </a:rPr>
                      <m:t>+ </m:t>
                    </m:r>
                    <m:r>
                      <a:rPr lang="pt-BR" i="1" dirty="0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 smtClean="0">
                            <a:latin typeface="Cambria Math"/>
                          </a:rPr>
                          <m:t>𝑁</m:t>
                        </m:r>
                        <m:r>
                          <a:rPr lang="pt-BR" i="1" dirty="0" smtClean="0">
                            <a:latin typeface="Cambria Math"/>
                          </a:rPr>
                          <m:t>,</m:t>
                        </m:r>
                        <m:r>
                          <a:rPr lang="pt-BR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×</m:t>
                    </m:r>
                    <m:r>
                      <a:rPr lang="pt-BR" i="1" dirty="0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>
                            <a:latin typeface="Cambria Math"/>
                          </a:rPr>
                          <m:t>𝑁</m:t>
                        </m:r>
                        <m:r>
                          <a:rPr lang="pt-BR" i="1" dirty="0">
                            <a:latin typeface="Cambria Math"/>
                          </a:rPr>
                          <m:t>,</m:t>
                        </m:r>
                        <m:r>
                          <a:rPr lang="pt-BR" i="1" dirty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pt-BR" i="1" dirty="0">
                        <a:latin typeface="Cambria Math"/>
                      </a:rPr>
                      <m:t>+ </m:t>
                    </m:r>
                    <m:r>
                      <a:rPr lang="pt-BR" i="1" dirty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>
                            <a:latin typeface="Cambria Math"/>
                          </a:rPr>
                          <m:t>𝑌</m:t>
                        </m:r>
                        <m:r>
                          <a:rPr lang="pt-BR" i="1" dirty="0">
                            <a:latin typeface="Cambria Math"/>
                          </a:rPr>
                          <m:t>,</m:t>
                        </m:r>
                        <m:r>
                          <a:rPr lang="pt-BR" i="1" dirty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×</m:t>
                    </m:r>
                    <m:r>
                      <a:rPr lang="pt-BR" i="1" dirty="0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>
                            <a:latin typeface="Cambria Math"/>
                          </a:rPr>
                          <m:t>𝑌</m:t>
                        </m:r>
                        <m:r>
                          <a:rPr lang="pt-BR" i="1" dirty="0">
                            <a:latin typeface="Cambria Math"/>
                          </a:rPr>
                          <m:t>,</m:t>
                        </m:r>
                        <m:r>
                          <a:rPr lang="pt-BR" i="1" dirty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/>
                      </a:rPr>
                      <m:t>Expected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/>
                      </a:rPr>
                      <m:t>profit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/>
                      </a:rPr>
                      <m:t> </m:t>
                    </m:r>
                  </m:oMath>
                </a14:m>
                <a:br>
                  <a:rPr lang="en-US" i="0" dirty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                  </m:t>
                    </m:r>
                    <m:r>
                      <a:rPr lang="en-US" i="1" dirty="0" smtClean="0">
                        <a:latin typeface="Cambria Math"/>
                      </a:rPr>
                      <m:t>= </m:t>
                    </m:r>
                    <m:r>
                      <a:rPr lang="en-US" i="1" dirty="0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/>
                          </a:rPr>
                          <m:t>𝑌</m:t>
                        </m:r>
                      </m:e>
                      <m:e>
                        <m:r>
                          <a:rPr lang="en-US" i="1" dirty="0" err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×</m:t>
                    </m:r>
                    <m:r>
                      <a:rPr lang="en-US" i="1" dirty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×</m:t>
                    </m:r>
                    <m:r>
                      <a:rPr lang="en-US" i="1" dirty="0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𝑌</m:t>
                        </m:r>
                        <m:r>
                          <a:rPr lang="en-US" i="1" dirty="0">
                            <a:latin typeface="Cambria Math"/>
                          </a:rPr>
                          <m:t>, </m:t>
                        </m:r>
                        <m:r>
                          <a:rPr lang="en-US" i="1" dirty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+ </m:t>
                    </m:r>
                    <m:r>
                      <a:rPr lang="en-US" i="1" dirty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/>
                          </a:rPr>
                          <m:t>𝑁</m:t>
                        </m:r>
                      </m:e>
                      <m:e>
                        <m:r>
                          <a:rPr lang="en-US" i="1" dirty="0" err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×</m:t>
                    </m:r>
                    <m:r>
                      <a:rPr lang="en-US" i="1" dirty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×</m:t>
                    </m:r>
                    <m:r>
                      <a:rPr lang="en-US" i="1" dirty="0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/>
                          </a:rPr>
                          <m:t>𝑁</m:t>
                        </m:r>
                        <m:r>
                          <a:rPr lang="en-US" i="1" dirty="0" err="1">
                            <a:latin typeface="Cambria Math"/>
                          </a:rPr>
                          <m:t>,</m:t>
                        </m:r>
                        <m:r>
                          <a:rPr lang="en-US" i="1" dirty="0" err="1"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br>
                  <a:rPr lang="en-US" i="1" dirty="0" err="1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                    </m:t>
                    </m:r>
                    <m:r>
                      <a:rPr lang="en-US" i="1" dirty="0" smtClean="0">
                        <a:latin typeface="Cambria Math"/>
                      </a:rPr>
                      <m:t>+ </m:t>
                    </m:r>
                    <m:r>
                      <a:rPr lang="en-US" i="1" dirty="0" smtClean="0">
                        <a:latin typeface="Cambria Math"/>
                      </a:rPr>
                      <m:t>𝑝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𝑁</m:t>
                    </m:r>
                    <m:r>
                      <a:rPr lang="en-US" i="1" dirty="0" err="1" smtClean="0">
                        <a:latin typeface="Cambria Math"/>
                      </a:rPr>
                      <m:t>|</m:t>
                    </m:r>
                    <m:r>
                      <a:rPr lang="en-US" i="1" dirty="0" err="1" smtClean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)×</m:t>
                    </m:r>
                    <m:r>
                      <a:rPr lang="en-US" i="1" dirty="0">
                        <a:latin typeface="Cambria Math"/>
                      </a:rPr>
                      <m:t>𝑝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)×</m:t>
                    </m:r>
                    <m:r>
                      <a:rPr lang="en-US" i="1" dirty="0">
                        <a:latin typeface="Cambria Math"/>
                      </a:rPr>
                      <m:t>𝑏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 err="1">
                        <a:latin typeface="Cambria Math"/>
                      </a:rPr>
                      <m:t>𝑁</m:t>
                    </m:r>
                    <m:r>
                      <a:rPr lang="en-US" i="1" dirty="0" err="1">
                        <a:latin typeface="Cambria Math"/>
                      </a:rPr>
                      <m:t>,</m:t>
                    </m:r>
                    <m:r>
                      <a:rPr lang="en-US" i="1" dirty="0" err="1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 + </m:t>
                    </m:r>
                    <m:r>
                      <a:rPr lang="en-US" i="1" dirty="0">
                        <a:latin typeface="Cambria Math"/>
                      </a:rPr>
                      <m:t>𝑝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 err="1">
                        <a:latin typeface="Cambria Math"/>
                      </a:rPr>
                      <m:t>𝑌</m:t>
                    </m:r>
                    <m:r>
                      <a:rPr lang="en-US" i="1" dirty="0" err="1">
                        <a:latin typeface="Cambria Math"/>
                      </a:rPr>
                      <m:t>|</m:t>
                    </m:r>
                    <m:r>
                      <a:rPr lang="en-US" i="1" dirty="0" err="1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)×</m:t>
                    </m:r>
                    <m:r>
                      <a:rPr lang="en-US" i="1" dirty="0">
                        <a:latin typeface="Cambria Math"/>
                      </a:rPr>
                      <m:t>𝑝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)×</m:t>
                    </m:r>
                    <m:r>
                      <a:rPr lang="en-US" i="1" dirty="0">
                        <a:latin typeface="Cambria Math"/>
                      </a:rPr>
                      <m:t>𝑏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 err="1">
                        <a:latin typeface="Cambria Math"/>
                      </a:rPr>
                      <m:t>𝑌</m:t>
                    </m:r>
                    <m:r>
                      <a:rPr lang="en-US" i="1" dirty="0" err="1">
                        <a:latin typeface="Cambria Math"/>
                      </a:rPr>
                      <m:t>,</m:t>
                    </m:r>
                    <m:r>
                      <a:rPr lang="en-US" i="1" dirty="0" err="1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/>
                      </a:rPr>
                      <m:t>Expected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/>
                      </a:rPr>
                      <m:t>profit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/>
                      </a:rPr>
                      <m:t> </m:t>
                    </m:r>
                  </m:oMath>
                </a14:m>
                <a:br>
                  <a:rPr lang="en-US" i="0" dirty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                   </m:t>
                    </m:r>
                    <m:r>
                      <a:rPr lang="en-US" i="1" dirty="0" smtClean="0">
                        <a:latin typeface="Cambria Math"/>
                      </a:rPr>
                      <m:t>= </m:t>
                    </m:r>
                    <m:r>
                      <a:rPr lang="en-US" i="1" dirty="0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>
                                <a:latin typeface="Cambria Math"/>
                              </a:rPr>
                              <m:t>𝑌</m:t>
                            </m:r>
                          </m:e>
                          <m:e>
                            <m:r>
                              <a:rPr lang="en-US" i="1" dirty="0" err="1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r>
                          <a:rPr lang="en-US" i="1" dirty="0">
                            <a:latin typeface="Cambria Math"/>
                          </a:rPr>
                          <m:t>×</m:t>
                        </m:r>
                        <m:r>
                          <a:rPr lang="en-US" i="1" dirty="0">
                            <a:latin typeface="Cambria Math"/>
                          </a:rPr>
                          <m:t>𝑏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>
                                <a:latin typeface="Cambria Math"/>
                              </a:rPr>
                              <m:t>𝑌</m:t>
                            </m:r>
                            <m:r>
                              <a:rPr lang="en-US" i="1" dirty="0" err="1">
                                <a:latin typeface="Cambria Math"/>
                              </a:rPr>
                              <m:t>,</m:t>
                            </m:r>
                            <m:r>
                              <a:rPr lang="en-US" i="1" dirty="0" err="1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r>
                          <a:rPr lang="en-US" i="1" dirty="0">
                            <a:latin typeface="Cambria Math"/>
                          </a:rPr>
                          <m:t>+ </m:t>
                        </m:r>
                        <m:r>
                          <a:rPr lang="en-US" i="1" dirty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>
                                <a:latin typeface="Cambria Math"/>
                              </a:rPr>
                              <m:t>𝑁</m:t>
                            </m:r>
                          </m:e>
                          <m:e>
                            <m:r>
                              <a:rPr lang="en-US" i="1" dirty="0" err="1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r>
                          <a:rPr lang="en-US" i="1" dirty="0">
                            <a:latin typeface="Cambria Math"/>
                          </a:rPr>
                          <m:t>×</m:t>
                        </m:r>
                        <m:r>
                          <a:rPr lang="en-US" i="1" dirty="0">
                            <a:latin typeface="Cambria Math"/>
                          </a:rPr>
                          <m:t>𝑏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>
                                <a:latin typeface="Cambria Math"/>
                              </a:rPr>
                              <m:t>𝑁</m:t>
                            </m:r>
                            <m:r>
                              <a:rPr lang="en-US" i="1" dirty="0" err="1">
                                <a:latin typeface="Cambria Math"/>
                              </a:rPr>
                              <m:t>,</m:t>
                            </m:r>
                            <m:r>
                              <a:rPr lang="en-US" i="1" dirty="0" err="1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e>
                    </m:d>
                  </m:oMath>
                </a14:m>
                <a:br>
                  <a:rPr lang="en-US" i="1" dirty="0" err="1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                     </m:t>
                    </m:r>
                    <m:r>
                      <a:rPr lang="en-US" i="1" dirty="0" smtClean="0">
                        <a:latin typeface="Cambria Math"/>
                      </a:rPr>
                      <m:t>+ </m:t>
                    </m:r>
                    <m:r>
                      <a:rPr lang="en-US" i="1" dirty="0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×</m:t>
                    </m:r>
                    <m:r>
                      <a:rPr lang="en-US" b="0" i="1" dirty="0" smtClean="0">
                        <a:latin typeface="Cambria Math"/>
                      </a:rPr>
                      <m:t>[</m:t>
                    </m:r>
                    <m:r>
                      <a:rPr lang="en-US" i="1" dirty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/>
                          </a:rPr>
                          <m:t>𝑁</m:t>
                        </m:r>
                      </m:e>
                      <m:e>
                        <m:r>
                          <a:rPr lang="en-US" i="1" dirty="0" err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×</m:t>
                    </m:r>
                    <m:r>
                      <a:rPr lang="en-US" i="1" dirty="0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/>
                          </a:rPr>
                          <m:t>𝑁</m:t>
                        </m:r>
                        <m:r>
                          <a:rPr lang="en-US" i="1" dirty="0" err="1">
                            <a:latin typeface="Cambria Math"/>
                          </a:rPr>
                          <m:t>,</m:t>
                        </m:r>
                        <m:r>
                          <a:rPr lang="en-US" i="1" dirty="0" err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+ </m:t>
                    </m:r>
                    <m:r>
                      <a:rPr lang="en-US" i="1" dirty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/>
                          </a:rPr>
                          <m:t>𝑌</m:t>
                        </m:r>
                      </m:e>
                      <m:e>
                        <m:r>
                          <a:rPr lang="en-US" i="1" dirty="0" err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×</m:t>
                    </m:r>
                    <m:r>
                      <a:rPr lang="en-US" i="1" dirty="0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/>
                          </a:rPr>
                          <m:t>𝑌</m:t>
                        </m:r>
                        <m:r>
                          <a:rPr lang="en-US" i="1" dirty="0" err="1">
                            <a:latin typeface="Cambria Math"/>
                          </a:rPr>
                          <m:t>,</m:t>
                        </m:r>
                        <m:r>
                          <a:rPr lang="en-US" i="1" dirty="0" err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4571" y="1253111"/>
                <a:ext cx="10937631" cy="505777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4C060B75-E5F9-406B-A1D7-661E71262DBA}"/>
              </a:ext>
            </a:extLst>
          </p:cNvPr>
          <p:cNvSpPr/>
          <p:nvPr/>
        </p:nvSpPr>
        <p:spPr>
          <a:xfrm>
            <a:off x="260250" y="5466823"/>
            <a:ext cx="2461847" cy="1320839"/>
          </a:xfrm>
          <a:prstGeom prst="wedgeRectCallout">
            <a:avLst>
              <a:gd name="adj1" fmla="val 54762"/>
              <a:gd name="adj2" fmla="val -23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whole point of this rewrite was to factor out class priors. Why would we want to do this?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DBDA8-5376-4B1E-A8B4-FC3F01C5A4FF}"/>
              </a:ext>
            </a:extLst>
          </p:cNvPr>
          <p:cNvSpPr/>
          <p:nvPr/>
        </p:nvSpPr>
        <p:spPr>
          <a:xfrm>
            <a:off x="3873303" y="1679150"/>
            <a:ext cx="2557977" cy="41649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A240B9-9CB7-46EC-9445-ECD3E73787A9}"/>
              </a:ext>
            </a:extLst>
          </p:cNvPr>
          <p:cNvSpPr/>
          <p:nvPr/>
        </p:nvSpPr>
        <p:spPr>
          <a:xfrm>
            <a:off x="6892881" y="1577340"/>
            <a:ext cx="2860719" cy="51830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83AE6B-557F-4991-B6D4-A0ADE49A240A}"/>
              </a:ext>
            </a:extLst>
          </p:cNvPr>
          <p:cNvSpPr/>
          <p:nvPr/>
        </p:nvSpPr>
        <p:spPr>
          <a:xfrm>
            <a:off x="3873303" y="2095647"/>
            <a:ext cx="2756097" cy="41649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7E11A8-3C4B-4FF6-AF77-77CD42A6FC6F}"/>
              </a:ext>
            </a:extLst>
          </p:cNvPr>
          <p:cNvSpPr/>
          <p:nvPr/>
        </p:nvSpPr>
        <p:spPr>
          <a:xfrm>
            <a:off x="6991055" y="2095647"/>
            <a:ext cx="2778957" cy="41649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BB8968-70E7-4004-8317-A84047A2689E}"/>
              </a:ext>
            </a:extLst>
          </p:cNvPr>
          <p:cNvSpPr/>
          <p:nvPr/>
        </p:nvSpPr>
        <p:spPr>
          <a:xfrm>
            <a:off x="2693374" y="3471851"/>
            <a:ext cx="3821726" cy="41649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835480-3FD3-41B6-9EA2-E920635FC03B}"/>
              </a:ext>
            </a:extLst>
          </p:cNvPr>
          <p:cNvSpPr/>
          <p:nvPr/>
        </p:nvSpPr>
        <p:spPr>
          <a:xfrm>
            <a:off x="6789421" y="3471851"/>
            <a:ext cx="3909059" cy="40125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1B6AE9-3A86-41D1-8B54-1405C4B2F647}"/>
              </a:ext>
            </a:extLst>
          </p:cNvPr>
          <p:cNvSpPr/>
          <p:nvPr/>
        </p:nvSpPr>
        <p:spPr>
          <a:xfrm>
            <a:off x="2803574" y="3870652"/>
            <a:ext cx="3821726" cy="43419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083416-E633-4F03-A471-D32E94BACFDE}"/>
              </a:ext>
            </a:extLst>
          </p:cNvPr>
          <p:cNvSpPr/>
          <p:nvPr/>
        </p:nvSpPr>
        <p:spPr>
          <a:xfrm>
            <a:off x="7074875" y="3903248"/>
            <a:ext cx="3821726" cy="38635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63F3E7-ADA9-43D0-85AA-FE45FEBD6E9B}"/>
              </a:ext>
            </a:extLst>
          </p:cNvPr>
          <p:cNvSpPr/>
          <p:nvPr/>
        </p:nvSpPr>
        <p:spPr>
          <a:xfrm>
            <a:off x="3284220" y="5178850"/>
            <a:ext cx="868680" cy="1000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3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61951"/>
            <a:ext cx="11289600" cy="474663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Expected Value to Frame Classifier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2651131"/>
                  </p:ext>
                </p:extLst>
              </p:nvPr>
            </p:nvGraphicFramePr>
            <p:xfrm>
              <a:off x="3083625" y="957611"/>
              <a:ext cx="6096000" cy="19644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dirty="0" smtClean="0"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dirty="0" smtClean="0">
                                  <a:latin typeface="Cambria Math"/>
                                </a:rPr>
                                <m:t>=110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dirty="0" smtClean="0">
                                  <a:latin typeface="Cambria Math"/>
                                </a:rPr>
                                <m:t>=61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dirty="0" smtClean="0">
                                  <a:latin typeface="Cambria Math"/>
                                </a:rPr>
                                <m:t>=49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dirty="0" smtClean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dirty="0" smtClean="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61</m:t>
                                  </m:r>
                                </m:num>
                                <m:den>
                                  <m: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110</m:t>
                                  </m:r>
                                </m:den>
                              </m:f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dirty="0" smtClean="0">
                                  <a:latin typeface="Cambria Math"/>
                                </a:rPr>
                                <m:t>0.55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dirty="0" smtClean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dirty="0" smtClean="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49</m:t>
                                  </m:r>
                                </m:num>
                                <m:den>
                                  <m: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110</m:t>
                                  </m:r>
                                </m:den>
                              </m:f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dirty="0" smtClean="0">
                                  <a:latin typeface="Cambria Math"/>
                                </a:rPr>
                                <m:t>0.45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dirty="0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dirty="0" err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dirty="0" err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dirty="0" err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dirty="0" smtClean="0">
                                  <a:latin typeface="Cambria Math"/>
                                </a:rPr>
                                <m:t>)=56/61=0.92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dirty="0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i="1" dirty="0" err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dirty="0" smtClean="0">
                                  <a:latin typeface="Cambria Math"/>
                                </a:rPr>
                                <m:t>)=7/49=0.14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dirty="0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i="1" dirty="0" err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dirty="0" smtClean="0">
                                  <a:latin typeface="Cambria Math"/>
                                </a:rPr>
                                <m:t>)=5/61=0.08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dirty="0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dirty="0" err="1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dirty="0" err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dirty="0" err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dirty="0" smtClean="0">
                                  <a:latin typeface="Cambria Math"/>
                                </a:rPr>
                                <m:t>)=42/49=0.86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2651131"/>
                  </p:ext>
                </p:extLst>
              </p:nvPr>
            </p:nvGraphicFramePr>
            <p:xfrm>
              <a:off x="3083625" y="957611"/>
              <a:ext cx="6096000" cy="19644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r="-99800" b="-4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0000" r="-99800" b="-3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00" t="-100000" b="-3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810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54430" r="-99800" b="-1632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00" t="-154430" b="-1632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29508" r="-99800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00" t="-329508" b="-1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429508" r="-99800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00" t="-429508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158AD4-E543-470E-897B-D9920454F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799328"/>
              </p:ext>
            </p:extLst>
          </p:nvPr>
        </p:nvGraphicFramePr>
        <p:xfrm>
          <a:off x="229805" y="1205225"/>
          <a:ext cx="1731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14">
                  <a:extLst>
                    <a:ext uri="{9D8B030D-6E8A-4147-A177-3AD203B41FA5}">
                      <a16:colId xmlns:a16="http://schemas.microsoft.com/office/drawing/2014/main" val="1762974735"/>
                    </a:ext>
                  </a:extLst>
                </a:gridCol>
                <a:gridCol w="722297">
                  <a:extLst>
                    <a:ext uri="{9D8B030D-6E8A-4147-A177-3AD203B41FA5}">
                      <a16:colId xmlns:a16="http://schemas.microsoft.com/office/drawing/2014/main" val="1049387302"/>
                    </a:ext>
                  </a:extLst>
                </a:gridCol>
                <a:gridCol w="722297">
                  <a:extLst>
                    <a:ext uri="{9D8B030D-6E8A-4147-A177-3AD203B41FA5}">
                      <a16:colId xmlns:a16="http://schemas.microsoft.com/office/drawing/2014/main" val="61673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205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1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21392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329E35F-67C9-423A-988C-88F880CC8179}"/>
              </a:ext>
            </a:extLst>
          </p:cNvPr>
          <p:cNvSpPr/>
          <p:nvPr/>
        </p:nvSpPr>
        <p:spPr>
          <a:xfrm>
            <a:off x="4100732" y="2136012"/>
            <a:ext cx="1463040" cy="358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0BAD9A-1237-47F0-924B-84450A0903A5}"/>
              </a:ext>
            </a:extLst>
          </p:cNvPr>
          <p:cNvSpPr/>
          <p:nvPr/>
        </p:nvSpPr>
        <p:spPr>
          <a:xfrm>
            <a:off x="7165503" y="2200546"/>
            <a:ext cx="1463040" cy="358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5D9413-C248-4D73-AA3B-D62AEDFB336C}"/>
              </a:ext>
            </a:extLst>
          </p:cNvPr>
          <p:cNvSpPr/>
          <p:nvPr/>
        </p:nvSpPr>
        <p:spPr>
          <a:xfrm>
            <a:off x="4100732" y="2521144"/>
            <a:ext cx="1463040" cy="358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3FFD04-77BF-4C2F-B57A-84002B286A95}"/>
              </a:ext>
            </a:extLst>
          </p:cNvPr>
          <p:cNvSpPr/>
          <p:nvPr/>
        </p:nvSpPr>
        <p:spPr>
          <a:xfrm>
            <a:off x="7165503" y="2517260"/>
            <a:ext cx="1463040" cy="358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D5051-8A9D-4BDE-B3A8-07E8D3D4BA4B}"/>
              </a:ext>
            </a:extLst>
          </p:cNvPr>
          <p:cNvSpPr/>
          <p:nvPr/>
        </p:nvSpPr>
        <p:spPr>
          <a:xfrm>
            <a:off x="3913163" y="1711496"/>
            <a:ext cx="1559170" cy="44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9E885C-C5DC-4EC1-9B11-5E32F2C021EA}"/>
              </a:ext>
            </a:extLst>
          </p:cNvPr>
          <p:cNvSpPr/>
          <p:nvPr/>
        </p:nvSpPr>
        <p:spPr>
          <a:xfrm>
            <a:off x="6986238" y="1711496"/>
            <a:ext cx="1398107" cy="428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8DB0CE-914D-4E7C-87A8-26EBB90AF8CC}"/>
              </a:ext>
            </a:extLst>
          </p:cNvPr>
          <p:cNvSpPr/>
          <p:nvPr/>
        </p:nvSpPr>
        <p:spPr>
          <a:xfrm>
            <a:off x="3546459" y="1352770"/>
            <a:ext cx="1463040" cy="358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871A5B-65B7-419C-8A25-A911FA196AE7}"/>
              </a:ext>
            </a:extLst>
          </p:cNvPr>
          <p:cNvSpPr/>
          <p:nvPr/>
        </p:nvSpPr>
        <p:spPr>
          <a:xfrm>
            <a:off x="6589770" y="1332532"/>
            <a:ext cx="1463040" cy="358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2C1ADF-E7E6-4D00-87B2-795DFFEC90B6}"/>
              </a:ext>
            </a:extLst>
          </p:cNvPr>
          <p:cNvSpPr/>
          <p:nvPr/>
        </p:nvSpPr>
        <p:spPr>
          <a:xfrm>
            <a:off x="3605074" y="1042383"/>
            <a:ext cx="1463040" cy="358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87A54EE-A79D-4AD9-BD5F-3090A29DC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062" y="3192700"/>
            <a:ext cx="6448425" cy="2600325"/>
          </a:xfrm>
          <a:prstGeom prst="rect">
            <a:avLst/>
          </a:prstGeom>
        </p:spPr>
      </p:pic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65C4CFF6-10DD-40C2-B5C3-395E71A9807D}"/>
              </a:ext>
            </a:extLst>
          </p:cNvPr>
          <p:cNvSpPr/>
          <p:nvPr/>
        </p:nvSpPr>
        <p:spPr>
          <a:xfrm>
            <a:off x="4411380" y="5946944"/>
            <a:ext cx="3592800" cy="892800"/>
          </a:xfrm>
          <a:prstGeom prst="wedgeRectCallout">
            <a:avLst>
              <a:gd name="adj1" fmla="val -26017"/>
              <a:gd name="adj2" fmla="val -654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 person. So if you wanted to, you can multiply this by T to get total expected value for all people.</a:t>
            </a:r>
          </a:p>
        </p:txBody>
      </p:sp>
      <p:pic>
        <p:nvPicPr>
          <p:cNvPr id="16" name="Picture 2" descr="E:\Dropbox\NYU\2014 Spring\Data Mining for Business Analytics\Lectures\2014\Figures\DSB-figures\dsfb_0703.png">
            <a:extLst>
              <a:ext uri="{FF2B5EF4-FFF2-40B4-BE49-F238E27FC236}">
                <a16:creationId xmlns:a16="http://schemas.microsoft.com/office/drawing/2014/main" id="{ED8536E9-24C1-46CB-B022-CF60EEF12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05" y="2430771"/>
            <a:ext cx="1896983" cy="185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Dropbox\NYU\2014 Spring\Data Mining for Business Analytics\Lectures\2014\Figures\DSB-figures\dsfb_0704.png">
            <a:extLst>
              <a:ext uri="{FF2B5EF4-FFF2-40B4-BE49-F238E27FC236}">
                <a16:creationId xmlns:a16="http://schemas.microsoft.com/office/drawing/2014/main" id="{C3277D3E-D6A7-4A3D-A795-01ABF671C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1" y="4399613"/>
            <a:ext cx="2352886" cy="154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0E09CE-5D27-465D-998B-0BE346E06253}"/>
              </a:ext>
            </a:extLst>
          </p:cNvPr>
          <p:cNvSpPr/>
          <p:nvPr/>
        </p:nvSpPr>
        <p:spPr>
          <a:xfrm>
            <a:off x="4336594" y="3927423"/>
            <a:ext cx="4417662" cy="697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AC489E-E2E9-4D15-B849-66E3E56C00C2}"/>
              </a:ext>
            </a:extLst>
          </p:cNvPr>
          <p:cNvSpPr/>
          <p:nvPr/>
        </p:nvSpPr>
        <p:spPr>
          <a:xfrm>
            <a:off x="4336594" y="4639799"/>
            <a:ext cx="4254256" cy="533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AE80C8BA-B705-41CA-9EF5-B8855B6B8CB8}"/>
              </a:ext>
            </a:extLst>
          </p:cNvPr>
          <p:cNvSpPr/>
          <p:nvPr/>
        </p:nvSpPr>
        <p:spPr>
          <a:xfrm>
            <a:off x="8307780" y="5905022"/>
            <a:ext cx="3592800" cy="892800"/>
          </a:xfrm>
          <a:prstGeom prst="wedgeRectCallout">
            <a:avLst>
              <a:gd name="adj1" fmla="val -26017"/>
              <a:gd name="adj2" fmla="val -654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Compare – what would be the total expected value for an algorithm that simply targeted </a:t>
            </a:r>
            <a:r>
              <a:rPr lang="en-US" i="1" dirty="0"/>
              <a:t>everyone?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1E5F90-1291-4100-A0BA-534720702B47}"/>
              </a:ext>
            </a:extLst>
          </p:cNvPr>
          <p:cNvSpPr/>
          <p:nvPr/>
        </p:nvSpPr>
        <p:spPr>
          <a:xfrm>
            <a:off x="4336594" y="5188611"/>
            <a:ext cx="4254256" cy="533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0C506E-83C8-4BE0-8F7D-7241241765BF}"/>
              </a:ext>
            </a:extLst>
          </p:cNvPr>
          <p:cNvSpPr/>
          <p:nvPr/>
        </p:nvSpPr>
        <p:spPr>
          <a:xfrm>
            <a:off x="100471" y="5946944"/>
            <a:ext cx="2137566" cy="7986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Convention is that capital letters are “predictions”, lower case are “actuals”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9975FC-8471-44D0-8DE7-BA7AF3E28FC1}"/>
              </a:ext>
            </a:extLst>
          </p:cNvPr>
          <p:cNvSpPr/>
          <p:nvPr/>
        </p:nvSpPr>
        <p:spPr>
          <a:xfrm>
            <a:off x="2273814" y="5940421"/>
            <a:ext cx="2137566" cy="798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Y,N = predictions</a:t>
            </a:r>
          </a:p>
          <a:p>
            <a:pPr algn="ctr"/>
            <a:r>
              <a:rPr lang="en-US" sz="1400" dirty="0"/>
              <a:t>p, n = actuals</a:t>
            </a:r>
          </a:p>
        </p:txBody>
      </p:sp>
    </p:spTree>
    <p:extLst>
      <p:ext uri="{BB962C8B-B14F-4D97-AF65-F5344CB8AC3E}">
        <p14:creationId xmlns:p14="http://schemas.microsoft.com/office/powerpoint/2010/main" val="64284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0" grpId="0" animBg="1"/>
      <p:bldP spid="3" grpId="0" animBg="1"/>
      <p:bldP spid="21" grpId="0" animBg="1"/>
      <p:bldP spid="22" grpId="0" animBg="1"/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61951"/>
            <a:ext cx="11289600" cy="4746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Compare – what would be the total expected value for an algorithm that simply targeted </a:t>
            </a:r>
            <a:r>
              <a:rPr lang="en-US" i="1" dirty="0"/>
              <a:t>everyone?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5229900"/>
                  </p:ext>
                </p:extLst>
              </p:nvPr>
            </p:nvGraphicFramePr>
            <p:xfrm>
              <a:off x="3083625" y="957611"/>
              <a:ext cx="6096000" cy="19644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dirty="0" smtClean="0"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dirty="0" smtClean="0">
                                  <a:latin typeface="Cambria Math"/>
                                </a:rPr>
                                <m:t>=110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dirty="0" smtClean="0">
                                  <a:latin typeface="Cambria Math"/>
                                </a:rPr>
                                <m:t>=61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dirty="0" smtClean="0">
                                  <a:latin typeface="Cambria Math"/>
                                </a:rPr>
                                <m:t>=49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dirty="0" smtClean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dirty="0" smtClean="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61</m:t>
                                  </m:r>
                                </m:num>
                                <m:den>
                                  <m: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110</m:t>
                                  </m:r>
                                </m:den>
                              </m:f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dirty="0" smtClean="0">
                                  <a:latin typeface="Cambria Math"/>
                                </a:rPr>
                                <m:t>0.55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dirty="0" smtClean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dirty="0" smtClean="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49</m:t>
                                  </m:r>
                                </m:num>
                                <m:den>
                                  <m: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110</m:t>
                                  </m:r>
                                </m:den>
                              </m:f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dirty="0" smtClean="0">
                                  <a:latin typeface="Cambria Math"/>
                                </a:rPr>
                                <m:t>0.45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dirty="0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dirty="0" err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dirty="0" err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dirty="0" err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dirty="0" smtClean="0">
                                  <a:latin typeface="Cambria Math"/>
                                </a:rPr>
                                <m:t>)=</m:t>
                              </m:r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dirty="0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i="1" dirty="0" err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dirty="0" smtClean="0">
                                  <a:latin typeface="Cambria Math"/>
                                </a:rPr>
                                <m:t>)=</m:t>
                              </m:r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dirty="0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i="1" dirty="0" err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dirty="0" smtClean="0">
                                  <a:latin typeface="Cambria Math"/>
                                </a:rPr>
                                <m:t>)=</m:t>
                              </m:r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dirty="0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dirty="0" err="1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dirty="0" err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dirty="0" err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dirty="0" smtClean="0">
                                  <a:latin typeface="Cambria Math"/>
                                </a:rPr>
                                <m:t>)=</m:t>
                              </m:r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5229900"/>
                  </p:ext>
                </p:extLst>
              </p:nvPr>
            </p:nvGraphicFramePr>
            <p:xfrm>
              <a:off x="3083625" y="957611"/>
              <a:ext cx="6096000" cy="19644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r="-99800" b="-4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0000" r="-99800" b="-3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00" t="-100000" b="-3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810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54430" r="-99800" b="-1632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00" t="-154430" b="-1632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29508" r="-99800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00" t="-329508" b="-1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429508" r="-99800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00" t="-429508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158AD4-E543-470E-897B-D9920454F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772086"/>
              </p:ext>
            </p:extLst>
          </p:nvPr>
        </p:nvGraphicFramePr>
        <p:xfrm>
          <a:off x="229805" y="1205225"/>
          <a:ext cx="1731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14">
                  <a:extLst>
                    <a:ext uri="{9D8B030D-6E8A-4147-A177-3AD203B41FA5}">
                      <a16:colId xmlns:a16="http://schemas.microsoft.com/office/drawing/2014/main" val="1762974735"/>
                    </a:ext>
                  </a:extLst>
                </a:gridCol>
                <a:gridCol w="722297">
                  <a:extLst>
                    <a:ext uri="{9D8B030D-6E8A-4147-A177-3AD203B41FA5}">
                      <a16:colId xmlns:a16="http://schemas.microsoft.com/office/drawing/2014/main" val="1049387302"/>
                    </a:ext>
                  </a:extLst>
                </a:gridCol>
                <a:gridCol w="722297">
                  <a:extLst>
                    <a:ext uri="{9D8B030D-6E8A-4147-A177-3AD203B41FA5}">
                      <a16:colId xmlns:a16="http://schemas.microsoft.com/office/drawing/2014/main" val="61673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205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1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213924"/>
                  </a:ext>
                </a:extLst>
              </a:tr>
            </a:tbl>
          </a:graphicData>
        </a:graphic>
      </p:graphicFrame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65C4CFF6-10DD-40C2-B5C3-395E71A9807D}"/>
              </a:ext>
            </a:extLst>
          </p:cNvPr>
          <p:cNvSpPr/>
          <p:nvPr/>
        </p:nvSpPr>
        <p:spPr>
          <a:xfrm>
            <a:off x="4411380" y="5946944"/>
            <a:ext cx="3592800" cy="892800"/>
          </a:xfrm>
          <a:prstGeom prst="wedgeRectCallout">
            <a:avLst>
              <a:gd name="adj1" fmla="val -26017"/>
              <a:gd name="adj2" fmla="val -654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 person. So if you wanted to, you can multiply this by T to get total expected value for all people.</a:t>
            </a:r>
          </a:p>
        </p:txBody>
      </p:sp>
      <p:pic>
        <p:nvPicPr>
          <p:cNvPr id="16" name="Picture 2" descr="E:\Dropbox\NYU\2014 Spring\Data Mining for Business Analytics\Lectures\2014\Figures\DSB-figures\dsfb_0703.png">
            <a:extLst>
              <a:ext uri="{FF2B5EF4-FFF2-40B4-BE49-F238E27FC236}">
                <a16:creationId xmlns:a16="http://schemas.microsoft.com/office/drawing/2014/main" id="{ED8536E9-24C1-46CB-B022-CF60EEF12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05" y="2430771"/>
            <a:ext cx="1896983" cy="185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Dropbox\NYU\2014 Spring\Data Mining for Business Analytics\Lectures\2014\Figures\DSB-figures\dsfb_0704.png">
            <a:extLst>
              <a:ext uri="{FF2B5EF4-FFF2-40B4-BE49-F238E27FC236}">
                <a16:creationId xmlns:a16="http://schemas.microsoft.com/office/drawing/2014/main" id="{C3277D3E-D6A7-4A3D-A795-01ABF671C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1" y="4399613"/>
            <a:ext cx="2352886" cy="154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AE80C8BA-B705-41CA-9EF5-B8855B6B8CB8}"/>
              </a:ext>
            </a:extLst>
          </p:cNvPr>
          <p:cNvSpPr/>
          <p:nvPr/>
        </p:nvSpPr>
        <p:spPr>
          <a:xfrm>
            <a:off x="8307780" y="5905022"/>
            <a:ext cx="3592800" cy="892800"/>
          </a:xfrm>
          <a:prstGeom prst="wedgeRectCallout">
            <a:avLst>
              <a:gd name="adj1" fmla="val -58679"/>
              <a:gd name="adj2" fmla="val -671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Superior to the model on previous slide! … </a:t>
            </a:r>
            <a:r>
              <a:rPr lang="en-US" i="1" dirty="0"/>
              <a:t>but highly dependent on </a:t>
            </a:r>
            <a:r>
              <a:rPr lang="en-US" i="1"/>
              <a:t>class priors!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3610FC-220D-492B-98B1-2547DD303F82}"/>
                  </a:ext>
                </a:extLst>
              </p:cNvPr>
              <p:cNvSpPr txBox="1"/>
              <p:nvPr/>
            </p:nvSpPr>
            <p:spPr>
              <a:xfrm>
                <a:off x="4689480" y="3819589"/>
                <a:ext cx="66294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∗[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3610FC-220D-492B-98B1-2547DD303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480" y="3819589"/>
                <a:ext cx="6629400" cy="553998"/>
              </a:xfrm>
              <a:prstGeom prst="rect">
                <a:avLst/>
              </a:prstGeom>
              <a:blipFill>
                <a:blip r:embed="rId6"/>
                <a:stretch>
                  <a:fillRect l="-1287" b="-1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B4363B-6C72-4E43-9B29-D27DAE3941C2}"/>
                  </a:ext>
                </a:extLst>
              </p:cNvPr>
              <p:cNvSpPr txBox="1"/>
              <p:nvPr/>
            </p:nvSpPr>
            <p:spPr>
              <a:xfrm>
                <a:off x="2865263" y="3861511"/>
                <a:ext cx="18242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expected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profit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=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B4363B-6C72-4E43-9B29-D27DAE394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263" y="3861511"/>
                <a:ext cx="1824217" cy="276999"/>
              </a:xfrm>
              <a:prstGeom prst="rect">
                <a:avLst/>
              </a:prstGeom>
              <a:blipFill>
                <a:blip r:embed="rId7"/>
                <a:stretch>
                  <a:fillRect l="-4013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656D0B9-DF4F-47ED-823D-9D568B876AB9}"/>
                  </a:ext>
                </a:extLst>
              </p:cNvPr>
              <p:cNvSpPr txBox="1"/>
              <p:nvPr/>
            </p:nvSpPr>
            <p:spPr>
              <a:xfrm>
                <a:off x="4689480" y="4440700"/>
                <a:ext cx="66294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457200" indent="-4572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(1∗99)+(0∗0)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28600" indent="-2286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∗[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0)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656D0B9-DF4F-47ED-823D-9D568B876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480" y="4440700"/>
                <a:ext cx="6629400" cy="553998"/>
              </a:xfrm>
              <a:prstGeom prst="rect">
                <a:avLst/>
              </a:prstGeom>
              <a:blipFill>
                <a:blip r:embed="rId8"/>
                <a:stretch>
                  <a:fillRect l="-735" b="-18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A12EEF8-B79F-49F1-9BA4-334A4A6A8522}"/>
                  </a:ext>
                </a:extLst>
              </p:cNvPr>
              <p:cNvSpPr txBox="1"/>
              <p:nvPr/>
            </p:nvSpPr>
            <p:spPr>
              <a:xfrm>
                <a:off x="4689480" y="5108324"/>
                <a:ext cx="66294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=.55∗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99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+.45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∗(−1)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=$54.00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A12EEF8-B79F-49F1-9BA4-334A4A6A8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480" y="5108324"/>
                <a:ext cx="6629400" cy="553998"/>
              </a:xfrm>
              <a:prstGeom prst="rect">
                <a:avLst/>
              </a:prstGeom>
              <a:blipFill>
                <a:blip r:embed="rId9"/>
                <a:stretch>
                  <a:fillRect l="-735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428D96D7-E886-49B9-B869-73C2AEA324BA}"/>
              </a:ext>
            </a:extLst>
          </p:cNvPr>
          <p:cNvSpPr/>
          <p:nvPr/>
        </p:nvSpPr>
        <p:spPr>
          <a:xfrm>
            <a:off x="100471" y="5946944"/>
            <a:ext cx="2137566" cy="7986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Convention is that capital letters are “predictions”, lower case are “actuals”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770255-6FB3-4A6B-ACB0-72F738C3A8BC}"/>
              </a:ext>
            </a:extLst>
          </p:cNvPr>
          <p:cNvSpPr/>
          <p:nvPr/>
        </p:nvSpPr>
        <p:spPr>
          <a:xfrm>
            <a:off x="2273814" y="5940421"/>
            <a:ext cx="2137566" cy="798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Y,N = predictions</a:t>
            </a:r>
          </a:p>
          <a:p>
            <a:pPr algn="ctr"/>
            <a:r>
              <a:rPr lang="en-US" sz="1400" dirty="0"/>
              <a:t>p, n = actuals</a:t>
            </a:r>
          </a:p>
        </p:txBody>
      </p:sp>
    </p:spTree>
    <p:extLst>
      <p:ext uri="{BB962C8B-B14F-4D97-AF65-F5344CB8AC3E}">
        <p14:creationId xmlns:p14="http://schemas.microsoft.com/office/powerpoint/2010/main" val="274992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7B8E-3CE7-42D6-87A7-EEE0AF82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4662D-3B4D-4C85-B305-21B84C827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figures in this slide deck from Provost, F., &amp; Fawcett, T. (2013). </a:t>
            </a:r>
            <a:r>
              <a:rPr lang="en-US" i="1" dirty="0"/>
              <a:t>Data science for business: what you need to know about data mining and data-analytic thinking.</a:t>
            </a:r>
            <a:r>
              <a:rPr lang="en-US" dirty="0"/>
              <a:t> Sebastopol, Calif.: O'Reilly.</a:t>
            </a:r>
          </a:p>
        </p:txBody>
      </p:sp>
    </p:spTree>
    <p:extLst>
      <p:ext uri="{BB962C8B-B14F-4D97-AF65-F5344CB8AC3E}">
        <p14:creationId xmlns:p14="http://schemas.microsoft.com/office/powerpoint/2010/main" val="276683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Classifiers: Plain 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273793"/>
                <a:ext cx="8229600" cy="5057775"/>
              </a:xfrm>
            </p:spPr>
            <p:txBody>
              <a:bodyPr/>
              <a:lstStyle/>
              <a:p>
                <a:endParaRPr lang="en-US" b="0" i="1" dirty="0">
                  <a:latin typeface="Cambria Math"/>
                </a:endParaRPr>
              </a:p>
              <a:p>
                <a:endParaRPr lang="en-US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Accuracy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correct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decisions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made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decisions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made</m:t>
                        </m:r>
                      </m:den>
                    </m:f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:br>
                  <a:rPr lang="en-US" b="0" i="1" dirty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   =1−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error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rate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                                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i="1" dirty="0"/>
                  <a:t>Too</a:t>
                </a:r>
                <a:r>
                  <a:rPr lang="en-US" dirty="0"/>
                  <a:t> simplistic… why?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73793"/>
                <a:ext cx="8229600" cy="5057775"/>
              </a:xfr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15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C5BBA-4CA1-4E9D-8961-F82B9C0E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accuracy can’t compare classifiers based on different </a:t>
            </a:r>
            <a:r>
              <a:rPr lang="en-US" i="1" dirty="0"/>
              <a:t>priors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1CF6E-7C4B-4B95-89C7-EE831B68D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scientist 1 and Data scientist 2 both use a classifier that simply predicts the majority class for every </a:t>
            </a:r>
            <a:r>
              <a:rPr lang="en-US" dirty="0" err="1"/>
              <a:t>datapoint</a:t>
            </a:r>
            <a:r>
              <a:rPr lang="en-US" dirty="0"/>
              <a:t>. </a:t>
            </a:r>
          </a:p>
          <a:p>
            <a:r>
              <a:rPr lang="en-US" dirty="0"/>
              <a:t>Data scientist 1 gets an accuracy of 95%</a:t>
            </a:r>
          </a:p>
          <a:p>
            <a:r>
              <a:rPr lang="en-US" dirty="0"/>
              <a:t>Data scientist 2 gets an accuracy of 50%</a:t>
            </a:r>
          </a:p>
          <a:p>
            <a:endParaRPr lang="en-US" dirty="0"/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89BE3F00-B917-4280-BC0C-BFFCD1DD84E9}"/>
              </a:ext>
            </a:extLst>
          </p:cNvPr>
          <p:cNvSpPr/>
          <p:nvPr/>
        </p:nvSpPr>
        <p:spPr>
          <a:xfrm>
            <a:off x="4435812" y="4080703"/>
            <a:ext cx="6721813" cy="1828800"/>
          </a:xfrm>
          <a:prstGeom prst="cloudCallout">
            <a:avLst>
              <a:gd name="adj1" fmla="val -15913"/>
              <a:gd name="adj2" fmla="val -64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How could this be?</a:t>
            </a:r>
          </a:p>
        </p:txBody>
      </p:sp>
    </p:spTree>
    <p:extLst>
      <p:ext uri="{BB962C8B-B14F-4D97-AF65-F5344CB8AC3E}">
        <p14:creationId xmlns:p14="http://schemas.microsoft.com/office/powerpoint/2010/main" val="402838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711" y="-65418"/>
            <a:ext cx="10515600" cy="1325563"/>
          </a:xfrm>
        </p:spPr>
        <p:txBody>
          <a:bodyPr/>
          <a:lstStyle/>
          <a:p>
            <a:r>
              <a:rPr lang="en-US" dirty="0"/>
              <a:t>Evaluating Classifiers: The Confusion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35501" y="1260145"/>
                <a:ext cx="10262381" cy="5057775"/>
              </a:xfrm>
            </p:spPr>
            <p:txBody>
              <a:bodyPr>
                <a:normAutofit fontScale="925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A </a:t>
                </a:r>
                <a:r>
                  <a:rPr lang="en-US" dirty="0">
                    <a:solidFill>
                      <a:srgbClr val="57068C"/>
                    </a:solidFill>
                  </a:rPr>
                  <a:t>confusion matrix </a:t>
                </a:r>
                <a:r>
                  <a:rPr lang="en-US" dirty="0"/>
                  <a:t>for a problem involving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classes is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×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matrix,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with the columns labeled with actual classes and the rows labeled with predicted classes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It separates out the decisions made by the classifier,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making explicit how one class is being confused for another</a:t>
                </a:r>
              </a:p>
              <a:p>
                <a:pPr marL="0" indent="0"/>
                <a:endParaRPr lang="en-US" dirty="0"/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The errors of the classifier are the </a:t>
                </a:r>
                <a:r>
                  <a:rPr lang="en-US" dirty="0">
                    <a:solidFill>
                      <a:srgbClr val="57068C"/>
                    </a:solidFill>
                  </a:rPr>
                  <a:t>false positives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rgbClr val="57068C"/>
                    </a:solidFill>
                  </a:rPr>
                  <a:t>false negatives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5501" y="1260145"/>
                <a:ext cx="10262381" cy="5057775"/>
              </a:xfrm>
              <a:blipFill>
                <a:blip r:embed="rId3"/>
                <a:stretch>
                  <a:fillRect l="-891" t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BE88D1D-4B9F-48F4-B0AE-4D6689C50603}"/>
              </a:ext>
            </a:extLst>
          </p:cNvPr>
          <p:cNvSpPr/>
          <p:nvPr/>
        </p:nvSpPr>
        <p:spPr>
          <a:xfrm>
            <a:off x="5226146" y="3020243"/>
            <a:ext cx="1681089" cy="43609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E13F1B04-EC13-4F97-A9C0-E5D0DFDBE815}"/>
              </a:ext>
            </a:extLst>
          </p:cNvPr>
          <p:cNvSpPr/>
          <p:nvPr/>
        </p:nvSpPr>
        <p:spPr>
          <a:xfrm>
            <a:off x="1329397" y="4066406"/>
            <a:ext cx="1681089" cy="436098"/>
          </a:xfrm>
          <a:prstGeom prst="wedgeRectCallout">
            <a:avLst>
              <a:gd name="adj1" fmla="val 64104"/>
              <a:gd name="adj2" fmla="val 157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9231FF0-2542-4EF2-9568-337AC9566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468559"/>
              </p:ext>
            </p:extLst>
          </p:nvPr>
        </p:nvGraphicFramePr>
        <p:xfrm>
          <a:off x="3487994" y="3728195"/>
          <a:ext cx="44245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827">
                  <a:extLst>
                    <a:ext uri="{9D8B030D-6E8A-4147-A177-3AD203B41FA5}">
                      <a16:colId xmlns:a16="http://schemas.microsoft.com/office/drawing/2014/main" val="161430199"/>
                    </a:ext>
                  </a:extLst>
                </a:gridCol>
                <a:gridCol w="1996845">
                  <a:extLst>
                    <a:ext uri="{9D8B030D-6E8A-4147-A177-3AD203B41FA5}">
                      <a16:colId xmlns:a16="http://schemas.microsoft.com/office/drawing/2014/main" val="103911720"/>
                    </a:ext>
                  </a:extLst>
                </a:gridCol>
                <a:gridCol w="1996845">
                  <a:extLst>
                    <a:ext uri="{9D8B030D-6E8A-4147-A177-3AD203B41FA5}">
                      <a16:colId xmlns:a16="http://schemas.microsoft.com/office/drawing/2014/main" val="52025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13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Positives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Positives</a:t>
                      </a:r>
                    </a:p>
                  </a:txBody>
                  <a:tcPr>
                    <a:solidFill>
                      <a:srgbClr val="FF85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272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Negatives</a:t>
                      </a:r>
                    </a:p>
                  </a:txBody>
                  <a:tcPr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Negatives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76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63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4A27-9AC7-419E-8A21-97246ADD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 we need a confusion matrix to evaluate our classifiers -- why is accuracy too simplistic?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C9B4A-157D-47FB-AB46-E3929CA0F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a false negative (FN) and a false positive (FP) look like in each of the following cases?</a:t>
            </a:r>
          </a:p>
          <a:p>
            <a:pPr lvl="1"/>
            <a:r>
              <a:rPr lang="en-US" dirty="0">
                <a:hlinkClick r:id="rId2"/>
              </a:rPr>
              <a:t>case of flu diagnosis</a:t>
            </a:r>
            <a:endParaRPr lang="en-US" dirty="0"/>
          </a:p>
          <a:p>
            <a:pPr lvl="1"/>
            <a:r>
              <a:rPr lang="en-US" dirty="0"/>
              <a:t>case of terrorism video flagging (</a:t>
            </a:r>
            <a:r>
              <a:rPr lang="en-US" dirty="0" err="1">
                <a:hlinkClick r:id="rId3"/>
              </a:rPr>
              <a:t>bbc</a:t>
            </a:r>
            <a:r>
              <a:rPr lang="en-US" dirty="0"/>
              <a:t>; </a:t>
            </a:r>
            <a:r>
              <a:rPr lang="en-US" dirty="0">
                <a:hlinkClick r:id="rId4"/>
              </a:rPr>
              <a:t>inverse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case of a self-driving car identifying red lights</a:t>
            </a:r>
          </a:p>
          <a:p>
            <a:pPr lvl="1"/>
            <a:r>
              <a:rPr lang="en-US" dirty="0"/>
              <a:t>case of sending someone to prison</a:t>
            </a:r>
          </a:p>
          <a:p>
            <a:pPr lvl="1"/>
            <a:r>
              <a:rPr lang="en-US" dirty="0">
                <a:hlinkClick r:id="rId5"/>
              </a:rPr>
              <a:t>case of terrorism and mass surveillance</a:t>
            </a:r>
            <a:endParaRPr lang="en-US" dirty="0"/>
          </a:p>
          <a:p>
            <a:r>
              <a:rPr lang="en-US" dirty="0"/>
              <a:t>Are the two types of errors equally problematic?</a:t>
            </a:r>
          </a:p>
          <a:p>
            <a:r>
              <a:rPr lang="en-US" dirty="0"/>
              <a:t>What if there are only 10 positives for every 10,000,000 negatives – what would be a good way to get ultra-high accuracy?</a:t>
            </a:r>
          </a:p>
        </p:txBody>
      </p:sp>
    </p:spTree>
    <p:extLst>
      <p:ext uri="{BB962C8B-B14F-4D97-AF65-F5344CB8AC3E}">
        <p14:creationId xmlns:p14="http://schemas.microsoft.com/office/powerpoint/2010/main" val="3180998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63219"/>
              </p:ext>
            </p:extLst>
          </p:nvPr>
        </p:nvGraphicFramePr>
        <p:xfrm>
          <a:off x="1678919" y="2019317"/>
          <a:ext cx="1828800" cy="3084838"/>
        </p:xfrm>
        <a:graphic>
          <a:graphicData uri="http://schemas.openxmlformats.org/drawingml/2006/table">
            <a:tbl>
              <a:tblPr/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Default</a:t>
                      </a: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Truth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Model</a:t>
                      </a: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Prediction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0" name="Group 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0885635"/>
              </p:ext>
            </p:extLst>
          </p:nvPr>
        </p:nvGraphicFramePr>
        <p:xfrm>
          <a:off x="5111876" y="2665367"/>
          <a:ext cx="6005949" cy="21037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9821">
                  <a:extLst>
                    <a:ext uri="{9D8B030D-6E8A-4147-A177-3AD203B41FA5}">
                      <a16:colId xmlns:a16="http://schemas.microsoft.com/office/drawing/2014/main" val="3779310471"/>
                    </a:ext>
                  </a:extLst>
                </a:gridCol>
                <a:gridCol w="1224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5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Predicted class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extLst>
                  <a:ext uri="{0D108BD9-81ED-4DB2-BD59-A6C34878D82A}">
                    <a16:rowId xmlns:a16="http://schemas.microsoft.com/office/drawing/2014/main" val="2256587763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    </a:t>
                      </a:r>
                      <a:b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Total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 row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Actual class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Total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791" name="Down Arrow 10"/>
          <p:cNvSpPr>
            <a:spLocks noChangeArrowheads="1"/>
          </p:cNvSpPr>
          <p:nvPr/>
        </p:nvSpPr>
        <p:spPr bwMode="auto">
          <a:xfrm rot="16200000">
            <a:off x="4173235" y="3106516"/>
            <a:ext cx="381000" cy="1219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7068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Confusion Matrix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F6A69D-B76C-4B0E-989F-86B9EE5A3913}"/>
              </a:ext>
            </a:extLst>
          </p:cNvPr>
          <p:cNvSpPr txBox="1"/>
          <p:nvPr/>
        </p:nvSpPr>
        <p:spPr>
          <a:xfrm>
            <a:off x="690716" y="5176683"/>
            <a:ext cx="3834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Default = 1</a:t>
            </a:r>
          </a:p>
          <a:p>
            <a:pPr algn="ctr"/>
            <a:r>
              <a:rPr lang="en-US" dirty="0"/>
              <a:t>No Default = 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42336E-8B52-464E-BEB1-E21FAB894F04}"/>
              </a:ext>
            </a:extLst>
          </p:cNvPr>
          <p:cNvSpPr/>
          <p:nvPr/>
        </p:nvSpPr>
        <p:spPr>
          <a:xfrm>
            <a:off x="4525297" y="1284584"/>
            <a:ext cx="6157608" cy="953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“Default” on a loan</a:t>
            </a:r>
          </a:p>
          <a:p>
            <a:pPr algn="ctr"/>
            <a:r>
              <a:rPr lang="en-US" dirty="0"/>
              <a:t>Y, N = predicted</a:t>
            </a:r>
          </a:p>
          <a:p>
            <a:pPr algn="ctr"/>
            <a:r>
              <a:rPr lang="en-US" dirty="0"/>
              <a:t>p, n = actual</a:t>
            </a:r>
          </a:p>
        </p:txBody>
      </p:sp>
    </p:spTree>
    <p:extLst>
      <p:ext uri="{BB962C8B-B14F-4D97-AF65-F5344CB8AC3E}">
        <p14:creationId xmlns:p14="http://schemas.microsoft.com/office/powerpoint/2010/main" val="298577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Evaluation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578077"/>
                <a:ext cx="9200400" cy="473984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i="1" dirty="0" smtClean="0">
                        <a:latin typeface="Cambria Math"/>
                      </a:rPr>
                      <m:t>Recall</m:t>
                    </m:r>
                    <m:r>
                      <a:rPr lang="en-US" sz="2400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sz="2400" i="1" dirty="0">
                            <a:latin typeface="Cambria Math"/>
                          </a:rPr>
                          <m:t>𝑇𝑃</m:t>
                        </m:r>
                        <m:r>
                          <a:rPr lang="en-US" sz="2400" i="1" dirty="0">
                            <a:latin typeface="Cambria Math"/>
                          </a:rPr>
                          <m:t>+</m:t>
                        </m:r>
                        <m:r>
                          <a:rPr lang="en-US" sz="2400" i="1" dirty="0">
                            <a:latin typeface="Cambria Math"/>
                          </a:rPr>
                          <m:t>𝐹𝑁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all</m:t>
                        </m:r>
                        <m: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actual</m:t>
                        </m:r>
                        <m: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</m:den>
                    </m:f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True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Positive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Rate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𝑆𝑒𝑛𝑠𝑖𝑡𝑖𝑣𝑖𝑡𝑦</m:t>
                    </m:r>
                  </m:oMath>
                </a14:m>
                <a:endParaRPr lang="en-US" sz="2400" i="1" dirty="0">
                  <a:latin typeface="Cambria Math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False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Positive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Rate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FP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FP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TN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𝑎𝑐𝑡𝑢𝑎𝑙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2400" dirty="0">
                  <a:latin typeface="Cambria Math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i="1" dirty="0" smtClean="0">
                        <a:latin typeface="Cambria Math"/>
                      </a:rPr>
                      <m:t>Precision</m:t>
                    </m:r>
                    <m:r>
                      <a:rPr lang="en-US" sz="24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Positive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Predictive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Value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sz="2400" i="1" dirty="0">
                            <a:latin typeface="Cambria Math"/>
                          </a:rPr>
                          <m:t>𝑇𝑃</m:t>
                        </m:r>
                        <m:r>
                          <a:rPr lang="en-US" sz="2400" i="1" dirty="0">
                            <a:latin typeface="Cambria Math"/>
                          </a:rPr>
                          <m:t>+</m:t>
                        </m:r>
                        <m:r>
                          <a:rPr lang="en-US" sz="2400" i="1" dirty="0">
                            <a:latin typeface="Cambria Math"/>
                          </a:rPr>
                          <m:t>𝐹𝑃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𝑝𝑟𝑒𝑑𝑖𝑐𝑡𝑖𝑜𝑛𝑠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latin typeface="Cambria Math"/>
                      </a:rPr>
                      <m:t>F</m:t>
                    </m:r>
                    <m:r>
                      <m:rPr>
                        <m:nor/>
                      </m:rPr>
                      <a:rPr lang="en-US" sz="2400" dirty="0"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en-US" sz="2400" dirty="0">
                        <a:latin typeface="Cambria Math"/>
                      </a:rPr>
                      <m:t>measure</m:t>
                    </m:r>
                    <m:r>
                      <a:rPr lang="en-US" sz="2400" i="1" dirty="0">
                        <a:latin typeface="Cambria Math"/>
                      </a:rPr>
                      <m:t>=2×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>
                            <a:latin typeface="Cambria Math"/>
                          </a:rPr>
                          <m:t>precision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mbria Math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mbria Math"/>
                          </a:rPr>
                          <m:t>recall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latin typeface="Cambria Math"/>
                          </a:rPr>
                          <m:t>precision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mbria Math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mbria Math"/>
                          </a:rPr>
                          <m:t>recall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578077"/>
                <a:ext cx="9200400" cy="473984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917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E96A-914E-4843-A8F1-F20504A2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and Specificity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7730E-BDD5-4E73-B736-092E13D2A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37800" cy="4351338"/>
          </a:xfrm>
        </p:spPr>
        <p:txBody>
          <a:bodyPr/>
          <a:lstStyle/>
          <a:p>
            <a:r>
              <a:rPr lang="en-US" dirty="0"/>
              <a:t>“selected elements” are all positive predictions</a:t>
            </a:r>
          </a:p>
          <a:p>
            <a:r>
              <a:rPr lang="en-US" dirty="0"/>
              <a:t>Everything in the left green bar are actual positive</a:t>
            </a:r>
          </a:p>
          <a:p>
            <a:r>
              <a:rPr lang="en-US" dirty="0"/>
              <a:t>Everything in the right grey bar are actual negatives</a:t>
            </a:r>
          </a:p>
        </p:txBody>
      </p:sp>
      <p:pic>
        <p:nvPicPr>
          <p:cNvPr id="1026" name="Picture 2" descr="https://upload.wikimedia.org/wikipedia/commons/thumb/e/e7/Sensitivity_and_specificity.svg/440px-Sensitivity_and_specificity.svg.png">
            <a:extLst>
              <a:ext uri="{FF2B5EF4-FFF2-40B4-BE49-F238E27FC236}">
                <a16:creationId xmlns:a16="http://schemas.microsoft.com/office/drawing/2014/main" id="{685FA2FA-278B-472D-92C6-C9C7DAEB3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495" y="0"/>
            <a:ext cx="3771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0A674EB-4156-4F52-A3A3-A0630258BEA0}"/>
              </a:ext>
            </a:extLst>
          </p:cNvPr>
          <p:cNvSpPr/>
          <p:nvPr/>
        </p:nvSpPr>
        <p:spPr>
          <a:xfrm>
            <a:off x="838200" y="1388825"/>
            <a:ext cx="5488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https://en.wikipedia.org/wiki/Sensitivity_and_specificity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4530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5914</TotalTime>
  <Words>1769</Words>
  <Application>Microsoft Office PowerPoint</Application>
  <PresentationFormat>Widescreen</PresentationFormat>
  <Paragraphs>419</Paragraphs>
  <Slides>27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Wingdings</vt:lpstr>
      <vt:lpstr>Office Theme</vt:lpstr>
      <vt:lpstr>14 – Decision Analytics Thinking</vt:lpstr>
      <vt:lpstr>Evaluation</vt:lpstr>
      <vt:lpstr>Evaluating Classifiers: Plain Accuracy</vt:lpstr>
      <vt:lpstr>Why accuracy can’t compare classifiers based on different priors</vt:lpstr>
      <vt:lpstr>Evaluating Classifiers: The Confusion Matrix</vt:lpstr>
      <vt:lpstr>Why do we need a confusion matrix to evaluate our classifiers -- why is accuracy too simplistic?</vt:lpstr>
      <vt:lpstr>Building a Confusion Matrix</vt:lpstr>
      <vt:lpstr>Some Evaluation Metrics</vt:lpstr>
      <vt:lpstr>Sensitivity and Specificity</vt:lpstr>
      <vt:lpstr>Sensitivity (True Positive Rate)?</vt:lpstr>
      <vt:lpstr>Positive Predictive Value?</vt:lpstr>
      <vt:lpstr>False Positive Rate?</vt:lpstr>
      <vt:lpstr>Expected Value Framework</vt:lpstr>
      <vt:lpstr>A Key Analytical Framework: Expected Value</vt:lpstr>
      <vt:lpstr>Uses of the Expected Value Framework</vt:lpstr>
      <vt:lpstr>Expected Value Framework in Use Phase</vt:lpstr>
      <vt:lpstr>Expected Value Framework in Use Phase</vt:lpstr>
      <vt:lpstr>Expected Value Framework in Use Phase</vt:lpstr>
      <vt:lpstr>Using Expected Value to Frame Classifier Evaluation</vt:lpstr>
      <vt:lpstr>A cost-benefit matrix</vt:lpstr>
      <vt:lpstr>Conditional Probability</vt:lpstr>
      <vt:lpstr>Conditional Probability</vt:lpstr>
      <vt:lpstr>Conditional Probability</vt:lpstr>
      <vt:lpstr>Using Expected Value to Frame Classifier Evaluation</vt:lpstr>
      <vt:lpstr>Using Expected Value to Frame Classifier Evaluation</vt:lpstr>
      <vt:lpstr>Compare – what would be the total expected value for an algorithm that simply targeted everyone?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 – Decision Analytics Thinking</dc:title>
  <dc:creator>David Eargle</dc:creator>
  <cp:lastModifiedBy>David Eargle</cp:lastModifiedBy>
  <cp:revision>40</cp:revision>
  <dcterms:created xsi:type="dcterms:W3CDTF">2018-03-09T23:34:56Z</dcterms:created>
  <dcterms:modified xsi:type="dcterms:W3CDTF">2018-12-20T22:22:20Z</dcterms:modified>
</cp:coreProperties>
</file>