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8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5" r:id="rId13"/>
    <p:sldId id="267" r:id="rId14"/>
    <p:sldId id="269" r:id="rId15"/>
    <p:sldId id="270" r:id="rId16"/>
    <p:sldId id="272" r:id="rId17"/>
    <p:sldId id="273" r:id="rId18"/>
    <p:sldId id="274" r:id="rId19"/>
    <p:sldId id="275" r:id="rId20"/>
    <p:sldId id="271" r:id="rId21"/>
    <p:sldId id="276" r:id="rId22"/>
    <p:sldId id="284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43" autoAdjust="0"/>
  </p:normalViewPr>
  <p:slideViewPr>
    <p:cSldViewPr snapToGrid="0">
      <p:cViewPr varScale="1">
        <p:scale>
          <a:sx n="101" d="100"/>
          <a:sy n="101" d="100"/>
        </p:scale>
        <p:origin x="8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89B35-B15B-40FD-A2E7-DF4B241F2BA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433FD-EC36-48D8-849C-D6F42D1C5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Amazon or Netflix – they can either look at similarity between product-product pairs, people-people pairs, or potentially even product-people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433FD-EC36-48D8-849C-D6F42D1C5D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13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8039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2572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7498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7575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1369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29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9794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301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9570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210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598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8922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0385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6258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12BF16-63C2-4958-952A-E6EC7F15FB5A}" type="slidenum">
              <a:rPr lang="en-IE" smtClean="0"/>
              <a:pPr>
                <a:defRPr/>
              </a:pPr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427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856E-80B2-42BD-80CD-5156C5A5B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9AB23-50A1-4E95-A057-0657DAD0D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E5F7-3C7A-4297-B648-824F436A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CA0-050D-488D-A72A-5EAC00661E3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565CC-2EAD-409C-B020-5563137C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6FA9-C139-45DC-A705-0B55F3E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9E8-A0DA-48C6-B42F-323B2438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1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8EFE-ADFB-49A7-B301-D4371854E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021E8-5904-4D2A-8FDC-6B34B2A82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B751C-D85C-49B5-BF04-B6A0C0FE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CA0-050D-488D-A72A-5EAC00661E3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94FEB-D8E3-4293-B45F-1CCC67F1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5646-BA36-477B-82F4-C892FF73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9E8-A0DA-48C6-B42F-323B2438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287C9-A502-445B-B2C3-FCA1FC072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786F4-1E7C-4609-BC4C-ADF411335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376F-07C4-4A9B-8AEA-4FCDBAB7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CA0-050D-488D-A72A-5EAC00661E3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E617E-D516-4BAF-82DA-96A42182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04D2F-0B00-4A4B-8494-AE077989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9E8-A0DA-48C6-B42F-323B2438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D0E2-108B-4AFD-877E-2E06D37C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BA38-3E18-46DB-84BF-5120B8EE8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2453-06B0-4810-BF70-06F88072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CA0-050D-488D-A72A-5EAC00661E3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3927-C943-44F7-899A-4DA9A529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DFB8-BED8-4B9B-A8E6-2A266B86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9E8-A0DA-48C6-B42F-323B2438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1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CB09-D30E-41F9-99E1-A3D76C48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5A896-1E86-46CF-BCEF-B6B91D0D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8E14-6239-49E0-AF83-5D96FBD6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CA0-050D-488D-A72A-5EAC00661E3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0168D-6A44-410C-AAB1-9A2F0CDD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9D99-7C82-4B1C-9B3C-37CD73F9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9E8-A0DA-48C6-B42F-323B2438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1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B7A3-BB58-4991-8B18-2878E5A3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8F4C-49AA-48FC-A953-9BDBFF8CF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5459D-CBD2-4DF2-8953-FBCAF4ED6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015AA-1C97-40C5-AF44-11401CA3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CA0-050D-488D-A72A-5EAC00661E3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93982-884F-41A9-B2A0-EA818880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FE097-D0CF-4EFA-A2EE-D1E597EB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9E8-A0DA-48C6-B42F-323B2438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5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2629-B8FE-40E7-93C5-3A713427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D713F-9DDF-4FD8-932B-7DC402E2F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48981-5875-4E73-B90D-BD8358BD5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5F597-02C7-4DF5-9959-2A49FA85C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75C8C-0EC7-4542-B98F-13B5F6819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6FEA6-70FF-49F0-9E8E-B2B89EAE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CA0-050D-488D-A72A-5EAC00661E3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95B61-A2E4-4AC9-A415-C8601124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6D46C-4279-45FA-A927-D8FC9EE9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9E8-A0DA-48C6-B42F-323B2438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A7FE-F840-4A6A-ABD4-58C690A4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52681-DA09-428F-96CD-69134CCF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CA0-050D-488D-A72A-5EAC00661E3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86504-F0AC-4D4A-8CE6-DC29FB0E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5A771-3517-41DC-8B6A-4C56929B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9E8-A0DA-48C6-B42F-323B2438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8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15027-CC08-4C91-AF83-1E48DFA0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CA0-050D-488D-A72A-5EAC00661E3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682F9-5941-462E-B1EC-2F968467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8F4FE-2ACE-44F0-8A7E-A58508C3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9E8-A0DA-48C6-B42F-323B2438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3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F171-C974-4737-B9DC-7052A0B3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154B-8B04-4007-8037-0BF95C997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92BC5-A0CE-49C6-B954-94F8AF3CA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48B43-D4A4-47A5-92D4-B3C944E6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CA0-050D-488D-A72A-5EAC00661E3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B89B1-FD06-454A-863D-9B150591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01871-A61B-4496-9C79-9993D708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9E8-A0DA-48C6-B42F-323B2438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2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A1BA-018F-4BF1-80CE-9B0700A6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BB23F-D596-4060-A8E1-A43EC9BEF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7E62F-F342-4531-9262-002A7C458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BEA13-2D80-45E0-BB0C-C1FC3CA2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87CA0-050D-488D-A72A-5EAC00661E3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7E8C9-58EB-4C6E-8315-102AFF20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6D827-1F2F-44C2-BA87-5F2CD555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8C9E8-A0DA-48C6-B42F-323B2438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8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3F7FD-0E4D-4D80-B4E6-93CFAC0A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FA8C9-84B0-4C57-813D-35B639AEF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52CBD-0C56-4277-8AC5-3E474F69A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87CA0-050D-488D-A72A-5EAC00661E30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8ACE-9E99-447E-9073-90C1B2730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7799-2355-49BD-8014-634290944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8C9E8-A0DA-48C6-B42F-323B24380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7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olorado.edu/files/1081310/download?download_frd=1" TargetMode="External"/><Relationship Id="rId2" Type="http://schemas.openxmlformats.org/officeDocument/2006/relationships/hyperlink" Target="http://adn.biol.umontreal.ca/~numericalecology/data/scotc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accard_index#Difference_with_the_simple_matching_coefficient_(SMC)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3EF3-A806-466B-B928-3E4C15A4C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Similarity and Nearest Neighbors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7FDAC-3531-4DE1-8734-23C00BB2C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Eargle – </a:t>
            </a:r>
            <a:r>
              <a:rPr lang="en-US"/>
              <a:t>CU Boulder</a:t>
            </a:r>
          </a:p>
        </p:txBody>
      </p:sp>
    </p:spTree>
    <p:extLst>
      <p:ext uri="{BB962C8B-B14F-4D97-AF65-F5344CB8AC3E}">
        <p14:creationId xmlns:p14="http://schemas.microsoft.com/office/powerpoint/2010/main" val="60745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306F-808F-40E5-97AE-89687921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“Whiskey Analytics”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C66B5-058C-4F6A-BC64-642F8CDD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here’s whiskeys that are similar to “</a:t>
            </a:r>
            <a:r>
              <a:rPr lang="en-US" dirty="0" err="1"/>
              <a:t>Bunnahabhain</a:t>
            </a:r>
            <a:r>
              <a:rPr lang="en-US" dirty="0"/>
              <a:t>” (seriously who comes up with these names)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C6F4058-16BA-4F23-A522-7A31B9F8E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2911984"/>
            <a:ext cx="10724955" cy="368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4EE4D8E8-CA09-41B6-94F8-360B08FD3729}"/>
              </a:ext>
            </a:extLst>
          </p:cNvPr>
          <p:cNvSpPr/>
          <p:nvPr/>
        </p:nvSpPr>
        <p:spPr>
          <a:xfrm>
            <a:off x="4343400" y="4535171"/>
            <a:ext cx="5052060" cy="1850866"/>
          </a:xfrm>
          <a:prstGeom prst="cloudCallout">
            <a:avLst>
              <a:gd name="adj1" fmla="val -59973"/>
              <a:gd name="adj2" fmla="val 18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… but where do these “distance” scores come from? Aren’t these text attributes?</a:t>
            </a:r>
          </a:p>
        </p:txBody>
      </p:sp>
    </p:spTree>
    <p:extLst>
      <p:ext uri="{BB962C8B-B14F-4D97-AF65-F5344CB8AC3E}">
        <p14:creationId xmlns:p14="http://schemas.microsoft.com/office/powerpoint/2010/main" val="79525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E081-DFF3-4D13-83F9-AEFCD848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27" y="0"/>
            <a:ext cx="10515600" cy="1325563"/>
          </a:xfrm>
        </p:spPr>
        <p:txBody>
          <a:bodyPr/>
          <a:lstStyle/>
          <a:p>
            <a:r>
              <a:rPr lang="en-US" dirty="0"/>
              <a:t>Answer: dummy-code all possible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726CE-8DC7-41B3-BB09-E5334AE84B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2842"/>
                <a:ext cx="10515600" cy="56307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See full whiskey dataset here: </a:t>
                </a:r>
                <a:r>
                  <a:rPr lang="en-US" dirty="0">
                    <a:hlinkClick r:id="rId2"/>
                  </a:rPr>
                  <a:t>http://adn.biol.umontreal.ca/~numericalecology/data/scotch.html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Find just the spreadsheet </a:t>
                </a:r>
                <a:r>
                  <a:rPr lang="en-US" dirty="0">
                    <a:hlinkClick r:id="rId3"/>
                  </a:rPr>
                  <a:t>here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Do you think you could find “similar whiskeys” with that data? (You should be able to)</a:t>
                </a:r>
              </a:p>
              <a:p>
                <a:endParaRPr lang="en-US" dirty="0"/>
              </a:p>
              <a:p>
                <a:r>
                  <a:rPr lang="en-US" dirty="0"/>
                  <a:t>Authors actually used </a:t>
                </a:r>
                <a:r>
                  <a:rPr lang="en-US" dirty="0" err="1"/>
                  <a:t>Jaccard</a:t>
                </a:r>
                <a:r>
                  <a:rPr lang="en-US" dirty="0"/>
                  <a:t> distance: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𝑌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𝑌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ea typeface="Cambria Math"/>
                </a:endParaRPr>
              </a:p>
              <a:p>
                <a:pPr lvl="1"/>
                <a:r>
                  <a:rPr lang="en-US" dirty="0"/>
                  <a:t>only cares about words that are </a:t>
                </a:r>
                <a:r>
                  <a:rPr lang="en-US" i="1" dirty="0"/>
                  <a:t>present</a:t>
                </a:r>
                <a:r>
                  <a:rPr lang="en-US" dirty="0"/>
                  <a:t> in both sets – disregards </a:t>
                </a:r>
                <a:r>
                  <a:rPr lang="en-US" i="1" dirty="0"/>
                  <a:t>missing</a:t>
                </a:r>
                <a:r>
                  <a:rPr lang="en-US" dirty="0"/>
                  <a:t> words.</a:t>
                </a:r>
              </a:p>
              <a:p>
                <a:pPr lvl="1"/>
                <a:r>
                  <a:rPr lang="en-US" dirty="0"/>
                  <a:t>e.g., if two whiskeys were both “tart”, we would care more about that shared property we would that they were both </a:t>
                </a:r>
                <a:r>
                  <a:rPr lang="en-US" i="1" dirty="0"/>
                  <a:t>not sweet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726CE-8DC7-41B3-BB09-E5334AE84B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2842"/>
                <a:ext cx="10515600" cy="5630779"/>
              </a:xfrm>
              <a:blipFill>
                <a:blip r:embed="rId4"/>
                <a:stretch>
                  <a:fillRect l="-1043" t="-2492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62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B0FE-F2A9-45FD-B9DC-DC731A41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Jaccard Distance is great for comparing binary features between A and B when…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8C85-E1A7-43CE-9ACC-4F18DE40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A and B </a:t>
            </a:r>
            <a:r>
              <a:rPr lang="en-US" b="1" dirty="0"/>
              <a:t>both</a:t>
            </a:r>
            <a:r>
              <a:rPr lang="en-US" dirty="0"/>
              <a:t> have 0’s for a lot of those </a:t>
            </a:r>
            <a:r>
              <a:rPr lang="en-US" i="1" dirty="0"/>
              <a:t>binary attributes …</a:t>
            </a:r>
          </a:p>
          <a:p>
            <a:r>
              <a:rPr lang="en-US" i="1" dirty="0"/>
              <a:t>… </a:t>
            </a:r>
            <a:r>
              <a:rPr lang="en-US" dirty="0"/>
              <a:t>and for when you </a:t>
            </a:r>
            <a:r>
              <a:rPr lang="en-US" i="1" dirty="0"/>
              <a:t>don’t care when neither has an attribute…</a:t>
            </a:r>
          </a:p>
          <a:p>
            <a:r>
              <a:rPr lang="en-US" i="1" dirty="0"/>
              <a:t>… </a:t>
            </a:r>
            <a:r>
              <a:rPr lang="en-US" dirty="0"/>
              <a:t>when you care </a:t>
            </a:r>
            <a:r>
              <a:rPr lang="en-US" i="1" dirty="0"/>
              <a:t>more about attributes that at least one of them has</a:t>
            </a:r>
            <a:endParaRPr lang="en-US" dirty="0"/>
          </a:p>
          <a:p>
            <a:r>
              <a:rPr lang="en-US" dirty="0">
                <a:hlinkClick r:id="rId2"/>
              </a:rPr>
              <a:t>https://en.wikipedia.org/wiki/Jaccard_index#Difference_with_the_simple_matching_coefficient_(</a:t>
            </a:r>
            <a:r>
              <a:rPr lang="en-US">
                <a:hlinkClick r:id="rId2"/>
              </a:rPr>
              <a:t>SMC)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56E319-9A5E-4DC6-8B00-711BDB436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Nearest Neighbors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F9ABFC-7B9B-40A4-889E-B34322DF8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7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260C-FA9C-4CC3-807B-62D4D1CA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you use similarity for predictive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DF64-7F40-4BB9-AFD2-2DFE9BC3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Hint: this process is called “Nearest Neighbors”. How might it work?</a:t>
            </a:r>
          </a:p>
        </p:txBody>
      </p:sp>
    </p:spTree>
    <p:extLst>
      <p:ext uri="{BB962C8B-B14F-4D97-AF65-F5344CB8AC3E}">
        <p14:creationId xmlns:p14="http://schemas.microsoft.com/office/powerpoint/2010/main" val="1103032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0"/>
            <a:ext cx="10515600" cy="1325563"/>
          </a:xfrm>
        </p:spPr>
        <p:txBody>
          <a:bodyPr/>
          <a:lstStyle/>
          <a:p>
            <a:r>
              <a:rPr lang="en-US" dirty="0"/>
              <a:t>Nearest Neighbors for Predictive Modeling</a:t>
            </a:r>
          </a:p>
        </p:txBody>
      </p:sp>
      <p:pic>
        <p:nvPicPr>
          <p:cNvPr id="2050" name="Picture 2" descr="E:\Dropbox\NYU\2014 Spring\Data Mining for Business Analytics\Lectures\2014\Figures\DSB-figures\dsfb_06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81" y="1041160"/>
            <a:ext cx="6882017" cy="561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47B7FBE-77B2-41F8-AA3F-403AB848F4AB}"/>
              </a:ext>
            </a:extLst>
          </p:cNvPr>
          <p:cNvSpPr/>
          <p:nvPr/>
        </p:nvSpPr>
        <p:spPr>
          <a:xfrm>
            <a:off x="8913206" y="1057988"/>
            <a:ext cx="3154680" cy="2617470"/>
          </a:xfrm>
          <a:prstGeom prst="wedgeRectCallout">
            <a:avLst>
              <a:gd name="adj1" fmla="val -116847"/>
              <a:gd name="adj2" fmla="val 2319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Say we have a point right here. We decide to consult the three closest neighbors. How should we classify this point?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1FCC683-45A8-4CAD-B52D-71BE272A1796}"/>
              </a:ext>
            </a:extLst>
          </p:cNvPr>
          <p:cNvSpPr/>
          <p:nvPr/>
        </p:nvSpPr>
        <p:spPr>
          <a:xfrm>
            <a:off x="8913206" y="3846710"/>
            <a:ext cx="3154680" cy="2617470"/>
          </a:xfrm>
          <a:prstGeom prst="wedgeRectCallout">
            <a:avLst>
              <a:gd name="adj1" fmla="val -115398"/>
              <a:gd name="adj2" fmla="val -798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What “probability” of `+` would we assign for this point, given its three closest neighbors?</a:t>
            </a:r>
          </a:p>
        </p:txBody>
      </p:sp>
    </p:spTree>
    <p:extLst>
      <p:ext uri="{BB962C8B-B14F-4D97-AF65-F5344CB8AC3E}">
        <p14:creationId xmlns:p14="http://schemas.microsoft.com/office/powerpoint/2010/main" val="40260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51" y="148907"/>
            <a:ext cx="10515600" cy="1325563"/>
          </a:xfrm>
        </p:spPr>
        <p:txBody>
          <a:bodyPr/>
          <a:lstStyle/>
          <a:p>
            <a:r>
              <a:rPr lang="en-US" dirty="0"/>
              <a:t>Nearest Neighbors for Predictive Modeling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6351" y="1474470"/>
            <a:ext cx="11059297" cy="409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CCEC0B-E0F0-4644-8A85-D76C1DE8176E}"/>
              </a:ext>
            </a:extLst>
          </p:cNvPr>
          <p:cNvSpPr/>
          <p:nvPr/>
        </p:nvSpPr>
        <p:spPr>
          <a:xfrm>
            <a:off x="6983730" y="2537460"/>
            <a:ext cx="441198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06072-D85B-4F8C-8796-1C19A8B0E41F}"/>
              </a:ext>
            </a:extLst>
          </p:cNvPr>
          <p:cNvSpPr/>
          <p:nvPr/>
        </p:nvSpPr>
        <p:spPr>
          <a:xfrm>
            <a:off x="6983730" y="3120390"/>
            <a:ext cx="441198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A9260C-0B91-4698-AE6A-FB6CC7010E20}"/>
              </a:ext>
            </a:extLst>
          </p:cNvPr>
          <p:cNvSpPr/>
          <p:nvPr/>
        </p:nvSpPr>
        <p:spPr>
          <a:xfrm>
            <a:off x="6983730" y="3714750"/>
            <a:ext cx="4641918" cy="165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5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51" y="148907"/>
            <a:ext cx="10515600" cy="1325563"/>
          </a:xfrm>
        </p:spPr>
        <p:txBody>
          <a:bodyPr/>
          <a:lstStyle/>
          <a:p>
            <a:r>
              <a:rPr lang="en-US" dirty="0"/>
              <a:t>Nearest Neighbors for Predictive Modeling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6351" y="1485900"/>
            <a:ext cx="11059297" cy="409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1108D9F-DE23-4561-B0A2-09874AAA9E9E}"/>
              </a:ext>
            </a:extLst>
          </p:cNvPr>
          <p:cNvSpPr/>
          <p:nvPr/>
        </p:nvSpPr>
        <p:spPr>
          <a:xfrm>
            <a:off x="2068830" y="5680710"/>
            <a:ext cx="4640580" cy="880110"/>
          </a:xfrm>
          <a:prstGeom prst="wedgeRectCallout">
            <a:avLst>
              <a:gd name="adj1" fmla="val 16605"/>
              <a:gd name="adj2" fmla="val -77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will we classify David if we choose the three nearest neighbors?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EC4BF3-0F76-470A-A6D5-66FC86700E2A}"/>
              </a:ext>
            </a:extLst>
          </p:cNvPr>
          <p:cNvSpPr/>
          <p:nvPr/>
        </p:nvSpPr>
        <p:spPr>
          <a:xfrm>
            <a:off x="10664190" y="2519998"/>
            <a:ext cx="961458" cy="7032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21E228-037C-41B2-B676-F4F6B69207F3}"/>
              </a:ext>
            </a:extLst>
          </p:cNvPr>
          <p:cNvSpPr/>
          <p:nvPr/>
        </p:nvSpPr>
        <p:spPr>
          <a:xfrm>
            <a:off x="10664190" y="3049588"/>
            <a:ext cx="961458" cy="7032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64B98F-A773-4D2B-9AEB-645638A7C2FC}"/>
              </a:ext>
            </a:extLst>
          </p:cNvPr>
          <p:cNvSpPr/>
          <p:nvPr/>
        </p:nvSpPr>
        <p:spPr>
          <a:xfrm>
            <a:off x="10664190" y="4776312"/>
            <a:ext cx="961458" cy="7032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51" y="148907"/>
            <a:ext cx="10515600" cy="1325563"/>
          </a:xfrm>
        </p:spPr>
        <p:txBody>
          <a:bodyPr/>
          <a:lstStyle/>
          <a:p>
            <a:r>
              <a:rPr lang="en-US" dirty="0"/>
              <a:t>How many neighbors and how much influence?</a:t>
            </a:r>
          </a:p>
        </p:txBody>
      </p:sp>
    </p:spTree>
    <p:extLst>
      <p:ext uri="{BB962C8B-B14F-4D97-AF65-F5344CB8AC3E}">
        <p14:creationId xmlns:p14="http://schemas.microsoft.com/office/powerpoint/2010/main" val="4189014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51" y="148907"/>
            <a:ext cx="10515600" cy="1325563"/>
          </a:xfrm>
        </p:spPr>
        <p:txBody>
          <a:bodyPr/>
          <a:lstStyle/>
          <a:p>
            <a:r>
              <a:rPr lang="en-US" dirty="0"/>
              <a:t>How many neighbors and how much influence?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6351" y="2571750"/>
            <a:ext cx="11059297" cy="409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810C01-4703-48E3-A02A-8423F836A5DB}"/>
              </a:ext>
            </a:extLst>
          </p:cNvPr>
          <p:cNvSpPr txBox="1"/>
          <p:nvPr/>
        </p:nvSpPr>
        <p:spPr>
          <a:xfrm>
            <a:off x="566351" y="1531620"/>
            <a:ext cx="8017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we have chosen to compare against the 5 nearest neighbors. What would the classification have been then?</a:t>
            </a:r>
          </a:p>
        </p:txBody>
      </p:sp>
      <p:pic>
        <p:nvPicPr>
          <p:cNvPr id="11" name="Picture 2" descr="Image result for meme mother of god">
            <a:extLst>
              <a:ext uri="{FF2B5EF4-FFF2-40B4-BE49-F238E27FC236}">
                <a16:creationId xmlns:a16="http://schemas.microsoft.com/office/drawing/2014/main" id="{C965E983-099E-40F0-A6E1-79629E560E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1" t="4647" r="30603"/>
          <a:stretch/>
        </p:blipFill>
        <p:spPr bwMode="auto">
          <a:xfrm>
            <a:off x="6524433" y="3252202"/>
            <a:ext cx="3188970" cy="322019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0524E6D5-EC92-4D0B-8C4F-D3DD7FEB0D4A}"/>
              </a:ext>
            </a:extLst>
          </p:cNvPr>
          <p:cNvSpPr/>
          <p:nvPr/>
        </p:nvSpPr>
        <p:spPr>
          <a:xfrm rot="16996764">
            <a:off x="10281591" y="4543942"/>
            <a:ext cx="296568" cy="83335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1FC5BDE-05F6-4DC0-A0A1-E757EA329D13}"/>
              </a:ext>
            </a:extLst>
          </p:cNvPr>
          <p:cNvSpPr/>
          <p:nvPr/>
        </p:nvSpPr>
        <p:spPr>
          <a:xfrm rot="16996764">
            <a:off x="10281591" y="5233136"/>
            <a:ext cx="296568" cy="83335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7E844C-8901-4C49-B20A-23FF5C9E47EF}"/>
              </a:ext>
            </a:extLst>
          </p:cNvPr>
          <p:cNvSpPr/>
          <p:nvPr/>
        </p:nvSpPr>
        <p:spPr>
          <a:xfrm>
            <a:off x="8263156" y="880844"/>
            <a:ext cx="3362492" cy="148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Yes: 2</a:t>
            </a:r>
          </a:p>
          <a:p>
            <a:pPr algn="ctr"/>
            <a:r>
              <a:rPr lang="en-US" dirty="0"/>
              <a:t>No: 3</a:t>
            </a:r>
          </a:p>
          <a:p>
            <a:pPr algn="ctr"/>
            <a:r>
              <a:rPr lang="en-US" dirty="0"/>
              <a:t>Therefore, classify as “no”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4A8DE3-ACB2-43C8-9C11-331F9AF20817}"/>
              </a:ext>
            </a:extLst>
          </p:cNvPr>
          <p:cNvSpPr/>
          <p:nvPr/>
        </p:nvSpPr>
        <p:spPr>
          <a:xfrm>
            <a:off x="4914900" y="3623309"/>
            <a:ext cx="554722" cy="4705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5E25D0-822C-4912-AEC7-083A7F795F75}"/>
              </a:ext>
            </a:extLst>
          </p:cNvPr>
          <p:cNvSpPr/>
          <p:nvPr/>
        </p:nvSpPr>
        <p:spPr>
          <a:xfrm>
            <a:off x="4914900" y="5924798"/>
            <a:ext cx="554722" cy="4705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3D315F-B17B-4385-9BF9-E3D1F503A78C}"/>
              </a:ext>
            </a:extLst>
          </p:cNvPr>
          <p:cNvSpPr/>
          <p:nvPr/>
        </p:nvSpPr>
        <p:spPr>
          <a:xfrm>
            <a:off x="4914900" y="4212897"/>
            <a:ext cx="554722" cy="47051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36EE8C-E0EE-4F00-80AB-4E107B0CE3E5}"/>
              </a:ext>
            </a:extLst>
          </p:cNvPr>
          <p:cNvSpPr/>
          <p:nvPr/>
        </p:nvSpPr>
        <p:spPr>
          <a:xfrm>
            <a:off x="4898122" y="4769873"/>
            <a:ext cx="554722" cy="47051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E5AAF3-F572-4713-9198-2043852102BE}"/>
              </a:ext>
            </a:extLst>
          </p:cNvPr>
          <p:cNvSpPr/>
          <p:nvPr/>
        </p:nvSpPr>
        <p:spPr>
          <a:xfrm>
            <a:off x="4898122" y="5347335"/>
            <a:ext cx="554722" cy="470519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7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6" grpId="0" animBg="1"/>
      <p:bldP spid="7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DCC4C7-DD65-4B63-AD15-BA1062226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Similarity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8C248F-E6A5-4BD9-9CD5-C27960023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1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4CF4-5BD1-46B5-A08A-515CDEE2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9" y="53975"/>
            <a:ext cx="11621339" cy="1325563"/>
          </a:xfrm>
        </p:spPr>
        <p:txBody>
          <a:bodyPr/>
          <a:lstStyle/>
          <a:p>
            <a:r>
              <a:rPr lang="en-US" dirty="0"/>
              <a:t>Fix that! How might we give “closer” neighbors more “influence” on the prediction?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64BCB-5352-498E-AFEB-144CE4D1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" y="3136899"/>
            <a:ext cx="6711532" cy="3667126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C4422539-9CAF-49BB-B91F-A72B7E20FEFA}"/>
              </a:ext>
            </a:extLst>
          </p:cNvPr>
          <p:cNvSpPr/>
          <p:nvPr/>
        </p:nvSpPr>
        <p:spPr>
          <a:xfrm>
            <a:off x="3233845" y="2727642"/>
            <a:ext cx="480060" cy="548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6D752-2290-4879-8F27-E96C23167F81}"/>
              </a:ext>
            </a:extLst>
          </p:cNvPr>
          <p:cNvSpPr/>
          <p:nvPr/>
        </p:nvSpPr>
        <p:spPr>
          <a:xfrm>
            <a:off x="2609005" y="1884362"/>
            <a:ext cx="172974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Squared inverse of distance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9FAC86A-6898-4047-A305-8570C39D9402}"/>
              </a:ext>
            </a:extLst>
          </p:cNvPr>
          <p:cNvSpPr/>
          <p:nvPr/>
        </p:nvSpPr>
        <p:spPr>
          <a:xfrm>
            <a:off x="5237905" y="2727642"/>
            <a:ext cx="480060" cy="5486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8BFE68-0B5B-4E24-9246-60BD746C7135}"/>
              </a:ext>
            </a:extLst>
          </p:cNvPr>
          <p:cNvSpPr/>
          <p:nvPr/>
        </p:nvSpPr>
        <p:spPr>
          <a:xfrm>
            <a:off x="4613065" y="1404302"/>
            <a:ext cx="1783080" cy="1323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Similarity weight divided by sum of all similarity weights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3F00-B7FB-4CFC-B7C3-81E5F54373E1}"/>
              </a:ext>
            </a:extLst>
          </p:cNvPr>
          <p:cNvSpPr/>
          <p:nvPr/>
        </p:nvSpPr>
        <p:spPr>
          <a:xfrm>
            <a:off x="8103869" y="2341562"/>
            <a:ext cx="2937510" cy="1223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Probability “No” = sum of “no” contributions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p_no</a:t>
            </a:r>
            <a:r>
              <a:rPr lang="en-US" dirty="0"/>
              <a:t> = 0.35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1DA5D1-487D-459E-9D6C-84C2A930A6AC}"/>
              </a:ext>
            </a:extLst>
          </p:cNvPr>
          <p:cNvCxnSpPr/>
          <p:nvPr/>
        </p:nvCxnSpPr>
        <p:spPr>
          <a:xfrm flipH="1">
            <a:off x="5634989" y="2958782"/>
            <a:ext cx="246888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0EB6F4-5E42-49EB-BE97-0821EA6B1962}"/>
              </a:ext>
            </a:extLst>
          </p:cNvPr>
          <p:cNvCxnSpPr>
            <a:cxnSpLocks/>
          </p:cNvCxnSpPr>
          <p:nvPr/>
        </p:nvCxnSpPr>
        <p:spPr>
          <a:xfrm flipH="1">
            <a:off x="5551808" y="3490277"/>
            <a:ext cx="3054981" cy="221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39F818-03BE-447B-9C37-E5D829112353}"/>
              </a:ext>
            </a:extLst>
          </p:cNvPr>
          <p:cNvCxnSpPr>
            <a:cxnSpLocks/>
          </p:cNvCxnSpPr>
          <p:nvPr/>
        </p:nvCxnSpPr>
        <p:spPr>
          <a:xfrm flipH="1">
            <a:off x="5588963" y="3564572"/>
            <a:ext cx="2890089" cy="274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89D0577-F19E-4A1F-987C-E043339A2A43}"/>
              </a:ext>
            </a:extLst>
          </p:cNvPr>
          <p:cNvSpPr/>
          <p:nvPr/>
        </p:nvSpPr>
        <p:spPr>
          <a:xfrm>
            <a:off x="8103869" y="4547869"/>
            <a:ext cx="2937510" cy="12230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Probability “Yes” = sum of “Yes” contributions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p_yes</a:t>
            </a:r>
            <a:r>
              <a:rPr lang="en-US" dirty="0"/>
              <a:t> = 0.65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375D11-CB48-4F12-9F58-21E4FF95840B}"/>
              </a:ext>
            </a:extLst>
          </p:cNvPr>
          <p:cNvCxnSpPr/>
          <p:nvPr/>
        </p:nvCxnSpPr>
        <p:spPr>
          <a:xfrm flipH="1" flipV="1">
            <a:off x="5664785" y="4499292"/>
            <a:ext cx="2439084" cy="43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E6423E-220E-4EA0-8359-5ECE14D29D41}"/>
              </a:ext>
            </a:extLst>
          </p:cNvPr>
          <p:cNvCxnSpPr>
            <a:cxnSpLocks/>
          </p:cNvCxnSpPr>
          <p:nvPr/>
        </p:nvCxnSpPr>
        <p:spPr>
          <a:xfrm flipH="1">
            <a:off x="5461226" y="4937362"/>
            <a:ext cx="2642643" cy="10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D39C80C-64B6-46BE-A3F0-32B9445628B5}"/>
              </a:ext>
            </a:extLst>
          </p:cNvPr>
          <p:cNvSpPr/>
          <p:nvPr/>
        </p:nvSpPr>
        <p:spPr>
          <a:xfrm>
            <a:off x="2646756" y="3311306"/>
            <a:ext cx="2042690" cy="3323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700138-C1B8-4830-BFD1-0BFA3CB06678}"/>
              </a:ext>
            </a:extLst>
          </p:cNvPr>
          <p:cNvSpPr/>
          <p:nvPr/>
        </p:nvSpPr>
        <p:spPr>
          <a:xfrm>
            <a:off x="4683549" y="3311305"/>
            <a:ext cx="1532692" cy="3323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24" grpId="0" animBg="1"/>
      <p:bldP spid="7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8F3AC-2CE9-4F81-A10B-F0F632B6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5DBF3FE-A31E-4D11-A9AB-5152DBEDB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6351" y="2474214"/>
            <a:ext cx="11059297" cy="409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D0F67F-9465-45E6-BB2C-EAF96A52E254}"/>
              </a:ext>
            </a:extLst>
          </p:cNvPr>
          <p:cNvSpPr/>
          <p:nvPr/>
        </p:nvSpPr>
        <p:spPr>
          <a:xfrm>
            <a:off x="3332988" y="434022"/>
            <a:ext cx="4108704" cy="171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the difference between “1” and “2” cards have the same impact as the difference between a 38- and a 39-year old?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71DE8CF-A9D9-4A7F-AE68-136B24E44020}"/>
              </a:ext>
            </a:extLst>
          </p:cNvPr>
          <p:cNvSpPr/>
          <p:nvPr/>
        </p:nvSpPr>
        <p:spPr>
          <a:xfrm>
            <a:off x="8149590" y="230188"/>
            <a:ext cx="4042410" cy="185483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can we make them have the same impact?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B4C4A9-9589-4ECD-8F93-F2FA91CE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9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7BE248BB-68C3-4BB7-A105-7EB9FDD87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24"/>
          <a:stretch/>
        </p:blipFill>
        <p:spPr bwMode="auto">
          <a:xfrm>
            <a:off x="360727" y="3329075"/>
            <a:ext cx="5553512" cy="359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43AC56A-0E4F-4E1D-A3C0-78F87715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09" y="77526"/>
            <a:ext cx="10515600" cy="1325563"/>
          </a:xfrm>
        </p:spPr>
        <p:txBody>
          <a:bodyPr/>
          <a:lstStyle/>
          <a:p>
            <a:r>
              <a:rPr lang="en-US" dirty="0"/>
              <a:t>Scaling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3B5B1391-A487-4C55-9AA1-C8D2A5457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697664"/>
              </p:ext>
            </p:extLst>
          </p:nvPr>
        </p:nvGraphicFramePr>
        <p:xfrm>
          <a:off x="2481491" y="825153"/>
          <a:ext cx="2209280" cy="19435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640">
                  <a:extLst>
                    <a:ext uri="{9D8B030D-6E8A-4147-A177-3AD203B41FA5}">
                      <a16:colId xmlns:a16="http://schemas.microsoft.com/office/drawing/2014/main" val="1545110050"/>
                    </a:ext>
                  </a:extLst>
                </a:gridCol>
                <a:gridCol w="1104640">
                  <a:extLst>
                    <a:ext uri="{9D8B030D-6E8A-4147-A177-3AD203B41FA5}">
                      <a16:colId xmlns:a16="http://schemas.microsoft.com/office/drawing/2014/main" val="32581928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age-z-score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1998445"/>
                  </a:ext>
                </a:extLst>
              </a:tr>
              <a:tr h="27764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-0.20212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9546127"/>
                  </a:ext>
                </a:extLst>
              </a:tr>
              <a:tr h="27764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-0.32977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5583324"/>
                  </a:ext>
                </a:extLst>
              </a:tr>
              <a:tr h="27764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-1.15951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8094781"/>
                  </a:ext>
                </a:extLst>
              </a:tr>
              <a:tr h="27764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1.457364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4198057"/>
                  </a:ext>
                </a:extLst>
              </a:tr>
              <a:tr h="27764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1.20206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4995318"/>
                  </a:ext>
                </a:extLst>
              </a:tr>
              <a:tr h="27764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-0.96803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06255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1090FC-A006-4DB9-8D6C-1D981D92AF13}"/>
                  </a:ext>
                </a:extLst>
              </p:cNvPr>
              <p:cNvSpPr/>
              <p:nvPr/>
            </p:nvSpPr>
            <p:spPr>
              <a:xfrm>
                <a:off x="9495621" y="0"/>
                <a:ext cx="2696379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standard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score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F1090FC-A006-4DB9-8D6C-1D981D92A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621" y="0"/>
                <a:ext cx="2696379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9C64173-6331-4055-869F-90E420CDE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188310"/>
              </p:ext>
            </p:extLst>
          </p:nvPr>
        </p:nvGraphicFramePr>
        <p:xfrm>
          <a:off x="7501230" y="825153"/>
          <a:ext cx="2046564" cy="1828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3282">
                  <a:extLst>
                    <a:ext uri="{9D8B030D-6E8A-4147-A177-3AD203B41FA5}">
                      <a16:colId xmlns:a16="http://schemas.microsoft.com/office/drawing/2014/main" val="1240178854"/>
                    </a:ext>
                  </a:extLst>
                </a:gridCol>
                <a:gridCol w="1023282">
                  <a:extLst>
                    <a:ext uri="{9D8B030D-6E8A-4147-A177-3AD203B41FA5}">
                      <a16:colId xmlns:a16="http://schemas.microsoft.com/office/drawing/2014/main" val="1924539511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Cards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cards-z-score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181329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-0.15617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7265934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0.780869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3364178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-0.15617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367922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-1.09322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1867299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-1.09322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3100904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1.717911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980461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0F9DC70-31E5-42A2-852A-1B4F7BCCD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449763"/>
              </p:ext>
            </p:extLst>
          </p:nvPr>
        </p:nvGraphicFramePr>
        <p:xfrm>
          <a:off x="4944747" y="832194"/>
          <a:ext cx="2209280" cy="494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640">
                  <a:extLst>
                    <a:ext uri="{9D8B030D-6E8A-4147-A177-3AD203B41FA5}">
                      <a16:colId xmlns:a16="http://schemas.microsoft.com/office/drawing/2014/main" val="2933086927"/>
                    </a:ext>
                  </a:extLst>
                </a:gridCol>
                <a:gridCol w="1104640">
                  <a:extLst>
                    <a:ext uri="{9D8B030D-6E8A-4147-A177-3AD203B41FA5}">
                      <a16:colId xmlns:a16="http://schemas.microsoft.com/office/drawing/2014/main" val="3096048102"/>
                    </a:ext>
                  </a:extLst>
                </a:gridCol>
              </a:tblGrid>
              <a:tr h="247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age-average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age-std-dev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2765271"/>
                  </a:ext>
                </a:extLst>
              </a:tr>
              <a:tr h="24728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40.16667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15.66755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005235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C37964F-24C7-4FDB-BAAC-4617A9FE9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39182"/>
              </p:ext>
            </p:extLst>
          </p:nvPr>
        </p:nvGraphicFramePr>
        <p:xfrm>
          <a:off x="9854672" y="831466"/>
          <a:ext cx="2172638" cy="458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319">
                  <a:extLst>
                    <a:ext uri="{9D8B030D-6E8A-4147-A177-3AD203B41FA5}">
                      <a16:colId xmlns:a16="http://schemas.microsoft.com/office/drawing/2014/main" val="3243963560"/>
                    </a:ext>
                  </a:extLst>
                </a:gridCol>
                <a:gridCol w="1086319">
                  <a:extLst>
                    <a:ext uri="{9D8B030D-6E8A-4147-A177-3AD203B41FA5}">
                      <a16:colId xmlns:a16="http://schemas.microsoft.com/office/drawing/2014/main" val="841591455"/>
                    </a:ext>
                  </a:extLst>
                </a:gridCol>
              </a:tblGrid>
              <a:tr h="2291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cards-</a:t>
                      </a:r>
                      <a:r>
                        <a:rPr lang="en-US" sz="1400" b="1" u="none" strike="noStrike" dirty="0" err="1">
                          <a:effectLst/>
                        </a:rPr>
                        <a:t>avg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cards-</a:t>
                      </a:r>
                      <a:r>
                        <a:rPr lang="en-US" sz="1400" b="1" u="none" strike="noStrike" dirty="0" err="1">
                          <a:effectLst/>
                        </a:rPr>
                        <a:t>stddev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5767852"/>
                  </a:ext>
                </a:extLst>
              </a:tr>
              <a:tr h="2291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2.166667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1.067187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489834"/>
                  </a:ext>
                </a:extLst>
              </a:tr>
            </a:tbl>
          </a:graphicData>
        </a:graphic>
      </p:graphicFrame>
      <p:sp>
        <p:nvSpPr>
          <p:cNvPr id="24" name="Arrow: Right 23">
            <a:extLst>
              <a:ext uri="{FF2B5EF4-FFF2-40B4-BE49-F238E27FC236}">
                <a16:creationId xmlns:a16="http://schemas.microsoft.com/office/drawing/2014/main" id="{82A6799B-6BEB-436B-B778-48099497E75D}"/>
              </a:ext>
            </a:extLst>
          </p:cNvPr>
          <p:cNvSpPr/>
          <p:nvPr/>
        </p:nvSpPr>
        <p:spPr>
          <a:xfrm rot="7221421">
            <a:off x="5724288" y="3662285"/>
            <a:ext cx="1762861" cy="934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D7644A-6762-493A-94EB-345DE899F493}"/>
              </a:ext>
            </a:extLst>
          </p:cNvPr>
          <p:cNvSpPr/>
          <p:nvPr/>
        </p:nvSpPr>
        <p:spPr>
          <a:xfrm>
            <a:off x="6786694" y="2768682"/>
            <a:ext cx="3322040" cy="103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z-scores instead for distance calculations</a:t>
            </a:r>
          </a:p>
        </p:txBody>
      </p:sp>
    </p:spTree>
    <p:extLst>
      <p:ext uri="{BB962C8B-B14F-4D97-AF65-F5344CB8AC3E}">
        <p14:creationId xmlns:p14="http://schemas.microsoft.com/office/powerpoint/2010/main" val="389418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A91A-3CB5-447A-BB12-463CBFF4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How many neighbors (</a:t>
            </a:r>
            <a:r>
              <a:rPr lang="en-US" i="1" dirty="0"/>
              <a:t>k</a:t>
            </a:r>
            <a:r>
              <a:rPr lang="en-US" dirty="0"/>
              <a:t>) should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7BCC-B1DC-4D77-BD98-B0854261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385CE-8453-4D8C-A4C3-F373E1C59A15}"/>
              </a:ext>
            </a:extLst>
          </p:cNvPr>
          <p:cNvSpPr/>
          <p:nvPr/>
        </p:nvSpPr>
        <p:spPr>
          <a:xfrm>
            <a:off x="2161245" y="3361780"/>
            <a:ext cx="8129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Geometric Interpretation, Over-fitting,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3334123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35" y="581900"/>
            <a:ext cx="11555730" cy="474663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 =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	</a:t>
            </a:r>
            <a:r>
              <a:rPr lang="en-US" dirty="0"/>
              <a:t>Any new point will be classified like the single one closet to it</a:t>
            </a:r>
          </a:p>
        </p:txBody>
      </p:sp>
      <p:pic>
        <p:nvPicPr>
          <p:cNvPr id="3074" name="Picture 2" descr="E:\Dropbox\NYU\2014 Spring\Data Mining for Business Analytics\Lectures\2014\Figures\DSB-figures\dsfb_06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610" y="1246900"/>
            <a:ext cx="616878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8520BC-C9DF-48A5-A6FE-CAF61361DEE4}"/>
              </a:ext>
            </a:extLst>
          </p:cNvPr>
          <p:cNvSpPr txBox="1"/>
          <p:nvPr/>
        </p:nvSpPr>
        <p:spPr>
          <a:xfrm>
            <a:off x="9373337" y="2272472"/>
            <a:ext cx="263442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What’s the problem here?</a:t>
            </a:r>
            <a:endParaRPr lang="en-US" sz="28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7EF56-EF5B-42A8-AEEF-E547DDE4093F}"/>
              </a:ext>
            </a:extLst>
          </p:cNvPr>
          <p:cNvSpPr txBox="1"/>
          <p:nvPr/>
        </p:nvSpPr>
        <p:spPr>
          <a:xfrm>
            <a:off x="262890" y="3732379"/>
            <a:ext cx="2634420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If a model with k=1 were tested against the same data it was trained on, what would its accuracy be?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B31491-DD06-40CF-98B4-895904B59720}"/>
              </a:ext>
            </a:extLst>
          </p:cNvPr>
          <p:cNvSpPr/>
          <p:nvPr/>
        </p:nvSpPr>
        <p:spPr>
          <a:xfrm>
            <a:off x="455938" y="676249"/>
            <a:ext cx="1255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1529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-Nearest Neighbor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5290" y="0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E:\Dropbox\NYU\2014 Spring\Data Mining for Business Analytics\Lectures\2014\Figures\DSB-figures\dsfb_06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925" y="1246900"/>
            <a:ext cx="63161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8E667EC-7343-4301-8231-544915EB9FF3}"/>
              </a:ext>
            </a:extLst>
          </p:cNvPr>
          <p:cNvSpPr/>
          <p:nvPr/>
        </p:nvSpPr>
        <p:spPr>
          <a:xfrm>
            <a:off x="570451" y="2348917"/>
            <a:ext cx="1694577" cy="1484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Good?</a:t>
            </a:r>
          </a:p>
        </p:txBody>
      </p:sp>
    </p:spTree>
    <p:extLst>
      <p:ext uri="{BB962C8B-B14F-4D97-AF65-F5344CB8AC3E}">
        <p14:creationId xmlns:p14="http://schemas.microsoft.com/office/powerpoint/2010/main" val="4284309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956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𝟑𝟎</m:t>
                    </m:r>
                  </m:oMath>
                </a14:m>
                <a:r>
                  <a:rPr lang="en-US" dirty="0"/>
                  <a:t>-Nearest Neighbors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9560" y="0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E:\Dropbox\NYU\2014 Spring\Data Mining for Business Analytics\Lectures\2014\Figures\DSB-figures\dsfb_06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924" y="1246900"/>
            <a:ext cx="6316152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83CF4B9-96C8-480C-8CDF-F7233CBDFD6A}"/>
              </a:ext>
            </a:extLst>
          </p:cNvPr>
          <p:cNvSpPr/>
          <p:nvPr/>
        </p:nvSpPr>
        <p:spPr>
          <a:xfrm>
            <a:off x="570451" y="2348917"/>
            <a:ext cx="1694577" cy="1484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Better?</a:t>
            </a:r>
          </a:p>
        </p:txBody>
      </p:sp>
    </p:spTree>
    <p:extLst>
      <p:ext uri="{BB962C8B-B14F-4D97-AF65-F5344CB8AC3E}">
        <p14:creationId xmlns:p14="http://schemas.microsoft.com/office/powerpoint/2010/main" val="3114925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60E2-BD4C-4350-AC67-6B8F90D2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48958"/>
            <a:ext cx="10515600" cy="1325563"/>
          </a:xfrm>
        </p:spPr>
        <p:txBody>
          <a:bodyPr/>
          <a:lstStyle/>
          <a:p>
            <a:r>
              <a:rPr lang="en-US" dirty="0"/>
              <a:t>What if </a:t>
            </a:r>
            <a:r>
              <a:rPr lang="en-US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k=n</a:t>
            </a:r>
            <a:r>
              <a:rPr lang="en-US" i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F124-6ABA-4E8B-9296-B5D076395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48" y="1374521"/>
            <a:ext cx="10515600" cy="4351338"/>
          </a:xfrm>
        </p:spPr>
        <p:txBody>
          <a:bodyPr/>
          <a:lstStyle/>
          <a:p>
            <a:r>
              <a:rPr lang="en-US" dirty="0"/>
              <a:t>What would the model predict… </a:t>
            </a:r>
          </a:p>
          <a:p>
            <a:r>
              <a:rPr lang="en-US" dirty="0"/>
              <a:t>for a classification task? </a:t>
            </a:r>
          </a:p>
          <a:p>
            <a:r>
              <a:rPr lang="en-US" dirty="0"/>
              <a:t>for class probability? </a:t>
            </a:r>
          </a:p>
          <a:p>
            <a:r>
              <a:rPr lang="en-US" dirty="0"/>
              <a:t>for a regression?</a:t>
            </a:r>
          </a:p>
        </p:txBody>
      </p:sp>
      <p:pic>
        <p:nvPicPr>
          <p:cNvPr id="4" name="Picture 2" descr="E:\Dropbox\NYU\2014 Spring\Data Mining for Business Analytics\Lectures\2014\Figures\DSB-figures\dsfb_0602.png">
            <a:extLst>
              <a:ext uri="{FF2B5EF4-FFF2-40B4-BE49-F238E27FC236}">
                <a16:creationId xmlns:a16="http://schemas.microsoft.com/office/drawing/2014/main" id="{8374509F-6F40-4643-864C-CF16C1B11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722" y="1936234"/>
            <a:ext cx="5876126" cy="479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5B0F21-077B-4CDA-955F-017CBAB6E9C6}"/>
              </a:ext>
            </a:extLst>
          </p:cNvPr>
          <p:cNvSpPr/>
          <p:nvPr/>
        </p:nvSpPr>
        <p:spPr>
          <a:xfrm>
            <a:off x="8343900" y="2868930"/>
            <a:ext cx="594360" cy="582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50D2B-D409-4454-88F0-A9727402DF96}"/>
              </a:ext>
            </a:extLst>
          </p:cNvPr>
          <p:cNvSpPr/>
          <p:nvPr/>
        </p:nvSpPr>
        <p:spPr>
          <a:xfrm>
            <a:off x="8839200" y="3550190"/>
            <a:ext cx="594360" cy="582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908806-9200-48B9-A122-26F77344F53F}"/>
              </a:ext>
            </a:extLst>
          </p:cNvPr>
          <p:cNvSpPr/>
          <p:nvPr/>
        </p:nvSpPr>
        <p:spPr>
          <a:xfrm>
            <a:off x="8305800" y="3748788"/>
            <a:ext cx="594360" cy="582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7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0BA9-15E1-4F6A-808B-C1F80D51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you determine the best </a:t>
            </a:r>
            <a:r>
              <a:rPr lang="en-US" i="1" dirty="0"/>
              <a:t>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20B29-34F3-42DB-8A55-A9FC18FA2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Cross-validation, try a bunch of </a:t>
            </a:r>
            <a:r>
              <a:rPr lang="en-US" i="1" dirty="0"/>
              <a:t>k</a:t>
            </a:r>
            <a:r>
              <a:rPr lang="en-US" dirty="0"/>
              <a:t>, find the one that leads to the best score on the holdout data. Then train a final model using that </a:t>
            </a:r>
            <a:r>
              <a:rPr lang="en-US" i="1" dirty="0"/>
              <a:t>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1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Nearest-Neighbor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Dimensionality and domain knowledge</a:t>
            </a:r>
          </a:p>
          <a:p>
            <a:pPr lvl="1"/>
            <a:r>
              <a:rPr lang="en-US" dirty="0"/>
              <a:t>The more features (dimensions) you have, </a:t>
            </a:r>
            <a:r>
              <a:rPr lang="en-US" b="1" dirty="0">
                <a:solidFill>
                  <a:srgbClr val="FF0000"/>
                </a:solidFill>
              </a:rPr>
              <a:t>the more likely it is that insignificant features swamp out the impact of important ones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Use domain knowledge to carefully select features to include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Computational efficiency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Very fast to train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very slow to make a prediction</a:t>
            </a:r>
          </a:p>
          <a:p>
            <a:pPr lvl="2"/>
            <a:r>
              <a:rPr lang="en-US" dirty="0"/>
              <a:t>Slow because for each given X feature vector, </a:t>
            </a:r>
            <a:r>
              <a:rPr lang="en-US" i="1" dirty="0"/>
              <a:t>entire dataset needs to be scanned to find nearest neighbors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Easy to “interpret,”</a:t>
            </a:r>
            <a:r>
              <a:rPr lang="en-US" dirty="0"/>
              <a:t> but </a:t>
            </a:r>
            <a:r>
              <a:rPr lang="en-US" b="1" dirty="0">
                <a:solidFill>
                  <a:srgbClr val="FF0000"/>
                </a:solidFill>
              </a:rPr>
              <a:t>no “knowledge” extracted from the data</a:t>
            </a:r>
          </a:p>
          <a:p>
            <a:pPr lvl="1"/>
            <a:r>
              <a:rPr lang="en-US" dirty="0"/>
              <a:t>“This classification was made because the new data was similar to these three known data points.”</a:t>
            </a:r>
          </a:p>
          <a:p>
            <a:pPr lvl="1"/>
            <a:r>
              <a:rPr lang="en-US" dirty="0"/>
              <a:t>Illegal to use in some scenarios such as loan decisions.</a:t>
            </a:r>
          </a:p>
        </p:txBody>
      </p:sp>
    </p:spTree>
    <p:extLst>
      <p:ext uri="{BB962C8B-B14F-4D97-AF65-F5344CB8AC3E}">
        <p14:creationId xmlns:p14="http://schemas.microsoft.com/office/powerpoint/2010/main" val="293777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6E4A-7ACE-44B3-AB19-244F3DE4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D1A2-C849-4B2F-BE6C-E0BE29B8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might a company find potential customers that are “similar” to their best current customers?</a:t>
            </a:r>
          </a:p>
          <a:p>
            <a:r>
              <a:rPr lang="en-US" dirty="0"/>
              <a:t>Say an online advertiser has a list of its “good” customers – those who have responded to ads in the past. How might the advertiser decide how “similar” a prospective customer is to their “good” customers?</a:t>
            </a:r>
          </a:p>
          <a:p>
            <a:r>
              <a:rPr lang="en-US" dirty="0"/>
              <a:t>How do Amazon or Netflix decide which products or movies are most “similar” to ones you have already purchased or watched?</a:t>
            </a:r>
          </a:p>
          <a:p>
            <a:r>
              <a:rPr lang="en-US" dirty="0"/>
              <a:t>How might an algorithm do the following?</a:t>
            </a:r>
          </a:p>
          <a:p>
            <a:pPr lvl="1"/>
            <a:r>
              <a:rPr lang="en-US" dirty="0"/>
              <a:t>Doctors recall “similar” cases to help them reason about new ones</a:t>
            </a:r>
          </a:p>
          <a:p>
            <a:pPr lvl="1"/>
            <a:r>
              <a:rPr lang="en-US" dirty="0"/>
              <a:t>Lawyers rely on “similar” cases (legal precedent) in making their arguments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15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7B8E-3CE7-42D6-87A7-EEE0AF82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662D-3B4D-4C85-B305-21B84C82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figures in this slide deck from Provost, F., &amp; Fawcett, T. (2013). </a:t>
            </a:r>
            <a:r>
              <a:rPr lang="en-US" i="1" dirty="0"/>
              <a:t>Data science for business: what you need to know about data mining and data-analytic thinking.</a:t>
            </a:r>
            <a:r>
              <a:rPr lang="en-US" dirty="0"/>
              <a:t> Sebastopol, Calif.: O'Reilly.</a:t>
            </a:r>
          </a:p>
        </p:txBody>
      </p:sp>
    </p:spTree>
    <p:extLst>
      <p:ext uri="{BB962C8B-B14F-4D97-AF65-F5344CB8AC3E}">
        <p14:creationId xmlns:p14="http://schemas.microsoft.com/office/powerpoint/2010/main" val="276683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AF13-5C11-4F78-B0C4-D61A8055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Similarity requires </a:t>
            </a:r>
            <a:r>
              <a:rPr lang="en-US" i="1" dirty="0"/>
              <a:t>numeric </a:t>
            </a:r>
            <a:r>
              <a:rPr lang="en-US" dirty="0"/>
              <a:t>representation of properties of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6B21D-452A-43D7-BFEE-B190E135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have two people, and you know the “Age”, “Years at current address”, and “residential status” for both of them. </a:t>
            </a:r>
          </a:p>
          <a:p>
            <a:r>
              <a:rPr lang="en-US" dirty="0"/>
              <a:t>How might you represent with just one number the “similarity” of these two people?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612DC38-DDF7-4060-BFA3-518A8803F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04" y="3496151"/>
            <a:ext cx="7943035" cy="253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DC410DD-ED34-4B5E-9AA5-70F87CA7ECC0}"/>
              </a:ext>
            </a:extLst>
          </p:cNvPr>
          <p:cNvSpPr/>
          <p:nvPr/>
        </p:nvSpPr>
        <p:spPr>
          <a:xfrm>
            <a:off x="102870" y="5678885"/>
            <a:ext cx="3463290" cy="996156"/>
          </a:xfrm>
          <a:prstGeom prst="wedgeRectCallout">
            <a:avLst>
              <a:gd name="adj1" fmla="val 50537"/>
              <a:gd name="adj2" fmla="val -69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Somehow, encode all </a:t>
            </a:r>
            <a:r>
              <a:rPr lang="en-US" dirty="0" err="1"/>
              <a:t>categoricals</a:t>
            </a:r>
            <a:r>
              <a:rPr lang="en-US" dirty="0"/>
              <a:t> as numbers.</a:t>
            </a:r>
          </a:p>
        </p:txBody>
      </p:sp>
    </p:spTree>
    <p:extLst>
      <p:ext uri="{BB962C8B-B14F-4D97-AF65-F5344CB8AC3E}">
        <p14:creationId xmlns:p14="http://schemas.microsoft.com/office/powerpoint/2010/main" val="401791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Picture 34" descr="E:\Dropbox\NYU\2014 Spring\Data Mining for Business Analytics\Lectures\2014\Figures\DSB-figures\dsfb_06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16" y="1783665"/>
            <a:ext cx="8244171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7CD614-8181-4696-8F67-CAE6F860E8E1}"/>
              </a:ext>
            </a:extLst>
          </p:cNvPr>
          <p:cNvSpPr/>
          <p:nvPr/>
        </p:nvSpPr>
        <p:spPr>
          <a:xfrm rot="20266937">
            <a:off x="2628351" y="1203308"/>
            <a:ext cx="5654159" cy="2433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37CBB-3993-4E42-B481-F50E05C053BB}"/>
              </a:ext>
            </a:extLst>
          </p:cNvPr>
          <p:cNvSpPr/>
          <p:nvPr/>
        </p:nvSpPr>
        <p:spPr>
          <a:xfrm rot="20266937">
            <a:off x="1363431" y="978671"/>
            <a:ext cx="5654159" cy="2433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CE460E-8E29-4ED9-91DF-CC094289021F}"/>
              </a:ext>
            </a:extLst>
          </p:cNvPr>
          <p:cNvSpPr/>
          <p:nvPr/>
        </p:nvSpPr>
        <p:spPr>
          <a:xfrm rot="20266937">
            <a:off x="5543972" y="3266841"/>
            <a:ext cx="5654159" cy="2433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ADCEC1-510F-402C-880E-77CB589F3ECA}"/>
              </a:ext>
            </a:extLst>
          </p:cNvPr>
          <p:cNvSpPr/>
          <p:nvPr/>
        </p:nvSpPr>
        <p:spPr>
          <a:xfrm rot="20266937">
            <a:off x="3085873" y="3954931"/>
            <a:ext cx="1096045" cy="780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F7A72-19DA-47D9-8060-12C72FCD1188}"/>
              </a:ext>
            </a:extLst>
          </p:cNvPr>
          <p:cNvSpPr/>
          <p:nvPr/>
        </p:nvSpPr>
        <p:spPr>
          <a:xfrm rot="20266937">
            <a:off x="7823028" y="2486444"/>
            <a:ext cx="1096045" cy="240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1DA122-496C-446A-A8A3-4B209220E71F}"/>
              </a:ext>
            </a:extLst>
          </p:cNvPr>
          <p:cNvSpPr/>
          <p:nvPr/>
        </p:nvSpPr>
        <p:spPr>
          <a:xfrm rot="20266937">
            <a:off x="3365695" y="3581319"/>
            <a:ext cx="5803912" cy="780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ADDF9-9F05-43CC-A2B1-49C6A3FD6C3E}"/>
              </a:ext>
            </a:extLst>
          </p:cNvPr>
          <p:cNvSpPr/>
          <p:nvPr/>
        </p:nvSpPr>
        <p:spPr>
          <a:xfrm rot="20266937">
            <a:off x="3273699" y="4045544"/>
            <a:ext cx="1096045" cy="780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713B42-EF7F-4446-9948-941629C30978}"/>
              </a:ext>
            </a:extLst>
          </p:cNvPr>
          <p:cNvSpPr/>
          <p:nvPr/>
        </p:nvSpPr>
        <p:spPr>
          <a:xfrm rot="20266937">
            <a:off x="7984587" y="2731742"/>
            <a:ext cx="1096045" cy="780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distance between these two points?</a:t>
            </a:r>
          </a:p>
        </p:txBody>
      </p:sp>
    </p:spTree>
    <p:extLst>
      <p:ext uri="{BB962C8B-B14F-4D97-AF65-F5344CB8AC3E}">
        <p14:creationId xmlns:p14="http://schemas.microsoft.com/office/powerpoint/2010/main" val="254119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 (just one way to calculate distance)</a:t>
            </a:r>
          </a:p>
        </p:txBody>
      </p:sp>
      <p:pic>
        <p:nvPicPr>
          <p:cNvPr id="1058" name="Picture 34" descr="E:\Dropbox\NYU\2014 Spring\Data Mining for Business Analytics\Lectures\2014\Figures\DSB-figures\dsfb_06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16" y="1783665"/>
            <a:ext cx="8244171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E4E4E3E-A66F-4277-82F8-EE7F795D47D8}"/>
              </a:ext>
            </a:extLst>
          </p:cNvPr>
          <p:cNvSpPr/>
          <p:nvPr/>
        </p:nvSpPr>
        <p:spPr>
          <a:xfrm>
            <a:off x="7178039" y="5463540"/>
            <a:ext cx="3040047" cy="1028700"/>
          </a:xfrm>
          <a:prstGeom prst="wedgeRectCallout">
            <a:avLst>
              <a:gd name="adj1" fmla="val -25181"/>
              <a:gd name="adj2" fmla="val -73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if you had more than two dimensions?</a:t>
            </a:r>
          </a:p>
        </p:txBody>
      </p:sp>
    </p:spTree>
    <p:extLst>
      <p:ext uri="{BB962C8B-B14F-4D97-AF65-F5344CB8AC3E}">
        <p14:creationId xmlns:p14="http://schemas.microsoft.com/office/powerpoint/2010/main" val="105727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 with more than two dimensions…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So, with the example data from a few slides ago with three dimensions:</a:t>
                </a:r>
              </a:p>
              <a:p>
                <a:pPr marL="0" indent="0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23−40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2−10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=18.8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83834D94-3745-4B67-BEAE-87D6346B2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54" y="4124801"/>
            <a:ext cx="7943035" cy="253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0B5336F7-C6A4-45CA-830E-736E33E644C8}"/>
              </a:ext>
            </a:extLst>
          </p:cNvPr>
          <p:cNvSpPr/>
          <p:nvPr/>
        </p:nvSpPr>
        <p:spPr>
          <a:xfrm>
            <a:off x="708660" y="5852160"/>
            <a:ext cx="2423160" cy="811530"/>
          </a:xfrm>
          <a:prstGeom prst="wedgeRectCallout">
            <a:avLst>
              <a:gd name="adj1" fmla="val 64544"/>
              <a:gd name="adj2" fmla="val -6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would we do it?</a:t>
            </a:r>
          </a:p>
        </p:txBody>
      </p:sp>
    </p:spTree>
    <p:extLst>
      <p:ext uri="{BB962C8B-B14F-4D97-AF65-F5344CB8AC3E}">
        <p14:creationId xmlns:p14="http://schemas.microsoft.com/office/powerpoint/2010/main" val="98699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Picture 34" descr="E:\Dropbox\NYU\2014 Spring\Data Mining for Business Analytics\Lectures\2014\Figures\DSB-figures\dsfb_06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16" y="1783665"/>
            <a:ext cx="8244171" cy="393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7CD614-8181-4696-8F67-CAE6F860E8E1}"/>
              </a:ext>
            </a:extLst>
          </p:cNvPr>
          <p:cNvSpPr/>
          <p:nvPr/>
        </p:nvSpPr>
        <p:spPr>
          <a:xfrm rot="20266937">
            <a:off x="2628351" y="1203308"/>
            <a:ext cx="5654159" cy="2433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37CBB-3993-4E42-B481-F50E05C053BB}"/>
              </a:ext>
            </a:extLst>
          </p:cNvPr>
          <p:cNvSpPr/>
          <p:nvPr/>
        </p:nvSpPr>
        <p:spPr>
          <a:xfrm rot="20266937">
            <a:off x="1363431" y="978671"/>
            <a:ext cx="5654159" cy="2433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CE460E-8E29-4ED9-91DF-CC094289021F}"/>
              </a:ext>
            </a:extLst>
          </p:cNvPr>
          <p:cNvSpPr/>
          <p:nvPr/>
        </p:nvSpPr>
        <p:spPr>
          <a:xfrm rot="20266937">
            <a:off x="5543972" y="3266841"/>
            <a:ext cx="5654159" cy="2433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ADCEC1-510F-402C-880E-77CB589F3ECA}"/>
              </a:ext>
            </a:extLst>
          </p:cNvPr>
          <p:cNvSpPr/>
          <p:nvPr/>
        </p:nvSpPr>
        <p:spPr>
          <a:xfrm rot="20266937">
            <a:off x="3085873" y="3954931"/>
            <a:ext cx="1096045" cy="780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F7A72-19DA-47D9-8060-12C72FCD1188}"/>
              </a:ext>
            </a:extLst>
          </p:cNvPr>
          <p:cNvSpPr/>
          <p:nvPr/>
        </p:nvSpPr>
        <p:spPr>
          <a:xfrm rot="20266937">
            <a:off x="7823028" y="2486444"/>
            <a:ext cx="1096045" cy="240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1DA122-496C-446A-A8A3-4B209220E71F}"/>
              </a:ext>
            </a:extLst>
          </p:cNvPr>
          <p:cNvSpPr/>
          <p:nvPr/>
        </p:nvSpPr>
        <p:spPr>
          <a:xfrm rot="20266937">
            <a:off x="3365695" y="3581319"/>
            <a:ext cx="5803912" cy="780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ADDF9-9F05-43CC-A2B1-49C6A3FD6C3E}"/>
              </a:ext>
            </a:extLst>
          </p:cNvPr>
          <p:cNvSpPr/>
          <p:nvPr/>
        </p:nvSpPr>
        <p:spPr>
          <a:xfrm rot="20266937">
            <a:off x="3273699" y="4045544"/>
            <a:ext cx="1096045" cy="780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713B42-EF7F-4446-9948-941629C30978}"/>
              </a:ext>
            </a:extLst>
          </p:cNvPr>
          <p:cNvSpPr/>
          <p:nvPr/>
        </p:nvSpPr>
        <p:spPr>
          <a:xfrm rot="20266937">
            <a:off x="7984587" y="2731742"/>
            <a:ext cx="1096045" cy="780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might you represent the distance between these two points?</a:t>
            </a:r>
          </a:p>
        </p:txBody>
      </p:sp>
      <p:pic>
        <p:nvPicPr>
          <p:cNvPr id="13" name="Picture 2" descr="http://www.improvedoutcomes.com/docs/WebSiteDocs/image/diagram_euclidean_manhattan_distance_metrics.gif">
            <a:extLst>
              <a:ext uri="{FF2B5EF4-FFF2-40B4-BE49-F238E27FC236}">
                <a16:creationId xmlns:a16="http://schemas.microsoft.com/office/drawing/2014/main" id="{3F4BF8A6-DD79-4262-A23A-963FADB99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74" y="1863083"/>
            <a:ext cx="4519124" cy="223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9888DDE-D635-4212-A810-B32B262381F4}"/>
                  </a:ext>
                </a:extLst>
              </p:cNvPr>
              <p:cNvSpPr/>
              <p:nvPr/>
            </p:nvSpPr>
            <p:spPr>
              <a:xfrm>
                <a:off x="290266" y="5893969"/>
                <a:ext cx="98432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𝑀𝑎𝑛h𝑎𝑡𝑡𝑎𝑛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𝒀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9888DDE-D635-4212-A810-B32B26238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66" y="5893969"/>
                <a:ext cx="98432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2F66AE0-DD18-47BB-8905-F073A7D19FF6}"/>
              </a:ext>
            </a:extLst>
          </p:cNvPr>
          <p:cNvSpPr/>
          <p:nvPr/>
        </p:nvSpPr>
        <p:spPr>
          <a:xfrm>
            <a:off x="7203868" y="4077433"/>
            <a:ext cx="3474720" cy="146452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Called “Manhattan” because it’s “how many city blocks would you have to drive…”</a:t>
            </a:r>
          </a:p>
        </p:txBody>
      </p:sp>
    </p:spTree>
    <p:extLst>
      <p:ext uri="{BB962C8B-B14F-4D97-AF65-F5344CB8AC3E}">
        <p14:creationId xmlns:p14="http://schemas.microsoft.com/office/powerpoint/2010/main" val="376882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“Whiskey Analytics”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1040" y="4497807"/>
            <a:ext cx="10371079" cy="236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03347F-3670-43BB-9CD2-AD514CEBB25E}"/>
              </a:ext>
            </a:extLst>
          </p:cNvPr>
          <p:cNvSpPr txBox="1"/>
          <p:nvPr/>
        </p:nvSpPr>
        <p:spPr>
          <a:xfrm>
            <a:off x="838200" y="1394460"/>
            <a:ext cx="95516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Some guys obsessed with Whiskey wasted a bunch of time scoring all possible whiskeys by five properties: 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Color</a:t>
            </a:r>
          </a:p>
          <a:p>
            <a:pPr marL="342900" indent="-342900">
              <a:buAutoNum type="arabicPeriod"/>
            </a:pPr>
            <a:r>
              <a:rPr lang="en-US" sz="2000" dirty="0"/>
              <a:t>Nose</a:t>
            </a:r>
          </a:p>
          <a:p>
            <a:pPr marL="342900" indent="-342900">
              <a:buAutoNum type="arabicPeriod"/>
            </a:pPr>
            <a:r>
              <a:rPr lang="en-US" sz="2000" dirty="0"/>
              <a:t>Body</a:t>
            </a:r>
          </a:p>
          <a:p>
            <a:pPr marL="342900" indent="-342900">
              <a:buAutoNum type="arabicPeriod"/>
            </a:pPr>
            <a:r>
              <a:rPr lang="en-US" sz="2000" dirty="0"/>
              <a:t>Palate</a:t>
            </a:r>
          </a:p>
          <a:p>
            <a:pPr marL="342900" indent="-342900">
              <a:buAutoNum type="arabicPeriod"/>
            </a:pPr>
            <a:r>
              <a:rPr lang="en-US" sz="2000" dirty="0"/>
              <a:t>Finish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/>
              <a:t>Where each property can have one (or several!) of different values…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0EE6A9F-9DDB-45E5-B750-032592A8FE31}"/>
              </a:ext>
            </a:extLst>
          </p:cNvPr>
          <p:cNvSpPr/>
          <p:nvPr/>
        </p:nvSpPr>
        <p:spPr>
          <a:xfrm>
            <a:off x="5236845" y="1855655"/>
            <a:ext cx="5153026" cy="192767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Given a whisky, how might you find other “similar” whiskeys?</a:t>
            </a:r>
          </a:p>
        </p:txBody>
      </p:sp>
    </p:spTree>
    <p:extLst>
      <p:ext uri="{BB962C8B-B14F-4D97-AF65-F5344CB8AC3E}">
        <p14:creationId xmlns:p14="http://schemas.microsoft.com/office/powerpoint/2010/main" val="148260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7048</TotalTime>
  <Words>1206</Words>
  <Application>Microsoft Office PowerPoint</Application>
  <PresentationFormat>Widescreen</PresentationFormat>
  <Paragraphs>165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Similarity and Nearest Neighbors</vt:lpstr>
      <vt:lpstr>1. Similarity</vt:lpstr>
      <vt:lpstr>Similarity in practice</vt:lpstr>
      <vt:lpstr>Similarity requires numeric representation of properties of objects</vt:lpstr>
      <vt:lpstr>What is the distance between these two points?</vt:lpstr>
      <vt:lpstr>Euclidean Distance (just one way to calculate distance)</vt:lpstr>
      <vt:lpstr>Euclidean Distance with more than two dimensions…</vt:lpstr>
      <vt:lpstr>How else might you represent the distance between these two points?</vt:lpstr>
      <vt:lpstr>Example: “Whiskey Analytics”</vt:lpstr>
      <vt:lpstr>Example: “Whiskey Analytics”</vt:lpstr>
      <vt:lpstr>Answer: dummy-code all possible values</vt:lpstr>
      <vt:lpstr>Jaccard Distance is great for comparing binary features between A and B when…</vt:lpstr>
      <vt:lpstr>2. Nearest Neighbors</vt:lpstr>
      <vt:lpstr>How might you use similarity for predictive modeling?</vt:lpstr>
      <vt:lpstr>Nearest Neighbors for Predictive Modeling</vt:lpstr>
      <vt:lpstr>Nearest Neighbors for Predictive Modeling</vt:lpstr>
      <vt:lpstr>Nearest Neighbors for Predictive Modeling</vt:lpstr>
      <vt:lpstr>How many neighbors and how much influence?</vt:lpstr>
      <vt:lpstr>How many neighbors and how much influence?</vt:lpstr>
      <vt:lpstr>Fix that! How might we give “closer” neighbors more “influence” on the prediction?</vt:lpstr>
      <vt:lpstr>PowerPoint Presentation</vt:lpstr>
      <vt:lpstr>Scaling</vt:lpstr>
      <vt:lpstr>Q: How many neighbors (k) should we use?</vt:lpstr>
      <vt:lpstr>k = 1 Any new point will be classified like the single one closet to it</vt:lpstr>
      <vt:lpstr>1-Nearest Neighbor</vt:lpstr>
      <vt:lpstr>30-Nearest Neighbors</vt:lpstr>
      <vt:lpstr>What if k=n?</vt:lpstr>
      <vt:lpstr>How might you determine the best k?</vt:lpstr>
      <vt:lpstr>Issues with Nearest-Neighbor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 – Similarity and Nearest Neighbors</dc:title>
  <dc:creator>David Eargle</dc:creator>
  <cp:lastModifiedBy>David Eargle</cp:lastModifiedBy>
  <cp:revision>31</cp:revision>
  <dcterms:created xsi:type="dcterms:W3CDTF">2018-03-30T19:01:20Z</dcterms:created>
  <dcterms:modified xsi:type="dcterms:W3CDTF">2018-12-20T22:21:53Z</dcterms:modified>
</cp:coreProperties>
</file>