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3" r:id="rId5"/>
    <p:sldId id="260" r:id="rId6"/>
    <p:sldId id="272" r:id="rId7"/>
    <p:sldId id="261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59" r:id="rId22"/>
    <p:sldId id="289" r:id="rId23"/>
    <p:sldId id="295" r:id="rId24"/>
    <p:sldId id="297" r:id="rId25"/>
    <p:sldId id="296" r:id="rId26"/>
    <p:sldId id="281" r:id="rId27"/>
    <p:sldId id="298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5DEC-A7C0-467C-B8DA-4BD7231D1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1E1B7-A0F2-4F64-A525-1A4DBBFBC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F493-95B5-43EF-B6BA-C95F3527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ACBA-F74B-4FE4-941B-3945F7E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522A-43FA-46D6-88E2-70720AA1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7DB5-06DD-485E-9367-8B54DA96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4F110-B62B-4470-A5BB-A0275908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6D6E-6467-4181-AFF1-E972E0BD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8F23-45FF-4F82-9E75-464B7A86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B378-7A64-4AAD-9CF6-A792E31E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A145E-7F7E-477F-ABA0-FD6F0D89D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F3A6-14DC-4ACA-B809-B4962E38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E83-3FF5-4EE6-8128-3F34F860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FA42B-52E6-4CE6-B52C-7BC3201E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F236-E196-4B87-B933-4E891BA7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7441-B446-47D3-80FF-C58982C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F151-90EF-482F-92DE-A5CFF077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BE1B-9454-4802-96DE-ADE12BCA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2B6A-9236-4A00-B413-4633C02B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B785-A6AF-454C-BEC2-84014AEC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B49F-D540-4793-85B4-8AB0EB3A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08D1-18A9-44FF-8AF3-3C46D4791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3F06-7C3E-423E-818A-E55818AD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2784-2D06-415D-A9C2-825EB432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3129-1D28-4293-829D-EA4C5DA5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9733-3BA2-45FC-B88B-6B62FF14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40D3-264F-4115-8EF3-0EF72C8F4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77CB3-5EDD-425E-BD43-6AC6B6F7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36BE8-254E-423B-B3D5-3340DEDE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D055-4EF1-4783-813E-3DC80CFE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CCC0C-669A-42D3-8FD7-BDBE21C4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C2E2-BF63-4E62-9938-A9C4711D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730F1-5A65-42D4-B9CB-DAFE0A89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8B56D-4C57-455F-9913-53315E31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C610E-E0FD-4458-AE43-BC1323941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2EAC9-B0D5-40C8-B6E6-B01660F94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47FAF-C438-49F7-ABDA-85A7F69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3CE5A-6F78-4E43-AC46-633EEFF1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51E6-6CAE-4608-8D07-DAE289A3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6354-BCC4-4525-8014-A2303F53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3830B-86B7-4AD3-8D13-F2314F54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0D4FC-2008-41CA-8370-1D90FB9B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06E44-EEB3-427E-B549-2C5BF88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B94F4-572E-4989-AB41-14BE4135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94C60-18E6-4EAD-96D1-0172ECA2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BBE5E-94DA-422E-8845-3B6FB699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B0DE-127E-40BF-AE75-3F642F38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98AA-5F4C-47F8-895C-6D203F50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47A73-1745-4F04-BD4C-C4C55EE6E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2CB94-3162-456C-9F76-CD738F64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5346-8812-4BFA-B41B-444DCCF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A097F-8BC0-4139-AB29-874011F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7A46-FB3A-40DB-917A-D9357A73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24CD9-B2E7-4A05-BE40-296211C6E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46457-DD81-4994-9EE9-884909400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E579D-5138-488B-B0DB-12B2F33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ABD12-8844-413C-8DCA-F1E6D049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53F87-BBC8-4FE0-AEE5-7EBBEEA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A8E11-0CC0-40DC-95F5-08FB9E6D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F8713-3095-48F2-867F-CD8DF131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BCC5-AA3B-412B-8DDE-2381D06E6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F06B-67C3-44FA-AFDD-4C2113855CF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6A91-1A37-4F16-9118-1468EF58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137C-49F0-4A18-AE9B-F624B98F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8D85-8CDF-40AE-AA8E-C4826879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tol.embl.de/itol.cg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A28A-D4EF-43DE-B2F5-72559753F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 – Unsupervised Data Mining and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DDCC-6CE8-4143-A070-C929C118B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</p:txBody>
      </p:sp>
    </p:spTree>
    <p:extLst>
      <p:ext uri="{BB962C8B-B14F-4D97-AF65-F5344CB8AC3E}">
        <p14:creationId xmlns:p14="http://schemas.microsoft.com/office/powerpoint/2010/main" val="208207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2A33CA4-B813-492E-B1CF-E8E60129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22" y="1290052"/>
            <a:ext cx="4196561" cy="3861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90632-1284-46FF-A7AB-E144349B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Clusters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E99CB-4A78-47B6-AB1C-68C5430344EE}"/>
              </a:ext>
            </a:extLst>
          </p:cNvPr>
          <p:cNvCxnSpPr>
            <a:cxnSpLocks/>
          </p:cNvCxnSpPr>
          <p:nvPr/>
        </p:nvCxnSpPr>
        <p:spPr>
          <a:xfrm>
            <a:off x="3824748" y="757084"/>
            <a:ext cx="0" cy="54198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D4308-5ABC-4371-A3C7-CB06EE9061C6}"/>
              </a:ext>
            </a:extLst>
          </p:cNvPr>
          <p:cNvCxnSpPr>
            <a:cxnSpLocks/>
          </p:cNvCxnSpPr>
          <p:nvPr/>
        </p:nvCxnSpPr>
        <p:spPr>
          <a:xfrm flipH="1">
            <a:off x="3824748" y="6170588"/>
            <a:ext cx="54274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F86FD6D-D1A4-46DF-AD52-2273B7C0EB55}"/>
              </a:ext>
            </a:extLst>
          </p:cNvPr>
          <p:cNvSpPr/>
          <p:nvPr/>
        </p:nvSpPr>
        <p:spPr>
          <a:xfrm>
            <a:off x="4425093" y="2202427"/>
            <a:ext cx="2898870" cy="3102936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E7C656-6D3C-4FEC-9D54-368D04DA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2035" cy="4351338"/>
          </a:xfrm>
        </p:spPr>
        <p:txBody>
          <a:bodyPr/>
          <a:lstStyle/>
          <a:p>
            <a:r>
              <a:rPr lang="en-US" dirty="0"/>
              <a:t>What will be the next pair of clusters to merge, as we increase the link function threshold?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8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8C16AE-BBB6-48A1-8380-C8769389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62" y="1447368"/>
            <a:ext cx="4196561" cy="3861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90632-1284-46FF-A7AB-E144349B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Cluster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E99CB-4A78-47B6-AB1C-68C5430344EE}"/>
              </a:ext>
            </a:extLst>
          </p:cNvPr>
          <p:cNvCxnSpPr>
            <a:cxnSpLocks/>
          </p:cNvCxnSpPr>
          <p:nvPr/>
        </p:nvCxnSpPr>
        <p:spPr>
          <a:xfrm>
            <a:off x="3824748" y="757084"/>
            <a:ext cx="0" cy="54198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D4308-5ABC-4371-A3C7-CB06EE9061C6}"/>
              </a:ext>
            </a:extLst>
          </p:cNvPr>
          <p:cNvCxnSpPr>
            <a:cxnSpLocks/>
          </p:cNvCxnSpPr>
          <p:nvPr/>
        </p:nvCxnSpPr>
        <p:spPr>
          <a:xfrm flipH="1">
            <a:off x="3824748" y="6170588"/>
            <a:ext cx="54274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DF9C10-C49C-4A1D-BF4B-84B77E839067}"/>
              </a:ext>
            </a:extLst>
          </p:cNvPr>
          <p:cNvSpPr/>
          <p:nvPr/>
        </p:nvSpPr>
        <p:spPr>
          <a:xfrm>
            <a:off x="3971644" y="942463"/>
            <a:ext cx="4870282" cy="5095120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580A5B-EB19-4B43-8D8F-4A475143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2035" cy="4351338"/>
          </a:xfrm>
        </p:spPr>
        <p:txBody>
          <a:bodyPr/>
          <a:lstStyle/>
          <a:p>
            <a:r>
              <a:rPr lang="en-US" dirty="0"/>
              <a:t>How useful is this clustering output?</a:t>
            </a:r>
          </a:p>
        </p:txBody>
      </p:sp>
    </p:spTree>
    <p:extLst>
      <p:ext uri="{BB962C8B-B14F-4D97-AF65-F5344CB8AC3E}">
        <p14:creationId xmlns:p14="http://schemas.microsoft.com/office/powerpoint/2010/main" val="421943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E341-75F9-491C-A516-1992F78F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merging steps we just did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9854A85-8AFE-4233-9B30-0AA2329EA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 b="53787"/>
          <a:stretch/>
        </p:blipFill>
        <p:spPr>
          <a:xfrm>
            <a:off x="2565341" y="1690688"/>
            <a:ext cx="5903176" cy="451518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F29289C-B4CC-4351-8941-6F313EA05A21}"/>
              </a:ext>
            </a:extLst>
          </p:cNvPr>
          <p:cNvSpPr/>
          <p:nvPr/>
        </p:nvSpPr>
        <p:spPr>
          <a:xfrm>
            <a:off x="8809702" y="2831689"/>
            <a:ext cx="2544097" cy="1779639"/>
          </a:xfrm>
          <a:prstGeom prst="wedgeRectCallout">
            <a:avLst>
              <a:gd name="adj1" fmla="val -62544"/>
              <a:gd name="adj2" fmla="val -24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Slight error – point F should be further away (true on all following slides, too). See previous slides for correct </a:t>
            </a:r>
            <a:r>
              <a:rPr lang="en-US" dirty="0" err="1"/>
              <a:t>geospacing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02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60D4-EF4A-44D3-9F4A-C1EA6D63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00" y="1162843"/>
            <a:ext cx="4252200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Dendogram</a:t>
            </a:r>
            <a:r>
              <a:rPr lang="en-US" dirty="0"/>
              <a:t> – another way of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visualizing</a:t>
            </a:r>
            <a:r>
              <a:rPr lang="en-US" dirty="0"/>
              <a:t> hierarchical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40733-70D7-4A96-A61F-E8B3D86A5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00" y="183136"/>
            <a:ext cx="4169834" cy="6434929"/>
          </a:xfrm>
        </p:spPr>
      </p:pic>
    </p:spTree>
    <p:extLst>
      <p:ext uri="{BB962C8B-B14F-4D97-AF65-F5344CB8AC3E}">
        <p14:creationId xmlns:p14="http://schemas.microsoft.com/office/powerpoint/2010/main" val="146915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CAD6-1E53-4921-9A02-5352EB10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00" y="1445934"/>
            <a:ext cx="3561000" cy="4351338"/>
          </a:xfrm>
        </p:spPr>
        <p:txBody>
          <a:bodyPr/>
          <a:lstStyle/>
          <a:p>
            <a:r>
              <a:rPr lang="en-US" dirty="0"/>
              <a:t>Y-axis has our “cutoff threshold” metric.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5D82E3-6C2F-4D2D-B1FE-BA3AE97D8F23}"/>
              </a:ext>
            </a:extLst>
          </p:cNvPr>
          <p:cNvSpPr txBox="1">
            <a:spLocks/>
          </p:cNvSpPr>
          <p:nvPr/>
        </p:nvSpPr>
        <p:spPr>
          <a:xfrm>
            <a:off x="269400" y="-650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Clustering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E8346A-CEAF-449A-8ED9-FD0C8055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00" y="1997295"/>
            <a:ext cx="5126731" cy="42361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DC9376-7E8C-4236-B39B-A36A8C3A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1" y="2834292"/>
            <a:ext cx="2927050" cy="276730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CF8C05F-2893-4713-96FF-85512FEA65DD}"/>
              </a:ext>
            </a:extLst>
          </p:cNvPr>
          <p:cNvSpPr/>
          <p:nvPr/>
        </p:nvSpPr>
        <p:spPr>
          <a:xfrm>
            <a:off x="4420800" y="2066400"/>
            <a:ext cx="45576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F74292F-31BB-4F5B-8070-393B7F3D0971}"/>
              </a:ext>
            </a:extLst>
          </p:cNvPr>
          <p:cNvSpPr/>
          <p:nvPr/>
        </p:nvSpPr>
        <p:spPr>
          <a:xfrm>
            <a:off x="8669462" y="5536800"/>
            <a:ext cx="3052800" cy="1044000"/>
          </a:xfrm>
          <a:prstGeom prst="wedgeRectCallout">
            <a:avLst>
              <a:gd name="adj1" fmla="val -66588"/>
              <a:gd name="adj2" fmla="val -20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Clusters</a:t>
            </a:r>
          </a:p>
        </p:txBody>
      </p:sp>
    </p:spTree>
    <p:extLst>
      <p:ext uri="{BB962C8B-B14F-4D97-AF65-F5344CB8AC3E}">
        <p14:creationId xmlns:p14="http://schemas.microsoft.com/office/powerpoint/2010/main" val="330145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B886-5E0A-459D-A5C7-95787B7E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F7E8-A021-4117-A0DD-838DE3F8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D18D-2BF4-42EF-8443-4A8ED568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1" y="2059200"/>
            <a:ext cx="3236003" cy="324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FCB7F-898D-48A6-B891-B2ED59D4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0" y="1997295"/>
            <a:ext cx="5126731" cy="4236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4E13C7-3D2E-4093-96BD-02E8D8ABB1A4}"/>
              </a:ext>
            </a:extLst>
          </p:cNvPr>
          <p:cNvSpPr/>
          <p:nvPr/>
        </p:nvSpPr>
        <p:spPr>
          <a:xfrm>
            <a:off x="4420800" y="2066400"/>
            <a:ext cx="45576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945EF8-6EB9-45EA-A422-D65238B88D7C}"/>
              </a:ext>
            </a:extLst>
          </p:cNvPr>
          <p:cNvCxnSpPr>
            <a:cxnSpLocks/>
          </p:cNvCxnSpPr>
          <p:nvPr/>
        </p:nvCxnSpPr>
        <p:spPr>
          <a:xfrm>
            <a:off x="4291200" y="5083200"/>
            <a:ext cx="3729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1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1A5B-409C-49C6-8153-8B5C4B02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A500-F75F-4E51-ABAB-6DE0DD46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D2C4CF-319B-4055-82EF-73C07F4E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5" y="2241000"/>
            <a:ext cx="3400688" cy="3383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F3E4C-7691-4297-A41E-B33CBCEA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0" y="1997295"/>
            <a:ext cx="5126731" cy="42361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7A2C84-7C77-48A8-8716-355F3E41CAFC}"/>
              </a:ext>
            </a:extLst>
          </p:cNvPr>
          <p:cNvSpPr/>
          <p:nvPr/>
        </p:nvSpPr>
        <p:spPr>
          <a:xfrm>
            <a:off x="4324562" y="1640030"/>
            <a:ext cx="45576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341ED-86AE-4CA4-BAB6-1BB706C4175D}"/>
              </a:ext>
            </a:extLst>
          </p:cNvPr>
          <p:cNvCxnSpPr>
            <a:cxnSpLocks/>
          </p:cNvCxnSpPr>
          <p:nvPr/>
        </p:nvCxnSpPr>
        <p:spPr>
          <a:xfrm>
            <a:off x="4324562" y="4629600"/>
            <a:ext cx="3729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2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D8BB-1368-49D2-BB58-7E545B7E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A858-A641-4E3C-9D32-88F6633B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7059-43EA-412B-8AA9-E8190E10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3" y="1586250"/>
            <a:ext cx="3578138" cy="360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8C312-2612-4944-B85C-7A6735B3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0" y="1997295"/>
            <a:ext cx="5126731" cy="4236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D94C4E-4558-410D-8FC4-E0F1F7558529}"/>
              </a:ext>
            </a:extLst>
          </p:cNvPr>
          <p:cNvSpPr/>
          <p:nvPr/>
        </p:nvSpPr>
        <p:spPr>
          <a:xfrm>
            <a:off x="4324562" y="740030"/>
            <a:ext cx="45576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442863-3399-4C52-9542-53529337DF97}"/>
              </a:ext>
            </a:extLst>
          </p:cNvPr>
          <p:cNvCxnSpPr>
            <a:cxnSpLocks/>
          </p:cNvCxnSpPr>
          <p:nvPr/>
        </p:nvCxnSpPr>
        <p:spPr>
          <a:xfrm>
            <a:off x="4324562" y="3816000"/>
            <a:ext cx="3729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7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B93-472E-4130-AE1B-17FA2FD9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EDE6-CB7A-4293-9DDA-505F4DED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FE35C-534A-4B5E-B9C4-4BED1699F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08" y="1958400"/>
            <a:ext cx="3456691" cy="3509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732F8-1CEB-495F-90FA-AF3FE3BA4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00" y="1507695"/>
            <a:ext cx="5126731" cy="4236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F1D6A-431F-4B78-A147-0465AC9EF571}"/>
              </a:ext>
            </a:extLst>
          </p:cNvPr>
          <p:cNvSpPr/>
          <p:nvPr/>
        </p:nvSpPr>
        <p:spPr>
          <a:xfrm>
            <a:off x="5224562" y="-503590"/>
            <a:ext cx="45576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71A6F1-14E7-4938-A81D-F4FFC74439C7}"/>
              </a:ext>
            </a:extLst>
          </p:cNvPr>
          <p:cNvCxnSpPr>
            <a:cxnSpLocks/>
          </p:cNvCxnSpPr>
          <p:nvPr/>
        </p:nvCxnSpPr>
        <p:spPr>
          <a:xfrm>
            <a:off x="5310962" y="2440800"/>
            <a:ext cx="3729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0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25FA-3B98-4ED3-8F2A-23594DCC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4879-42AF-4782-B4F7-5AA37715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40F08-D149-47C2-BFD0-68B77CCA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263723" cy="325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2F6D1-ED13-4FA0-9D43-74A90EC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00" y="1406895"/>
            <a:ext cx="5126731" cy="4236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98C45A-C508-49D8-8555-856F18FBC5EA}"/>
              </a:ext>
            </a:extLst>
          </p:cNvPr>
          <p:cNvSpPr/>
          <p:nvPr/>
        </p:nvSpPr>
        <p:spPr>
          <a:xfrm>
            <a:off x="5224562" y="-1051200"/>
            <a:ext cx="45576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3832E4-DAE2-4ED6-80DC-2721AB31B9AB}"/>
              </a:ext>
            </a:extLst>
          </p:cNvPr>
          <p:cNvCxnSpPr>
            <a:cxnSpLocks/>
          </p:cNvCxnSpPr>
          <p:nvPr/>
        </p:nvCxnSpPr>
        <p:spPr>
          <a:xfrm>
            <a:off x="5310962" y="1828800"/>
            <a:ext cx="3729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FB3F59D-4A2C-4663-90F0-964C9A396C8B}"/>
              </a:ext>
            </a:extLst>
          </p:cNvPr>
          <p:cNvSpPr/>
          <p:nvPr/>
        </p:nvSpPr>
        <p:spPr>
          <a:xfrm>
            <a:off x="10087200" y="1353600"/>
            <a:ext cx="2018400" cy="1238400"/>
          </a:xfrm>
          <a:prstGeom prst="wedgeRectCallout">
            <a:avLst>
              <a:gd name="adj1" fmla="val -66493"/>
              <a:gd name="adj2" fmla="val -15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Cluster</a:t>
            </a:r>
          </a:p>
        </p:txBody>
      </p:sp>
    </p:spTree>
    <p:extLst>
      <p:ext uri="{BB962C8B-B14F-4D97-AF65-F5344CB8AC3E}">
        <p14:creationId xmlns:p14="http://schemas.microsoft.com/office/powerpoint/2010/main" val="6643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8E46-3CF1-4102-AA69-A9586CDB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9300-FB2C-4EC4-82E5-849EE559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identify natural </a:t>
            </a:r>
            <a:r>
              <a:rPr lang="en-US" i="1" dirty="0"/>
              <a:t>subgroups</a:t>
            </a:r>
            <a:r>
              <a:rPr lang="en-US" dirty="0"/>
              <a:t> in data</a:t>
            </a:r>
          </a:p>
          <a:p>
            <a:r>
              <a:rPr lang="en-US" dirty="0"/>
              <a:t>With </a:t>
            </a:r>
            <a:r>
              <a:rPr lang="en-US" i="1" dirty="0"/>
              <a:t>supervised segmentation</a:t>
            </a:r>
            <a:r>
              <a:rPr lang="en-US" dirty="0"/>
              <a:t>, you identify differences among data </a:t>
            </a:r>
            <a:r>
              <a:rPr lang="en-US" i="1" dirty="0"/>
              <a:t>with respect to a target variable</a:t>
            </a:r>
          </a:p>
          <a:p>
            <a:pPr lvl="1"/>
            <a:r>
              <a:rPr lang="en-US" dirty="0"/>
              <a:t>“How do people who default on a loan differ from those who do not default?”</a:t>
            </a:r>
          </a:p>
          <a:p>
            <a:r>
              <a:rPr lang="en-US" dirty="0"/>
              <a:t>With </a:t>
            </a:r>
            <a:r>
              <a:rPr lang="en-US" i="1" dirty="0"/>
              <a:t>unsupervised segmentation, </a:t>
            </a:r>
            <a:r>
              <a:rPr lang="en-US" dirty="0"/>
              <a:t>you do no have a target variable.</a:t>
            </a:r>
          </a:p>
          <a:p>
            <a:pPr lvl="1"/>
            <a:r>
              <a:rPr lang="en-US" dirty="0"/>
              <a:t>You are </a:t>
            </a:r>
            <a:r>
              <a:rPr lang="en-US" i="1" dirty="0"/>
              <a:t>exploring</a:t>
            </a:r>
            <a:r>
              <a:rPr lang="en-US" dirty="0"/>
              <a:t> your data</a:t>
            </a:r>
          </a:p>
          <a:p>
            <a:pPr lvl="1"/>
            <a:r>
              <a:rPr lang="en-US" dirty="0"/>
              <a:t>“Into what natural subgroups do my data fall?”</a:t>
            </a:r>
          </a:p>
          <a:p>
            <a:r>
              <a:rPr lang="en-US" dirty="0"/>
              <a:t>Another application of the concept of </a:t>
            </a:r>
            <a:r>
              <a:rPr lang="en-US" i="1" dirty="0"/>
              <a:t>similarity</a:t>
            </a:r>
          </a:p>
          <a:p>
            <a:pPr lvl="1"/>
            <a:r>
              <a:rPr lang="en-US" dirty="0"/>
              <a:t>Identify groups that have high </a:t>
            </a:r>
            <a:r>
              <a:rPr lang="en-US" b="1" dirty="0"/>
              <a:t>intra</a:t>
            </a:r>
            <a:r>
              <a:rPr lang="en-US" dirty="0"/>
              <a:t>-group similarity…</a:t>
            </a:r>
          </a:p>
          <a:p>
            <a:pPr lvl="2"/>
            <a:r>
              <a:rPr lang="en-US" dirty="0"/>
              <a:t>but low </a:t>
            </a:r>
            <a:r>
              <a:rPr lang="en-US" b="1" dirty="0"/>
              <a:t>inter</a:t>
            </a:r>
            <a:r>
              <a:rPr lang="en-US" dirty="0"/>
              <a:t>-group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9E78-2C04-458A-8A44-D50DBC35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E68C-E455-4C5E-94BE-84A18D9D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57DBA4-93EA-4337-9048-5B26D207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175936"/>
            <a:ext cx="4169834" cy="64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3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B93C-F5E5-4971-AAA1-7FB54858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61" y="-135862"/>
            <a:ext cx="10515600" cy="1325563"/>
          </a:xfrm>
        </p:spPr>
        <p:txBody>
          <a:bodyPr/>
          <a:lstStyle/>
          <a:p>
            <a:r>
              <a:rPr lang="en-US" dirty="0"/>
              <a:t>Time for more whiskey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31C5-E131-440C-8D30-E07E9074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0515600" cy="5095415"/>
          </a:xfrm>
        </p:spPr>
        <p:txBody>
          <a:bodyPr/>
          <a:lstStyle/>
          <a:p>
            <a:r>
              <a:rPr lang="en-US" dirty="0"/>
              <a:t>Let’s say we run a small whiskey shop with limited space. We want to identify groups of whiskeys by taste, so that we can:</a:t>
            </a:r>
          </a:p>
          <a:p>
            <a:pPr lvl="1"/>
            <a:r>
              <a:rPr lang="en-US" dirty="0"/>
              <a:t>stock one “well-known” and one “lesser-known” from each “group” of whiskeys. Or,</a:t>
            </a:r>
          </a:p>
          <a:p>
            <a:pPr lvl="1"/>
            <a:r>
              <a:rPr lang="en-US" dirty="0"/>
              <a:t>stock one “expensive” and one “affordable” whiskey from each “group”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b="1" dirty="0"/>
              <a:t>How might we identify “taste groups” of whiskeys?</a:t>
            </a:r>
            <a:r>
              <a:rPr lang="en-US" dirty="0"/>
              <a:t> (Groups depending on all possible attributes of “taste”, shown  below)</a:t>
            </a:r>
          </a:p>
        </p:txBody>
      </p:sp>
      <p:pic>
        <p:nvPicPr>
          <p:cNvPr id="1026" name="Picture 2" descr="Image result for eye roll emoji">
            <a:extLst>
              <a:ext uri="{FF2B5EF4-FFF2-40B4-BE49-F238E27FC236}">
                <a16:creationId xmlns:a16="http://schemas.microsoft.com/office/drawing/2014/main" id="{D8828CAD-A222-4175-856F-E44FD6E9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339" y="80780"/>
            <a:ext cx="892277" cy="89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1091FA3-3119-45EE-A79F-E5E1CF0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460" y="4497807"/>
            <a:ext cx="10371079" cy="2360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534CA0D-C3AD-49B9-AC72-92ED0B265A23}"/>
              </a:ext>
            </a:extLst>
          </p:cNvPr>
          <p:cNvSpPr/>
          <p:nvPr/>
        </p:nvSpPr>
        <p:spPr>
          <a:xfrm>
            <a:off x="9488129" y="4497806"/>
            <a:ext cx="2576051" cy="1787647"/>
          </a:xfrm>
          <a:prstGeom prst="wedgeRectCallout">
            <a:avLst>
              <a:gd name="adj1" fmla="val -69618"/>
              <a:gd name="adj2" fmla="val -58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another way, how do we identify clusters of “most similar” whiskeys?</a:t>
            </a:r>
          </a:p>
        </p:txBody>
      </p:sp>
    </p:spTree>
    <p:extLst>
      <p:ext uri="{BB962C8B-B14F-4D97-AF65-F5344CB8AC3E}">
        <p14:creationId xmlns:p14="http://schemas.microsoft.com/office/powerpoint/2010/main" val="73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6DF8-056E-40D4-9B82-840C595C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Whiskey </a:t>
            </a:r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ED96-BDF4-40F7-BBF1-3C6AE278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28122-B8F4-4388-8A4E-7D4F390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95" y="0"/>
            <a:ext cx="522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28122-B8F4-4388-8A4E-7D4F390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99" y="-14592"/>
            <a:ext cx="522170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C6DF8-056E-40D4-9B82-840C595C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94" y="0"/>
            <a:ext cx="10515600" cy="1325563"/>
          </a:xfrm>
        </p:spPr>
        <p:txBody>
          <a:bodyPr/>
          <a:lstStyle/>
          <a:p>
            <a:r>
              <a:rPr lang="en-US" dirty="0"/>
              <a:t>Whiskey </a:t>
            </a:r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B623E8-5D36-474E-9141-0F829F46F635}"/>
              </a:ext>
            </a:extLst>
          </p:cNvPr>
          <p:cNvSpPr/>
          <p:nvPr/>
        </p:nvSpPr>
        <p:spPr>
          <a:xfrm>
            <a:off x="77821" y="2490280"/>
            <a:ext cx="4124528" cy="1274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whiskey is the “last” to cluster? This is the most “unusual” single point.</a:t>
            </a:r>
          </a:p>
        </p:txBody>
      </p:sp>
    </p:spTree>
    <p:extLst>
      <p:ext uri="{BB962C8B-B14F-4D97-AF65-F5344CB8AC3E}">
        <p14:creationId xmlns:p14="http://schemas.microsoft.com/office/powerpoint/2010/main" val="1065397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B623E8-5D36-474E-9141-0F829F46F635}"/>
              </a:ext>
            </a:extLst>
          </p:cNvPr>
          <p:cNvSpPr/>
          <p:nvPr/>
        </p:nvSpPr>
        <p:spPr>
          <a:xfrm>
            <a:off x="77821" y="2490280"/>
            <a:ext cx="4124528" cy="1274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whiskey is the “last” to cluster? This is the most “unusual” single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28122-B8F4-4388-8A4E-7D4F390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99" y="-14592"/>
            <a:ext cx="5221705" cy="685800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1669C67-AC03-43CE-88C3-0DA48CC200C9}"/>
              </a:ext>
            </a:extLst>
          </p:cNvPr>
          <p:cNvSpPr/>
          <p:nvPr/>
        </p:nvSpPr>
        <p:spPr>
          <a:xfrm>
            <a:off x="-36094" y="-14592"/>
            <a:ext cx="12228094" cy="6843408"/>
          </a:xfrm>
          <a:prstGeom prst="flowChartProcess">
            <a:avLst/>
          </a:pr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C6DF8-056E-40D4-9B82-840C595C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94" y="0"/>
            <a:ext cx="10515600" cy="1325563"/>
          </a:xfrm>
        </p:spPr>
        <p:txBody>
          <a:bodyPr/>
          <a:lstStyle/>
          <a:p>
            <a:r>
              <a:rPr lang="en-US" dirty="0"/>
              <a:t>Whiskey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A7528-CB73-4FD0-A775-924E02A17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7" r="2918" b="84847"/>
          <a:stretch/>
        </p:blipFill>
        <p:spPr>
          <a:xfrm>
            <a:off x="-22181" y="1001950"/>
            <a:ext cx="12036438" cy="161479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B20C1E7-7A24-4F6D-9F6B-CE765FAFF26C}"/>
              </a:ext>
            </a:extLst>
          </p:cNvPr>
          <p:cNvSpPr/>
          <p:nvPr/>
        </p:nvSpPr>
        <p:spPr>
          <a:xfrm rot="8322644">
            <a:off x="9820158" y="402435"/>
            <a:ext cx="1084178" cy="52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6DF8-056E-40D4-9B82-840C595C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Whiskey </a:t>
            </a:r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ED96-BDF4-40F7-BBF1-3C6AE278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28122-B8F4-4388-8A4E-7D4F390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95" y="0"/>
            <a:ext cx="5221705" cy="685800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1B623E8-5D36-474E-9141-0F829F46F635}"/>
              </a:ext>
            </a:extLst>
          </p:cNvPr>
          <p:cNvSpPr/>
          <p:nvPr/>
        </p:nvSpPr>
        <p:spPr>
          <a:xfrm>
            <a:off x="1245140" y="2393004"/>
            <a:ext cx="4124528" cy="1274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whiskeys are similar to </a:t>
            </a:r>
            <a:r>
              <a:rPr lang="en-US" dirty="0" err="1"/>
              <a:t>Bunnahabhain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403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16DB-5A4A-4713-B2C4-47779B8A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of life is a </a:t>
            </a:r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D3B4223-2C79-4739-943B-7DB99C45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6626" cy="4351338"/>
          </a:xfrm>
        </p:spPr>
        <p:txBody>
          <a:bodyPr/>
          <a:lstStyle/>
          <a:p>
            <a:r>
              <a:rPr lang="en-US" dirty="0"/>
              <a:t>Here’s one showing only species with fully-sequenced genomes as of 2006…</a:t>
            </a:r>
          </a:p>
          <a:p>
            <a:r>
              <a:rPr lang="en-US" dirty="0">
                <a:hlinkClick r:id="rId2"/>
              </a:rPr>
              <a:t>http://itol.embl.de/itol.cgi#</a:t>
            </a:r>
            <a:endParaRPr lang="en-US" dirty="0"/>
          </a:p>
          <a:p>
            <a:endParaRPr lang="en-US" dirty="0"/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BF5F550D-A77D-4AE2-A541-4D77CEA60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6" y="1463981"/>
            <a:ext cx="5751872" cy="52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9C98ED-3104-4F8D-BD55-9D2D1FF8E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Alternative: Centroid-based clustering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9E9BE-A5F4-4BA9-BC87-9A1F3D050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A228-C304-450C-97F6-D49A12B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vs </a:t>
            </a:r>
            <a:r>
              <a:rPr lang="en-US" i="1" dirty="0"/>
              <a:t>centroid</a:t>
            </a:r>
            <a:r>
              <a:rPr lang="en-US" dirty="0"/>
              <a:t>-based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82CA-4C31-4AE3-B136-6635C489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considers individual points and the distance between then</a:t>
            </a:r>
          </a:p>
          <a:p>
            <a:r>
              <a:rPr lang="en-US" i="1" dirty="0"/>
              <a:t>Centroid-</a:t>
            </a:r>
            <a:r>
              <a:rPr lang="en-US" dirty="0"/>
              <a:t>based clustering considers the whole group of points at once</a:t>
            </a:r>
          </a:p>
          <a:p>
            <a:r>
              <a:rPr lang="en-US" dirty="0"/>
              <a:t>A “centroid” is a </a:t>
            </a:r>
            <a:r>
              <a:rPr lang="en-US" i="1" dirty="0"/>
              <a:t>cluster center</a:t>
            </a:r>
          </a:p>
          <a:p>
            <a:r>
              <a:rPr lang="en-US" i="1" dirty="0"/>
              <a:t>k-</a:t>
            </a:r>
            <a:r>
              <a:rPr lang="en-US" dirty="0"/>
              <a:t>means</a:t>
            </a:r>
            <a:r>
              <a:rPr lang="en-US" i="1" dirty="0"/>
              <a:t> </a:t>
            </a:r>
            <a:r>
              <a:rPr lang="en-US" dirty="0"/>
              <a:t>is a common centroid clustering algorithm</a:t>
            </a:r>
          </a:p>
          <a:p>
            <a:pPr lvl="1"/>
            <a:r>
              <a:rPr lang="en-US" dirty="0"/>
              <a:t>each centroid is the “mean” of its points</a:t>
            </a:r>
          </a:p>
          <a:p>
            <a:r>
              <a:rPr lang="en-US" dirty="0"/>
              <a:t>You decide </a:t>
            </a:r>
            <a:r>
              <a:rPr lang="en-US" i="1" dirty="0"/>
              <a:t>k –</a:t>
            </a:r>
            <a:r>
              <a:rPr lang="en-US" dirty="0"/>
              <a:t> the number of “centroids” (groups)</a:t>
            </a:r>
          </a:p>
          <a:p>
            <a:r>
              <a:rPr lang="en-US" dirty="0"/>
              <a:t>Start with the centroids in some spot (maybe random placement)</a:t>
            </a:r>
          </a:p>
        </p:txBody>
      </p:sp>
    </p:spTree>
    <p:extLst>
      <p:ext uri="{BB962C8B-B14F-4D97-AF65-F5344CB8AC3E}">
        <p14:creationId xmlns:p14="http://schemas.microsoft.com/office/powerpoint/2010/main" val="784087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AF-5728-4210-8DDD-F9CB50BA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9AEB-F00F-417D-85C1-B42893E8F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9904" cy="4351338"/>
          </a:xfrm>
        </p:spPr>
        <p:txBody>
          <a:bodyPr/>
          <a:lstStyle/>
          <a:p>
            <a:r>
              <a:rPr lang="en-US" dirty="0"/>
              <a:t>Stars are the centroids at their starting points</a:t>
            </a:r>
          </a:p>
          <a:p>
            <a:r>
              <a:rPr lang="en-US" dirty="0"/>
              <a:t>algorithm groups the points based on which centroid they are closest to</a:t>
            </a:r>
          </a:p>
          <a:p>
            <a:r>
              <a:rPr lang="en-US" dirty="0"/>
              <a:t>the means of the grouped values are calculated, which determines the new centroids…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6BE6FB4-6440-4B22-A3EA-16C10AE8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39" y="633233"/>
            <a:ext cx="5496078" cy="53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B887-3445-4617-9941-A183301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FD6-2DA8-46E3-A06E-B0EA9E8A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Imagine that you are a manufacturer of cars. Why might you want to identify different groups of customers? What kinds of groups might you identify?</a:t>
            </a:r>
          </a:p>
          <a:p>
            <a:r>
              <a:rPr lang="en-US" dirty="0"/>
              <a:t>Imagine that you are a politician running for election. Why might you want to identify different groups of voters? What kinds of groups might you identify?</a:t>
            </a:r>
          </a:p>
          <a:p>
            <a:r>
              <a:rPr lang="en-US" dirty="0"/>
              <a:t>With clustering (with understanding natural subgroups), you can develop:</a:t>
            </a:r>
          </a:p>
          <a:p>
            <a:pPr lvl="1"/>
            <a:r>
              <a:rPr lang="en-US" dirty="0"/>
              <a:t>Better products</a:t>
            </a:r>
          </a:p>
          <a:p>
            <a:pPr lvl="1"/>
            <a:r>
              <a:rPr lang="en-US" dirty="0"/>
              <a:t>Better marketing campaigns</a:t>
            </a:r>
          </a:p>
          <a:p>
            <a:pPr lvl="1"/>
            <a:r>
              <a:rPr lang="en-US" dirty="0"/>
              <a:t>Better sales methods</a:t>
            </a:r>
          </a:p>
          <a:p>
            <a:pPr lvl="1"/>
            <a:r>
              <a:rPr lang="en-US" dirty="0"/>
              <a:t>Better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37551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B5D6-99EA-4F72-861F-9701C8BB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B10C2-3981-4876-9DBA-F55CA6C1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80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… which moves the centroids. The whole process is repeated…</a:t>
            </a:r>
          </a:p>
          <a:p>
            <a:pPr lvl="1"/>
            <a:r>
              <a:rPr lang="en-US" dirty="0"/>
              <a:t>Points are grouped based on which centroid they are closest to,</a:t>
            </a:r>
          </a:p>
          <a:p>
            <a:pPr lvl="1"/>
            <a:r>
              <a:rPr lang="en-US" dirty="0"/>
              <a:t>new centroids are calculated,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You “stop” the algorithm usually when the centroids stop moving around much.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FFA2E0B-BB6F-46F5-B39A-BA6CFBD2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53" y="859880"/>
            <a:ext cx="5466260" cy="53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36F5-E077-41CF-8B49-A52F0B1F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E87C9-EF49-40A2-ABDB-76681CBB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4409" cy="4351338"/>
          </a:xfrm>
        </p:spPr>
        <p:txBody>
          <a:bodyPr/>
          <a:lstStyle/>
          <a:p>
            <a:r>
              <a:rPr lang="en-US" dirty="0"/>
              <a:t>Let’s pick </a:t>
            </a:r>
            <a:r>
              <a:rPr lang="en-US" i="1" dirty="0"/>
              <a:t>k</a:t>
            </a:r>
            <a:r>
              <a:rPr lang="en-US" dirty="0"/>
              <a:t>=3 again</a:t>
            </a:r>
          </a:p>
          <a:p>
            <a:r>
              <a:rPr lang="en-US" dirty="0"/>
              <a:t>Intuitively, where would you place the centroids for </a:t>
            </a:r>
            <a:r>
              <a:rPr lang="en-US" i="1" dirty="0"/>
              <a:t>k</a:t>
            </a:r>
            <a:r>
              <a:rPr lang="en-US" dirty="0"/>
              <a:t>=3?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7270091-508E-4B19-9C62-D6DABF78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13" y="1007777"/>
            <a:ext cx="6864844" cy="51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12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5F22-D205-4C3C-A862-F13E5ABA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8CD25-774F-49E9-B161-65FEC377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63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50928A0-5A68-4997-B3F6-7DC1FA9C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04" y="1027906"/>
            <a:ext cx="7153878" cy="53868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5090EF-F1C8-42C0-9935-AD55AFFD0F04}"/>
              </a:ext>
            </a:extLst>
          </p:cNvPr>
          <p:cNvSpPr/>
          <p:nvPr/>
        </p:nvSpPr>
        <p:spPr>
          <a:xfrm>
            <a:off x="546652" y="1027906"/>
            <a:ext cx="3160644" cy="152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Centroids start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20887-4A41-4394-8956-527C843E386C}"/>
              </a:ext>
            </a:extLst>
          </p:cNvPr>
          <p:cNvCxnSpPr>
            <a:stCxn id="8" idx="3"/>
          </p:cNvCxnSpPr>
          <p:nvPr/>
        </p:nvCxnSpPr>
        <p:spPr>
          <a:xfrm>
            <a:off x="3707296" y="1791132"/>
            <a:ext cx="5220394" cy="124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9050FE-D74E-4F92-B5CB-316384E9D061}"/>
              </a:ext>
            </a:extLst>
          </p:cNvPr>
          <p:cNvCxnSpPr>
            <a:stCxn id="8" idx="3"/>
          </p:cNvCxnSpPr>
          <p:nvPr/>
        </p:nvCxnSpPr>
        <p:spPr>
          <a:xfrm>
            <a:off x="3707296" y="1791132"/>
            <a:ext cx="4532136" cy="306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8B1D92-D3CE-4613-A497-3A9E8905ED69}"/>
              </a:ext>
            </a:extLst>
          </p:cNvPr>
          <p:cNvCxnSpPr>
            <a:stCxn id="8" idx="3"/>
          </p:cNvCxnSpPr>
          <p:nvPr/>
        </p:nvCxnSpPr>
        <p:spPr>
          <a:xfrm>
            <a:off x="3707296" y="1791132"/>
            <a:ext cx="5672678" cy="29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8616C-E04E-4A20-9892-BA300A1F0A0A}"/>
              </a:ext>
            </a:extLst>
          </p:cNvPr>
          <p:cNvSpPr/>
          <p:nvPr/>
        </p:nvSpPr>
        <p:spPr>
          <a:xfrm>
            <a:off x="546652" y="3289485"/>
            <a:ext cx="3160644" cy="15264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Centroids end up here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20C36E-8674-4B56-873F-F3192A4594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07296" y="4052711"/>
            <a:ext cx="3086794" cy="70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9B5FBA-4225-4419-B868-249C52422BE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07296" y="4052711"/>
            <a:ext cx="5947981" cy="44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4455B-D329-4D5A-B159-65A7096E6DC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707296" y="2613151"/>
            <a:ext cx="5220394" cy="143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91CD2A-575B-4947-81BF-0F8606F1459F}"/>
              </a:ext>
            </a:extLst>
          </p:cNvPr>
          <p:cNvSpPr/>
          <p:nvPr/>
        </p:nvSpPr>
        <p:spPr>
          <a:xfrm>
            <a:off x="546652" y="5011200"/>
            <a:ext cx="3096548" cy="14035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Shapes are the final group membership based on nearest centroid</a:t>
            </a:r>
          </a:p>
        </p:txBody>
      </p:sp>
    </p:spTree>
    <p:extLst>
      <p:ext uri="{BB962C8B-B14F-4D97-AF65-F5344CB8AC3E}">
        <p14:creationId xmlns:p14="http://schemas.microsoft.com/office/powerpoint/2010/main" val="33036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5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273E-F8D0-4BBB-A3C8-463167F2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Results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6B08-7BEF-4D85-B66D-A6833D45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you have your </a:t>
            </a:r>
            <a:r>
              <a:rPr lang="en-US" i="1" dirty="0"/>
              <a:t>k </a:t>
            </a:r>
            <a:r>
              <a:rPr lang="en-US" dirty="0"/>
              <a:t>different groups. Let’s say you have dozens of dimensions. From there, how might you “label” the different groups? How might you describe them?</a:t>
            </a:r>
          </a:p>
          <a:p>
            <a:pPr lvl="1"/>
            <a:r>
              <a:rPr lang="en-US" dirty="0"/>
              <a:t>One option: average dimension values – (essentially the centroid)</a:t>
            </a:r>
          </a:p>
          <a:p>
            <a:pPr lvl="2"/>
            <a:r>
              <a:rPr lang="en-US" dirty="0"/>
              <a:t>But other centroids might have the same average values for some dimensions…</a:t>
            </a:r>
          </a:p>
          <a:p>
            <a:pPr lvl="1"/>
            <a:r>
              <a:rPr lang="en-US" dirty="0"/>
              <a:t>Another option: by what makes the groups </a:t>
            </a:r>
            <a:r>
              <a:rPr lang="en-US" i="1" dirty="0"/>
              <a:t>different from all other groups</a:t>
            </a:r>
          </a:p>
          <a:p>
            <a:pPr lvl="2"/>
            <a:r>
              <a:rPr lang="en-US" dirty="0"/>
              <a:t>For this, used supervised learning to generate cluster descriptions</a:t>
            </a:r>
          </a:p>
        </p:txBody>
      </p:sp>
    </p:spTree>
    <p:extLst>
      <p:ext uri="{BB962C8B-B14F-4D97-AF65-F5344CB8AC3E}">
        <p14:creationId xmlns:p14="http://schemas.microsoft.com/office/powerpoint/2010/main" val="31932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E9484-D818-44BB-BF86-5F364586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458" y="985659"/>
            <a:ext cx="6484156" cy="5611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607BB-0973-4B6B-A057-5933AD5C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Supervised learning to describe cluster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ED24B-C094-4EC5-A140-EF6EA4C4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37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each cluster a “class”</a:t>
            </a:r>
          </a:p>
          <a:p>
            <a:r>
              <a:rPr lang="en-US" dirty="0"/>
              <a:t>Analyze one “class” at a time</a:t>
            </a:r>
          </a:p>
          <a:p>
            <a:pPr lvl="1"/>
            <a:r>
              <a:rPr lang="en-US" dirty="0"/>
              <a:t>Set the “target variable” for all rows to indicate whether or not (binary) it is the current class being analyzed</a:t>
            </a:r>
          </a:p>
          <a:p>
            <a:pPr lvl="1"/>
            <a:r>
              <a:rPr lang="en-US" dirty="0"/>
              <a:t>Use something descriptive like a decision tree to predict whether it is a member of the class or not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307113A-A246-464E-8703-8D114BC6E0F7}"/>
              </a:ext>
            </a:extLst>
          </p:cNvPr>
          <p:cNvSpPr/>
          <p:nvPr/>
        </p:nvSpPr>
        <p:spPr>
          <a:xfrm>
            <a:off x="3097161" y="985659"/>
            <a:ext cx="3116826" cy="1855864"/>
          </a:xfrm>
          <a:prstGeom prst="wedgeRectCallout">
            <a:avLst>
              <a:gd name="adj1" fmla="val 70635"/>
              <a:gd name="adj2" fmla="val 2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Here’s the tree for “Group J”. How would you describe “Group J”, based on the tree?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850DD5E-675B-42E4-A9DF-47D3D46AC304}"/>
              </a:ext>
            </a:extLst>
          </p:cNvPr>
          <p:cNvSpPr/>
          <p:nvPr/>
        </p:nvSpPr>
        <p:spPr>
          <a:xfrm>
            <a:off x="2453147" y="3821488"/>
            <a:ext cx="3760839" cy="3036512"/>
          </a:xfrm>
          <a:prstGeom prst="wedgeRectCallout">
            <a:avLst>
              <a:gd name="adj1" fmla="val 60879"/>
              <a:gd name="adj2" fmla="val 16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Whiskeys in group J are described as…</a:t>
            </a:r>
          </a:p>
          <a:p>
            <a:endParaRPr lang="en-US" dirty="0"/>
          </a:p>
          <a:p>
            <a:r>
              <a:rPr lang="en-US" dirty="0"/>
              <a:t>“A round body and a sherry nose,” 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en-US" dirty="0"/>
          </a:p>
          <a:p>
            <a:r>
              <a:rPr lang="en-US" dirty="0"/>
              <a:t>“A full gold (but not red) color with a light (but not round) body and a dry finish.”</a:t>
            </a:r>
          </a:p>
        </p:txBody>
      </p:sp>
    </p:spTree>
    <p:extLst>
      <p:ext uri="{BB962C8B-B14F-4D97-AF65-F5344CB8AC3E}">
        <p14:creationId xmlns:p14="http://schemas.microsoft.com/office/powerpoint/2010/main" val="7163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1924-7050-44D6-822D-5D36EAB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clustering for supervised learning? Capital One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670B-B5D1-43A0-855B-C2B9C483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use </a:t>
            </a:r>
            <a:r>
              <a:rPr lang="en-US" i="1" dirty="0"/>
              <a:t>all available features </a:t>
            </a:r>
            <a:r>
              <a:rPr lang="en-US" dirty="0"/>
              <a:t>and cluster all current customers to identify natural groups.</a:t>
            </a:r>
          </a:p>
          <a:p>
            <a:r>
              <a:rPr lang="en-US" dirty="0"/>
              <a:t>What kind of customer groups might you identify, based on their credit card usage behavior?</a:t>
            </a:r>
          </a:p>
          <a:p>
            <a:r>
              <a:rPr lang="en-US" dirty="0"/>
              <a:t>Then, use supervised learning to train a model </a:t>
            </a:r>
            <a:r>
              <a:rPr lang="en-US" i="1" dirty="0"/>
              <a:t>using only the features that will be available at application time</a:t>
            </a:r>
          </a:p>
          <a:p>
            <a:r>
              <a:rPr lang="en-US" dirty="0"/>
              <a:t>Then, use that model at application time to produce probabilities for cluster membership</a:t>
            </a:r>
          </a:p>
          <a:p>
            <a:r>
              <a:rPr lang="en-US" dirty="0"/>
              <a:t>Viola, you have used unsupervised learning to circle back and inform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836359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8018-E13E-484A-ACCF-C9F30735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06A37-2000-4C60-BE7D-8564E11F4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3" y="529225"/>
            <a:ext cx="6163631" cy="6163631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55896E2-31D8-430C-B012-ECF90F7BE9E3}"/>
              </a:ext>
            </a:extLst>
          </p:cNvPr>
          <p:cNvSpPr/>
          <p:nvPr/>
        </p:nvSpPr>
        <p:spPr>
          <a:xfrm>
            <a:off x="174416" y="213965"/>
            <a:ext cx="2820362" cy="3397075"/>
          </a:xfrm>
          <a:prstGeom prst="wedgeRectCallout">
            <a:avLst>
              <a:gd name="adj1" fmla="val 69110"/>
              <a:gd name="adj2" fmla="val 10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 is very fast in the earlier stages (because you often simply </a:t>
            </a:r>
            <a:r>
              <a:rPr lang="en-US" i="1" dirty="0"/>
              <a:t>don’t</a:t>
            </a:r>
            <a:r>
              <a:rPr lang="en-US" dirty="0"/>
              <a:t> yet understand your business question or your data), but takes longer in the evaluation stage.</a:t>
            </a:r>
          </a:p>
        </p:txBody>
      </p:sp>
    </p:spTree>
    <p:extLst>
      <p:ext uri="{BB962C8B-B14F-4D97-AF65-F5344CB8AC3E}">
        <p14:creationId xmlns:p14="http://schemas.microsoft.com/office/powerpoint/2010/main" val="1978281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slide deck from 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0BA34-4A00-4722-A912-D76FF2BA8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clustering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i="1" dirty="0"/>
              <a:t>Centroid</a:t>
            </a:r>
            <a:r>
              <a:rPr lang="en-US" dirty="0"/>
              <a:t>-based clustering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8DC81D-87E1-4C7B-B99B-1F192B61F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different ways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320136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475F-B116-43B1-9A05-54620C17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253E0B-B946-4442-AB03-332A8D70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Considers individual points and the distance between them</a:t>
            </a:r>
          </a:p>
          <a:p>
            <a:r>
              <a:rPr lang="en-US" dirty="0"/>
              <a:t>The idea is to cluster points based on some “link function” – i.e., minimum requirement that must be met before a cluster is merged with another cluster.</a:t>
            </a:r>
          </a:p>
          <a:p>
            <a:r>
              <a:rPr lang="en-US" dirty="0"/>
              <a:t>For the following slides, we will use the following link function: </a:t>
            </a:r>
          </a:p>
          <a:p>
            <a:pPr lvl="1"/>
            <a:r>
              <a:rPr lang="en-US" dirty="0"/>
              <a:t>“For any given pair of clusters, the Euclidian Distance between the closest two points must be </a:t>
            </a:r>
            <a:r>
              <a:rPr lang="en-US" i="1" dirty="0"/>
              <a:t>smaller than some threshold </a:t>
            </a:r>
            <a:r>
              <a:rPr lang="en-US" dirty="0"/>
              <a:t>in order for the clusters to be merged.”</a:t>
            </a:r>
            <a:endParaRPr lang="en-US" i="1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2EBE50A-0FC8-4DDA-89CF-26364648D520}"/>
              </a:ext>
            </a:extLst>
          </p:cNvPr>
          <p:cNvSpPr/>
          <p:nvPr/>
        </p:nvSpPr>
        <p:spPr>
          <a:xfrm>
            <a:off x="3219855" y="5204298"/>
            <a:ext cx="4173166" cy="972665"/>
          </a:xfrm>
          <a:prstGeom prst="wedgeRectCallout">
            <a:avLst>
              <a:gd name="adj1" fmla="val 26020"/>
              <a:gd name="adj2" fmla="val -80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chosen “threshold” is arbitrary and exploratory.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6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CAD6-1E53-4921-9A02-5352EB10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00" y="1445934"/>
            <a:ext cx="3561000" cy="4351338"/>
          </a:xfrm>
        </p:spPr>
        <p:txBody>
          <a:bodyPr/>
          <a:lstStyle/>
          <a:p>
            <a:r>
              <a:rPr lang="en-US" dirty="0"/>
              <a:t>Start with 6 points.</a:t>
            </a:r>
          </a:p>
          <a:p>
            <a:r>
              <a:rPr lang="en-US" dirty="0"/>
              <a:t>Important! At the beginning, </a:t>
            </a:r>
            <a:r>
              <a:rPr lang="en-US" i="1" dirty="0"/>
              <a:t>each point is its own cluster.</a:t>
            </a:r>
          </a:p>
          <a:p>
            <a:r>
              <a:rPr lang="en-US" dirty="0"/>
              <a:t>So, 6 clusters.</a:t>
            </a:r>
          </a:p>
          <a:p>
            <a:r>
              <a:rPr lang="en-US" b="1" dirty="0"/>
              <a:t>What will be the next pair of clusters to merge, as we increase the link function threshold?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E99CB-4A78-47B6-AB1C-68C5430344EE}"/>
              </a:ext>
            </a:extLst>
          </p:cNvPr>
          <p:cNvCxnSpPr>
            <a:cxnSpLocks/>
          </p:cNvCxnSpPr>
          <p:nvPr/>
        </p:nvCxnSpPr>
        <p:spPr>
          <a:xfrm>
            <a:off x="3824748" y="757084"/>
            <a:ext cx="0" cy="54198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D4308-5ABC-4371-A3C7-CB06EE9061C6}"/>
              </a:ext>
            </a:extLst>
          </p:cNvPr>
          <p:cNvCxnSpPr>
            <a:cxnSpLocks/>
          </p:cNvCxnSpPr>
          <p:nvPr/>
        </p:nvCxnSpPr>
        <p:spPr>
          <a:xfrm flipH="1">
            <a:off x="3824748" y="6170588"/>
            <a:ext cx="54274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05D82E3-6C2F-4D2D-B1FE-BA3AE97D8F23}"/>
              </a:ext>
            </a:extLst>
          </p:cNvPr>
          <p:cNvSpPr txBox="1">
            <a:spLocks/>
          </p:cNvSpPr>
          <p:nvPr/>
        </p:nvSpPr>
        <p:spPr>
          <a:xfrm>
            <a:off x="269400" y="-650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Hierarchical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02C16-7A88-4579-A37C-0DF6CA2E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22" y="1260555"/>
            <a:ext cx="4196561" cy="38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171863A-9713-43E1-B3CA-F51071A1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96" y="1624478"/>
            <a:ext cx="4196561" cy="3861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90632-1284-46FF-A7AB-E144349B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CAD6-1E53-4921-9A02-5352EB10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2035" cy="4351338"/>
          </a:xfrm>
        </p:spPr>
        <p:txBody>
          <a:bodyPr/>
          <a:lstStyle/>
          <a:p>
            <a:r>
              <a:rPr lang="en-US" dirty="0"/>
              <a:t>What will be the next pair of clusters to merge, as we increase the link function threshold?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E99CB-4A78-47B6-AB1C-68C5430344EE}"/>
              </a:ext>
            </a:extLst>
          </p:cNvPr>
          <p:cNvCxnSpPr>
            <a:cxnSpLocks/>
          </p:cNvCxnSpPr>
          <p:nvPr/>
        </p:nvCxnSpPr>
        <p:spPr>
          <a:xfrm>
            <a:off x="3824748" y="757084"/>
            <a:ext cx="0" cy="54198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D4308-5ABC-4371-A3C7-CB06EE9061C6}"/>
              </a:ext>
            </a:extLst>
          </p:cNvPr>
          <p:cNvCxnSpPr>
            <a:cxnSpLocks/>
          </p:cNvCxnSpPr>
          <p:nvPr/>
        </p:nvCxnSpPr>
        <p:spPr>
          <a:xfrm flipH="1">
            <a:off x="3824748" y="6170588"/>
            <a:ext cx="54274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3FA7AE-7069-4588-B2B9-F3FF42D4C0EF}"/>
              </a:ext>
            </a:extLst>
          </p:cNvPr>
          <p:cNvSpPr/>
          <p:nvPr/>
        </p:nvSpPr>
        <p:spPr>
          <a:xfrm>
            <a:off x="4886633" y="4493342"/>
            <a:ext cx="1032387" cy="993058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614153-25A2-403D-9956-57C2A420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96" y="1536062"/>
            <a:ext cx="4196561" cy="3861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90632-1284-46FF-A7AB-E144349B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Clusters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E99CB-4A78-47B6-AB1C-68C5430344EE}"/>
              </a:ext>
            </a:extLst>
          </p:cNvPr>
          <p:cNvCxnSpPr>
            <a:cxnSpLocks/>
          </p:cNvCxnSpPr>
          <p:nvPr/>
        </p:nvCxnSpPr>
        <p:spPr>
          <a:xfrm>
            <a:off x="3824748" y="757084"/>
            <a:ext cx="0" cy="54198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D4308-5ABC-4371-A3C7-CB06EE9061C6}"/>
              </a:ext>
            </a:extLst>
          </p:cNvPr>
          <p:cNvCxnSpPr>
            <a:cxnSpLocks/>
          </p:cNvCxnSpPr>
          <p:nvPr/>
        </p:nvCxnSpPr>
        <p:spPr>
          <a:xfrm flipH="1">
            <a:off x="3824748" y="6170588"/>
            <a:ext cx="54274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3FA7AE-7069-4588-B2B9-F3FF42D4C0EF}"/>
              </a:ext>
            </a:extLst>
          </p:cNvPr>
          <p:cNvSpPr/>
          <p:nvPr/>
        </p:nvSpPr>
        <p:spPr>
          <a:xfrm>
            <a:off x="4886633" y="4493342"/>
            <a:ext cx="1032387" cy="993058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BF393C-B109-462C-AFF3-B28406FC5240}"/>
              </a:ext>
            </a:extLst>
          </p:cNvPr>
          <p:cNvSpPr/>
          <p:nvPr/>
        </p:nvSpPr>
        <p:spPr>
          <a:xfrm>
            <a:off x="6221548" y="3259393"/>
            <a:ext cx="1179497" cy="1233949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7D6A1E-FFC4-4F59-BC47-8E9E44A2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2035" cy="4351338"/>
          </a:xfrm>
        </p:spPr>
        <p:txBody>
          <a:bodyPr/>
          <a:lstStyle/>
          <a:p>
            <a:r>
              <a:rPr lang="en-US" dirty="0"/>
              <a:t>What will be the next pair of clusters to merge, as we increase the link function threshold?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C06266-B863-4473-92AD-04678C97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196" y="1624478"/>
            <a:ext cx="4196561" cy="3861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90632-1284-46FF-A7AB-E144349B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Clusters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E99CB-4A78-47B6-AB1C-68C5430344EE}"/>
              </a:ext>
            </a:extLst>
          </p:cNvPr>
          <p:cNvCxnSpPr>
            <a:cxnSpLocks/>
          </p:cNvCxnSpPr>
          <p:nvPr/>
        </p:nvCxnSpPr>
        <p:spPr>
          <a:xfrm>
            <a:off x="3824748" y="757084"/>
            <a:ext cx="0" cy="54198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D4308-5ABC-4371-A3C7-CB06EE9061C6}"/>
              </a:ext>
            </a:extLst>
          </p:cNvPr>
          <p:cNvCxnSpPr>
            <a:cxnSpLocks/>
          </p:cNvCxnSpPr>
          <p:nvPr/>
        </p:nvCxnSpPr>
        <p:spPr>
          <a:xfrm flipH="1">
            <a:off x="3824748" y="6170588"/>
            <a:ext cx="54274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3FA7AE-7069-4588-B2B9-F3FF42D4C0EF}"/>
              </a:ext>
            </a:extLst>
          </p:cNvPr>
          <p:cNvSpPr/>
          <p:nvPr/>
        </p:nvSpPr>
        <p:spPr>
          <a:xfrm>
            <a:off x="4886633" y="4493342"/>
            <a:ext cx="1032387" cy="993058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DB4916-3717-4FB6-AEC5-7F19848E2DA9}"/>
              </a:ext>
            </a:extLst>
          </p:cNvPr>
          <p:cNvSpPr/>
          <p:nvPr/>
        </p:nvSpPr>
        <p:spPr>
          <a:xfrm>
            <a:off x="5486970" y="2366999"/>
            <a:ext cx="2102964" cy="2200048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A63D5B-2AF1-4713-89F8-10616269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2035" cy="4351338"/>
          </a:xfrm>
        </p:spPr>
        <p:txBody>
          <a:bodyPr/>
          <a:lstStyle/>
          <a:p>
            <a:r>
              <a:rPr lang="en-US" dirty="0"/>
              <a:t>What will be the next pair of clusters to merge, as we increase the link function threshold?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2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1233</Words>
  <Application>Microsoft Office PowerPoint</Application>
  <PresentationFormat>Widescreen</PresentationFormat>
  <Paragraphs>118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18 – Unsupervised Data Mining and Clustering</vt:lpstr>
      <vt:lpstr>Clustering</vt:lpstr>
      <vt:lpstr>Why cluster?</vt:lpstr>
      <vt:lpstr>Hierarchical clustering  vs  Centroid-based clustering</vt:lpstr>
      <vt:lpstr>Hierarchical Clustering</vt:lpstr>
      <vt:lpstr>PowerPoint Presentation</vt:lpstr>
      <vt:lpstr>5 Clusters</vt:lpstr>
      <vt:lpstr>4 Clusters</vt:lpstr>
      <vt:lpstr>3 Clusters</vt:lpstr>
      <vt:lpstr>2 Clusters</vt:lpstr>
      <vt:lpstr>1 Cluster</vt:lpstr>
      <vt:lpstr>Summary of the merging steps we just did</vt:lpstr>
      <vt:lpstr>Dendogram – another way of visualizing 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Again…</vt:lpstr>
      <vt:lpstr>Time for more whiskey</vt:lpstr>
      <vt:lpstr>Whiskey dendogram</vt:lpstr>
      <vt:lpstr>Whiskey dendogram</vt:lpstr>
      <vt:lpstr>Whiskey dendogram</vt:lpstr>
      <vt:lpstr>Whiskey dendogram</vt:lpstr>
      <vt:lpstr>The tree of life is a dendogram</vt:lpstr>
      <vt:lpstr>Alternative: Centroid-based clustering</vt:lpstr>
      <vt:lpstr>Hierarchical clustering vs centroid-based clustering</vt:lpstr>
      <vt:lpstr>PowerPoint Presentation</vt:lpstr>
      <vt:lpstr>PowerPoint Presentation</vt:lpstr>
      <vt:lpstr>Another example</vt:lpstr>
      <vt:lpstr>PowerPoint Presentation</vt:lpstr>
      <vt:lpstr>Understanding the Results of Clustering</vt:lpstr>
      <vt:lpstr>Supervised learning to describe cluster </vt:lpstr>
      <vt:lpstr>How to use clustering for supervised learning? Capital One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– Unsupervised Data Mining and Clustering</dc:title>
  <dc:creator>David Eargle</dc:creator>
  <cp:lastModifiedBy>David Eargle</cp:lastModifiedBy>
  <cp:revision>23</cp:revision>
  <dcterms:created xsi:type="dcterms:W3CDTF">2018-04-02T21:44:18Z</dcterms:created>
  <dcterms:modified xsi:type="dcterms:W3CDTF">2018-12-20T22:21:44Z</dcterms:modified>
</cp:coreProperties>
</file>