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2" r:id="rId7"/>
    <p:sldId id="261" r:id="rId8"/>
    <p:sldId id="263" r:id="rId9"/>
    <p:sldId id="269" r:id="rId10"/>
    <p:sldId id="264" r:id="rId11"/>
    <p:sldId id="270" r:id="rId12"/>
    <p:sldId id="265" r:id="rId13"/>
    <p:sldId id="271" r:id="rId14"/>
    <p:sldId id="272" r:id="rId15"/>
    <p:sldId id="273" r:id="rId16"/>
    <p:sldId id="274" r:id="rId17"/>
    <p:sldId id="267" r:id="rId18"/>
    <p:sldId id="275" r:id="rId19"/>
    <p:sldId id="277" r:id="rId20"/>
    <p:sldId id="276" r:id="rId21"/>
    <p:sldId id="289" r:id="rId22"/>
    <p:sldId id="280" r:id="rId23"/>
    <p:sldId id="281" r:id="rId24"/>
    <p:sldId id="279" r:id="rId25"/>
    <p:sldId id="282" r:id="rId26"/>
    <p:sldId id="283" r:id="rId27"/>
    <p:sldId id="284" r:id="rId28"/>
    <p:sldId id="288" r:id="rId29"/>
    <p:sldId id="287" r:id="rId30"/>
    <p:sldId id="285" r:id="rId31"/>
    <p:sldId id="286"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122" d="100"/>
          <a:sy n="122"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E5463-B82C-4BC0-B7DF-386C2AB94959}"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2F689-BA1B-40F1-ADDA-C087C4BDA069}" type="slidenum">
              <a:rPr lang="en-US" smtClean="0"/>
              <a:t>‹#›</a:t>
            </a:fld>
            <a:endParaRPr lang="en-US"/>
          </a:p>
        </p:txBody>
      </p:sp>
    </p:spTree>
    <p:extLst>
      <p:ext uri="{BB962C8B-B14F-4D97-AF65-F5344CB8AC3E}">
        <p14:creationId xmlns:p14="http://schemas.microsoft.com/office/powerpoint/2010/main" val="193246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9</a:t>
            </a:fld>
            <a:endParaRPr lang="en-IE"/>
          </a:p>
        </p:txBody>
      </p:sp>
    </p:spTree>
    <p:extLst>
      <p:ext uri="{BB962C8B-B14F-4D97-AF65-F5344CB8AC3E}">
        <p14:creationId xmlns:p14="http://schemas.microsoft.com/office/powerpoint/2010/main" val="92643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25</a:t>
            </a:fld>
            <a:endParaRPr lang="en-IE"/>
          </a:p>
        </p:txBody>
      </p:sp>
    </p:spTree>
    <p:extLst>
      <p:ext uri="{BB962C8B-B14F-4D97-AF65-F5344CB8AC3E}">
        <p14:creationId xmlns:p14="http://schemas.microsoft.com/office/powerpoint/2010/main" val="40691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26</a:t>
            </a:fld>
            <a:endParaRPr lang="en-IE"/>
          </a:p>
        </p:txBody>
      </p:sp>
    </p:spTree>
    <p:extLst>
      <p:ext uri="{BB962C8B-B14F-4D97-AF65-F5344CB8AC3E}">
        <p14:creationId xmlns:p14="http://schemas.microsoft.com/office/powerpoint/2010/main" val="280202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27</a:t>
            </a:fld>
            <a:endParaRPr lang="en-IE"/>
          </a:p>
        </p:txBody>
      </p:sp>
    </p:spTree>
    <p:extLst>
      <p:ext uri="{BB962C8B-B14F-4D97-AF65-F5344CB8AC3E}">
        <p14:creationId xmlns:p14="http://schemas.microsoft.com/office/powerpoint/2010/main" val="531651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29</a:t>
            </a:fld>
            <a:endParaRPr lang="en-IE"/>
          </a:p>
        </p:txBody>
      </p:sp>
    </p:spTree>
    <p:extLst>
      <p:ext uri="{BB962C8B-B14F-4D97-AF65-F5344CB8AC3E}">
        <p14:creationId xmlns:p14="http://schemas.microsoft.com/office/powerpoint/2010/main" val="420684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30</a:t>
            </a:fld>
            <a:endParaRPr lang="en-IE"/>
          </a:p>
        </p:txBody>
      </p:sp>
    </p:spTree>
    <p:extLst>
      <p:ext uri="{BB962C8B-B14F-4D97-AF65-F5344CB8AC3E}">
        <p14:creationId xmlns:p14="http://schemas.microsoft.com/office/powerpoint/2010/main" val="3359921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31</a:t>
            </a:fld>
            <a:endParaRPr lang="en-IE"/>
          </a:p>
        </p:txBody>
      </p:sp>
    </p:spTree>
    <p:extLst>
      <p:ext uri="{BB962C8B-B14F-4D97-AF65-F5344CB8AC3E}">
        <p14:creationId xmlns:p14="http://schemas.microsoft.com/office/powerpoint/2010/main" val="398808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11</a:t>
            </a:fld>
            <a:endParaRPr lang="en-IE"/>
          </a:p>
        </p:txBody>
      </p:sp>
    </p:spTree>
    <p:extLst>
      <p:ext uri="{BB962C8B-B14F-4D97-AF65-F5344CB8AC3E}">
        <p14:creationId xmlns:p14="http://schemas.microsoft.com/office/powerpoint/2010/main" val="10831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13</a:t>
            </a:fld>
            <a:endParaRPr lang="en-IE"/>
          </a:p>
        </p:txBody>
      </p:sp>
    </p:spTree>
    <p:extLst>
      <p:ext uri="{BB962C8B-B14F-4D97-AF65-F5344CB8AC3E}">
        <p14:creationId xmlns:p14="http://schemas.microsoft.com/office/powerpoint/2010/main" val="297623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14</a:t>
            </a:fld>
            <a:endParaRPr lang="en-IE"/>
          </a:p>
        </p:txBody>
      </p:sp>
    </p:spTree>
    <p:extLst>
      <p:ext uri="{BB962C8B-B14F-4D97-AF65-F5344CB8AC3E}">
        <p14:creationId xmlns:p14="http://schemas.microsoft.com/office/powerpoint/2010/main" val="177788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15</a:t>
            </a:fld>
            <a:endParaRPr lang="en-IE"/>
          </a:p>
        </p:txBody>
      </p:sp>
    </p:spTree>
    <p:extLst>
      <p:ext uri="{BB962C8B-B14F-4D97-AF65-F5344CB8AC3E}">
        <p14:creationId xmlns:p14="http://schemas.microsoft.com/office/powerpoint/2010/main" val="623628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16</a:t>
            </a:fld>
            <a:endParaRPr lang="en-IE"/>
          </a:p>
        </p:txBody>
      </p:sp>
    </p:spTree>
    <p:extLst>
      <p:ext uri="{BB962C8B-B14F-4D97-AF65-F5344CB8AC3E}">
        <p14:creationId xmlns:p14="http://schemas.microsoft.com/office/powerpoint/2010/main" val="315722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18</a:t>
            </a:fld>
            <a:endParaRPr lang="en-IE"/>
          </a:p>
        </p:txBody>
      </p:sp>
    </p:spTree>
    <p:extLst>
      <p:ext uri="{BB962C8B-B14F-4D97-AF65-F5344CB8AC3E}">
        <p14:creationId xmlns:p14="http://schemas.microsoft.com/office/powerpoint/2010/main" val="889302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19</a:t>
            </a:fld>
            <a:endParaRPr lang="en-IE"/>
          </a:p>
        </p:txBody>
      </p:sp>
    </p:spTree>
    <p:extLst>
      <p:ext uri="{BB962C8B-B14F-4D97-AF65-F5344CB8AC3E}">
        <p14:creationId xmlns:p14="http://schemas.microsoft.com/office/powerpoint/2010/main" val="2574030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endParaRPr lang="en-IE"/>
          </a:p>
        </p:txBody>
      </p:sp>
      <p:sp>
        <p:nvSpPr>
          <p:cNvPr id="5" name="Slide Number Placeholder 4"/>
          <p:cNvSpPr>
            <a:spLocks noGrp="1"/>
          </p:cNvSpPr>
          <p:nvPr>
            <p:ph type="sldNum" sz="quarter" idx="11"/>
          </p:nvPr>
        </p:nvSpPr>
        <p:spPr/>
        <p:txBody>
          <a:bodyPr/>
          <a:lstStyle/>
          <a:p>
            <a:pPr>
              <a:defRPr/>
            </a:pPr>
            <a:fld id="{5012BF16-63C2-4958-952A-E6EC7F15FB5A}" type="slidenum">
              <a:rPr lang="en-IE" smtClean="0"/>
              <a:pPr>
                <a:defRPr/>
              </a:pPr>
              <a:t>24</a:t>
            </a:fld>
            <a:endParaRPr lang="en-IE"/>
          </a:p>
        </p:txBody>
      </p:sp>
    </p:spTree>
    <p:extLst>
      <p:ext uri="{BB962C8B-B14F-4D97-AF65-F5344CB8AC3E}">
        <p14:creationId xmlns:p14="http://schemas.microsoft.com/office/powerpoint/2010/main" val="96065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7474-147C-4B95-957D-4C3A4FA54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76E568-3152-4758-9CC1-5D5ADD00A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F97959-EFF3-43A6-99F9-06811F1D775B}"/>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DFCF0D33-476B-4467-A407-75A778D0D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78A30-9E90-4082-B22E-815563D90352}"/>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302664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172-5A5B-45B9-B959-0B8BF7963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EB899-4DA8-415F-B2DD-B1042C60A5D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E7CD3-B788-4B50-B811-08E163BA2022}"/>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8EA0D3EA-AB3F-4205-A967-98162DF28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F6256-DC1E-4713-A922-48C555CEEBF8}"/>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306173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0F2D-AD76-4BB0-936D-50D62E1CBE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394AB7-381C-44BF-A117-4519E2AE59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901D4-7ACE-4785-B616-B1131CDFE3BB}"/>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15C0A18E-A6BB-4CED-9323-86F69AD57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02BF3-8028-4FC3-A859-7573D9E99FB8}"/>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97273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DC0E-9BB6-4B95-AD6F-6DB97784B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F5120-9278-46DD-ACFD-6D99E5F2D4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BB53E-B778-4056-98FD-DACF0B699907}"/>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927B50EC-5462-4C47-959C-294513E77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D3DFB-5014-4BC4-9C20-22419277B5FD}"/>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392241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785F-1304-41B0-97AA-46C5B4C10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3369C2-F577-4113-83A7-5ABF141A7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F97CF0-8D77-4781-8C81-49CE1DD2E701}"/>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99B5DB20-D9A2-460D-9A9D-32A8CABB3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5CD6F-1F04-4725-BC7E-EEA47E6FA6F7}"/>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11188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A614-C49E-46CA-A367-681F979B5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A30FB-3248-4307-A285-A5ADB821AF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1FA42F-061A-4C61-B04D-3DCC7485A5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F7FD82-E27D-44EB-AC12-816C7047EA81}"/>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6" name="Footer Placeholder 5">
            <a:extLst>
              <a:ext uri="{FF2B5EF4-FFF2-40B4-BE49-F238E27FC236}">
                <a16:creationId xmlns:a16="http://schemas.microsoft.com/office/drawing/2014/main" id="{E76C86D7-EA11-4D30-8475-D11CAF08D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0E1D0-5F8D-4212-BF07-D9DCA3646A5A}"/>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96351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8A90-0546-4707-B586-B8C3C58BD0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144D6-DBE1-4160-8BF2-87ECDA4EB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5624D0-5F5B-4519-AA83-C6731C3F96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802DCD-7880-4880-9B47-9A72DD2DB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463E0D-E985-46DF-B1E7-7FCE4584B0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E38336-6D64-4799-ACD6-29902D2A6495}"/>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8" name="Footer Placeholder 7">
            <a:extLst>
              <a:ext uri="{FF2B5EF4-FFF2-40B4-BE49-F238E27FC236}">
                <a16:creationId xmlns:a16="http://schemas.microsoft.com/office/drawing/2014/main" id="{71353544-03F9-439B-A4AB-EE68A8A9B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ECD025-69CF-48D4-9464-6783E4AF6B10}"/>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119616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8862-79F5-45A9-9D94-8DA707A240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DFC817-A5C3-4738-ACCB-ED23CC943EE9}"/>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4" name="Footer Placeholder 3">
            <a:extLst>
              <a:ext uri="{FF2B5EF4-FFF2-40B4-BE49-F238E27FC236}">
                <a16:creationId xmlns:a16="http://schemas.microsoft.com/office/drawing/2014/main" id="{292D1CDE-0CE5-4ACA-8EDB-23AF0B3A3D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18863-0FE2-4806-9B6F-C3207E5169FC}"/>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86621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2C844-2C3F-4DC9-836B-0A245301EFED}"/>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3" name="Footer Placeholder 2">
            <a:extLst>
              <a:ext uri="{FF2B5EF4-FFF2-40B4-BE49-F238E27FC236}">
                <a16:creationId xmlns:a16="http://schemas.microsoft.com/office/drawing/2014/main" id="{73B00FD7-8CE6-4A75-BC3D-1429FF0A10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9F7F7-88BA-4EF1-8757-AB154F894B5B}"/>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350400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CF15-AA76-4781-B4E9-FE755C567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92F317-0ACF-476B-9169-60EBA1922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482D7-EAC6-4AE6-AC9E-E571C091B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ACD14C-77D7-4532-B661-93D2C4E7DBE4}"/>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6" name="Footer Placeholder 5">
            <a:extLst>
              <a:ext uri="{FF2B5EF4-FFF2-40B4-BE49-F238E27FC236}">
                <a16:creationId xmlns:a16="http://schemas.microsoft.com/office/drawing/2014/main" id="{DB2334F5-AEAB-4A1D-A2EA-1717EC5C2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7211C-DB6F-4D30-9D51-EEBED0A4AE00}"/>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164348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27E4-AD68-4BCB-9A4F-443526735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84EA3A-ACF9-4C8F-874E-FAB81969E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C5C53-E6F0-42E4-8C84-C10B6B62F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FC741-BEC1-4805-8CC3-05344B773DA4}"/>
              </a:ext>
            </a:extLst>
          </p:cNvPr>
          <p:cNvSpPr>
            <a:spLocks noGrp="1"/>
          </p:cNvSpPr>
          <p:nvPr>
            <p:ph type="dt" sz="half" idx="10"/>
          </p:nvPr>
        </p:nvSpPr>
        <p:spPr/>
        <p:txBody>
          <a:bodyPr/>
          <a:lstStyle/>
          <a:p>
            <a:fld id="{471208EC-41D9-4A8A-B520-AA7C35780EA9}" type="datetimeFigureOut">
              <a:rPr lang="en-US" smtClean="0"/>
              <a:t>12/20/2018</a:t>
            </a:fld>
            <a:endParaRPr lang="en-US"/>
          </a:p>
        </p:txBody>
      </p:sp>
      <p:sp>
        <p:nvSpPr>
          <p:cNvPr id="6" name="Footer Placeholder 5">
            <a:extLst>
              <a:ext uri="{FF2B5EF4-FFF2-40B4-BE49-F238E27FC236}">
                <a16:creationId xmlns:a16="http://schemas.microsoft.com/office/drawing/2014/main" id="{A60A6D8E-6538-4F10-9B89-EDA8FADC9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66A45-7C03-4094-BFFF-CD431D8306F3}"/>
              </a:ext>
            </a:extLst>
          </p:cNvPr>
          <p:cNvSpPr>
            <a:spLocks noGrp="1"/>
          </p:cNvSpPr>
          <p:nvPr>
            <p:ph type="sldNum" sz="quarter" idx="12"/>
          </p:nvPr>
        </p:nvSpPr>
        <p:spPr/>
        <p:txBody>
          <a:bodyPr/>
          <a:lstStyle/>
          <a:p>
            <a:fld id="{2D78E737-D12E-4E32-B375-7F92A318C6F2}" type="slidenum">
              <a:rPr lang="en-US" smtClean="0"/>
              <a:t>‹#›</a:t>
            </a:fld>
            <a:endParaRPr lang="en-US"/>
          </a:p>
        </p:txBody>
      </p:sp>
    </p:spTree>
    <p:extLst>
      <p:ext uri="{BB962C8B-B14F-4D97-AF65-F5344CB8AC3E}">
        <p14:creationId xmlns:p14="http://schemas.microsoft.com/office/powerpoint/2010/main" val="373427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6D9E6-AA4F-41AB-A873-3D641F1D3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D8328-C8A9-4A8F-B87B-E0B78B60A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9B383-98C7-47D1-9540-2FA2EF91D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208EC-41D9-4A8A-B520-AA7C35780EA9}" type="datetimeFigureOut">
              <a:rPr lang="en-US" smtClean="0"/>
              <a:t>12/20/2018</a:t>
            </a:fld>
            <a:endParaRPr lang="en-US"/>
          </a:p>
        </p:txBody>
      </p:sp>
      <p:sp>
        <p:nvSpPr>
          <p:cNvPr id="5" name="Footer Placeholder 4">
            <a:extLst>
              <a:ext uri="{FF2B5EF4-FFF2-40B4-BE49-F238E27FC236}">
                <a16:creationId xmlns:a16="http://schemas.microsoft.com/office/drawing/2014/main" id="{D22653BC-3F8B-4366-A42C-D8E3CC9DB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DA5B24-DF4D-45ED-9632-03AAEA477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8E737-D12E-4E32-B375-7F92A318C6F2}" type="slidenum">
              <a:rPr lang="en-US" smtClean="0"/>
              <a:t>‹#›</a:t>
            </a:fld>
            <a:endParaRPr lang="en-US"/>
          </a:p>
        </p:txBody>
      </p:sp>
    </p:spTree>
    <p:extLst>
      <p:ext uri="{BB962C8B-B14F-4D97-AF65-F5344CB8AC3E}">
        <p14:creationId xmlns:p14="http://schemas.microsoft.com/office/powerpoint/2010/main" val="40311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08D0-2E08-4942-A1BD-C0FDCCBA9629}"/>
              </a:ext>
            </a:extLst>
          </p:cNvPr>
          <p:cNvSpPr>
            <a:spLocks noGrp="1"/>
          </p:cNvSpPr>
          <p:nvPr>
            <p:ph type="ctrTitle"/>
          </p:nvPr>
        </p:nvSpPr>
        <p:spPr/>
        <p:txBody>
          <a:bodyPr/>
          <a:lstStyle/>
          <a:p>
            <a:r>
              <a:rPr lang="en-US" dirty="0"/>
              <a:t>19 – Representing and mining text</a:t>
            </a:r>
          </a:p>
        </p:txBody>
      </p:sp>
      <p:sp>
        <p:nvSpPr>
          <p:cNvPr id="3" name="Subtitle 2">
            <a:extLst>
              <a:ext uri="{FF2B5EF4-FFF2-40B4-BE49-F238E27FC236}">
                <a16:creationId xmlns:a16="http://schemas.microsoft.com/office/drawing/2014/main" id="{B17B2CF0-FDB4-4241-9DA4-7A1C013D9793}"/>
              </a:ext>
            </a:extLst>
          </p:cNvPr>
          <p:cNvSpPr>
            <a:spLocks noGrp="1"/>
          </p:cNvSpPr>
          <p:nvPr>
            <p:ph type="subTitle" idx="1"/>
          </p:nvPr>
        </p:nvSpPr>
        <p:spPr/>
        <p:txBody>
          <a:bodyPr/>
          <a:lstStyle/>
          <a:p>
            <a:r>
              <a:rPr lang="en-US" dirty="0"/>
              <a:t>Dave Eargle – </a:t>
            </a:r>
            <a:r>
              <a:rPr lang="en-US"/>
              <a:t>CU Boulder</a:t>
            </a:r>
            <a:endParaRPr lang="en-US" dirty="0"/>
          </a:p>
        </p:txBody>
      </p:sp>
    </p:spTree>
    <p:extLst>
      <p:ext uri="{BB962C8B-B14F-4D97-AF65-F5344CB8AC3E}">
        <p14:creationId xmlns:p14="http://schemas.microsoft.com/office/powerpoint/2010/main" val="265159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4B20-4EB8-4124-88A1-5B5404B5370C}"/>
              </a:ext>
            </a:extLst>
          </p:cNvPr>
          <p:cNvSpPr>
            <a:spLocks noGrp="1"/>
          </p:cNvSpPr>
          <p:nvPr>
            <p:ph type="title"/>
          </p:nvPr>
        </p:nvSpPr>
        <p:spPr/>
        <p:txBody>
          <a:bodyPr/>
          <a:lstStyle/>
          <a:p>
            <a:r>
              <a:rPr lang="en-US" dirty="0"/>
              <a:t>Now you have a feature-vector representation!!!</a:t>
            </a:r>
          </a:p>
        </p:txBody>
      </p:sp>
      <p:sp>
        <p:nvSpPr>
          <p:cNvPr id="3" name="Content Placeholder 2">
            <a:extLst>
              <a:ext uri="{FF2B5EF4-FFF2-40B4-BE49-F238E27FC236}">
                <a16:creationId xmlns:a16="http://schemas.microsoft.com/office/drawing/2014/main" id="{F1EC70B2-DCB8-45A7-BC9F-298F3649C59E}"/>
              </a:ext>
            </a:extLst>
          </p:cNvPr>
          <p:cNvSpPr>
            <a:spLocks noGrp="1"/>
          </p:cNvSpPr>
          <p:nvPr>
            <p:ph idx="1"/>
          </p:nvPr>
        </p:nvSpPr>
        <p:spPr/>
        <p:txBody>
          <a:bodyPr/>
          <a:lstStyle/>
          <a:p>
            <a:r>
              <a:rPr lang="en-US" dirty="0"/>
              <a:t>Each document is a feature vector (one row per document). Each feature is a </a:t>
            </a:r>
            <a:r>
              <a:rPr lang="en-US" i="1" dirty="0"/>
              <a:t>token. </a:t>
            </a:r>
            <a:r>
              <a:rPr lang="en-US" dirty="0"/>
              <a:t>The value for each document-token pair can be binary, TF, TF normalized, TFIDF, whatever</a:t>
            </a:r>
          </a:p>
          <a:p>
            <a:r>
              <a:rPr lang="en-US" dirty="0"/>
              <a:t>So what might you </a:t>
            </a:r>
            <a:r>
              <a:rPr lang="en-US" i="1" dirty="0"/>
              <a:t>do</a:t>
            </a:r>
            <a:r>
              <a:rPr lang="en-US" dirty="0"/>
              <a:t> with your feature-vector representation?</a:t>
            </a:r>
          </a:p>
          <a:p>
            <a:pPr lvl="1"/>
            <a:r>
              <a:rPr lang="en-US" dirty="0"/>
              <a:t>Let’s be a search engine</a:t>
            </a:r>
          </a:p>
        </p:txBody>
      </p:sp>
    </p:spTree>
    <p:extLst>
      <p:ext uri="{BB962C8B-B14F-4D97-AF65-F5344CB8AC3E}">
        <p14:creationId xmlns:p14="http://schemas.microsoft.com/office/powerpoint/2010/main" val="87067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Jazz Musicians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16 prominent jazz musicians and excerpts of their biographies from Wikipedia</a:t>
            </a:r>
          </a:p>
        </p:txBody>
      </p:sp>
    </p:spTree>
    <p:extLst>
      <p:ext uri="{BB962C8B-B14F-4D97-AF65-F5344CB8AC3E}">
        <p14:creationId xmlns:p14="http://schemas.microsoft.com/office/powerpoint/2010/main" val="276959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151B-1A8C-46C3-941B-9BB67B8CA604}"/>
              </a:ext>
            </a:extLst>
          </p:cNvPr>
          <p:cNvSpPr>
            <a:spLocks noGrp="1"/>
          </p:cNvSpPr>
          <p:nvPr>
            <p:ph type="title"/>
          </p:nvPr>
        </p:nvSpPr>
        <p:spPr/>
        <p:txBody>
          <a:bodyPr/>
          <a:lstStyle/>
          <a:p>
            <a:r>
              <a:rPr lang="en-US" dirty="0"/>
              <a:t>Sample biographies of jazz musicians</a:t>
            </a:r>
          </a:p>
        </p:txBody>
      </p:sp>
      <p:sp>
        <p:nvSpPr>
          <p:cNvPr id="3" name="Content Placeholder 2">
            <a:extLst>
              <a:ext uri="{FF2B5EF4-FFF2-40B4-BE49-F238E27FC236}">
                <a16:creationId xmlns:a16="http://schemas.microsoft.com/office/drawing/2014/main" id="{6D68759D-B0BC-4B27-A1A1-5A450ECF417D}"/>
              </a:ext>
            </a:extLst>
          </p:cNvPr>
          <p:cNvSpPr>
            <a:spLocks noGrp="1"/>
          </p:cNvSpPr>
          <p:nvPr>
            <p:ph idx="1"/>
          </p:nvPr>
        </p:nvSpPr>
        <p:spPr>
          <a:xfrm>
            <a:off x="838200" y="1825625"/>
            <a:ext cx="10515600" cy="4693162"/>
          </a:xfrm>
        </p:spPr>
        <p:txBody>
          <a:bodyPr>
            <a:normAutofit fontScale="92500" lnSpcReduction="10000"/>
          </a:bodyPr>
          <a:lstStyle/>
          <a:p>
            <a:r>
              <a:rPr lang="en-US" sz="2400" dirty="0"/>
              <a:t>Charlie Parker Charles “Charlie” Parker, Jr., was an American jazz saxophonist and composer. Miles Davis once said, “You can tell the history of jazz in four words: Louis Armstrong. Charlie Parker.” Parker acquired the nickname “</a:t>
            </a:r>
            <a:r>
              <a:rPr lang="en-US" sz="2400" dirty="0" err="1"/>
              <a:t>Yardbird</a:t>
            </a:r>
            <a:r>
              <a:rPr lang="en-US" sz="2400" dirty="0"/>
              <a:t>” early in his career and the shortened form, “Bird,” which continued to be used for the rest of his life, inspired the titles of a number of Parker compositions, […] </a:t>
            </a:r>
          </a:p>
          <a:p>
            <a:r>
              <a:rPr lang="en-US" sz="2400" dirty="0"/>
              <a:t>Duke Ellington Edward Kennedy “Duke” Ellington was an American composer, pianist, and big-band leader. Ellington wrote over 1,000 compositions. In the opinion of Bob Blumenthal of The Boston Globe, “in the century since his birth, there has been no greater composer, American or otherwise, than Edward Kennedy Ellington.” A major figure in the history of jazz, Ellington’s music stretched into various other genres, including blues, gospel, film scores, popular, and classical.[…] </a:t>
            </a:r>
          </a:p>
          <a:p>
            <a:r>
              <a:rPr lang="en-US" sz="2400" dirty="0"/>
              <a:t>Miles Davis Miles Dewey Davis III was an American jazz musician, trumpeter, bandleader, and composer. Widely considered one of the most influential musicians of the 20th century, Miles Davis was, with his musical groups, at the forefront of several major developments in jazz music, including bebop, cool jazz, hard bop, modal jazz, and jazz fusion.[…]</a:t>
            </a:r>
          </a:p>
        </p:txBody>
      </p:sp>
    </p:spTree>
    <p:extLst>
      <p:ext uri="{BB962C8B-B14F-4D97-AF65-F5344CB8AC3E}">
        <p14:creationId xmlns:p14="http://schemas.microsoft.com/office/powerpoint/2010/main" val="70641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Jazz Musicians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Nearly 2,000 features after stemming and stop-word removal!</a:t>
            </a:r>
          </a:p>
          <a:p>
            <a:r>
              <a:rPr lang="en-US" dirty="0"/>
              <a:t>TFIDF calculated for each word in each document.</a:t>
            </a:r>
          </a:p>
          <a:p>
            <a:endParaRPr lang="en-US" dirty="0"/>
          </a:p>
          <a:p>
            <a:r>
              <a:rPr lang="en-US" dirty="0"/>
              <a:t>Let’s pretend we are a search engine. Search query: “Famous jazz saxophonist born in Kansas who played bebop and </a:t>
            </a:r>
            <a:r>
              <a:rPr lang="en-US" dirty="0" err="1"/>
              <a:t>latin</a:t>
            </a:r>
            <a:r>
              <a:rPr lang="en-US" dirty="0"/>
              <a:t>”</a:t>
            </a:r>
          </a:p>
          <a:p>
            <a:r>
              <a:rPr lang="en-US" dirty="0"/>
              <a:t>How can we find the closest-matching biography?</a:t>
            </a:r>
          </a:p>
        </p:txBody>
      </p:sp>
    </p:spTree>
    <p:extLst>
      <p:ext uri="{BB962C8B-B14F-4D97-AF65-F5344CB8AC3E}">
        <p14:creationId xmlns:p14="http://schemas.microsoft.com/office/powerpoint/2010/main" val="386707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45" y="88490"/>
            <a:ext cx="10515600" cy="1325563"/>
          </a:xfrm>
        </p:spPr>
        <p:txBody>
          <a:bodyPr/>
          <a:lstStyle/>
          <a:p>
            <a:r>
              <a:rPr lang="en-US" dirty="0"/>
              <a:t>Scoring the search query</a:t>
            </a:r>
          </a:p>
        </p:txBody>
      </p:sp>
      <p:pic>
        <p:nvPicPr>
          <p:cNvPr id="2050" name="Picture 2" descr="E:\Dropbox\NYU\2014 Spring\Data Mining for Business Analytics\Lectures\2014\Figures\DSB-figures\dsfb_1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73" y="1218491"/>
            <a:ext cx="4897248" cy="519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620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Dropbox\NYU\2014 Spring\Data Mining for Business Analytics\Lectures\2014\Figures\DSB-figures\dsfb_1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755" y="886011"/>
            <a:ext cx="4080386" cy="57024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3318944-51E3-4930-B953-438FD8D24FC3}"/>
              </a:ext>
            </a:extLst>
          </p:cNvPr>
          <p:cNvSpPr>
            <a:spLocks noGrp="1"/>
          </p:cNvSpPr>
          <p:nvPr>
            <p:ph type="title"/>
          </p:nvPr>
        </p:nvSpPr>
        <p:spPr/>
        <p:txBody>
          <a:bodyPr/>
          <a:lstStyle/>
          <a:p>
            <a:endParaRPr lang="en-US"/>
          </a:p>
        </p:txBody>
      </p:sp>
      <p:sp>
        <p:nvSpPr>
          <p:cNvPr id="6" name="Title 1">
            <a:extLst>
              <a:ext uri="{FF2B5EF4-FFF2-40B4-BE49-F238E27FC236}">
                <a16:creationId xmlns:a16="http://schemas.microsoft.com/office/drawing/2014/main" id="{C085F1EB-B0BA-491C-B9A4-50BFDD153F9F}"/>
              </a:ext>
            </a:extLst>
          </p:cNvPr>
          <p:cNvSpPr txBox="1">
            <a:spLocks/>
          </p:cNvSpPr>
          <p:nvPr/>
        </p:nvSpPr>
        <p:spPr>
          <a:xfrm>
            <a:off x="196645" y="88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Scoring the search query</a:t>
            </a:r>
            <a:endParaRPr lang="en-US" dirty="0"/>
          </a:p>
        </p:txBody>
      </p:sp>
    </p:spTree>
    <p:extLst>
      <p:ext uri="{BB962C8B-B14F-4D97-AF65-F5344CB8AC3E}">
        <p14:creationId xmlns:p14="http://schemas.microsoft.com/office/powerpoint/2010/main" val="296534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Dropbox\NYU\2014 Spring\Data Mining for Business Analytics\Lectures\2014\Figures\DSB-figures\dsfb_10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213" y="1166749"/>
            <a:ext cx="3775615" cy="52765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8B62C0C-DF78-4CE6-8587-5DB8438E02AD}"/>
              </a:ext>
            </a:extLst>
          </p:cNvPr>
          <p:cNvSpPr>
            <a:spLocks noGrp="1"/>
          </p:cNvSpPr>
          <p:nvPr>
            <p:ph type="title"/>
          </p:nvPr>
        </p:nvSpPr>
        <p:spPr/>
        <p:txBody>
          <a:bodyPr/>
          <a:lstStyle/>
          <a:p>
            <a:endParaRPr lang="en-US"/>
          </a:p>
        </p:txBody>
      </p:sp>
      <p:sp>
        <p:nvSpPr>
          <p:cNvPr id="6" name="Title 1">
            <a:extLst>
              <a:ext uri="{FF2B5EF4-FFF2-40B4-BE49-F238E27FC236}">
                <a16:creationId xmlns:a16="http://schemas.microsoft.com/office/drawing/2014/main" id="{A3797E23-7FF8-47C0-AE65-5E26A224C3D4}"/>
              </a:ext>
            </a:extLst>
          </p:cNvPr>
          <p:cNvSpPr txBox="1">
            <a:spLocks/>
          </p:cNvSpPr>
          <p:nvPr/>
        </p:nvSpPr>
        <p:spPr>
          <a:xfrm>
            <a:off x="196645" y="884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Scoring the search query</a:t>
            </a:r>
            <a:endParaRPr lang="en-US" dirty="0"/>
          </a:p>
        </p:txBody>
      </p:sp>
    </p:spTree>
    <p:extLst>
      <p:ext uri="{BB962C8B-B14F-4D97-AF65-F5344CB8AC3E}">
        <p14:creationId xmlns:p14="http://schemas.microsoft.com/office/powerpoint/2010/main" val="3550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FB3839-E73D-48AF-8424-3C6377E838B8}"/>
                  </a:ext>
                </a:extLst>
              </p:cNvPr>
              <p:cNvSpPr>
                <a:spLocks noGrp="1"/>
              </p:cNvSpPr>
              <p:nvPr>
                <p:ph idx="1"/>
              </p:nvPr>
            </p:nvSpPr>
            <p:spPr>
              <a:xfrm>
                <a:off x="543232" y="268287"/>
                <a:ext cx="10515600" cy="4351338"/>
              </a:xfrm>
            </p:spPr>
            <p:txBody>
              <a:bodyPr/>
              <a:lstStyle/>
              <a:p>
                <a:r>
                  <a:rPr lang="en-US" dirty="0"/>
                  <a:t>Rank all biographies by their </a:t>
                </a:r>
                <a:r>
                  <a:rPr lang="en-US" i="1" dirty="0"/>
                  <a:t>similarity</a:t>
                </a:r>
                <a:r>
                  <a:rPr lang="en-US" dirty="0"/>
                  <a:t> to the search query</a:t>
                </a:r>
              </a:p>
              <a:p>
                <a:r>
                  <a:rPr lang="en-US" dirty="0"/>
                  <a:t>cosine-distance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𝑐𝑜𝑠𝑖𝑛𝑒</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𝒀</m:t>
                          </m:r>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1" i="1" smtClean="0">
                              <a:latin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rPr>
                            <m:t>𝒀</m:t>
                          </m:r>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𝑿</m:t>
                                  </m:r>
                                </m:e>
                              </m:d>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𝒀</m:t>
                                  </m:r>
                                </m:e>
                              </m:d>
                            </m:e>
                            <m:sub>
                              <m:r>
                                <a:rPr lang="en-US" b="0" i="1" smtClean="0">
                                  <a:latin typeface="Cambria Math" panose="02040503050406030204" pitchFamily="18" charset="0"/>
                                </a:rPr>
                                <m:t>2</m:t>
                              </m:r>
                            </m:sub>
                          </m:sSub>
                        </m:den>
                      </m:f>
                    </m:oMath>
                  </m:oMathPara>
                </a14:m>
                <a:endParaRPr lang="en-US" b="0" dirty="0"/>
              </a:p>
              <a:p>
                <a:r>
                  <a:rPr lang="en-US" dirty="0"/>
                  <a:t>Where “cosine” is the measure of the angle between two vectors</a:t>
                </a:r>
              </a:p>
              <a:p>
                <a:r>
                  <a:rPr lang="en-US" b="1" dirty="0"/>
                  <a:t>X</a:t>
                </a:r>
                <a:r>
                  <a:rPr lang="en-US" dirty="0"/>
                  <a:t> is the feature-vector representation of </a:t>
                </a:r>
                <a:r>
                  <a:rPr lang="en-US" dirty="0" err="1"/>
                  <a:t>document_X</a:t>
                </a:r>
                <a:endParaRPr lang="en-US" dirty="0"/>
              </a:p>
              <a:p>
                <a:r>
                  <a:rPr lang="en-US" b="1" dirty="0"/>
                  <a:t>Y</a:t>
                </a:r>
                <a:r>
                  <a:rPr lang="en-US" dirty="0"/>
                  <a:t> is the feature-vector representation of </a:t>
                </a:r>
                <a:r>
                  <a:rPr lang="en-US" dirty="0" err="1"/>
                  <a:t>document_Y</a:t>
                </a:r>
                <a:endParaRPr lang="en-US" dirty="0"/>
              </a:p>
            </p:txBody>
          </p:sp>
        </mc:Choice>
        <mc:Fallback xmlns="">
          <p:sp>
            <p:nvSpPr>
              <p:cNvPr id="3" name="Content Placeholder 2">
                <a:extLst>
                  <a:ext uri="{FF2B5EF4-FFF2-40B4-BE49-F238E27FC236}">
                    <a16:creationId xmlns:a16="http://schemas.microsoft.com/office/drawing/2014/main" id="{E7FB3839-E73D-48AF-8424-3C6377E838B8}"/>
                  </a:ext>
                </a:extLst>
              </p:cNvPr>
              <p:cNvSpPr>
                <a:spLocks noGrp="1" noRot="1" noChangeAspect="1" noMove="1" noResize="1" noEditPoints="1" noAdjustHandles="1" noChangeArrowheads="1" noChangeShapeType="1" noTextEdit="1"/>
              </p:cNvSpPr>
              <p:nvPr>
                <p:ph idx="1"/>
              </p:nvPr>
            </p:nvSpPr>
            <p:spPr>
              <a:xfrm>
                <a:off x="543232" y="268287"/>
                <a:ext cx="10515600" cy="4351338"/>
              </a:xfrm>
              <a:blipFill>
                <a:blip r:embed="rId2"/>
                <a:stretch>
                  <a:fillRect l="-1043" t="-2241"/>
                </a:stretch>
              </a:blipFill>
            </p:spPr>
            <p:txBody>
              <a:bodyPr/>
              <a:lstStyle/>
              <a:p>
                <a:r>
                  <a:rPr lang="en-US">
                    <a:noFill/>
                  </a:rPr>
                  <a:t> </a:t>
                </a:r>
              </a:p>
            </p:txBody>
          </p:sp>
        </mc:Fallback>
      </mc:AlternateContent>
      <p:pic>
        <p:nvPicPr>
          <p:cNvPr id="1026" name="Picture 2" descr="Image result">
            <a:extLst>
              <a:ext uri="{FF2B5EF4-FFF2-40B4-BE49-F238E27FC236}">
                <a16:creationId xmlns:a16="http://schemas.microsoft.com/office/drawing/2014/main" id="{FFC9C6ED-EFB7-48DC-977F-15B5FEC2C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181" y="3736258"/>
            <a:ext cx="10250361" cy="287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4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Jazz Musicians. Cosine distance between search query and biographies of each musician.</a:t>
            </a:r>
          </a:p>
        </p:txBody>
      </p:sp>
      <p:pic>
        <p:nvPicPr>
          <p:cNvPr id="512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8200" y="1690688"/>
            <a:ext cx="729079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peech Bubble: Rectangle 2">
            <a:extLst>
              <a:ext uri="{FF2B5EF4-FFF2-40B4-BE49-F238E27FC236}">
                <a16:creationId xmlns:a16="http://schemas.microsoft.com/office/drawing/2014/main" id="{2A65F67B-90B7-4351-929F-316F6F121B37}"/>
              </a:ext>
            </a:extLst>
          </p:cNvPr>
          <p:cNvSpPr/>
          <p:nvPr/>
        </p:nvSpPr>
        <p:spPr>
          <a:xfrm>
            <a:off x="9016181" y="2418735"/>
            <a:ext cx="3175819" cy="1946788"/>
          </a:xfrm>
          <a:prstGeom prst="wedgeRectCallout">
            <a:avLst>
              <a:gd name="adj1" fmla="val -61390"/>
              <a:gd name="adj2" fmla="val 2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Based on these similarity scores, which musician should we put at the top of our search results?</a:t>
            </a:r>
          </a:p>
        </p:txBody>
      </p:sp>
    </p:spTree>
    <p:extLst>
      <p:ext uri="{BB962C8B-B14F-4D97-AF65-F5344CB8AC3E}">
        <p14:creationId xmlns:p14="http://schemas.microsoft.com/office/powerpoint/2010/main" val="26721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“Bag of Words”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14:m>
                  <m:oMath xmlns:m="http://schemas.openxmlformats.org/officeDocument/2006/math">
                    <m:r>
                      <a:rPr lang="en-US" i="1" dirty="0" smtClean="0">
                        <a:latin typeface="Cambria Math"/>
                      </a:rPr>
                      <m:t>𝑁</m:t>
                    </m:r>
                  </m:oMath>
                </a14:m>
                <a:r>
                  <a:rPr lang="en-US" dirty="0"/>
                  <a:t>-gram Sequences</a:t>
                </a:r>
              </a:p>
              <a:p>
                <a:pPr>
                  <a:buFont typeface="Arial" panose="020B0604020202020204" pitchFamily="34" charset="0"/>
                  <a:buChar char="•"/>
                </a:pPr>
                <a:r>
                  <a:rPr lang="en-US" dirty="0"/>
                  <a:t>Named Entity Extraction</a:t>
                </a:r>
              </a:p>
              <a:p>
                <a:pPr>
                  <a:buFont typeface="Arial" panose="020B0604020202020204" pitchFamily="34" charset="0"/>
                  <a:buChar char="•"/>
                </a:pPr>
                <a:r>
                  <a:rPr lang="en-US" dirty="0"/>
                  <a:t>Topic Models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482"/>
                </a:stretch>
              </a:blipFill>
            </p:spPr>
            <p:txBody>
              <a:bodyPr/>
              <a:lstStyle/>
              <a:p>
                <a:r>
                  <a:rPr lang="en-US">
                    <a:noFill/>
                  </a:rPr>
                  <a:t> </a:t>
                </a:r>
              </a:p>
            </p:txBody>
          </p:sp>
        </mc:Fallback>
      </mc:AlternateContent>
    </p:spTree>
    <p:extLst>
      <p:ext uri="{BB962C8B-B14F-4D97-AF65-F5344CB8AC3E}">
        <p14:creationId xmlns:p14="http://schemas.microsoft.com/office/powerpoint/2010/main" val="288058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282F-9834-4B97-8FB4-FFBAD5303D70}"/>
              </a:ext>
            </a:extLst>
          </p:cNvPr>
          <p:cNvSpPr>
            <a:spLocks noGrp="1"/>
          </p:cNvSpPr>
          <p:nvPr>
            <p:ph type="title"/>
          </p:nvPr>
        </p:nvSpPr>
        <p:spPr/>
        <p:txBody>
          <a:bodyPr/>
          <a:lstStyle/>
          <a:p>
            <a:r>
              <a:rPr lang="en-US" dirty="0"/>
              <a:t>Why text is important</a:t>
            </a:r>
          </a:p>
        </p:txBody>
      </p:sp>
      <p:sp>
        <p:nvSpPr>
          <p:cNvPr id="3" name="Content Placeholder 2">
            <a:extLst>
              <a:ext uri="{FF2B5EF4-FFF2-40B4-BE49-F238E27FC236}">
                <a16:creationId xmlns:a16="http://schemas.microsoft.com/office/drawing/2014/main" id="{341AD567-6531-4139-9DBE-9E375D262904}"/>
              </a:ext>
            </a:extLst>
          </p:cNvPr>
          <p:cNvSpPr>
            <a:spLocks noGrp="1"/>
          </p:cNvSpPr>
          <p:nvPr>
            <p:ph idx="1"/>
          </p:nvPr>
        </p:nvSpPr>
        <p:spPr/>
        <p:txBody>
          <a:bodyPr>
            <a:normAutofit fontScale="92500" lnSpcReduction="10000"/>
          </a:bodyPr>
          <a:lstStyle/>
          <a:p>
            <a:r>
              <a:rPr lang="en-US" dirty="0"/>
              <a:t>Think of an industry. What are some text-based data sources that might hold useful mine-able data?</a:t>
            </a:r>
          </a:p>
          <a:p>
            <a:pPr lvl="1"/>
            <a:r>
              <a:rPr lang="en-US" dirty="0"/>
              <a:t>Example industries: </a:t>
            </a:r>
          </a:p>
          <a:p>
            <a:pPr lvl="2"/>
            <a:r>
              <a:rPr lang="en-US" dirty="0"/>
              <a:t>Medical</a:t>
            </a:r>
          </a:p>
          <a:p>
            <a:pPr lvl="2"/>
            <a:r>
              <a:rPr lang="en-US" dirty="0"/>
              <a:t>Customer service</a:t>
            </a:r>
          </a:p>
          <a:p>
            <a:pPr lvl="2"/>
            <a:r>
              <a:rPr lang="en-US" dirty="0"/>
              <a:t>Social media</a:t>
            </a:r>
          </a:p>
          <a:p>
            <a:pPr lvl="2"/>
            <a:r>
              <a:rPr lang="en-US" dirty="0"/>
              <a:t>Online sales</a:t>
            </a:r>
          </a:p>
          <a:p>
            <a:pPr lvl="1"/>
            <a:endParaRPr lang="en-US" dirty="0"/>
          </a:p>
          <a:p>
            <a:r>
              <a:rPr lang="en-US" dirty="0"/>
              <a:t>What are some interesting internet-related text sources?</a:t>
            </a:r>
          </a:p>
          <a:p>
            <a:pPr lvl="1"/>
            <a:r>
              <a:rPr lang="en-US" dirty="0"/>
              <a:t>“web pages, Twitter feeds, email, Facebook status updates, product descriptions, Reddit comments, blog postings”</a:t>
            </a:r>
          </a:p>
          <a:p>
            <a:r>
              <a:rPr lang="en-US" dirty="0"/>
              <a:t>How do you think search engines work?</a:t>
            </a:r>
          </a:p>
        </p:txBody>
      </p:sp>
    </p:spTree>
    <p:extLst>
      <p:ext uri="{BB962C8B-B14F-4D97-AF65-F5344CB8AC3E}">
        <p14:creationId xmlns:p14="http://schemas.microsoft.com/office/powerpoint/2010/main" val="352398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Sequences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In some cases, </a:t>
            </a:r>
            <a:r>
              <a:rPr lang="en-US" b="1" dirty="0"/>
              <a:t>word order is important</a:t>
            </a:r>
            <a:r>
              <a:rPr lang="en-US" dirty="0"/>
              <a:t> and you want to preserve some information about it in the representation</a:t>
            </a:r>
          </a:p>
          <a:p>
            <a:pPr>
              <a:buFont typeface="Arial" panose="020B0604020202020204" pitchFamily="34" charset="0"/>
              <a:buChar char="•"/>
            </a:pPr>
            <a:r>
              <a:rPr lang="en-US" dirty="0"/>
              <a:t>A next step up in complexity is to include sequences of adjacent words as terms</a:t>
            </a:r>
          </a:p>
          <a:p>
            <a:pPr>
              <a:buFont typeface="Arial" panose="020B0604020202020204" pitchFamily="34" charset="0"/>
              <a:buChar char="•"/>
            </a:pPr>
            <a:r>
              <a:rPr lang="en-US" dirty="0"/>
              <a:t>Adjacent pairs are commonly called </a:t>
            </a:r>
            <a:r>
              <a:rPr lang="en-US" dirty="0">
                <a:solidFill>
                  <a:srgbClr val="671E97"/>
                </a:solidFill>
              </a:rPr>
              <a:t>bi-grams</a:t>
            </a:r>
          </a:p>
          <a:p>
            <a:pPr>
              <a:buFont typeface="Arial" panose="020B0604020202020204" pitchFamily="34" charset="0"/>
              <a:buChar char="•"/>
            </a:pPr>
            <a:r>
              <a:rPr lang="en-US" dirty="0"/>
              <a:t>Example: “The quick brown fox jumps” with all </a:t>
            </a:r>
            <a:r>
              <a:rPr lang="en-US" i="1" dirty="0"/>
              <a:t>n</a:t>
            </a:r>
            <a:r>
              <a:rPr lang="en-US" dirty="0"/>
              <a:t>-grams up to </a:t>
            </a:r>
            <a:r>
              <a:rPr lang="en-US" i="1" dirty="0"/>
              <a:t>n=2</a:t>
            </a:r>
            <a:r>
              <a:rPr lang="en-US" dirty="0"/>
              <a:t>.</a:t>
            </a:r>
          </a:p>
          <a:p>
            <a:pPr lvl="2">
              <a:buFont typeface="Arial" panose="020B0604020202020204" pitchFamily="34" charset="0"/>
              <a:buChar char="•"/>
            </a:pPr>
            <a:r>
              <a:rPr lang="en-US" dirty="0"/>
              <a:t>It would be transformed into {quick, brown, fox, jumps, </a:t>
            </a:r>
            <a:r>
              <a:rPr lang="en-US" dirty="0" err="1"/>
              <a:t>quick_brown</a:t>
            </a:r>
            <a:r>
              <a:rPr lang="en-US" dirty="0"/>
              <a:t>, </a:t>
            </a:r>
            <a:r>
              <a:rPr lang="en-US" dirty="0" err="1"/>
              <a:t>brown_fox</a:t>
            </a:r>
            <a:r>
              <a:rPr lang="en-US" dirty="0"/>
              <a:t>, </a:t>
            </a:r>
            <a:r>
              <a:rPr lang="en-US" dirty="0" err="1"/>
              <a:t>fox_jumps</a:t>
            </a:r>
            <a:r>
              <a:rPr lang="en-US" dirty="0"/>
              <a:t>}</a:t>
            </a:r>
          </a:p>
          <a:p>
            <a:pPr>
              <a:buFont typeface="Arial" panose="020B0604020202020204" pitchFamily="34" charset="0"/>
              <a:buChar char="•"/>
            </a:pPr>
            <a:r>
              <a:rPr lang="en-US" dirty="0">
                <a:solidFill>
                  <a:srgbClr val="671E97"/>
                </a:solidFill>
              </a:rPr>
              <a:t>N-grams</a:t>
            </a:r>
            <a:r>
              <a:rPr lang="en-US" b="1" dirty="0"/>
              <a:t> </a:t>
            </a:r>
            <a:r>
              <a:rPr lang="en-US" dirty="0"/>
              <a:t>greatly increase the size of the feature set</a:t>
            </a:r>
          </a:p>
        </p:txBody>
      </p:sp>
    </p:spTree>
    <p:extLst>
      <p:ext uri="{BB962C8B-B14F-4D97-AF65-F5344CB8AC3E}">
        <p14:creationId xmlns:p14="http://schemas.microsoft.com/office/powerpoint/2010/main" val="403542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F270-A244-4EAF-8D50-DD08B08637A7}"/>
              </a:ext>
            </a:extLst>
          </p:cNvPr>
          <p:cNvSpPr>
            <a:spLocks noGrp="1"/>
          </p:cNvSpPr>
          <p:nvPr>
            <p:ph type="title"/>
          </p:nvPr>
        </p:nvSpPr>
        <p:spPr/>
        <p:txBody>
          <a:bodyPr/>
          <a:lstStyle/>
          <a:p>
            <a:r>
              <a:rPr lang="en-US" dirty="0"/>
              <a:t>Named Entity Extraction</a:t>
            </a:r>
          </a:p>
        </p:txBody>
      </p:sp>
      <p:sp>
        <p:nvSpPr>
          <p:cNvPr id="3" name="Content Placeholder 2">
            <a:extLst>
              <a:ext uri="{FF2B5EF4-FFF2-40B4-BE49-F238E27FC236}">
                <a16:creationId xmlns:a16="http://schemas.microsoft.com/office/drawing/2014/main" id="{45493368-A83B-484B-AA3B-799D8DA991B9}"/>
              </a:ext>
            </a:extLst>
          </p:cNvPr>
          <p:cNvSpPr>
            <a:spLocks noGrp="1"/>
          </p:cNvSpPr>
          <p:nvPr>
            <p:ph idx="1"/>
          </p:nvPr>
        </p:nvSpPr>
        <p:spPr>
          <a:xfrm>
            <a:off x="838200" y="1825625"/>
            <a:ext cx="10515600" cy="4351338"/>
          </a:xfrm>
        </p:spPr>
        <p:txBody>
          <a:bodyPr/>
          <a:lstStyle/>
          <a:p>
            <a:r>
              <a:rPr lang="en-US" dirty="0"/>
              <a:t>Dictionary of known phrases, like titles, countries, names, that should </a:t>
            </a:r>
            <a:r>
              <a:rPr lang="en-US" i="1" dirty="0"/>
              <a:t>not</a:t>
            </a:r>
            <a:r>
              <a:rPr lang="en-US" dirty="0"/>
              <a:t> be separated into individual tokens.</a:t>
            </a:r>
          </a:p>
          <a:p>
            <a:r>
              <a:rPr lang="en-US" dirty="0"/>
              <a:t>e.g., “Silicon Valley, New York Mets, Department of the Interior, and Game of Thrones”</a:t>
            </a:r>
          </a:p>
          <a:p>
            <a:r>
              <a:rPr lang="en-US" dirty="0"/>
              <a:t>You have to provide the dictionary.</a:t>
            </a:r>
          </a:p>
        </p:txBody>
      </p:sp>
    </p:spTree>
    <p:extLst>
      <p:ext uri="{BB962C8B-B14F-4D97-AF65-F5344CB8AC3E}">
        <p14:creationId xmlns:p14="http://schemas.microsoft.com/office/powerpoint/2010/main" val="355428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2419-857B-45D2-B607-F71AD4A6F4DB}"/>
              </a:ext>
            </a:extLst>
          </p:cNvPr>
          <p:cNvSpPr>
            <a:spLocks noGrp="1"/>
          </p:cNvSpPr>
          <p:nvPr>
            <p:ph type="title"/>
          </p:nvPr>
        </p:nvSpPr>
        <p:spPr>
          <a:xfrm>
            <a:off x="221974" y="0"/>
            <a:ext cx="10515600" cy="1325563"/>
          </a:xfrm>
        </p:spPr>
        <p:txBody>
          <a:bodyPr/>
          <a:lstStyle/>
          <a:p>
            <a:r>
              <a:rPr lang="en-US" dirty="0"/>
              <a:t>Topic Models</a:t>
            </a:r>
          </a:p>
        </p:txBody>
      </p:sp>
      <p:sp>
        <p:nvSpPr>
          <p:cNvPr id="3" name="Content Placeholder 2">
            <a:extLst>
              <a:ext uri="{FF2B5EF4-FFF2-40B4-BE49-F238E27FC236}">
                <a16:creationId xmlns:a16="http://schemas.microsoft.com/office/drawing/2014/main" id="{86809980-E727-4EB3-BEC0-33307357B0A4}"/>
              </a:ext>
            </a:extLst>
          </p:cNvPr>
          <p:cNvSpPr>
            <a:spLocks noGrp="1"/>
          </p:cNvSpPr>
          <p:nvPr>
            <p:ph idx="1"/>
          </p:nvPr>
        </p:nvSpPr>
        <p:spPr>
          <a:xfrm>
            <a:off x="221974" y="1253331"/>
            <a:ext cx="4131365" cy="4351338"/>
          </a:xfrm>
        </p:spPr>
        <p:txBody>
          <a:bodyPr/>
          <a:lstStyle/>
          <a:p>
            <a:r>
              <a:rPr lang="en-US" dirty="0"/>
              <a:t>Say someone is searching for a specific thing, like a guitar part, but they don’t know what it’s called</a:t>
            </a:r>
          </a:p>
          <a:p>
            <a:r>
              <a:rPr lang="en-US" dirty="0"/>
              <a:t>How might you google search for this?</a:t>
            </a:r>
          </a:p>
          <a:p>
            <a:endParaRPr lang="en-US" dirty="0"/>
          </a:p>
          <a:p>
            <a:endParaRPr lang="en-US" dirty="0"/>
          </a:p>
        </p:txBody>
      </p:sp>
      <p:pic>
        <p:nvPicPr>
          <p:cNvPr id="2050" name="Picture 2" descr="Image result for guitar peg thing">
            <a:extLst>
              <a:ext uri="{FF2B5EF4-FFF2-40B4-BE49-F238E27FC236}">
                <a16:creationId xmlns:a16="http://schemas.microsoft.com/office/drawing/2014/main" id="{E0C97A6A-994F-445C-98BC-CB285C152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576" y="1253331"/>
            <a:ext cx="5981700" cy="44958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2492A83-6320-4B36-B38C-E48FDEE871A1}"/>
              </a:ext>
            </a:extLst>
          </p:cNvPr>
          <p:cNvCxnSpPr/>
          <p:nvPr/>
        </p:nvCxnSpPr>
        <p:spPr>
          <a:xfrm flipV="1">
            <a:off x="4552335" y="4483791"/>
            <a:ext cx="4041058" cy="11672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724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A520-BCB7-4EC5-8400-E8E941D63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0590F0-1E70-4AB8-8497-AF87F94B7C3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9AFF0EA-324B-4E5A-82F4-6BFF68DBD0BB}"/>
              </a:ext>
            </a:extLst>
          </p:cNvPr>
          <p:cNvPicPr>
            <a:picLocks noChangeAspect="1"/>
          </p:cNvPicPr>
          <p:nvPr/>
        </p:nvPicPr>
        <p:blipFill>
          <a:blip r:embed="rId2"/>
          <a:stretch>
            <a:fillRect/>
          </a:stretch>
        </p:blipFill>
        <p:spPr>
          <a:xfrm>
            <a:off x="2057400" y="0"/>
            <a:ext cx="8276416" cy="6708913"/>
          </a:xfrm>
          <a:prstGeom prst="rect">
            <a:avLst/>
          </a:prstGeom>
          <a:ln>
            <a:solidFill>
              <a:schemeClr val="tx1"/>
            </a:solidFill>
          </a:ln>
        </p:spPr>
      </p:pic>
      <p:sp>
        <p:nvSpPr>
          <p:cNvPr id="5" name="Oval 4">
            <a:extLst>
              <a:ext uri="{FF2B5EF4-FFF2-40B4-BE49-F238E27FC236}">
                <a16:creationId xmlns:a16="http://schemas.microsoft.com/office/drawing/2014/main" id="{ACE91EE9-1914-403C-AB24-B8E1EADD8513}"/>
              </a:ext>
            </a:extLst>
          </p:cNvPr>
          <p:cNvSpPr/>
          <p:nvPr/>
        </p:nvSpPr>
        <p:spPr>
          <a:xfrm>
            <a:off x="3200400" y="0"/>
            <a:ext cx="2435087" cy="82591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F83B7E7-B53C-4ED1-92AE-88B9B0DD11C9}"/>
              </a:ext>
            </a:extLst>
          </p:cNvPr>
          <p:cNvCxnSpPr>
            <a:cxnSpLocks/>
            <a:stCxn id="8" idx="3"/>
          </p:cNvCxnSpPr>
          <p:nvPr/>
        </p:nvCxnSpPr>
        <p:spPr>
          <a:xfrm flipV="1">
            <a:off x="1883873" y="1917292"/>
            <a:ext cx="1773727" cy="8055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1F966B83-C2B6-42A5-910B-C891CD4D0E4F}"/>
              </a:ext>
            </a:extLst>
          </p:cNvPr>
          <p:cNvSpPr txBox="1"/>
          <p:nvPr/>
        </p:nvSpPr>
        <p:spPr>
          <a:xfrm>
            <a:off x="1199070" y="2461240"/>
            <a:ext cx="684803" cy="523220"/>
          </a:xfrm>
          <a:prstGeom prst="rect">
            <a:avLst/>
          </a:prstGeom>
          <a:noFill/>
          <a:ln>
            <a:solidFill>
              <a:schemeClr val="tx1"/>
            </a:solidFill>
          </a:ln>
        </p:spPr>
        <p:txBody>
          <a:bodyPr wrap="none" rtlCol="0">
            <a:spAutoFit/>
          </a:bodyPr>
          <a:lstStyle/>
          <a:p>
            <a:r>
              <a:rPr lang="en-US" sz="2800" dirty="0"/>
              <a:t>???</a:t>
            </a:r>
          </a:p>
        </p:txBody>
      </p:sp>
    </p:spTree>
    <p:extLst>
      <p:ext uri="{BB962C8B-B14F-4D97-AF65-F5344CB8AC3E}">
        <p14:creationId xmlns:p14="http://schemas.microsoft.com/office/powerpoint/2010/main" val="3764290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49" y="-66788"/>
            <a:ext cx="10515600" cy="1325563"/>
          </a:xfrm>
        </p:spPr>
        <p:txBody>
          <a:bodyPr/>
          <a:lstStyle/>
          <a:p>
            <a:r>
              <a:rPr lang="en-US" dirty="0"/>
              <a:t>Topic Models</a:t>
            </a:r>
          </a:p>
        </p:txBody>
      </p:sp>
      <p:pic>
        <p:nvPicPr>
          <p:cNvPr id="6146" name="Picture 2" descr="E:\Dropbox\NYU\2014 Spring\Data Mining for Business Analytics\Lectures\2014\Figures\DSB-figures\dsfb_10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91" y="1127850"/>
            <a:ext cx="6945996" cy="5543583"/>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575B3B7C-68E7-4C10-A93E-F5A34409766D}"/>
              </a:ext>
            </a:extLst>
          </p:cNvPr>
          <p:cNvSpPr/>
          <p:nvPr/>
        </p:nvSpPr>
        <p:spPr>
          <a:xfrm>
            <a:off x="8543250" y="137652"/>
            <a:ext cx="3392130" cy="4050890"/>
          </a:xfrm>
          <a:prstGeom prst="wedgeRectCallout">
            <a:avLst>
              <a:gd name="adj1" fmla="val -56985"/>
              <a:gd name="adj2" fmla="val 19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You cluster all tokens in a </a:t>
            </a:r>
            <a:r>
              <a:rPr lang="en-US" i="1" dirty="0"/>
              <a:t>corpus </a:t>
            </a:r>
            <a:r>
              <a:rPr lang="en-US" dirty="0"/>
              <a:t>based on tokens that they are “similar to”, or that they appear along with in a single document.</a:t>
            </a:r>
          </a:p>
          <a:p>
            <a:pPr algn="ctr"/>
            <a:endParaRPr lang="en-US" dirty="0"/>
          </a:p>
          <a:p>
            <a:pPr algn="ctr"/>
            <a:r>
              <a:rPr lang="en-US" dirty="0"/>
              <a:t>These clusters of words correspond to “topics”, with some words weighting more heavily towards one topic than another. </a:t>
            </a:r>
          </a:p>
          <a:p>
            <a:pPr algn="ctr"/>
            <a:endParaRPr lang="en-US" dirty="0"/>
          </a:p>
          <a:p>
            <a:pPr algn="ctr"/>
            <a:r>
              <a:rPr lang="en-US" dirty="0"/>
              <a:t>It is up to you to “label” the topics, as with centroid-based cluster labeling.</a:t>
            </a:r>
          </a:p>
        </p:txBody>
      </p:sp>
      <p:sp>
        <p:nvSpPr>
          <p:cNvPr id="5" name="Speech Bubble: Rectangle 4">
            <a:extLst>
              <a:ext uri="{FF2B5EF4-FFF2-40B4-BE49-F238E27FC236}">
                <a16:creationId xmlns:a16="http://schemas.microsoft.com/office/drawing/2014/main" id="{1C14E55D-2BCC-45D6-AB1F-E06DE99D1EC5}"/>
              </a:ext>
            </a:extLst>
          </p:cNvPr>
          <p:cNvSpPr/>
          <p:nvPr/>
        </p:nvSpPr>
        <p:spPr>
          <a:xfrm>
            <a:off x="8543250" y="4473677"/>
            <a:ext cx="3392130" cy="2197756"/>
          </a:xfrm>
          <a:prstGeom prst="wedgeRectCallout">
            <a:avLst>
              <a:gd name="adj1" fmla="val -56985"/>
              <a:gd name="adj2" fmla="val 191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Benefit – if a search query contains a word that is not in a document, but that corresponds to a topic that </a:t>
            </a:r>
            <a:r>
              <a:rPr lang="en-US" i="1" dirty="0"/>
              <a:t>is</a:t>
            </a:r>
            <a:r>
              <a:rPr lang="en-US" dirty="0"/>
              <a:t> in that document, you can flag that document as being similar, despite not sharing the word.</a:t>
            </a:r>
          </a:p>
        </p:txBody>
      </p:sp>
    </p:spTree>
    <p:extLst>
      <p:ext uri="{BB962C8B-B14F-4D97-AF65-F5344CB8AC3E}">
        <p14:creationId xmlns:p14="http://schemas.microsoft.com/office/powerpoint/2010/main" val="82538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Text </a:t>
            </a:r>
            <a:r>
              <a:rPr lang="en-US"/>
              <a:t>Mining with Bag </a:t>
            </a:r>
            <a:r>
              <a:rPr lang="en-US" dirty="0"/>
              <a:t>of Words</a:t>
            </a:r>
          </a:p>
        </p:txBody>
      </p:sp>
      <p:sp>
        <p:nvSpPr>
          <p:cNvPr id="3" name="Content Placeholder 2"/>
          <p:cNvSpPr>
            <a:spLocks noGrp="1"/>
          </p:cNvSpPr>
          <p:nvPr>
            <p:ph idx="1"/>
          </p:nvPr>
        </p:nvSpPr>
        <p:spPr/>
        <p:txBody>
          <a:bodyPr/>
          <a:lstStyle/>
          <a:p>
            <a:r>
              <a:rPr lang="en-US" b="1" dirty="0"/>
              <a:t>Task</a:t>
            </a:r>
            <a:r>
              <a:rPr lang="en-US" dirty="0"/>
              <a:t>: predict the stock market based on the words in stories that appear on the news wires</a:t>
            </a:r>
          </a:p>
        </p:txBody>
      </p:sp>
    </p:spTree>
    <p:extLst>
      <p:ext uri="{BB962C8B-B14F-4D97-AF65-F5344CB8AC3E}">
        <p14:creationId xmlns:p14="http://schemas.microsoft.com/office/powerpoint/2010/main" val="3040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4" y="361951"/>
            <a:ext cx="8213374" cy="474663"/>
          </a:xfrm>
        </p:spPr>
        <p:txBody>
          <a:bodyPr>
            <a:normAutofit fontScale="90000"/>
          </a:bodyPr>
          <a:lstStyle/>
          <a:p>
            <a:r>
              <a:rPr lang="en-US" dirty="0"/>
              <a:t>Mining News Stories to Predict Stock Price Movement</a:t>
            </a:r>
          </a:p>
        </p:txBody>
      </p:sp>
      <p:pic>
        <p:nvPicPr>
          <p:cNvPr id="7170" name="Picture 2" descr="E:\Dropbox\NYU\2014 Spring\Data Mining for Business Analytics\Lectures\2014\Figures\DSB-figures\dsfb_1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600" y="1276396"/>
            <a:ext cx="2248275"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17294A14-FD11-4D5B-A14E-DCEB7C198C5B}"/>
              </a:ext>
            </a:extLst>
          </p:cNvPr>
          <p:cNvSpPr/>
          <p:nvPr/>
        </p:nvSpPr>
        <p:spPr>
          <a:xfrm>
            <a:off x="6086301" y="1877961"/>
            <a:ext cx="3480486" cy="1946787"/>
          </a:xfrm>
          <a:prstGeom prst="wedgeRectCallout">
            <a:avLst>
              <a:gd name="adj1" fmla="val -57840"/>
              <a:gd name="adj2" fmla="val 13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target variable will be a simple binary “stable or not stable?”, where “not stable” could be either “surge” or “plunge”</a:t>
            </a:r>
          </a:p>
        </p:txBody>
      </p:sp>
    </p:spTree>
    <p:extLst>
      <p:ext uri="{BB962C8B-B14F-4D97-AF65-F5344CB8AC3E}">
        <p14:creationId xmlns:p14="http://schemas.microsoft.com/office/powerpoint/2010/main" val="310010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4" y="361951"/>
            <a:ext cx="8213374" cy="474663"/>
          </a:xfrm>
        </p:spPr>
        <p:txBody>
          <a:bodyPr>
            <a:normAutofit fontScale="90000"/>
          </a:bodyPr>
          <a:lstStyle/>
          <a:p>
            <a:r>
              <a:rPr lang="en-US" dirty="0"/>
              <a:t>Mining News Stories to Predict Stock Price Movement</a:t>
            </a:r>
          </a:p>
        </p:txBody>
      </p:sp>
      <p:pic>
        <p:nvPicPr>
          <p:cNvPr id="8194" name="Picture 2" descr="E:\Dropbox\NYU\2014 Spring\Data Mining for Business Analytics\Lectures\2014\Figures\DSB-figures\dsfb_10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84" y="1258775"/>
            <a:ext cx="897723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38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68768-19FA-4F37-8F88-5AD2E60265FA}"/>
              </a:ext>
            </a:extLst>
          </p:cNvPr>
          <p:cNvSpPr>
            <a:spLocks noGrp="1"/>
          </p:cNvSpPr>
          <p:nvPr>
            <p:ph type="title"/>
          </p:nvPr>
        </p:nvSpPr>
        <p:spPr/>
        <p:txBody>
          <a:bodyPr>
            <a:normAutofit fontScale="90000"/>
          </a:bodyPr>
          <a:lstStyle/>
          <a:p>
            <a:r>
              <a:rPr lang="en-US" dirty="0"/>
              <a:t>Sample news story. How would we preprocess it? What statistic could we use for each token?</a:t>
            </a:r>
          </a:p>
        </p:txBody>
      </p:sp>
      <p:sp>
        <p:nvSpPr>
          <p:cNvPr id="3" name="Content Placeholder 2">
            <a:extLst>
              <a:ext uri="{FF2B5EF4-FFF2-40B4-BE49-F238E27FC236}">
                <a16:creationId xmlns:a16="http://schemas.microsoft.com/office/drawing/2014/main" id="{141E6A0B-F244-4119-857D-6E18CCB1CF49}"/>
              </a:ext>
            </a:extLst>
          </p:cNvPr>
          <p:cNvSpPr>
            <a:spLocks noGrp="1"/>
          </p:cNvSpPr>
          <p:nvPr>
            <p:ph idx="1"/>
          </p:nvPr>
        </p:nvSpPr>
        <p:spPr/>
        <p:txBody>
          <a:bodyPr>
            <a:normAutofit/>
          </a:bodyPr>
          <a:lstStyle/>
          <a:p>
            <a:pPr marL="0" indent="0">
              <a:buNone/>
            </a:pPr>
            <a:r>
              <a:rPr lang="en-US" dirty="0"/>
              <a:t>1999-03-30 14: 45: 00 </a:t>
            </a:r>
          </a:p>
          <a:p>
            <a:pPr marL="0" indent="0">
              <a:buNone/>
            </a:pPr>
            <a:r>
              <a:rPr lang="en-US" dirty="0"/>
              <a:t>WALTHAM, Mass.--( BUSINESS WIRE)--March 30, 1999--Summit Technology, Inc. (NASDAQ:BEAM) and Autonomous Technologies Corporation (NASDAQ:ATCI) announced today that the Joint Proxy/ Prospectus for Summit's acquisition of Autonomous has been declared effective by the Securities and Exchange Commission. Copies of the document have been mailed to stockholders of both companies. "We are pleased that these proxy materials have been declared effective and look forward to the shareholder meetings scheduled for April 29," said Robert Palmisano, Summit's Chief Executive Officer.</a:t>
            </a:r>
          </a:p>
        </p:txBody>
      </p:sp>
      <p:sp>
        <p:nvSpPr>
          <p:cNvPr id="4" name="Rectangle 3">
            <a:extLst>
              <a:ext uri="{FF2B5EF4-FFF2-40B4-BE49-F238E27FC236}">
                <a16:creationId xmlns:a16="http://schemas.microsoft.com/office/drawing/2014/main" id="{0F726606-97C0-4931-851B-8BD0CEDAA5FC}"/>
              </a:ext>
            </a:extLst>
          </p:cNvPr>
          <p:cNvSpPr/>
          <p:nvPr/>
        </p:nvSpPr>
        <p:spPr>
          <a:xfrm>
            <a:off x="8697600" y="3283200"/>
            <a:ext cx="3312000" cy="131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lowercase all, stem words, remove punctuation and </a:t>
            </a:r>
            <a:r>
              <a:rPr lang="en-US" dirty="0" err="1"/>
              <a:t>stopwords</a:t>
            </a:r>
            <a:r>
              <a:rPr lang="en-US" dirty="0"/>
              <a:t>, feature such as TF-IDF</a:t>
            </a:r>
          </a:p>
        </p:txBody>
      </p:sp>
      <p:sp>
        <p:nvSpPr>
          <p:cNvPr id="5" name="Rectangle 4">
            <a:extLst>
              <a:ext uri="{FF2B5EF4-FFF2-40B4-BE49-F238E27FC236}">
                <a16:creationId xmlns:a16="http://schemas.microsoft.com/office/drawing/2014/main" id="{637E1E55-448D-4743-AF2F-5DB37A300F07}"/>
              </a:ext>
            </a:extLst>
          </p:cNvPr>
          <p:cNvSpPr/>
          <p:nvPr/>
        </p:nvSpPr>
        <p:spPr>
          <a:xfrm>
            <a:off x="8697600" y="5001500"/>
            <a:ext cx="3312000" cy="131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date of the news study to flag each document as being either 1 (stock price change) or 0 (no stock price change)</a:t>
            </a:r>
          </a:p>
        </p:txBody>
      </p:sp>
      <p:sp>
        <p:nvSpPr>
          <p:cNvPr id="6" name="Rectangle 5">
            <a:extLst>
              <a:ext uri="{FF2B5EF4-FFF2-40B4-BE49-F238E27FC236}">
                <a16:creationId xmlns:a16="http://schemas.microsoft.com/office/drawing/2014/main" id="{B14BA5F5-59F3-4D98-81C2-7A25156B4722}"/>
              </a:ext>
            </a:extLst>
          </p:cNvPr>
          <p:cNvSpPr/>
          <p:nvPr/>
        </p:nvSpPr>
        <p:spPr>
          <a:xfrm>
            <a:off x="8697600" y="1373410"/>
            <a:ext cx="3312000" cy="102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tokens from this article would you guess to be predictive of “change” or “no change”</a:t>
            </a:r>
          </a:p>
        </p:txBody>
      </p:sp>
    </p:spTree>
    <p:extLst>
      <p:ext uri="{BB962C8B-B14F-4D97-AF65-F5344CB8AC3E}">
        <p14:creationId xmlns:p14="http://schemas.microsoft.com/office/powerpoint/2010/main" val="357132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4" y="361951"/>
            <a:ext cx="8213374" cy="474663"/>
          </a:xfrm>
        </p:spPr>
        <p:txBody>
          <a:bodyPr>
            <a:normAutofit fontScale="90000"/>
          </a:bodyPr>
          <a:lstStyle/>
          <a:p>
            <a:r>
              <a:rPr lang="en-US" dirty="0"/>
              <a:t>Mining News Stories to Predict Stock Price Movement</a:t>
            </a:r>
          </a:p>
        </p:txBody>
      </p:sp>
      <p:pic>
        <p:nvPicPr>
          <p:cNvPr id="1026" name="Picture 2"/>
          <p:cNvPicPr>
            <a:picLocks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350" y="1828911"/>
            <a:ext cx="8715804" cy="3500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peech Bubble: Rectangle 2">
            <a:extLst>
              <a:ext uri="{FF2B5EF4-FFF2-40B4-BE49-F238E27FC236}">
                <a16:creationId xmlns:a16="http://schemas.microsoft.com/office/drawing/2014/main" id="{1858B787-30A0-479E-9976-4D4AB8E34A14}"/>
              </a:ext>
            </a:extLst>
          </p:cNvPr>
          <p:cNvSpPr/>
          <p:nvPr/>
        </p:nvSpPr>
        <p:spPr>
          <a:xfrm>
            <a:off x="9665110" y="2379407"/>
            <a:ext cx="2369575" cy="2123768"/>
          </a:xfrm>
          <a:prstGeom prst="wedgeRectCallout">
            <a:avLst>
              <a:gd name="adj1" fmla="val -60252"/>
              <a:gd name="adj2" fmla="val 21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terms were found to be “important”</a:t>
            </a:r>
          </a:p>
        </p:txBody>
      </p:sp>
    </p:spTree>
    <p:extLst>
      <p:ext uri="{BB962C8B-B14F-4D97-AF65-F5344CB8AC3E}">
        <p14:creationId xmlns:p14="http://schemas.microsoft.com/office/powerpoint/2010/main" val="423914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2B52-74FB-4AE8-8EF0-28CB9BD0841A}"/>
              </a:ext>
            </a:extLst>
          </p:cNvPr>
          <p:cNvSpPr>
            <a:spLocks noGrp="1"/>
          </p:cNvSpPr>
          <p:nvPr>
            <p:ph type="title"/>
          </p:nvPr>
        </p:nvSpPr>
        <p:spPr/>
        <p:txBody>
          <a:bodyPr/>
          <a:lstStyle/>
          <a:p>
            <a:r>
              <a:rPr lang="en-US" dirty="0"/>
              <a:t>Why text is difficult</a:t>
            </a:r>
          </a:p>
        </p:txBody>
      </p:sp>
      <p:sp>
        <p:nvSpPr>
          <p:cNvPr id="3" name="Content Placeholder 2">
            <a:extLst>
              <a:ext uri="{FF2B5EF4-FFF2-40B4-BE49-F238E27FC236}">
                <a16:creationId xmlns:a16="http://schemas.microsoft.com/office/drawing/2014/main" id="{6FD01895-92F1-40C9-B0B9-32C2A3EFC76F}"/>
              </a:ext>
            </a:extLst>
          </p:cNvPr>
          <p:cNvSpPr>
            <a:spLocks noGrp="1"/>
          </p:cNvSpPr>
          <p:nvPr>
            <p:ph idx="1"/>
          </p:nvPr>
        </p:nvSpPr>
        <p:spPr/>
        <p:txBody>
          <a:bodyPr>
            <a:normAutofit fontScale="92500" lnSpcReduction="10000"/>
          </a:bodyPr>
          <a:lstStyle/>
          <a:p>
            <a:r>
              <a:rPr lang="en-US" dirty="0"/>
              <a:t>Why do you think text is difficult to use for predictive analytics? Think, for example, of a reddit post.</a:t>
            </a:r>
          </a:p>
          <a:p>
            <a:r>
              <a:rPr lang="en-US" dirty="0"/>
              <a:t>“unstructured” (if you ask a computer)</a:t>
            </a:r>
          </a:p>
          <a:p>
            <a:pPr lvl="1"/>
            <a:r>
              <a:rPr lang="en-US" dirty="0"/>
              <a:t>By comparison a “csv” is extremely structured</a:t>
            </a:r>
          </a:p>
          <a:p>
            <a:r>
              <a:rPr lang="en-US" dirty="0"/>
              <a:t>order of words sometimes matters</a:t>
            </a:r>
          </a:p>
          <a:p>
            <a:r>
              <a:rPr lang="en-US" dirty="0"/>
              <a:t>dirty – bad grammar, spacing, abbreviation, punctuation, synonyms, homographs, meaning changes across domains</a:t>
            </a:r>
          </a:p>
          <a:p>
            <a:r>
              <a:rPr lang="en-US" dirty="0"/>
              <a:t>context matters</a:t>
            </a:r>
          </a:p>
          <a:p>
            <a:r>
              <a:rPr lang="en-US" dirty="0"/>
              <a:t>Example movie review: “The first part of this movie is far better than the second. The acting is poor and it gets out-of-control by the end, with the violence overdone and an incredible ending, but it’s still fun to watch.”</a:t>
            </a:r>
          </a:p>
          <a:p>
            <a:endParaRPr lang="en-US" dirty="0"/>
          </a:p>
          <a:p>
            <a:endParaRPr lang="en-US" dirty="0"/>
          </a:p>
        </p:txBody>
      </p:sp>
    </p:spTree>
    <p:extLst>
      <p:ext uri="{BB962C8B-B14F-4D97-AF65-F5344CB8AC3E}">
        <p14:creationId xmlns:p14="http://schemas.microsoft.com/office/powerpoint/2010/main" val="401976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4" y="361951"/>
            <a:ext cx="8213374" cy="474663"/>
          </a:xfrm>
        </p:spPr>
        <p:txBody>
          <a:bodyPr>
            <a:normAutofit fontScale="90000"/>
          </a:bodyPr>
          <a:lstStyle/>
          <a:p>
            <a:r>
              <a:rPr lang="en-US" dirty="0"/>
              <a:t>Mining News Stories to Predict Stock Price Movement</a:t>
            </a:r>
          </a:p>
        </p:txBody>
      </p:sp>
      <p:pic>
        <p:nvPicPr>
          <p:cNvPr id="9218" name="Picture 2" descr="E:\Dropbox\NYU\2014 Spring\Data Mining for Business Analytics\Lectures\2014\Figures\DSB-figures\dsfb_10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028" y="1258775"/>
            <a:ext cx="6375944"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01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4" y="361951"/>
            <a:ext cx="8213374" cy="474663"/>
          </a:xfrm>
        </p:spPr>
        <p:txBody>
          <a:bodyPr>
            <a:normAutofit fontScale="90000"/>
          </a:bodyPr>
          <a:lstStyle/>
          <a:p>
            <a:r>
              <a:rPr lang="en-US" dirty="0"/>
              <a:t>Mining News Stories to Predict Stock Price Movement</a:t>
            </a:r>
          </a:p>
        </p:txBody>
      </p:sp>
      <p:pic>
        <p:nvPicPr>
          <p:cNvPr id="10242" name="Picture 2" descr="E:\Dropbox\NYU\2014 Spring\Data Mining for Business Analytics\Lectures\2014\Figures\DSB-figures\dsfb_10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934" y="1235025"/>
            <a:ext cx="6346132"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083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7B8E-3CE7-42D6-87A7-EEE0AF8217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4662D-3B4D-4C85-B305-21B84C8276C7}"/>
              </a:ext>
            </a:extLst>
          </p:cNvPr>
          <p:cNvSpPr>
            <a:spLocks noGrp="1"/>
          </p:cNvSpPr>
          <p:nvPr>
            <p:ph idx="1"/>
          </p:nvPr>
        </p:nvSpPr>
        <p:spPr/>
        <p:txBody>
          <a:bodyPr/>
          <a:lstStyle/>
          <a:p>
            <a:r>
              <a:rPr lang="en-US" dirty="0"/>
              <a:t>Many figures in this slide deck from Provost, F., &amp; Fawcett, T. (2013). </a:t>
            </a:r>
            <a:r>
              <a:rPr lang="en-US" i="1" dirty="0"/>
              <a:t>Data science for business: what you need to know about data mining and data-analytic thinking.</a:t>
            </a:r>
            <a:r>
              <a:rPr lang="en-US" dirty="0"/>
              <a:t> Sebastopol, Calif.: O'Reilly.</a:t>
            </a:r>
          </a:p>
        </p:txBody>
      </p:sp>
    </p:spTree>
    <p:extLst>
      <p:ext uri="{BB962C8B-B14F-4D97-AF65-F5344CB8AC3E}">
        <p14:creationId xmlns:p14="http://schemas.microsoft.com/office/powerpoint/2010/main" val="276683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9F46-53B3-4125-AA1E-6F4372A4D354}"/>
              </a:ext>
            </a:extLst>
          </p:cNvPr>
          <p:cNvSpPr>
            <a:spLocks noGrp="1"/>
          </p:cNvSpPr>
          <p:nvPr>
            <p:ph type="title"/>
          </p:nvPr>
        </p:nvSpPr>
        <p:spPr/>
        <p:txBody>
          <a:bodyPr/>
          <a:lstStyle/>
          <a:p>
            <a:r>
              <a:rPr lang="en-US" dirty="0"/>
              <a:t>Representation</a:t>
            </a:r>
          </a:p>
        </p:txBody>
      </p:sp>
      <p:sp>
        <p:nvSpPr>
          <p:cNvPr id="3" name="Content Placeholder 2">
            <a:extLst>
              <a:ext uri="{FF2B5EF4-FFF2-40B4-BE49-F238E27FC236}">
                <a16:creationId xmlns:a16="http://schemas.microsoft.com/office/drawing/2014/main" id="{6A3AA71B-A5FF-4FD8-8C65-264A215C7515}"/>
              </a:ext>
            </a:extLst>
          </p:cNvPr>
          <p:cNvSpPr>
            <a:spLocks noGrp="1"/>
          </p:cNvSpPr>
          <p:nvPr>
            <p:ph idx="1"/>
          </p:nvPr>
        </p:nvSpPr>
        <p:spPr/>
        <p:txBody>
          <a:bodyPr/>
          <a:lstStyle/>
          <a:p>
            <a:r>
              <a:rPr lang="en-US" i="1" dirty="0"/>
              <a:t>document</a:t>
            </a:r>
            <a:r>
              <a:rPr lang="en-US" dirty="0"/>
              <a:t> = one piece of text, the unit of analysis</a:t>
            </a:r>
          </a:p>
          <a:p>
            <a:pPr lvl="1"/>
            <a:r>
              <a:rPr lang="en-US" dirty="0"/>
              <a:t>could be as long as a book, or as short as a sentence… still called a “document”</a:t>
            </a:r>
          </a:p>
          <a:p>
            <a:r>
              <a:rPr lang="en-US" dirty="0"/>
              <a:t>Documents have </a:t>
            </a:r>
            <a:r>
              <a:rPr lang="en-US" i="1" dirty="0"/>
              <a:t>tokens</a:t>
            </a:r>
            <a:r>
              <a:rPr lang="en-US" dirty="0"/>
              <a:t> or </a:t>
            </a:r>
            <a:r>
              <a:rPr lang="en-US" i="1" dirty="0"/>
              <a:t>terms. </a:t>
            </a:r>
            <a:r>
              <a:rPr lang="en-US" dirty="0"/>
              <a:t>For now, consider each “word” to be a separate </a:t>
            </a:r>
            <a:r>
              <a:rPr lang="en-US" i="1" dirty="0"/>
              <a:t>token</a:t>
            </a:r>
            <a:endParaRPr lang="en-US" dirty="0"/>
          </a:p>
          <a:p>
            <a:r>
              <a:rPr lang="en-US" dirty="0"/>
              <a:t>Collection of documents is called a </a:t>
            </a:r>
            <a:r>
              <a:rPr lang="en-US" i="1" dirty="0"/>
              <a:t>corpus</a:t>
            </a:r>
            <a:endParaRPr lang="en-US" dirty="0"/>
          </a:p>
          <a:p>
            <a:r>
              <a:rPr lang="en-US" dirty="0"/>
              <a:t>Think: Given this, how can we turn a set of documents into feature-vector form?</a:t>
            </a:r>
          </a:p>
          <a:p>
            <a:pPr lvl="1"/>
            <a:r>
              <a:rPr lang="en-US" dirty="0"/>
              <a:t>There’s more than one right answer</a:t>
            </a:r>
          </a:p>
        </p:txBody>
      </p:sp>
    </p:spTree>
    <p:extLst>
      <p:ext uri="{BB962C8B-B14F-4D97-AF65-F5344CB8AC3E}">
        <p14:creationId xmlns:p14="http://schemas.microsoft.com/office/powerpoint/2010/main" val="229100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19AA-C60D-4E8F-BF56-DEF5E94CA03B}"/>
              </a:ext>
            </a:extLst>
          </p:cNvPr>
          <p:cNvSpPr>
            <a:spLocks noGrp="1"/>
          </p:cNvSpPr>
          <p:nvPr>
            <p:ph type="title"/>
          </p:nvPr>
        </p:nvSpPr>
        <p:spPr/>
        <p:txBody>
          <a:bodyPr/>
          <a:lstStyle/>
          <a:p>
            <a:r>
              <a:rPr lang="en-US" dirty="0"/>
              <a:t>One approach: Bag of words and Term Frequency</a:t>
            </a:r>
          </a:p>
        </p:txBody>
      </p:sp>
      <p:sp>
        <p:nvSpPr>
          <p:cNvPr id="3" name="Content Placeholder 2">
            <a:extLst>
              <a:ext uri="{FF2B5EF4-FFF2-40B4-BE49-F238E27FC236}">
                <a16:creationId xmlns:a16="http://schemas.microsoft.com/office/drawing/2014/main" id="{D7D2D0D6-D17F-4DF9-9AB2-B1CE8CCD3E9B}"/>
              </a:ext>
            </a:extLst>
          </p:cNvPr>
          <p:cNvSpPr>
            <a:spLocks noGrp="1"/>
          </p:cNvSpPr>
          <p:nvPr>
            <p:ph idx="1"/>
          </p:nvPr>
        </p:nvSpPr>
        <p:spPr/>
        <p:txBody>
          <a:bodyPr/>
          <a:lstStyle/>
          <a:p>
            <a:r>
              <a:rPr lang="en-US" dirty="0"/>
              <a:t>Bag of words:</a:t>
            </a:r>
          </a:p>
          <a:p>
            <a:pPr lvl="1"/>
            <a:r>
              <a:rPr lang="en-US" dirty="0"/>
              <a:t>most basic approach, each word is a </a:t>
            </a:r>
            <a:r>
              <a:rPr lang="en-US" i="1" dirty="0"/>
              <a:t>binary</a:t>
            </a:r>
            <a:r>
              <a:rPr lang="en-US" dirty="0"/>
              <a:t> token (feature)</a:t>
            </a:r>
          </a:p>
          <a:p>
            <a:pPr lvl="1"/>
            <a:r>
              <a:rPr lang="en-US" dirty="0"/>
              <a:t>1 if the token is present in the document, 0 otherwise</a:t>
            </a:r>
          </a:p>
          <a:p>
            <a:pPr lvl="1"/>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B770CD31-3321-44D7-8FC9-A170E720CCE6}"/>
              </a:ext>
            </a:extLst>
          </p:cNvPr>
          <p:cNvPicPr>
            <a:picLocks noChangeAspect="1"/>
          </p:cNvPicPr>
          <p:nvPr/>
        </p:nvPicPr>
        <p:blipFill>
          <a:blip r:embed="rId2"/>
          <a:stretch>
            <a:fillRect/>
          </a:stretch>
        </p:blipFill>
        <p:spPr>
          <a:xfrm>
            <a:off x="1309152" y="3075522"/>
            <a:ext cx="3705244" cy="1581685"/>
          </a:xfrm>
          <a:prstGeom prst="rect">
            <a:avLst/>
          </a:prstGeom>
        </p:spPr>
      </p:pic>
      <p:pic>
        <p:nvPicPr>
          <p:cNvPr id="5" name="Picture 4">
            <a:extLst>
              <a:ext uri="{FF2B5EF4-FFF2-40B4-BE49-F238E27FC236}">
                <a16:creationId xmlns:a16="http://schemas.microsoft.com/office/drawing/2014/main" id="{A045DA68-34BC-43AA-9410-3C371878603C}"/>
              </a:ext>
            </a:extLst>
          </p:cNvPr>
          <p:cNvPicPr>
            <a:picLocks noChangeAspect="1"/>
          </p:cNvPicPr>
          <p:nvPr/>
        </p:nvPicPr>
        <p:blipFill>
          <a:blip r:embed="rId3"/>
          <a:stretch>
            <a:fillRect/>
          </a:stretch>
        </p:blipFill>
        <p:spPr>
          <a:xfrm>
            <a:off x="5315984" y="3120973"/>
            <a:ext cx="4643953" cy="1490784"/>
          </a:xfrm>
          <a:prstGeom prst="rect">
            <a:avLst/>
          </a:prstGeom>
        </p:spPr>
      </p:pic>
      <p:sp>
        <p:nvSpPr>
          <p:cNvPr id="6" name="Rectangle 5">
            <a:extLst>
              <a:ext uri="{FF2B5EF4-FFF2-40B4-BE49-F238E27FC236}">
                <a16:creationId xmlns:a16="http://schemas.microsoft.com/office/drawing/2014/main" id="{E12F350D-02CF-4B0D-AB7A-A949A6079607}"/>
              </a:ext>
            </a:extLst>
          </p:cNvPr>
          <p:cNvSpPr/>
          <p:nvPr/>
        </p:nvSpPr>
        <p:spPr>
          <a:xfrm>
            <a:off x="8630920" y="4373230"/>
            <a:ext cx="172720" cy="177800"/>
          </a:xfrm>
          <a:prstGeom prst="rect">
            <a:avLst/>
          </a:prstGeom>
          <a:solidFill>
            <a:srgbClr val="F1F6FC"/>
          </a:solidFill>
          <a:ln>
            <a:solidFill>
              <a:srgbClr val="F1F6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A0044B-46F5-4F07-9F78-C3798BFE09A1}"/>
              </a:ext>
            </a:extLst>
          </p:cNvPr>
          <p:cNvSpPr txBox="1"/>
          <p:nvPr/>
        </p:nvSpPr>
        <p:spPr>
          <a:xfrm>
            <a:off x="8630920" y="4270310"/>
            <a:ext cx="45719" cy="307777"/>
          </a:xfrm>
          <a:prstGeom prst="rect">
            <a:avLst/>
          </a:prstGeom>
          <a:noFill/>
        </p:spPr>
        <p:txBody>
          <a:bodyPr wrap="square" rtlCol="0">
            <a:spAutoFit/>
          </a:bodyPr>
          <a:lstStyle/>
          <a:p>
            <a:r>
              <a:rPr lang="en-US" sz="1400" dirty="0"/>
              <a:t>1</a:t>
            </a:r>
          </a:p>
        </p:txBody>
      </p:sp>
      <p:sp>
        <p:nvSpPr>
          <p:cNvPr id="8" name="Speech Bubble: Rectangle 7">
            <a:extLst>
              <a:ext uri="{FF2B5EF4-FFF2-40B4-BE49-F238E27FC236}">
                <a16:creationId xmlns:a16="http://schemas.microsoft.com/office/drawing/2014/main" id="{A19BBC4C-B5CA-4C8B-BAFA-92BE7C076D5D}"/>
              </a:ext>
            </a:extLst>
          </p:cNvPr>
          <p:cNvSpPr/>
          <p:nvPr/>
        </p:nvSpPr>
        <p:spPr>
          <a:xfrm>
            <a:off x="2736000" y="5155200"/>
            <a:ext cx="2278396" cy="928800"/>
          </a:xfrm>
          <a:prstGeom prst="wedgeRectCallout">
            <a:avLst>
              <a:gd name="adj1" fmla="val -35370"/>
              <a:gd name="adj2" fmla="val -762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to convert to feature-vector form?</a:t>
            </a:r>
          </a:p>
        </p:txBody>
      </p:sp>
    </p:spTree>
    <p:extLst>
      <p:ext uri="{BB962C8B-B14F-4D97-AF65-F5344CB8AC3E}">
        <p14:creationId xmlns:p14="http://schemas.microsoft.com/office/powerpoint/2010/main" val="15137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A51-61EA-4DC1-943B-9216A236685C}"/>
              </a:ext>
            </a:extLst>
          </p:cNvPr>
          <p:cNvSpPr>
            <a:spLocks noGrp="1"/>
          </p:cNvSpPr>
          <p:nvPr>
            <p:ph type="title"/>
          </p:nvPr>
        </p:nvSpPr>
        <p:spPr/>
        <p:txBody>
          <a:bodyPr/>
          <a:lstStyle/>
          <a:p>
            <a:r>
              <a:rPr lang="en-US" dirty="0"/>
              <a:t>One approach: Bag of words and Term Frequency</a:t>
            </a:r>
          </a:p>
        </p:txBody>
      </p:sp>
      <p:sp>
        <p:nvSpPr>
          <p:cNvPr id="3" name="Content Placeholder 2">
            <a:extLst>
              <a:ext uri="{FF2B5EF4-FFF2-40B4-BE49-F238E27FC236}">
                <a16:creationId xmlns:a16="http://schemas.microsoft.com/office/drawing/2014/main" id="{92FAFDBF-34B6-41E8-9C44-C3A85459D4C6}"/>
              </a:ext>
            </a:extLst>
          </p:cNvPr>
          <p:cNvSpPr>
            <a:spLocks noGrp="1"/>
          </p:cNvSpPr>
          <p:nvPr>
            <p:ph idx="1"/>
          </p:nvPr>
        </p:nvSpPr>
        <p:spPr/>
        <p:txBody>
          <a:bodyPr/>
          <a:lstStyle/>
          <a:p>
            <a:r>
              <a:rPr lang="en-US" dirty="0"/>
              <a:t>Bag of words with </a:t>
            </a:r>
            <a:r>
              <a:rPr lang="en-US" i="1" dirty="0"/>
              <a:t>Term Frequency</a:t>
            </a:r>
          </a:p>
          <a:p>
            <a:pPr lvl="1"/>
            <a:r>
              <a:rPr lang="en-US" dirty="0"/>
              <a:t>again, one token for each word</a:t>
            </a:r>
          </a:p>
          <a:p>
            <a:pPr lvl="1"/>
            <a:r>
              <a:rPr lang="en-US" dirty="0"/>
              <a:t>but the value is a count instead of binary – it is a count of the number of times the word appears in the document</a:t>
            </a:r>
          </a:p>
        </p:txBody>
      </p:sp>
      <p:pic>
        <p:nvPicPr>
          <p:cNvPr id="5" name="Picture 4">
            <a:extLst>
              <a:ext uri="{FF2B5EF4-FFF2-40B4-BE49-F238E27FC236}">
                <a16:creationId xmlns:a16="http://schemas.microsoft.com/office/drawing/2014/main" id="{F30712DE-81B1-4D6B-80D1-A7DC270EA7CE}"/>
              </a:ext>
            </a:extLst>
          </p:cNvPr>
          <p:cNvPicPr>
            <a:picLocks noChangeAspect="1"/>
          </p:cNvPicPr>
          <p:nvPr/>
        </p:nvPicPr>
        <p:blipFill>
          <a:blip r:embed="rId2"/>
          <a:stretch>
            <a:fillRect/>
          </a:stretch>
        </p:blipFill>
        <p:spPr>
          <a:xfrm>
            <a:off x="1073405" y="3612482"/>
            <a:ext cx="4551055" cy="1942743"/>
          </a:xfrm>
          <a:prstGeom prst="rect">
            <a:avLst/>
          </a:prstGeom>
        </p:spPr>
      </p:pic>
      <p:pic>
        <p:nvPicPr>
          <p:cNvPr id="6" name="Picture 5">
            <a:extLst>
              <a:ext uri="{FF2B5EF4-FFF2-40B4-BE49-F238E27FC236}">
                <a16:creationId xmlns:a16="http://schemas.microsoft.com/office/drawing/2014/main" id="{66A6FCE0-CA6B-44CC-B223-11EC62C85544}"/>
              </a:ext>
            </a:extLst>
          </p:cNvPr>
          <p:cNvPicPr>
            <a:picLocks noChangeAspect="1"/>
          </p:cNvPicPr>
          <p:nvPr/>
        </p:nvPicPr>
        <p:blipFill>
          <a:blip r:embed="rId3"/>
          <a:stretch>
            <a:fillRect/>
          </a:stretch>
        </p:blipFill>
        <p:spPr>
          <a:xfrm>
            <a:off x="5807380" y="3612482"/>
            <a:ext cx="5781625" cy="1855995"/>
          </a:xfrm>
          <a:prstGeom prst="rect">
            <a:avLst/>
          </a:prstGeom>
        </p:spPr>
      </p:pic>
      <p:sp>
        <p:nvSpPr>
          <p:cNvPr id="4" name="Oval 3">
            <a:extLst>
              <a:ext uri="{FF2B5EF4-FFF2-40B4-BE49-F238E27FC236}">
                <a16:creationId xmlns:a16="http://schemas.microsoft.com/office/drawing/2014/main" id="{6DC57F60-6506-4FB8-8181-8421DF7C5E28}"/>
              </a:ext>
            </a:extLst>
          </p:cNvPr>
          <p:cNvSpPr/>
          <p:nvPr/>
        </p:nvSpPr>
        <p:spPr>
          <a:xfrm>
            <a:off x="9822426" y="5063613"/>
            <a:ext cx="452284" cy="4031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03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214E-7A17-4332-802D-4118532CC191}"/>
              </a:ext>
            </a:extLst>
          </p:cNvPr>
          <p:cNvSpPr>
            <a:spLocks noGrp="1"/>
          </p:cNvSpPr>
          <p:nvPr>
            <p:ph type="title"/>
          </p:nvPr>
        </p:nvSpPr>
        <p:spPr/>
        <p:txBody>
          <a:bodyPr/>
          <a:lstStyle/>
          <a:p>
            <a:r>
              <a:rPr lang="en-US" dirty="0"/>
              <a:t>Preparing text data</a:t>
            </a:r>
          </a:p>
        </p:txBody>
      </p:sp>
      <p:sp>
        <p:nvSpPr>
          <p:cNvPr id="3" name="Content Placeholder 2">
            <a:extLst>
              <a:ext uri="{FF2B5EF4-FFF2-40B4-BE49-F238E27FC236}">
                <a16:creationId xmlns:a16="http://schemas.microsoft.com/office/drawing/2014/main" id="{BD69B0FE-09CF-4D98-BC3B-774E23B4E789}"/>
              </a:ext>
            </a:extLst>
          </p:cNvPr>
          <p:cNvSpPr>
            <a:spLocks noGrp="1"/>
          </p:cNvSpPr>
          <p:nvPr>
            <p:ph idx="1"/>
          </p:nvPr>
        </p:nvSpPr>
        <p:spPr>
          <a:xfrm>
            <a:off x="838200" y="1825625"/>
            <a:ext cx="5641258" cy="4351338"/>
          </a:xfrm>
        </p:spPr>
        <p:txBody>
          <a:bodyPr/>
          <a:lstStyle/>
          <a:p>
            <a:r>
              <a:rPr lang="en-US" dirty="0"/>
              <a:t>normalize case</a:t>
            </a:r>
          </a:p>
          <a:p>
            <a:r>
              <a:rPr lang="en-US" dirty="0"/>
              <a:t>stem the words (remove the suffixes)</a:t>
            </a:r>
          </a:p>
          <a:p>
            <a:r>
              <a:rPr lang="en-US" dirty="0"/>
              <a:t>remove </a:t>
            </a:r>
            <a:r>
              <a:rPr lang="en-US" dirty="0" err="1"/>
              <a:t>stopwords</a:t>
            </a:r>
            <a:endParaRPr lang="en-US" dirty="0"/>
          </a:p>
          <a:p>
            <a:r>
              <a:rPr lang="en-US" dirty="0"/>
              <a:t>remove numbers</a:t>
            </a:r>
          </a:p>
          <a:p>
            <a:endParaRPr lang="en-US" dirty="0"/>
          </a:p>
          <a:p>
            <a:r>
              <a:rPr lang="en-US" dirty="0"/>
              <a:t>could also normalize the counts by dividing by total number of words in the document</a:t>
            </a:r>
          </a:p>
        </p:txBody>
      </p:sp>
      <p:sp>
        <p:nvSpPr>
          <p:cNvPr id="4" name="Rectangle 3">
            <a:extLst>
              <a:ext uri="{FF2B5EF4-FFF2-40B4-BE49-F238E27FC236}">
                <a16:creationId xmlns:a16="http://schemas.microsoft.com/office/drawing/2014/main" id="{311E4F7D-6A01-4B9E-A44E-3627DA64C187}"/>
              </a:ext>
            </a:extLst>
          </p:cNvPr>
          <p:cNvSpPr/>
          <p:nvPr/>
        </p:nvSpPr>
        <p:spPr>
          <a:xfrm>
            <a:off x="6247068" y="545729"/>
            <a:ext cx="5435839" cy="3416320"/>
          </a:xfrm>
          <a:prstGeom prst="rect">
            <a:avLst/>
          </a:prstGeom>
          <a:solidFill>
            <a:schemeClr val="bg2"/>
          </a:solidFill>
          <a:ln>
            <a:solidFill>
              <a:schemeClr val="tx1"/>
            </a:solidFill>
          </a:ln>
        </p:spPr>
        <p:txBody>
          <a:bodyPr wrap="square">
            <a:spAutoFit/>
          </a:bodyPr>
          <a:lstStyle/>
          <a:p>
            <a:r>
              <a:rPr lang="en-US" sz="2400" dirty="0"/>
              <a:t>Microsoft Corp and Skype Global today announced that they have entered into a definitive agreement under which Microsoft will acquire SKYPE, the leading Internet communications company, for $8.5 billion in cash from the investor group led by Silver Lake. The agreement has been approved by the boards of directors of both Microsoft and Skype.</a:t>
            </a:r>
          </a:p>
        </p:txBody>
      </p:sp>
      <p:pic>
        <p:nvPicPr>
          <p:cNvPr id="5" name="Picture 4">
            <a:extLst>
              <a:ext uri="{FF2B5EF4-FFF2-40B4-BE49-F238E27FC236}">
                <a16:creationId xmlns:a16="http://schemas.microsoft.com/office/drawing/2014/main" id="{9F404B53-9DB6-43A9-BA3F-3121B6B92FB9}"/>
              </a:ext>
            </a:extLst>
          </p:cNvPr>
          <p:cNvPicPr>
            <a:picLocks noChangeAspect="1"/>
          </p:cNvPicPr>
          <p:nvPr/>
        </p:nvPicPr>
        <p:blipFill>
          <a:blip r:embed="rId2"/>
          <a:stretch>
            <a:fillRect/>
          </a:stretch>
        </p:blipFill>
        <p:spPr>
          <a:xfrm>
            <a:off x="7222989" y="4704562"/>
            <a:ext cx="4467225" cy="1905000"/>
          </a:xfrm>
          <a:prstGeom prst="rect">
            <a:avLst/>
          </a:prstGeom>
        </p:spPr>
      </p:pic>
      <p:sp>
        <p:nvSpPr>
          <p:cNvPr id="6" name="Oval 5">
            <a:extLst>
              <a:ext uri="{FF2B5EF4-FFF2-40B4-BE49-F238E27FC236}">
                <a16:creationId xmlns:a16="http://schemas.microsoft.com/office/drawing/2014/main" id="{7E66E18B-DF94-4687-B740-F75702013A82}"/>
              </a:ext>
            </a:extLst>
          </p:cNvPr>
          <p:cNvSpPr/>
          <p:nvPr/>
        </p:nvSpPr>
        <p:spPr>
          <a:xfrm>
            <a:off x="8691716" y="584974"/>
            <a:ext cx="983226" cy="4576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DDF3120-2A30-4D1C-802B-47A5214E4D3D}"/>
              </a:ext>
            </a:extLst>
          </p:cNvPr>
          <p:cNvSpPr/>
          <p:nvPr/>
        </p:nvSpPr>
        <p:spPr>
          <a:xfrm>
            <a:off x="8964988" y="1672808"/>
            <a:ext cx="983226" cy="4576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F1435F-3E06-472A-B8F6-6448F9245B99}"/>
              </a:ext>
            </a:extLst>
          </p:cNvPr>
          <p:cNvSpPr/>
          <p:nvPr/>
        </p:nvSpPr>
        <p:spPr>
          <a:xfrm>
            <a:off x="10171829" y="3422961"/>
            <a:ext cx="983226" cy="45763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E1FE506-AFDA-4E50-8A78-4956E59F7578}"/>
              </a:ext>
            </a:extLst>
          </p:cNvPr>
          <p:cNvSpPr/>
          <p:nvPr/>
        </p:nvSpPr>
        <p:spPr>
          <a:xfrm>
            <a:off x="6271052" y="1008631"/>
            <a:ext cx="1483612" cy="3946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F12B0E76-F84C-49CA-AB39-CFCD78C1FE2D}"/>
              </a:ext>
            </a:extLst>
          </p:cNvPr>
          <p:cNvSpPr/>
          <p:nvPr/>
        </p:nvSpPr>
        <p:spPr>
          <a:xfrm>
            <a:off x="3578942" y="1464291"/>
            <a:ext cx="2236198" cy="1318237"/>
          </a:xfrm>
          <a:prstGeom prst="wedgeRectCallout">
            <a:avLst>
              <a:gd name="adj1" fmla="val 70553"/>
              <a:gd name="adj2" fmla="val -594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if the document also contained the word “announcing”?</a:t>
            </a:r>
          </a:p>
        </p:txBody>
      </p:sp>
      <p:cxnSp>
        <p:nvCxnSpPr>
          <p:cNvPr id="13" name="Straight Arrow Connector 12">
            <a:extLst>
              <a:ext uri="{FF2B5EF4-FFF2-40B4-BE49-F238E27FC236}">
                <a16:creationId xmlns:a16="http://schemas.microsoft.com/office/drawing/2014/main" id="{18D61107-4E2A-41CD-99A9-1FF0C324560F}"/>
              </a:ext>
            </a:extLst>
          </p:cNvPr>
          <p:cNvCxnSpPr>
            <a:stCxn id="11" idx="2"/>
          </p:cNvCxnSpPr>
          <p:nvPr/>
        </p:nvCxnSpPr>
        <p:spPr>
          <a:xfrm>
            <a:off x="4697041" y="2782528"/>
            <a:ext cx="3807862" cy="265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9AA1B1A-CB83-4870-8A79-FF6DB7FCF89A}"/>
              </a:ext>
            </a:extLst>
          </p:cNvPr>
          <p:cNvSpPr/>
          <p:nvPr/>
        </p:nvSpPr>
        <p:spPr>
          <a:xfrm>
            <a:off x="7652872" y="2406088"/>
            <a:ext cx="376613" cy="376440"/>
          </a:xfrm>
          <a:prstGeom prst="ellipse">
            <a:avLst/>
          </a:prstGeom>
          <a:noFill/>
          <a:ln w="2857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7A06633-AF1E-464A-B162-7E178979D1E8}"/>
              </a:ext>
            </a:extLst>
          </p:cNvPr>
          <p:cNvSpPr/>
          <p:nvPr/>
        </p:nvSpPr>
        <p:spPr>
          <a:xfrm>
            <a:off x="8588374" y="2389137"/>
            <a:ext cx="752271" cy="376440"/>
          </a:xfrm>
          <a:prstGeom prst="ellipse">
            <a:avLst/>
          </a:prstGeom>
          <a:noFill/>
          <a:ln w="2857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D915B7C8-499C-4A08-B380-04ED620FF924}"/>
              </a:ext>
            </a:extLst>
          </p:cNvPr>
          <p:cNvSpPr/>
          <p:nvPr/>
        </p:nvSpPr>
        <p:spPr>
          <a:xfrm>
            <a:off x="4070555" y="3470260"/>
            <a:ext cx="2025445" cy="983578"/>
          </a:xfrm>
          <a:prstGeom prst="wedgeRectCallout">
            <a:avLst>
              <a:gd name="adj1" fmla="val 52183"/>
              <a:gd name="adj2" fmla="val -10416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 we care about “</a:t>
            </a:r>
            <a:r>
              <a:rPr lang="en-US" dirty="0" err="1"/>
              <a:t>stopwords</a:t>
            </a:r>
            <a:r>
              <a:rPr lang="en-US" dirty="0"/>
              <a:t>” like “in”, “from”?</a:t>
            </a:r>
          </a:p>
        </p:txBody>
      </p:sp>
    </p:spTree>
    <p:extLst>
      <p:ext uri="{BB962C8B-B14F-4D97-AF65-F5344CB8AC3E}">
        <p14:creationId xmlns:p14="http://schemas.microsoft.com/office/powerpoint/2010/main" val="167135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P spid="10" grpId="1" animBg="1"/>
      <p:bldP spid="11" grpId="0" animBg="1"/>
      <p:bldP spid="11" grpId="1"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3D49-8F19-4A05-A2C6-115A0925391A}"/>
              </a:ext>
            </a:extLst>
          </p:cNvPr>
          <p:cNvSpPr>
            <a:spLocks noGrp="1"/>
          </p:cNvSpPr>
          <p:nvPr>
            <p:ph type="title"/>
          </p:nvPr>
        </p:nvSpPr>
        <p:spPr/>
        <p:txBody>
          <a:bodyPr/>
          <a:lstStyle/>
          <a:p>
            <a:r>
              <a:rPr lang="en-US" dirty="0"/>
              <a:t>Measuring sparseness: Inverse Document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C92EB-0C69-4D37-81CC-D94AD92F4483}"/>
                  </a:ext>
                </a:extLst>
              </p:cNvPr>
              <p:cNvSpPr>
                <a:spLocks noGrp="1"/>
              </p:cNvSpPr>
              <p:nvPr>
                <p:ph idx="1"/>
              </p:nvPr>
            </p:nvSpPr>
            <p:spPr>
              <a:xfrm>
                <a:off x="838200" y="1825625"/>
                <a:ext cx="10515600" cy="4820982"/>
              </a:xfrm>
            </p:spPr>
            <p:txBody>
              <a:bodyPr>
                <a:normAutofit lnSpcReduction="10000"/>
              </a:bodyPr>
              <a:lstStyle/>
              <a:p>
                <a:r>
                  <a:rPr lang="en-US" sz="2000" i="1" dirty="0"/>
                  <a:t>term frequency</a:t>
                </a:r>
                <a:r>
                  <a:rPr lang="en-US" sz="2000" dirty="0"/>
                  <a:t> (TF) is prevalence in a </a:t>
                </a:r>
                <a:r>
                  <a:rPr lang="en-US" sz="2000" i="1" dirty="0"/>
                  <a:t>single document.</a:t>
                </a:r>
              </a:p>
              <a:p>
                <a:r>
                  <a:rPr lang="en-US" sz="2000" i="1" dirty="0"/>
                  <a:t>Inverse Document Frequency (IDF), </a:t>
                </a:r>
                <a:r>
                  <a:rPr lang="en-US" sz="2000" dirty="0"/>
                  <a:t>a separate measure,</a:t>
                </a:r>
                <a:r>
                  <a:rPr lang="en-US" sz="2000" i="1" dirty="0"/>
                  <a:t> </a:t>
                </a:r>
                <a:r>
                  <a:rPr lang="en-US" sz="2000" dirty="0"/>
                  <a:t>is a measure of </a:t>
                </a:r>
                <a:r>
                  <a:rPr lang="en-US" sz="2000" i="1" dirty="0"/>
                  <a:t>how rare </a:t>
                </a:r>
                <a:r>
                  <a:rPr lang="en-US" sz="2000" dirty="0"/>
                  <a:t>the word is across </a:t>
                </a:r>
                <a:r>
                  <a:rPr lang="en-US" sz="2000" i="1" dirty="0"/>
                  <a:t>all documents</a:t>
                </a:r>
                <a:r>
                  <a:rPr lang="en-US" sz="2000" dirty="0"/>
                  <a:t>… what ratio of documents does it appear in? </a:t>
                </a:r>
                <a:r>
                  <a:rPr lang="en-US" sz="2000" b="1" dirty="0"/>
                  <a:t>The rarer it is, the higher the IDF</a:t>
                </a:r>
                <a:endParaRPr lang="en-US" sz="2000" b="1" dirty="0">
                  <a:latin typeface="Cambria Math"/>
                </a:endParaRPr>
              </a:p>
              <a:p>
                <a:pPr marL="0" indent="0">
                  <a:buNone/>
                </a:pPr>
                <a14:m>
                  <m:oMathPara xmlns:m="http://schemas.openxmlformats.org/officeDocument/2006/math">
                    <m:oMathParaPr>
                      <m:jc m:val="centerGroup"/>
                    </m:oMathParaPr>
                    <m:oMath xmlns:m="http://schemas.openxmlformats.org/officeDocument/2006/math">
                      <m:r>
                        <m:rPr>
                          <m:nor/>
                        </m:rPr>
                        <a:rPr lang="en-US" sz="2000">
                          <a:latin typeface="Cambria Math"/>
                        </a:rPr>
                        <m:t>IDF</m:t>
                      </m:r>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=1+</m:t>
                      </m:r>
                      <m:func>
                        <m:funcPr>
                          <m:ctrlPr>
                            <a:rPr lang="en-US" sz="2000" i="1">
                              <a:latin typeface="Cambria Math" panose="02040503050406030204" pitchFamily="18" charset="0"/>
                            </a:rPr>
                          </m:ctrlPr>
                        </m:funcPr>
                        <m:fName>
                          <m:r>
                            <m:rPr>
                              <m:sty m:val="p"/>
                            </m:rPr>
                            <a:rPr lang="en-US" sz="2000">
                              <a:latin typeface="Cambria Math"/>
                            </a:rPr>
                            <m:t>log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a:latin typeface="Cambria Math"/>
                                    </a:rPr>
                                    <m:t>Total</m:t>
                                  </m:r>
                                  <m:r>
                                    <m:rPr>
                                      <m:nor/>
                                    </m:rPr>
                                    <a:rPr lang="en-US" sz="2000">
                                      <a:latin typeface="Cambria Math"/>
                                    </a:rPr>
                                    <m:t> </m:t>
                                  </m:r>
                                  <m:r>
                                    <m:rPr>
                                      <m:nor/>
                                    </m:rPr>
                                    <a:rPr lang="en-US" sz="2000">
                                      <a:latin typeface="Cambria Math"/>
                                    </a:rPr>
                                    <m:t>number</m:t>
                                  </m:r>
                                  <m:r>
                                    <m:rPr>
                                      <m:nor/>
                                    </m:rPr>
                                    <a:rPr lang="en-US" sz="2000">
                                      <a:latin typeface="Cambria Math"/>
                                    </a:rPr>
                                    <m:t> </m:t>
                                  </m:r>
                                  <m:r>
                                    <m:rPr>
                                      <m:nor/>
                                    </m:rPr>
                                    <a:rPr lang="en-US" sz="2000">
                                      <a:latin typeface="Cambria Math"/>
                                    </a:rPr>
                                    <m:t>of</m:t>
                                  </m:r>
                                  <m:r>
                                    <m:rPr>
                                      <m:nor/>
                                    </m:rPr>
                                    <a:rPr lang="en-US" sz="2000">
                                      <a:latin typeface="Cambria Math"/>
                                    </a:rPr>
                                    <m:t> </m:t>
                                  </m:r>
                                  <m:r>
                                    <m:rPr>
                                      <m:nor/>
                                    </m:rPr>
                                    <a:rPr lang="en-US" sz="2000">
                                      <a:latin typeface="Cambria Math"/>
                                    </a:rPr>
                                    <m:t>documents</m:t>
                                  </m:r>
                                </m:num>
                                <m:den>
                                  <m:r>
                                    <m:rPr>
                                      <m:nor/>
                                    </m:rPr>
                                    <a:rPr lang="en-US" sz="2000">
                                      <a:latin typeface="Cambria Math"/>
                                    </a:rPr>
                                    <m:t>Number</m:t>
                                  </m:r>
                                  <m:r>
                                    <m:rPr>
                                      <m:nor/>
                                    </m:rPr>
                                    <a:rPr lang="en-US" sz="2000">
                                      <a:latin typeface="Cambria Math"/>
                                    </a:rPr>
                                    <m:t> </m:t>
                                  </m:r>
                                  <m:r>
                                    <m:rPr>
                                      <m:nor/>
                                    </m:rPr>
                                    <a:rPr lang="en-US" sz="2000">
                                      <a:latin typeface="Cambria Math"/>
                                    </a:rPr>
                                    <m:t>of</m:t>
                                  </m:r>
                                  <m:r>
                                    <m:rPr>
                                      <m:nor/>
                                    </m:rPr>
                                    <a:rPr lang="en-US" sz="2000">
                                      <a:latin typeface="Cambria Math"/>
                                    </a:rPr>
                                    <m:t> </m:t>
                                  </m:r>
                                  <m:r>
                                    <m:rPr>
                                      <m:nor/>
                                    </m:rPr>
                                    <a:rPr lang="en-US" sz="2000">
                                      <a:latin typeface="Cambria Math"/>
                                    </a:rPr>
                                    <m:t>documents</m:t>
                                  </m:r>
                                  <m:r>
                                    <m:rPr>
                                      <m:nor/>
                                    </m:rPr>
                                    <a:rPr lang="en-US" sz="2000">
                                      <a:latin typeface="Cambria Math"/>
                                    </a:rPr>
                                    <m:t> </m:t>
                                  </m:r>
                                  <m:r>
                                    <m:rPr>
                                      <m:nor/>
                                    </m:rPr>
                                    <a:rPr lang="en-US" sz="2000">
                                      <a:latin typeface="Cambria Math"/>
                                    </a:rPr>
                                    <m:t>containing</m:t>
                                  </m:r>
                                  <m:r>
                                    <m:rPr>
                                      <m:nor/>
                                    </m:rPr>
                                    <a:rPr lang="en-US" sz="2000">
                                      <a:latin typeface="Cambria Math"/>
                                    </a:rPr>
                                    <m:t> </m:t>
                                  </m:r>
                                  <m:r>
                                    <a:rPr lang="en-US" sz="2000" i="1">
                                      <a:latin typeface="Cambria Math"/>
                                    </a:rPr>
                                    <m:t>𝑡</m:t>
                                  </m:r>
                                </m:den>
                              </m:f>
                            </m:e>
                          </m:d>
                        </m:e>
                      </m:func>
                    </m:oMath>
                  </m:oMathPara>
                </a14:m>
                <a:endParaRPr lang="en-US" sz="2000" dirty="0"/>
              </a:p>
              <a:p>
                <a:pPr marL="0" indent="0">
                  <a:buNone/>
                </a:pPr>
                <a:endParaRPr lang="en-US" sz="2000" dirty="0"/>
              </a:p>
              <a:p>
                <a:r>
                  <a:rPr lang="en-US" sz="2000" dirty="0"/>
                  <a:t>So let’s be fancy… multiply TF and IDF together (TFIDF)</a:t>
                </a:r>
              </a:p>
              <a:p>
                <a:pPr marL="457200" lvl="1" indent="0">
                  <a:buNone/>
                </a:pPr>
                <a:endParaRPr lang="en-US" sz="1600" dirty="0">
                  <a:latin typeface="Cambria Math"/>
                </a:endParaRPr>
              </a:p>
              <a:p>
                <a:pPr marL="457200" lvl="1" indent="0">
                  <a:buNone/>
                </a:pPr>
                <a14:m>
                  <m:oMathPara xmlns:m="http://schemas.openxmlformats.org/officeDocument/2006/math">
                    <m:oMathParaPr>
                      <m:jc m:val="centerGroup"/>
                    </m:oMathParaPr>
                    <m:oMath xmlns:m="http://schemas.openxmlformats.org/officeDocument/2006/math">
                      <m:r>
                        <m:rPr>
                          <m:nor/>
                        </m:rPr>
                        <a:rPr lang="en-US">
                          <a:latin typeface="Cambria Math"/>
                        </a:rPr>
                        <m:t>TFIDF</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𝑑</m:t>
                          </m:r>
                        </m:e>
                      </m:d>
                      <m:r>
                        <a:rPr lang="en-US" i="1">
                          <a:latin typeface="Cambria Math"/>
                        </a:rPr>
                        <m:t>=</m:t>
                      </m:r>
                      <m:r>
                        <m:rPr>
                          <m:nor/>
                        </m:rPr>
                        <a:rPr lang="en-US">
                          <a:latin typeface="Cambria Math"/>
                        </a:rPr>
                        <m:t>TF</m:t>
                      </m:r>
                      <m:d>
                        <m:dPr>
                          <m:ctrlPr>
                            <a:rPr lang="en-US" i="1">
                              <a:latin typeface="Cambria Math" panose="02040503050406030204" pitchFamily="18" charset="0"/>
                            </a:rPr>
                          </m:ctrlPr>
                        </m:dPr>
                        <m:e>
                          <m:r>
                            <a:rPr lang="en-US" i="1">
                              <a:latin typeface="Cambria Math"/>
                            </a:rPr>
                            <m:t>𝑡</m:t>
                          </m:r>
                          <m:r>
                            <a:rPr lang="en-US" i="1">
                              <a:latin typeface="Cambria Math"/>
                            </a:rPr>
                            <m:t>,</m:t>
                          </m:r>
                          <m:r>
                            <a:rPr lang="en-US" i="1">
                              <a:latin typeface="Cambria Math"/>
                            </a:rPr>
                            <m:t>𝑑</m:t>
                          </m:r>
                        </m:e>
                      </m:d>
                      <m:r>
                        <a:rPr lang="en-US" i="1">
                          <a:latin typeface="Cambria Math"/>
                        </a:rPr>
                        <m:t>×</m:t>
                      </m:r>
                      <m:r>
                        <m:rPr>
                          <m:nor/>
                        </m:rPr>
                        <a:rPr lang="en-US">
                          <a:latin typeface="Cambria Math"/>
                        </a:rPr>
                        <m:t>IDF</m:t>
                      </m:r>
                      <m:d>
                        <m:dPr>
                          <m:ctrlPr>
                            <a:rPr lang="en-US" i="1">
                              <a:latin typeface="Cambria Math" panose="02040503050406030204" pitchFamily="18" charset="0"/>
                            </a:rPr>
                          </m:ctrlPr>
                        </m:dPr>
                        <m:e>
                          <m:r>
                            <a:rPr lang="en-US" i="1">
                              <a:latin typeface="Cambria Math"/>
                            </a:rPr>
                            <m:t>𝑡</m:t>
                          </m:r>
                        </m:e>
                      </m:d>
                    </m:oMath>
                  </m:oMathPara>
                </a14:m>
                <a:endParaRPr lang="en-US" dirty="0"/>
              </a:p>
              <a:p>
                <a:pPr lvl="1"/>
                <a:endParaRPr lang="en-US" sz="1600" dirty="0"/>
              </a:p>
              <a:p>
                <a:r>
                  <a:rPr lang="en-US" sz="2000" dirty="0"/>
                  <a:t>TF is token-document-pair-specific, while IDF is corpus-wide. But TFIDF is token-document-pair-specific.</a:t>
                </a:r>
              </a:p>
              <a:p>
                <a:pPr lvl="1"/>
                <a:r>
                  <a:rPr lang="en-US" sz="1600" dirty="0"/>
                  <a:t>If it appears rarely across all documents, but appears a lot in this one document, that makes a high TFIDF score.</a:t>
                </a:r>
              </a:p>
              <a:p>
                <a:pPr lvl="1"/>
                <a:r>
                  <a:rPr lang="en-US" sz="1600" dirty="0"/>
                  <a:t>Conversely, if a token appears often in this one document, but also often in all documents, we don’t care.</a:t>
                </a:r>
              </a:p>
            </p:txBody>
          </p:sp>
        </mc:Choice>
        <mc:Fallback xmlns="">
          <p:sp>
            <p:nvSpPr>
              <p:cNvPr id="3" name="Content Placeholder 2">
                <a:extLst>
                  <a:ext uri="{FF2B5EF4-FFF2-40B4-BE49-F238E27FC236}">
                    <a16:creationId xmlns:a16="http://schemas.microsoft.com/office/drawing/2014/main" id="{7A3C92EB-0C69-4D37-81CC-D94AD92F4483}"/>
                  </a:ext>
                </a:extLst>
              </p:cNvPr>
              <p:cNvSpPr>
                <a:spLocks noGrp="1" noRot="1" noChangeAspect="1" noMove="1" noResize="1" noEditPoints="1" noAdjustHandles="1" noChangeArrowheads="1" noChangeShapeType="1" noTextEdit="1"/>
              </p:cNvSpPr>
              <p:nvPr>
                <p:ph idx="1"/>
              </p:nvPr>
            </p:nvSpPr>
            <p:spPr>
              <a:xfrm>
                <a:off x="838200" y="1825625"/>
                <a:ext cx="10515600" cy="4820982"/>
              </a:xfrm>
              <a:blipFill>
                <a:blip r:embed="rId2"/>
                <a:stretch>
                  <a:fillRect l="-522" t="-1770"/>
                </a:stretch>
              </a:blipFill>
            </p:spPr>
            <p:txBody>
              <a:bodyPr/>
              <a:lstStyle/>
              <a:p>
                <a:r>
                  <a:rPr lang="en-US">
                    <a:noFill/>
                  </a:rPr>
                  <a:t> </a:t>
                </a:r>
              </a:p>
            </p:txBody>
          </p:sp>
        </mc:Fallback>
      </mc:AlternateContent>
    </p:spTree>
    <p:extLst>
      <p:ext uri="{BB962C8B-B14F-4D97-AF65-F5344CB8AC3E}">
        <p14:creationId xmlns:p14="http://schemas.microsoft.com/office/powerpoint/2010/main" val="386505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IDF</a:t>
            </a:r>
            <a:r>
              <a:rPr lang="en-US" dirty="0"/>
              <a:t> (not </a:t>
            </a:r>
            <a:r>
              <a:rPr lang="en-US" i="1" dirty="0"/>
              <a:t>TF-IDF</a:t>
            </a:r>
            <a:r>
              <a:rPr lang="en-US" dirty="0"/>
              <a:t>) of a term </a:t>
            </a:r>
            <a:r>
              <a:rPr lang="en-US" i="1" dirty="0"/>
              <a:t>t</a:t>
            </a:r>
            <a:r>
              <a:rPr lang="en-US" dirty="0"/>
              <a:t> within a corpus of 100 documents.</a:t>
            </a:r>
          </a:p>
        </p:txBody>
      </p:sp>
      <p:pic>
        <p:nvPicPr>
          <p:cNvPr id="1026" name="Picture 2" descr="E:\Dropbox\NYU\2014 Spring\Data Mining for Business Analytics\Lectures\2014\Figures\DSB-figures\dsfb_1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194" y="1814275"/>
            <a:ext cx="579961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317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7253</TotalTime>
  <Words>1757</Words>
  <Application>Microsoft Office PowerPoint</Application>
  <PresentationFormat>Widescreen</PresentationFormat>
  <Paragraphs>147</Paragraphs>
  <Slides>32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19 – Representing and mining text</vt:lpstr>
      <vt:lpstr>Why text is important</vt:lpstr>
      <vt:lpstr>Why text is difficult</vt:lpstr>
      <vt:lpstr>Representation</vt:lpstr>
      <vt:lpstr>One approach: Bag of words and Term Frequency</vt:lpstr>
      <vt:lpstr>One approach: Bag of words and Term Frequency</vt:lpstr>
      <vt:lpstr>Preparing text data</vt:lpstr>
      <vt:lpstr>Measuring sparseness: Inverse Document Frequency</vt:lpstr>
      <vt:lpstr>IDF (not TF-IDF) of a term t within a corpus of 100 documents.</vt:lpstr>
      <vt:lpstr>Now you have a feature-vector representation!!!</vt:lpstr>
      <vt:lpstr>Example: Jazz Musicians</vt:lpstr>
      <vt:lpstr>Sample biographies of jazz musicians</vt:lpstr>
      <vt:lpstr>Example: Jazz Musicians</vt:lpstr>
      <vt:lpstr>Scoring the search query</vt:lpstr>
      <vt:lpstr>PowerPoint Presentation</vt:lpstr>
      <vt:lpstr>PowerPoint Presentation</vt:lpstr>
      <vt:lpstr>PowerPoint Presentation</vt:lpstr>
      <vt:lpstr>Example: Jazz Musicians. Cosine distance between search query and biographies of each musician.</vt:lpstr>
      <vt:lpstr>Beyond “Bag of Words”</vt:lpstr>
      <vt:lpstr>N-gram Sequences</vt:lpstr>
      <vt:lpstr>Named Entity Extraction</vt:lpstr>
      <vt:lpstr>Topic Models</vt:lpstr>
      <vt:lpstr>PowerPoint Presentation</vt:lpstr>
      <vt:lpstr>Topic Models</vt:lpstr>
      <vt:lpstr>Another example: Text Mining with Bag of Words</vt:lpstr>
      <vt:lpstr>Mining News Stories to Predict Stock Price Movement</vt:lpstr>
      <vt:lpstr>Mining News Stories to Predict Stock Price Movement</vt:lpstr>
      <vt:lpstr>Sample news story. How would we preprocess it? What statistic could we use for each token?</vt:lpstr>
      <vt:lpstr>Mining News Stories to Predict Stock Price Movement</vt:lpstr>
      <vt:lpstr>Mining News Stories to Predict Stock Price Movement</vt:lpstr>
      <vt:lpstr>Mining News Stories to Predict Stock Price Movement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 – Representing and mining te</dc:title>
  <dc:creator>David Eargle</dc:creator>
  <cp:lastModifiedBy>David Eargle</cp:lastModifiedBy>
  <cp:revision>16</cp:revision>
  <dcterms:created xsi:type="dcterms:W3CDTF">2018-04-11T20:48:37Z</dcterms:created>
  <dcterms:modified xsi:type="dcterms:W3CDTF">2018-12-20T22:21:35Z</dcterms:modified>
</cp:coreProperties>
</file>