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37"/>
  </p:notesMasterIdLst>
  <p:sldIdLst>
    <p:sldId id="257" r:id="rId2"/>
    <p:sldId id="293" r:id="rId3"/>
    <p:sldId id="306" r:id="rId4"/>
    <p:sldId id="258" r:id="rId5"/>
    <p:sldId id="303" r:id="rId6"/>
    <p:sldId id="259" r:id="rId7"/>
    <p:sldId id="280" r:id="rId8"/>
    <p:sldId id="263" r:id="rId9"/>
    <p:sldId id="264" r:id="rId10"/>
    <p:sldId id="304" r:id="rId11"/>
    <p:sldId id="305" r:id="rId12"/>
    <p:sldId id="308" r:id="rId13"/>
    <p:sldId id="307" r:id="rId14"/>
    <p:sldId id="265" r:id="rId15"/>
    <p:sldId id="266" r:id="rId16"/>
    <p:sldId id="295" r:id="rId17"/>
    <p:sldId id="269" r:id="rId18"/>
    <p:sldId id="310" r:id="rId19"/>
    <p:sldId id="270" r:id="rId20"/>
    <p:sldId id="273" r:id="rId21"/>
    <p:sldId id="275" r:id="rId22"/>
    <p:sldId id="274" r:id="rId23"/>
    <p:sldId id="279" r:id="rId24"/>
    <p:sldId id="284" r:id="rId25"/>
    <p:sldId id="285" r:id="rId26"/>
    <p:sldId id="296" r:id="rId27"/>
    <p:sldId id="297" r:id="rId28"/>
    <p:sldId id="286" r:id="rId29"/>
    <p:sldId id="287" r:id="rId30"/>
    <p:sldId id="288" r:id="rId31"/>
    <p:sldId id="289" r:id="rId32"/>
    <p:sldId id="290" r:id="rId33"/>
    <p:sldId id="302" r:id="rId34"/>
    <p:sldId id="309" r:id="rId35"/>
    <p:sldId id="31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422" autoAdjust="0"/>
  </p:normalViewPr>
  <p:slideViewPr>
    <p:cSldViewPr snapToGrid="0">
      <p:cViewPr varScale="1">
        <p:scale>
          <a:sx n="59" d="100"/>
          <a:sy n="59" d="100"/>
        </p:scale>
        <p:origin x="15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28ADC-1E66-4304-A020-161BFCB1BA6E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10699-7290-4AA8-BC22-38BFF05AD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E1CA-ABF8-C542-8DF3-12518F704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3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pay for experimentation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Capital One experimentation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purchase external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demographic, vehicle, household economic (credit cards), purchase data, home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10699-7290-4AA8-BC22-38BFF05AD8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E1CA-ABF8-C542-8DF3-12518F7044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45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534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5617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2433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9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4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sz="2000"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089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6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0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3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7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7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2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1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6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teryx.com/11.7/Reference/DataFieldType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teryx.com/11.7/Reference/DataFieldTyp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alteryx.com/11.7/Reference/DataFieldType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olorado.edu/files/1556286/download?download_frd=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lteryx.com/9.5/DbFileInput.htm" TargetMode="External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alteryx.com/9.5/index.htm#AlteryxSelect.htm%3FTocPath%3DTool%2520Palette%7CPreparation%7C_____13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olorado.edu/files/1556366/download?download_frd=1" TargetMode="External"/><Relationship Id="rId2" Type="http://schemas.openxmlformats.org/officeDocument/2006/relationships/hyperlink" Target="http://www.richardtwatson.com/dm6e/images/general/ClassicModels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exampl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lteryx.com/11.7/Reference/DataFieldType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1426" y="21482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prstClr val="black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Extract, Transform, Load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B391-A0C5-44BC-AA90-7E08A84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-- Impute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9419-515F-4E3B-BEA3-E3BCED0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endParaRPr lang="en-US" dirty="0"/>
          </a:p>
          <a:p>
            <a:pPr fontAlgn="ctr"/>
            <a:r>
              <a:rPr lang="en-US" dirty="0"/>
              <a:t>Let’s say I know everyone’s age in this class except for the age of one person. What would be a good guess for that age?</a:t>
            </a:r>
          </a:p>
          <a:p>
            <a:pPr fontAlgn="ctr"/>
            <a:r>
              <a:rPr lang="en-US" dirty="0"/>
              <a:t>Let’s say I also know everyone’s age and class standing, and I  have another student for whom I know the class standing but not the age. What would be the best guess for age?</a:t>
            </a:r>
          </a:p>
          <a:p>
            <a:pPr fontAlgn="ctr"/>
            <a:r>
              <a:rPr lang="en-US" dirty="0"/>
              <a:t>That’s imputation! Just making “best guesses” for non-target features.</a:t>
            </a:r>
          </a:p>
          <a:p>
            <a:pPr font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B8DD-F1E9-443D-B064-D11E432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1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B391-A0C5-44BC-AA90-7E08A84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– flat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9419-515F-4E3B-BEA3-E3BCED0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Machine learning algorithms require </a:t>
            </a:r>
            <a:r>
              <a:rPr lang="en-US" b="1" dirty="0"/>
              <a:t>one single “flat” table</a:t>
            </a:r>
            <a:r>
              <a:rPr lang="en-US" dirty="0"/>
              <a:t> – like a single sheet from an excel workbook. </a:t>
            </a:r>
          </a:p>
          <a:p>
            <a:pPr lvl="1" fontAlgn="ctr"/>
            <a:r>
              <a:rPr lang="en-US" dirty="0"/>
              <a:t>You have to turn your stuff into “tabular” format</a:t>
            </a:r>
          </a:p>
          <a:p>
            <a:pPr lvl="1" fontAlgn="ctr"/>
            <a:r>
              <a:rPr lang="en-US" dirty="0"/>
              <a:t>You need to “merge”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B8DD-F1E9-443D-B064-D11E432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6ECA0-1CCF-42C5-A8EA-E5C24AFABFAE}"/>
              </a:ext>
            </a:extLst>
          </p:cNvPr>
          <p:cNvSpPr/>
          <p:nvPr/>
        </p:nvSpPr>
        <p:spPr>
          <a:xfrm>
            <a:off x="6174259" y="6311900"/>
            <a:ext cx="586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https://help.alteryx.com/11.7/Reference/DataFieldType.htm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B391-A0C5-44BC-AA90-7E08A84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– flat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9419-515F-4E3B-BEA3-E3BCED0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Normalize and scale values for comparability</a:t>
            </a:r>
          </a:p>
          <a:p>
            <a:pPr lvl="1" fontAlgn="ctr"/>
            <a:r>
              <a:rPr lang="en-US" dirty="0"/>
              <a:t>Say I have both “age” and “income” in a model, and I am trying to predict IQ score</a:t>
            </a:r>
          </a:p>
          <a:p>
            <a:pPr lvl="1" fontAlgn="ctr"/>
            <a:r>
              <a:rPr lang="en-US" dirty="0"/>
              <a:t>Say that I want to compare the </a:t>
            </a:r>
            <a:r>
              <a:rPr lang="en-US" dirty="0" err="1"/>
              <a:t>predictiveness</a:t>
            </a:r>
            <a:r>
              <a:rPr lang="en-US" dirty="0"/>
              <a:t> of “age” vs “income”</a:t>
            </a:r>
          </a:p>
          <a:p>
            <a:pPr lvl="1" fontAlgn="ctr"/>
            <a:r>
              <a:rPr lang="en-US" dirty="0"/>
              <a:t>Problem is that the numbers are on vastly different </a:t>
            </a:r>
            <a:r>
              <a:rPr lang="en-US" i="1" dirty="0"/>
              <a:t>scales</a:t>
            </a:r>
            <a:r>
              <a:rPr lang="en-US" dirty="0"/>
              <a:t>. How might I put them on the same scale for comparability?</a:t>
            </a:r>
          </a:p>
          <a:p>
            <a:pPr lvl="2" font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B8DD-F1E9-443D-B064-D11E432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6ECA0-1CCF-42C5-A8EA-E5C24AFABFAE}"/>
              </a:ext>
            </a:extLst>
          </p:cNvPr>
          <p:cNvSpPr/>
          <p:nvPr/>
        </p:nvSpPr>
        <p:spPr>
          <a:xfrm>
            <a:off x="6174259" y="6311900"/>
            <a:ext cx="586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https://help.alteryx.com/11.7/Reference/DataFieldType.htm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6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34C41-815A-4F15-800B-12B77A9C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12" y="2304890"/>
            <a:ext cx="2548460" cy="2626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7B391-A0C5-44BC-AA90-7E08A84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9419-515F-4E3B-BEA3-E3BCED0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b="1" dirty="0"/>
              <a:t>data types</a:t>
            </a:r>
            <a:r>
              <a:rPr lang="en-US" dirty="0"/>
              <a:t>. Data comes in many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B8DD-F1E9-443D-B064-D11E432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6ECA0-1CCF-42C5-A8EA-E5C24AFABFAE}"/>
              </a:ext>
            </a:extLst>
          </p:cNvPr>
          <p:cNvSpPr/>
          <p:nvPr/>
        </p:nvSpPr>
        <p:spPr>
          <a:xfrm>
            <a:off x="6174259" y="6311900"/>
            <a:ext cx="586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https://help.alteryx.com/11.7/Reference/DataFieldType.htm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0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1F6F-7250-4E78-9795-C0AC7187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vs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F616-60D0-4602-96DB-EFA0EE2B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Infinite number of possible responses</a:t>
            </a:r>
          </a:p>
          <a:p>
            <a:pPr lvl="1"/>
            <a:r>
              <a:rPr lang="en-US" dirty="0"/>
              <a:t>Like any point on a number line</a:t>
            </a:r>
          </a:p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Finite number of options</a:t>
            </a:r>
          </a:p>
          <a:p>
            <a:pPr lvl="1"/>
            <a:r>
              <a:rPr lang="en-US" dirty="0"/>
              <a:t>Examples: course letter grade, country of origin, or Likert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B9F8-DDDE-40DB-92EE-099FAE7E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93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402-ACE3-4DB3-8D31-69D81852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Discrete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F9F0-64B1-4819-ACFC-2D4A558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(</a:t>
            </a:r>
            <a:r>
              <a:rPr lang="en-US" dirty="0" err="1"/>
              <a:t>a.k.a</a:t>
            </a:r>
            <a:r>
              <a:rPr lang="en-US" dirty="0"/>
              <a:t> Nominal)</a:t>
            </a:r>
          </a:p>
          <a:p>
            <a:pPr lvl="1"/>
            <a:r>
              <a:rPr lang="en-US" dirty="0"/>
              <a:t>You can identify groups are different, but no meaningful ranking</a:t>
            </a:r>
          </a:p>
          <a:p>
            <a:pPr lvl="2"/>
            <a:r>
              <a:rPr lang="en-US" dirty="0"/>
              <a:t>Examples</a:t>
            </a:r>
          </a:p>
          <a:p>
            <a:pPr lvl="3"/>
            <a:r>
              <a:rPr lang="en-US" dirty="0"/>
              <a:t>Occupation {teacher, dentist, data scientist, student…}</a:t>
            </a:r>
          </a:p>
          <a:p>
            <a:pPr lvl="3"/>
            <a:r>
              <a:rPr lang="en-US" dirty="0"/>
              <a:t>Marital status {single, married, divorced, widowed}</a:t>
            </a:r>
          </a:p>
          <a:p>
            <a:pPr lvl="3"/>
            <a:r>
              <a:rPr lang="en-US" dirty="0" err="1"/>
              <a:t>CustomerId</a:t>
            </a:r>
            <a:r>
              <a:rPr lang="en-US" dirty="0"/>
              <a:t> {1, 2, 3,…, n} </a:t>
            </a:r>
          </a:p>
          <a:p>
            <a:pPr lvl="1"/>
            <a:r>
              <a:rPr lang="en-US" dirty="0"/>
              <a:t>Binary data</a:t>
            </a:r>
          </a:p>
          <a:p>
            <a:pPr lvl="2"/>
            <a:r>
              <a:rPr lang="en-US" dirty="0"/>
              <a:t>Nominal attribute with only two categories/states</a:t>
            </a:r>
          </a:p>
          <a:p>
            <a:pPr lvl="2"/>
            <a:r>
              <a:rPr lang="en-US" dirty="0"/>
              <a:t>0 -&gt; no		 1 -&gt; yes</a:t>
            </a:r>
          </a:p>
          <a:p>
            <a:pPr lvl="2"/>
            <a:r>
              <a:rPr lang="en-US" dirty="0"/>
              <a:t>Boolean (when states are represented as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1475-1A38-476A-9AB6-E6ED8DB2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7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402-ACE3-4DB3-8D31-69D81852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Discrete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F9F0-64B1-4819-ACFC-2D4A558B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Ordinal</a:t>
            </a:r>
          </a:p>
          <a:p>
            <a:pPr lvl="1"/>
            <a:r>
              <a:rPr lang="en-US" dirty="0"/>
              <a:t>Meaningful order, but distance is unequal</a:t>
            </a:r>
          </a:p>
          <a:p>
            <a:pPr lvl="2"/>
            <a:r>
              <a:rPr lang="en-US" dirty="0"/>
              <a:t>Likert scales: Disagree; Somewhat disagree; Neutral; Somewhat agree; Agree</a:t>
            </a:r>
          </a:p>
          <a:p>
            <a:pPr lvl="2"/>
            <a:r>
              <a:rPr lang="en-US" dirty="0"/>
              <a:t>Army Rank: Private; Private first class; Specialist; Corporal; Sergeant…</a:t>
            </a:r>
          </a:p>
          <a:p>
            <a:pPr lvl="2"/>
            <a:r>
              <a:rPr lang="en-US" dirty="0"/>
              <a:t>Grades: A; A-; B+</a:t>
            </a:r>
          </a:p>
          <a:p>
            <a:pPr lvl="2"/>
            <a:r>
              <a:rPr lang="en-US" dirty="0"/>
              <a:t>Customer satisfaction: 0: very dissatisfied; 1: somewhat dissatisfied; neutral;..</a:t>
            </a:r>
          </a:p>
          <a:p>
            <a:r>
              <a:rPr lang="en-US" dirty="0"/>
              <a:t>Interval</a:t>
            </a:r>
          </a:p>
          <a:p>
            <a:pPr lvl="1"/>
            <a:r>
              <a:rPr lang="en-US" dirty="0"/>
              <a:t>In addition to order, you know space between groups is even</a:t>
            </a:r>
          </a:p>
          <a:p>
            <a:pPr lvl="1"/>
            <a:r>
              <a:rPr lang="en-US" dirty="0"/>
              <a:t>Example: Dates; temperatures</a:t>
            </a:r>
          </a:p>
          <a:p>
            <a:r>
              <a:rPr lang="en-US" dirty="0"/>
              <a:t>Ratio</a:t>
            </a:r>
          </a:p>
          <a:p>
            <a:pPr lvl="1"/>
            <a:r>
              <a:rPr lang="en-US" dirty="0"/>
              <a:t>“Double” makes sense</a:t>
            </a:r>
          </a:p>
          <a:p>
            <a:pPr lvl="2"/>
            <a:r>
              <a:rPr lang="en-US" dirty="0"/>
              <a:t>40*C is not “double” 20*C</a:t>
            </a:r>
          </a:p>
          <a:p>
            <a:pPr lvl="1"/>
            <a:r>
              <a:rPr lang="en-US" dirty="0"/>
              <a:t>Examples: Years work experience, number of words in an article, height/weight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81475-1A38-476A-9AB6-E6ED8DB2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8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836416-FAB2-4D7B-B9EC-74A1A306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47" y="5553075"/>
            <a:ext cx="3095625" cy="12477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B22626E-F538-4AA6-8AC9-55E56C3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0B5056-7EDE-42CF-91FC-EC58708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5595" cy="4351338"/>
          </a:xfrm>
        </p:spPr>
        <p:txBody>
          <a:bodyPr>
            <a:normAutofit/>
          </a:bodyPr>
          <a:lstStyle/>
          <a:p>
            <a:r>
              <a:rPr lang="en-US" dirty="0"/>
              <a:t>Integer vs Real</a:t>
            </a:r>
          </a:p>
          <a:p>
            <a:pPr lvl="1"/>
            <a:r>
              <a:rPr lang="en-US" dirty="0"/>
              <a:t>Are decimals allowed?</a:t>
            </a:r>
          </a:p>
          <a:p>
            <a:r>
              <a:rPr lang="en-US" dirty="0"/>
              <a:t>Exact vs Approximate and Precision</a:t>
            </a:r>
          </a:p>
          <a:p>
            <a:pPr lvl="1"/>
            <a:r>
              <a:rPr lang="en-US" dirty="0"/>
              <a:t>Is rounding allowed?</a:t>
            </a:r>
          </a:p>
          <a:p>
            <a:pPr lvl="1"/>
            <a:r>
              <a:rPr lang="en-US" dirty="0"/>
              <a:t>How detailed do you store it?</a:t>
            </a:r>
          </a:p>
          <a:p>
            <a:r>
              <a:rPr lang="en-US" b="1" dirty="0" err="1"/>
              <a:t>Gotcha’s</a:t>
            </a:r>
            <a:endParaRPr lang="en-US" b="1" dirty="0"/>
          </a:p>
          <a:p>
            <a:pPr lvl="1"/>
            <a:r>
              <a:rPr lang="en-US" dirty="0">
                <a:highlight>
                  <a:srgbClr val="00FFFF"/>
                </a:highlight>
              </a:rPr>
              <a:t>If you want to do math in Alteryx, </a:t>
            </a:r>
            <a:r>
              <a:rPr lang="en-US" i="1" dirty="0">
                <a:highlight>
                  <a:srgbClr val="00FFFF"/>
                </a:highlight>
              </a:rPr>
              <a:t>must be numeric type</a:t>
            </a:r>
          </a:p>
          <a:p>
            <a:pPr lvl="1"/>
            <a:r>
              <a:rPr lang="en-US" dirty="0"/>
              <a:t>INTs will round!!!!! Take great caution!</a:t>
            </a:r>
          </a:p>
          <a:p>
            <a:pPr lvl="1"/>
            <a:r>
              <a:rPr lang="en-US" dirty="0"/>
              <a:t>Doubles vs floats vs integers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1DD72-5506-4BFB-80C8-883EE09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0DB51-2E12-4CEF-BDB1-68F523D5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647" y="-39687"/>
            <a:ext cx="5086350" cy="3371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CB4E07-1C90-4432-B669-D18F6852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47" y="3332163"/>
            <a:ext cx="4333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5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1088-4015-4E15-900A-7E8674F2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Categoricals</a:t>
            </a:r>
            <a:r>
              <a:rPr lang="en-US" dirty="0"/>
              <a:t>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5708-526F-496B-93AB-77388DF5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Warning!!!!!</a:t>
            </a:r>
          </a:p>
          <a:p>
            <a:r>
              <a:rPr lang="en-US" dirty="0"/>
              <a:t>Let’s say your data has a feature called “product category”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ask a model to predict “daily sales” by “product category” numerical code, and you let your ML tool try to discern datatype itself, what do you think might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6A41-1B31-493B-9A53-A185C8FE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69B32D-97DF-4D69-814A-6A6A6E162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12698"/>
              </p:ext>
            </p:extLst>
          </p:nvPr>
        </p:nvGraphicFramePr>
        <p:xfrm>
          <a:off x="1744617" y="314935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01095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048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Corresponds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6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7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156799"/>
                  </a:ext>
                </a:extLst>
              </a:tr>
            </a:tbl>
          </a:graphicData>
        </a:graphic>
      </p:graphicFrame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F3B4D91D-CBB0-44A6-B4B3-2FAC06B2E1AD}"/>
              </a:ext>
            </a:extLst>
          </p:cNvPr>
          <p:cNvSpPr/>
          <p:nvPr/>
        </p:nvSpPr>
        <p:spPr>
          <a:xfrm>
            <a:off x="461010" y="2299989"/>
            <a:ext cx="6178732" cy="3402610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OH NO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2D2B20DA-4F16-411C-8251-323AD73979C2}"/>
              </a:ext>
            </a:extLst>
          </p:cNvPr>
          <p:cNvSpPr/>
          <p:nvPr/>
        </p:nvSpPr>
        <p:spPr>
          <a:xfrm>
            <a:off x="5356134" y="2046136"/>
            <a:ext cx="6949078" cy="4531912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Mind the Datatype!!!</a:t>
            </a:r>
          </a:p>
        </p:txBody>
      </p:sp>
    </p:spTree>
    <p:extLst>
      <p:ext uri="{BB962C8B-B14F-4D97-AF65-F5344CB8AC3E}">
        <p14:creationId xmlns:p14="http://schemas.microsoft.com/office/powerpoint/2010/main" val="27558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455-E98C-4AB4-A41A-3EA68835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C84A-1B1C-4E47-B295-3A569BA7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808784" cy="3318936"/>
          </a:xfrm>
        </p:spPr>
        <p:txBody>
          <a:bodyPr/>
          <a:lstStyle/>
          <a:p>
            <a:r>
              <a:rPr lang="en-US" dirty="0"/>
              <a:t>Usually stored internally as an unsigned </a:t>
            </a:r>
            <a:br>
              <a:rPr lang="en-US" dirty="0"/>
            </a:br>
            <a:r>
              <a:rPr lang="en-US" dirty="0"/>
              <a:t>integer (number of seconds since 1970)</a:t>
            </a:r>
          </a:p>
          <a:p>
            <a:r>
              <a:rPr lang="en-US" dirty="0"/>
              <a:t>Date and time lead to conversion nightmares because of how many formats there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4CAE-C396-465D-AF37-5E576B01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19</a:t>
            </a:fld>
            <a:endParaRPr lang="en-US" dirty="0"/>
          </a:p>
        </p:txBody>
      </p:sp>
      <p:pic>
        <p:nvPicPr>
          <p:cNvPr id="2050" name="Picture 2" descr="ISO 8601">
            <a:extLst>
              <a:ext uri="{FF2B5EF4-FFF2-40B4-BE49-F238E27FC236}">
                <a16:creationId xmlns:a16="http://schemas.microsoft.com/office/drawing/2014/main" id="{1C97955D-1B3F-416B-AD75-9BB346B3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268" y="2405529"/>
            <a:ext cx="3296292" cy="384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7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o!lenlena &#10;u0!1ueda'd &#10;Pleo &#10;6u!pungapun &#10;bu!pungapun &#10;ssau!sng ">
            <a:extLst>
              <a:ext uri="{FF2B5EF4-FFF2-40B4-BE49-F238E27FC236}">
                <a16:creationId xmlns:a16="http://schemas.microsoft.com/office/drawing/2014/main" id="{6CAA2BB4-3D0B-443F-AB87-044C933F7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147" y="313195"/>
            <a:ext cx="6382120" cy="613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F03E858-5CEC-4009-BF18-59B66968CF9E}"/>
              </a:ext>
            </a:extLst>
          </p:cNvPr>
          <p:cNvSpPr/>
          <p:nvPr/>
        </p:nvSpPr>
        <p:spPr>
          <a:xfrm>
            <a:off x="6563535" y="2159581"/>
            <a:ext cx="2184889" cy="1283677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2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5250-C765-43F4-AA70-2DA192D3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(Strings)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C2012-561F-4653-A240-588C433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specify a number of characters</a:t>
            </a:r>
          </a:p>
          <a:p>
            <a:r>
              <a:rPr lang="en-US" dirty="0"/>
              <a:t>This is either exact or a maximum depending on the data type</a:t>
            </a:r>
          </a:p>
          <a:p>
            <a:pPr lvl="1"/>
            <a:r>
              <a:rPr lang="en-US" dirty="0"/>
              <a:t>Varchar, variable length string, text varying, VSTR, and other names for variable length</a:t>
            </a:r>
          </a:p>
          <a:p>
            <a:r>
              <a:rPr lang="en-US" dirty="0"/>
              <a:t>You will almost always have to convert text or extract text to make something useful out of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69A-D9E3-4F2D-B85C-E46C5F53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2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BDB-743F-4086-95E7-C01FDCEA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FEE4-3C11-4EEB-B773-B867A3D60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Objects</a:t>
            </a:r>
          </a:p>
          <a:p>
            <a:pPr lvl="1"/>
            <a:r>
              <a:rPr lang="en-US" dirty="0"/>
              <a:t>Points, lines, and shapes</a:t>
            </a:r>
          </a:p>
          <a:p>
            <a:r>
              <a:rPr lang="en-US" dirty="0"/>
              <a:t>Arbitrary Data</a:t>
            </a:r>
          </a:p>
          <a:p>
            <a:pPr lvl="1"/>
            <a:r>
              <a:rPr lang="en-US" dirty="0"/>
              <a:t>Images, movies,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1A959-C96B-464A-84DB-9459888A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4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ED01-C3C2-4CCF-9145-7C70FB56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1791-0889-4CD6-939B-1AA73323B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Nullability</a:t>
            </a:r>
          </a:p>
          <a:p>
            <a:pPr lvl="1"/>
            <a:r>
              <a:rPr lang="en-US" dirty="0"/>
              <a:t>Does it make sense to not have a value?</a:t>
            </a:r>
          </a:p>
          <a:p>
            <a:r>
              <a:rPr lang="en-US" dirty="0"/>
              <a:t>Uniqueness</a:t>
            </a:r>
          </a:p>
          <a:p>
            <a:pPr lvl="1"/>
            <a:r>
              <a:rPr lang="en-US" dirty="0"/>
              <a:t>Can more than one row have the same value?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86890-78B8-4BD1-AC54-A94E86C2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2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518B-409D-44F3-921E-2AA58372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A21D-810C-41A0-9EE6-7C1B9229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data is just getting it from one source into another</a:t>
            </a:r>
          </a:p>
          <a:p>
            <a:pPr lvl="1"/>
            <a:r>
              <a:rPr lang="en-US" dirty="0"/>
              <a:t>Like outputting to a CSV</a:t>
            </a:r>
          </a:p>
          <a:p>
            <a:pPr lvl="1"/>
            <a:r>
              <a:rPr lang="en-US" dirty="0"/>
              <a:t>Or writing to a database</a:t>
            </a:r>
          </a:p>
          <a:p>
            <a:pPr lvl="1"/>
            <a:r>
              <a:rPr lang="en-US" dirty="0"/>
              <a:t>Or connecting to a web API</a:t>
            </a:r>
          </a:p>
          <a:p>
            <a:r>
              <a:rPr lang="en-US" dirty="0"/>
              <a:t>In this class, you will exclusively save your output to CSV.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15DDD-215F-4A9A-8F4F-39A815A2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1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2CDD-3563-4987-9A3C-FF14FF87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Alteryx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E7BB4F-119B-41B6-B460-602F3F04A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36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613A47-0CBD-4CED-BABD-C73A4A8F5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ABEC8-10FF-4838-A5AD-1A955ADD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1CF07A1D-1646-49C7-92F8-A700D3985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2" r="74688" b="82308"/>
          <a:stretch/>
        </p:blipFill>
        <p:spPr>
          <a:xfrm>
            <a:off x="-1" y="334108"/>
            <a:ext cx="3086101" cy="879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7797AD1-6FE9-46A1-8060-36D448AD5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 r="84000" b="69556"/>
          <a:stretch/>
        </p:blipFill>
        <p:spPr>
          <a:xfrm>
            <a:off x="0" y="841248"/>
            <a:ext cx="1950721" cy="124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B593DE0-E009-4AFB-BC99-E56E91A9C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2312" r="87025" b="93289"/>
          <a:stretch/>
        </p:blipFill>
        <p:spPr>
          <a:xfrm>
            <a:off x="1225297" y="155448"/>
            <a:ext cx="356616" cy="30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BB3ED399-3201-4302-B781-3A3D9CCD4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5" t="78041" r="62575" b="8849"/>
          <a:stretch/>
        </p:blipFill>
        <p:spPr>
          <a:xfrm>
            <a:off x="1673352" y="5349240"/>
            <a:ext cx="2889504" cy="89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B88CFFD-78A1-461B-B862-B0A155E7C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7" t="1106" b="91622"/>
          <a:stretch/>
        </p:blipFill>
        <p:spPr>
          <a:xfrm>
            <a:off x="10109200" y="72736"/>
            <a:ext cx="2082798" cy="498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95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42774 0.360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36562 0.425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21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47357 0.260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1300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4392 0.4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53" y="21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29427 -0.378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05D96E-38F7-4C0F-9476-4EB3D7A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datatypes in Alteryx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9356-DCCF-4278-8FD9-70CCA4FB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Sample Workflows &gt; Learn one tool at a time &gt; Preparation &gt; Select</a:t>
            </a:r>
          </a:p>
          <a:p>
            <a:r>
              <a:rPr lang="en-US" dirty="0"/>
              <a:t>Remember, </a:t>
            </a:r>
            <a:r>
              <a:rPr lang="en-US" i="1" dirty="0"/>
              <a:t>the first thing you do </a:t>
            </a:r>
            <a:r>
              <a:rPr lang="en-US" dirty="0"/>
              <a:t>is “Select”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9EB8-40E3-4529-888D-703C96F3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39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05D96E-38F7-4C0F-9476-4EB3D7A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some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9356-DCCF-4278-8FD9-70CCA4FB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https://canvas.colorado.edu/files/1556286/download?download_frd=1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9EB8-40E3-4529-888D-703C96F3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/>
              <a:t>In/Out Tools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66175" y="1563137"/>
            <a:ext cx="9644899" cy="445335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These tools allow the input and output of data and generally start and end a workflow. </a:t>
            </a:r>
          </a:p>
          <a:p>
            <a:pPr>
              <a:spcAft>
                <a:spcPts val="0"/>
              </a:spcAft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>
              <a:spcAft>
                <a:spcPts val="0"/>
              </a:spcAft>
              <a:buNone/>
            </a:pP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Tools: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Input data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Connect and import data from a file or database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Text input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Manually add a bit of data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Directory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input names of files, etc. from a directory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Date time now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Insert current date and time</a:t>
            </a:r>
          </a:p>
          <a:p>
            <a:pPr>
              <a:spcAft>
                <a:spcPts val="0"/>
              </a:spcAft>
              <a:buNone/>
            </a:pPr>
            <a:r>
              <a:rPr lang="en" b="1" dirty="0">
                <a:latin typeface="Cambria"/>
                <a:ea typeface="Cambria"/>
                <a:cs typeface="Cambria"/>
                <a:sym typeface="Cambria"/>
              </a:rPr>
              <a:t>Browse</a:t>
            </a:r>
            <a:r>
              <a:rPr lang="en" dirty="0">
                <a:latin typeface="Cambria"/>
                <a:ea typeface="Cambria"/>
                <a:cs typeface="Cambria"/>
                <a:sym typeface="Cambria"/>
              </a:rPr>
              <a:t> - Look at the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5324" y="679930"/>
            <a:ext cx="2131499" cy="84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905065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692665" y="4601534"/>
            <a:ext cx="2462530" cy="1388096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Problem:</a:t>
            </a:r>
          </a:p>
          <a:p>
            <a:r>
              <a:rPr lang="en" sz="1600" dirty="0"/>
              <a:t>Need to open a CSV file in </a:t>
            </a:r>
            <a:r>
              <a:rPr lang="en" sz="1600" dirty="0" err="1"/>
              <a:t>alteryx</a:t>
            </a:r>
            <a:r>
              <a:rPr lang="en" sz="1600" dirty="0"/>
              <a:t> to run analytics on the data.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92665" y="2744814"/>
            <a:ext cx="2580621" cy="456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before (in excel doc):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8249568" y="2735752"/>
            <a:ext cx="2365803" cy="520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after (in </a:t>
            </a:r>
            <a:r>
              <a:rPr lang="en" sz="1600" b="1" dirty="0" err="1"/>
              <a:t>Alteryx</a:t>
            </a:r>
            <a:r>
              <a:rPr lang="en" sz="1600" b="1" dirty="0"/>
              <a:t>):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787801" y="2744814"/>
            <a:ext cx="1963642" cy="54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configuration: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3787801" y="4601534"/>
            <a:ext cx="3699677" cy="1388096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description:</a:t>
            </a:r>
          </a:p>
          <a:p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Connect and import data from a file or database</a:t>
            </a:r>
            <a:r>
              <a:rPr lang="en-US" sz="1600" dirty="0"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Puts file in </a:t>
            </a:r>
            <a:r>
              <a:rPr lang="en" sz="1600" dirty="0" err="1">
                <a:latin typeface="Cambria"/>
                <a:ea typeface="Cambria"/>
                <a:cs typeface="Cambria"/>
                <a:sym typeface="Cambria"/>
              </a:rPr>
              <a:t>alteryx</a:t>
            </a:r>
            <a:r>
              <a:rPr lang="en" sz="1600" dirty="0">
                <a:latin typeface="Cambria"/>
                <a:ea typeface="Cambria"/>
                <a:cs typeface="Cambria"/>
                <a:sym typeface="Cambria"/>
              </a:rPr>
              <a:t> for you to work with</a:t>
            </a:r>
          </a:p>
          <a:p>
            <a:endParaRPr sz="1600" dirty="0"/>
          </a:p>
        </p:txBody>
      </p:sp>
      <p:sp>
        <p:nvSpPr>
          <p:cNvPr id="80" name="Shape 80"/>
          <p:cNvSpPr txBox="1"/>
          <p:nvPr/>
        </p:nvSpPr>
        <p:spPr>
          <a:xfrm>
            <a:off x="529575" y="504509"/>
            <a:ext cx="2906800" cy="576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Tool:</a:t>
            </a:r>
            <a:r>
              <a:rPr lang="en" sz="2400" dirty="0"/>
              <a:t> </a:t>
            </a:r>
            <a:r>
              <a:rPr lang="en" sz="2400" dirty="0">
                <a:hlinkClick r:id="rId3"/>
              </a:rPr>
              <a:t>Input data</a:t>
            </a:r>
            <a:endParaRPr lang="en" sz="2400" dirty="0"/>
          </a:p>
          <a:p>
            <a:endParaRPr sz="2400" dirty="0"/>
          </a:p>
          <a:p>
            <a:endParaRPr sz="2400" b="1" dirty="0"/>
          </a:p>
        </p:txBody>
      </p:sp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162" y="3352467"/>
            <a:ext cx="2165323" cy="94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568" y="3292014"/>
            <a:ext cx="3314400" cy="8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7801" y="3256151"/>
            <a:ext cx="3940992" cy="106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7600" y="639700"/>
            <a:ext cx="33020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D83776-6881-4902-854B-9228FD286E50}"/>
              </a:ext>
            </a:extLst>
          </p:cNvPr>
          <p:cNvSpPr/>
          <p:nvPr/>
        </p:nvSpPr>
        <p:spPr>
          <a:xfrm>
            <a:off x="5751443" y="2744814"/>
            <a:ext cx="5545167" cy="3655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Or just drag-drop the csv onto your Alteryx workflow!</a:t>
            </a:r>
          </a:p>
        </p:txBody>
      </p:sp>
    </p:spTree>
    <p:extLst>
      <p:ext uri="{BB962C8B-B14F-4D97-AF65-F5344CB8AC3E}">
        <p14:creationId xmlns:p14="http://schemas.microsoft.com/office/powerpoint/2010/main" val="20766090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0CF4-8A54-4207-8867-5DF7AD38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some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438-13FA-40EF-850C-22895304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“Features” – the things you are using to make predictions</a:t>
            </a:r>
          </a:p>
          <a:p>
            <a:pPr lvl="1"/>
            <a:r>
              <a:rPr lang="en-US" dirty="0"/>
              <a:t>columns in a spreadsheet, variables,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“Target variable” – the thing you are trying to predict</a:t>
            </a:r>
          </a:p>
          <a:p>
            <a:pPr lvl="1"/>
            <a:r>
              <a:rPr lang="en-US" dirty="0"/>
              <a:t>e.g., predict income, likelihood to default on loan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B6F8-A117-45EA-814D-12504000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1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07203" y="4307149"/>
            <a:ext cx="2084304" cy="16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Problem:</a:t>
            </a:r>
          </a:p>
          <a:p>
            <a:r>
              <a:rPr lang="en" sz="1600" dirty="0"/>
              <a:t>We no longer want the “time” column in our data set. Or we want to rename a column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07203" y="2172705"/>
            <a:ext cx="1415608" cy="47918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Data before: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865196" y="2185937"/>
            <a:ext cx="1531999" cy="5203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/>
              <a:t>Data after: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066967" y="2172007"/>
            <a:ext cx="1923886" cy="3410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configuration: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140666" y="4492298"/>
            <a:ext cx="4784666" cy="122970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1600" b="1" dirty="0"/>
              <a:t>Tool description:</a:t>
            </a:r>
          </a:p>
          <a:p>
            <a:r>
              <a:rPr lang="en" sz="1600" dirty="0"/>
              <a:t>This tool allows you to remove columns that you deem to be unnecessary. In addition, it allows for you to change the data types</a:t>
            </a:r>
            <a:r>
              <a:rPr lang="en-US" sz="1600" dirty="0"/>
              <a:t> [More on those later]</a:t>
            </a:r>
            <a:r>
              <a:rPr lang="en" sz="1600" dirty="0"/>
              <a:t>, rename your variables</a:t>
            </a:r>
            <a:r>
              <a:rPr lang="en-US" sz="1600" dirty="0"/>
              <a:t>, and change the order of columns.</a:t>
            </a:r>
            <a:endParaRPr lang="en" sz="1600" dirty="0"/>
          </a:p>
        </p:txBody>
      </p:sp>
      <p:sp>
        <p:nvSpPr>
          <p:cNvPr id="196" name="Shape 196"/>
          <p:cNvSpPr txBox="1"/>
          <p:nvPr/>
        </p:nvSpPr>
        <p:spPr>
          <a:xfrm>
            <a:off x="611974" y="557517"/>
            <a:ext cx="1803600" cy="64843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Tool:</a:t>
            </a:r>
            <a:r>
              <a:rPr lang="en" sz="2400" dirty="0"/>
              <a:t> </a:t>
            </a:r>
            <a:r>
              <a:rPr lang="en" sz="2400" dirty="0">
                <a:hlinkClick r:id="rId3"/>
              </a:rPr>
              <a:t>Select</a:t>
            </a:r>
            <a:endParaRPr lang="en" sz="2400" dirty="0"/>
          </a:p>
          <a:p>
            <a:endParaRPr sz="2400" dirty="0"/>
          </a:p>
          <a:p>
            <a:endParaRPr sz="2400" b="1" dirty="0"/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6967" y="654604"/>
            <a:ext cx="3657600" cy="149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03" y="2602075"/>
            <a:ext cx="3568533" cy="165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0666" y="2618462"/>
            <a:ext cx="3684432" cy="16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196" y="2651894"/>
            <a:ext cx="3717204" cy="13635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2563906" y="2342514"/>
            <a:ext cx="609600" cy="21497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9794889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0"/>
            <a:ext cx="10515600" cy="1325563"/>
          </a:xfrm>
        </p:spPr>
        <p:txBody>
          <a:bodyPr/>
          <a:lstStyle/>
          <a:p>
            <a:r>
              <a:rPr lang="en-US" dirty="0"/>
              <a:t>Let’s examine the content of the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8" y="1227909"/>
            <a:ext cx="8519328" cy="53557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examine the output data in its entirety, use the “Browse” tool</a:t>
            </a:r>
          </a:p>
          <a:p>
            <a:pPr lvl="1"/>
            <a:r>
              <a:rPr lang="en-US" dirty="0"/>
              <a:t>Or just click on the final node and select “output” for a sample</a:t>
            </a:r>
          </a:p>
          <a:p>
            <a:r>
              <a:rPr lang="en-US" dirty="0"/>
              <a:t>To examine the data types, use the “Select” tool</a:t>
            </a:r>
          </a:p>
          <a:p>
            <a:pPr lvl="1"/>
            <a:r>
              <a:rPr lang="en-US" sz="2600" dirty="0"/>
              <a:t>Connect both to your Input Data</a:t>
            </a:r>
          </a:p>
          <a:p>
            <a:r>
              <a:rPr lang="en-US" dirty="0"/>
              <a:t>Click the “run” button (green circle with white arrow) and examine results</a:t>
            </a:r>
          </a:p>
          <a:p>
            <a:pPr lvl="1"/>
            <a:r>
              <a:rPr lang="en-US" dirty="0"/>
              <a:t>or </a:t>
            </a:r>
            <a:r>
              <a:rPr lang="en-US" dirty="0" err="1"/>
              <a:t>ctrl+r</a:t>
            </a:r>
            <a:endParaRPr lang="en-US" dirty="0"/>
          </a:p>
          <a:p>
            <a:r>
              <a:rPr lang="en-US" dirty="0"/>
              <a:t>Tasks and questions</a:t>
            </a:r>
          </a:p>
          <a:p>
            <a:pPr lvl="1"/>
            <a:r>
              <a:rPr lang="en-US" dirty="0"/>
              <a:t>Get rid of timestamp and prove that you succeeded</a:t>
            </a:r>
          </a:p>
          <a:p>
            <a:pPr lvl="1"/>
            <a:r>
              <a:rPr lang="en-US" dirty="0"/>
              <a:t>How many rows do you have?</a:t>
            </a:r>
          </a:p>
          <a:p>
            <a:pPr lvl="1"/>
            <a:r>
              <a:rPr lang="en-US" dirty="0"/>
              <a:t>What datatypes do you have?</a:t>
            </a:r>
          </a:p>
          <a:p>
            <a:pPr lvl="1"/>
            <a:r>
              <a:rPr lang="en-US" dirty="0"/>
              <a:t>Rename longitude and latitude into </a:t>
            </a:r>
            <a:r>
              <a:rPr lang="en-US" dirty="0" err="1"/>
              <a:t>lon</a:t>
            </a:r>
            <a:r>
              <a:rPr lang="en-US" dirty="0"/>
              <a:t> and lat. </a:t>
            </a:r>
          </a:p>
          <a:p>
            <a:pPr lvl="1"/>
            <a:r>
              <a:rPr lang="en-US" dirty="0"/>
              <a:t>Change </a:t>
            </a:r>
            <a:r>
              <a:rPr lang="en-US" dirty="0" err="1"/>
              <a:t>lon</a:t>
            </a:r>
            <a:r>
              <a:rPr lang="en-US" dirty="0"/>
              <a:t> and </a:t>
            </a:r>
            <a:r>
              <a:rPr lang="en-US" dirty="0" err="1"/>
              <a:t>lat</a:t>
            </a:r>
            <a:r>
              <a:rPr lang="en-US" dirty="0"/>
              <a:t> into “Float”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654254"/>
            <a:ext cx="3301145" cy="279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48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77" y="3709664"/>
            <a:ext cx="7473900" cy="2947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45FE9-6E16-4B6D-B0E7-4896AFA9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9" y="204257"/>
            <a:ext cx="4243388" cy="35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BAD4-A641-45E0-B18B-57CB46F1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Workflows from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04B4-1B2E-4ED7-993F-15FB8E5C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 one tool at a time</a:t>
            </a:r>
          </a:p>
          <a:p>
            <a:pPr lvl="1"/>
            <a:r>
              <a:rPr lang="en-US" dirty="0"/>
              <a:t>In/Out</a:t>
            </a:r>
          </a:p>
          <a:p>
            <a:pPr lvl="2"/>
            <a:r>
              <a:rPr lang="en-US" dirty="0"/>
              <a:t>Browse</a:t>
            </a:r>
          </a:p>
          <a:p>
            <a:pPr lvl="2"/>
            <a:r>
              <a:rPr lang="en-US" dirty="0"/>
              <a:t>Directory</a:t>
            </a:r>
          </a:p>
          <a:p>
            <a:pPr lvl="2"/>
            <a:r>
              <a:rPr lang="en-US" dirty="0"/>
              <a:t>Text Input</a:t>
            </a:r>
          </a:p>
          <a:p>
            <a:pPr lvl="2"/>
            <a:r>
              <a:rPr lang="en-US" dirty="0"/>
              <a:t>Output Data</a:t>
            </a:r>
          </a:p>
          <a:p>
            <a:pPr lvl="1"/>
            <a:r>
              <a:rPr lang="en-US" dirty="0"/>
              <a:t>Preparation</a:t>
            </a:r>
          </a:p>
          <a:p>
            <a:pPr lvl="2"/>
            <a:r>
              <a:rPr lang="en-US" dirty="0"/>
              <a:t>Select</a:t>
            </a:r>
          </a:p>
          <a:p>
            <a:pPr lvl="2"/>
            <a:r>
              <a:rPr lang="en-US" dirty="0" err="1"/>
              <a:t>Autofield</a:t>
            </a:r>
            <a:endParaRPr lang="en-US" dirty="0"/>
          </a:p>
          <a:p>
            <a:pPr lvl="2"/>
            <a:r>
              <a:rPr lang="en-US" dirty="0"/>
              <a:t>Imputation</a:t>
            </a:r>
          </a:p>
          <a:p>
            <a:pPr lvl="1"/>
            <a:r>
              <a:rPr lang="en-US" dirty="0"/>
              <a:t>Documentation</a:t>
            </a:r>
          </a:p>
          <a:p>
            <a:pPr lvl="2"/>
            <a:r>
              <a:rPr lang="en-US" dirty="0"/>
              <a:t>Comment</a:t>
            </a:r>
          </a:p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Viewing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1371-6EDC-47E9-ACBF-58134F37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8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85A-BF29-47E8-AADA-2CE79E78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class, you should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E200-FBBC-4109-B6CD-F6626C9DE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Help and Tutorials documentation in Alteryx</a:t>
            </a:r>
          </a:p>
          <a:p>
            <a:r>
              <a:rPr lang="en-US" dirty="0"/>
              <a:t>Use the tools we covered</a:t>
            </a:r>
          </a:p>
          <a:p>
            <a:r>
              <a:rPr lang="en-US" dirty="0"/>
              <a:t>Understand datatypes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More on Transformations practice next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B406D-23CB-437B-8D2D-227828FB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734-2A3D-4B7E-BCB8-A575E7F3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BBED-4EBC-4467-B15F-7A76A3DB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</a:t>
            </a:r>
            <a:r>
              <a:rPr lang="en-US" dirty="0" err="1"/>
              <a:t>ClassicModels</a:t>
            </a:r>
            <a:r>
              <a:rPr lang="en-US" dirty="0"/>
              <a:t> dataset</a:t>
            </a:r>
          </a:p>
          <a:p>
            <a:r>
              <a:rPr lang="en-US" dirty="0">
                <a:hlinkClick r:id="rId2"/>
              </a:rPr>
              <a:t>http://www.richardtwatson.com/dm6e/images/general/ClassicModels.png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Download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/>
              <a:t>Extract zip… drag-and-drop multiple files to </a:t>
            </a:r>
            <a:r>
              <a:rPr lang="en-US" dirty="0" err="1"/>
              <a:t>alteryx</a:t>
            </a:r>
            <a:r>
              <a:rPr lang="en-US" dirty="0"/>
              <a:t>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9C9B-EACF-4267-8C0D-AD853AD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ETL?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Pull data out of wherever it resides in the world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Convert data into homogenous format for joining</a:t>
            </a:r>
          </a:p>
          <a:p>
            <a:pPr lvl="1"/>
            <a:r>
              <a:rPr lang="en-US" dirty="0"/>
              <a:t>Do stuff to the data</a:t>
            </a:r>
          </a:p>
          <a:p>
            <a:pPr lvl="2"/>
            <a:r>
              <a:rPr lang="en-US" dirty="0">
                <a:highlight>
                  <a:srgbClr val="00FFFF"/>
                </a:highlight>
              </a:rPr>
              <a:t>Create </a:t>
            </a:r>
            <a:r>
              <a:rPr lang="en-US" b="1" dirty="0">
                <a:highlight>
                  <a:srgbClr val="00FFFF"/>
                </a:highlight>
              </a:rPr>
              <a:t>new</a:t>
            </a:r>
            <a:r>
              <a:rPr lang="en-US" dirty="0">
                <a:highlight>
                  <a:srgbClr val="00FFFF"/>
                </a:highlight>
              </a:rPr>
              <a:t> “features” (variables)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Put clean data into final location</a:t>
            </a:r>
          </a:p>
          <a:p>
            <a:pPr lvl="1"/>
            <a:endParaRPr lang="en-US" dirty="0"/>
          </a:p>
          <a:p>
            <a:r>
              <a:rPr lang="en-US" dirty="0"/>
              <a:t>In other words, “Get data, do stuff to it, put it somewhere else”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99C9-84D9-46D2-A11E-BCF8A72052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8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EF22-C2D4-4902-8E38-7AFF35A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AEEA-6A3A-4982-9D46-EF4BB1AEB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D50C6-2AEF-4D63-ADF7-6A7CF977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3AA4B-51BE-4D0D-94A4-9D0B9655440B}"/>
              </a:ext>
            </a:extLst>
          </p:cNvPr>
          <p:cNvSpPr/>
          <p:nvPr/>
        </p:nvSpPr>
        <p:spPr>
          <a:xfrm>
            <a:off x="220980" y="1825625"/>
            <a:ext cx="3037116" cy="241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EXTRACT</a:t>
            </a:r>
          </a:p>
          <a:p>
            <a:pPr algn="ctr"/>
            <a:r>
              <a:rPr lang="en-US" sz="2800" dirty="0"/>
              <a:t>Gather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15395E-8E8C-4CF0-BAC5-7302DD5D3762}"/>
              </a:ext>
            </a:extLst>
          </p:cNvPr>
          <p:cNvSpPr/>
          <p:nvPr/>
        </p:nvSpPr>
        <p:spPr>
          <a:xfrm>
            <a:off x="3786051" y="1280161"/>
            <a:ext cx="4197533" cy="2962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TRANSFORM</a:t>
            </a:r>
          </a:p>
          <a:p>
            <a:pPr lvl="1"/>
            <a:r>
              <a:rPr lang="en-US" sz="2800" dirty="0"/>
              <a:t>Do stuff to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combine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clean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make new “features”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51971-45C6-41A1-B8D7-49D1FF52EC80}"/>
              </a:ext>
            </a:extLst>
          </p:cNvPr>
          <p:cNvSpPr/>
          <p:nvPr/>
        </p:nvSpPr>
        <p:spPr>
          <a:xfrm>
            <a:off x="8610600" y="1870075"/>
            <a:ext cx="3459481" cy="241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LOAD</a:t>
            </a:r>
          </a:p>
          <a:p>
            <a:pPr algn="ctr"/>
            <a:r>
              <a:rPr lang="en-US" sz="2800" dirty="0"/>
              <a:t>Put somewhere useful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387F58-5A4E-4BE9-B8E6-C4205DEA7CEA}"/>
              </a:ext>
            </a:extLst>
          </p:cNvPr>
          <p:cNvSpPr/>
          <p:nvPr/>
        </p:nvSpPr>
        <p:spPr>
          <a:xfrm>
            <a:off x="3037116" y="2605724"/>
            <a:ext cx="853441" cy="7053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E0BB1AD-620E-42E6-8942-DD8D77210F51}"/>
              </a:ext>
            </a:extLst>
          </p:cNvPr>
          <p:cNvSpPr/>
          <p:nvPr/>
        </p:nvSpPr>
        <p:spPr>
          <a:xfrm>
            <a:off x="7983584" y="2605724"/>
            <a:ext cx="853441" cy="7053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8614F-85A2-4515-95FB-934EC33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E5AAA2-D54D-4D4E-85DE-9AC7635D1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E6A3-94DF-4874-A0DB-363243B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49AFB-BB45-42C0-AFA3-938459BD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data come from?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E1D00-FDD8-408A-BBD5-433D4F32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Credit card company, customer asking for a credit line increase. “Should we grant this person credit?”</a:t>
            </a:r>
          </a:p>
          <a:p>
            <a:pPr lvl="1"/>
            <a:r>
              <a:rPr lang="en-US" dirty="0"/>
              <a:t>Name some internal data sources</a:t>
            </a:r>
          </a:p>
          <a:p>
            <a:pPr lvl="1"/>
            <a:r>
              <a:rPr lang="en-US" dirty="0"/>
              <a:t>Name some external data sources</a:t>
            </a:r>
          </a:p>
          <a:p>
            <a:endParaRPr lang="en-US" dirty="0"/>
          </a:p>
          <a:p>
            <a:r>
              <a:rPr lang="en-US" dirty="0"/>
              <a:t>“Extracting data” is just obtaining the data, in the format you want</a:t>
            </a:r>
          </a:p>
          <a:p>
            <a:r>
              <a:rPr lang="en-US" dirty="0"/>
              <a:t>What kinds of </a:t>
            </a:r>
            <a:r>
              <a:rPr lang="en-US" b="1" dirty="0"/>
              <a:t>formats </a:t>
            </a:r>
            <a:r>
              <a:rPr lang="en-US" dirty="0"/>
              <a:t>of data are you aware of?</a:t>
            </a:r>
          </a:p>
          <a:p>
            <a:pPr lvl="1"/>
            <a:r>
              <a:rPr lang="en-US" dirty="0"/>
              <a:t>CSV (</a:t>
            </a:r>
            <a:r>
              <a:rPr lang="en-US" dirty="0" err="1"/>
              <a:t>delimitiers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spreadsheet 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>
                <a:hlinkClick r:id="rId3"/>
              </a:rPr>
              <a:t>JSON</a:t>
            </a:r>
            <a:endParaRPr lang="en-US" dirty="0"/>
          </a:p>
          <a:p>
            <a:pPr lvl="1"/>
            <a:r>
              <a:rPr lang="en-US" dirty="0"/>
              <a:t>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927C-8E8F-4F09-8BE2-8CE56CB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7CA019-603A-42A7-BED0-43014E656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300664"/>
            <a:ext cx="3976816" cy="193899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CSV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Year,Make,Model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1997,Ford,E350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2000,Mercury,Cougar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FCD64-1DCF-4730-A1F7-EF28B72C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EDADA-8FA5-41C7-8186-E57EE3060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444B4-520E-45E9-8ED6-CE0BB0B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3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B391-A0C5-44BC-AA90-7E08A84B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9419-515F-4E3B-BEA3-E3BCED04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Data starts out messy. 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r>
              <a:rPr lang="en-US" dirty="0"/>
              <a:t>Data is from multiple sources or tables. 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r>
              <a:rPr lang="en-US" dirty="0"/>
              <a:t>Data is text. Computers like numbers, not text.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3B8DD-F1E9-443D-B064-D11E432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6ECA0-1CCF-42C5-A8EA-E5C24AFABFAE}"/>
              </a:ext>
            </a:extLst>
          </p:cNvPr>
          <p:cNvSpPr/>
          <p:nvPr/>
        </p:nvSpPr>
        <p:spPr>
          <a:xfrm>
            <a:off x="6174259" y="6311900"/>
            <a:ext cx="5861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https://help.alteryx.com/11.7/Reference/DataFieldType.htm</a:t>
            </a:r>
            <a:endParaRPr lang="en-US" dirty="0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E493D746-AA75-4458-8C9E-83C6B2273DAA}"/>
              </a:ext>
            </a:extLst>
          </p:cNvPr>
          <p:cNvSpPr/>
          <p:nvPr/>
        </p:nvSpPr>
        <p:spPr>
          <a:xfrm>
            <a:off x="4672650" y="681037"/>
            <a:ext cx="3709852" cy="2639332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3600" dirty="0"/>
              <a:t>Clean it!</a:t>
            </a: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AC7893AE-2EC6-4830-983C-A7C1F57643C0}"/>
              </a:ext>
            </a:extLst>
          </p:cNvPr>
          <p:cNvSpPr/>
          <p:nvPr/>
        </p:nvSpPr>
        <p:spPr>
          <a:xfrm>
            <a:off x="6958986" y="2341338"/>
            <a:ext cx="3709852" cy="2639332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3600" dirty="0"/>
              <a:t>Combine it!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FD777E80-A63A-4E71-BCC2-B08C3A5B490C}"/>
              </a:ext>
            </a:extLst>
          </p:cNvPr>
          <p:cNvSpPr/>
          <p:nvPr/>
        </p:nvSpPr>
        <p:spPr>
          <a:xfrm>
            <a:off x="7960304" y="4218668"/>
            <a:ext cx="3709852" cy="2639332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3600" dirty="0"/>
              <a:t>Transform it!</a:t>
            </a:r>
          </a:p>
        </p:txBody>
      </p:sp>
    </p:spTree>
    <p:extLst>
      <p:ext uri="{BB962C8B-B14F-4D97-AF65-F5344CB8AC3E}">
        <p14:creationId xmlns:p14="http://schemas.microsoft.com/office/powerpoint/2010/main" val="89158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1563</Words>
  <Application>Microsoft Office PowerPoint</Application>
  <PresentationFormat>Widescreen</PresentationFormat>
  <Paragraphs>279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Courier New</vt:lpstr>
      <vt:lpstr>Garamond</vt:lpstr>
      <vt:lpstr>Office Theme</vt:lpstr>
      <vt:lpstr>PowerPoint Presentation</vt:lpstr>
      <vt:lpstr>PowerPoint Presentation</vt:lpstr>
      <vt:lpstr>First, some keywords</vt:lpstr>
      <vt:lpstr>What is ETL? Summary</vt:lpstr>
      <vt:lpstr>PowerPoint Presentation</vt:lpstr>
      <vt:lpstr>Extract</vt:lpstr>
      <vt:lpstr>Where does data come from?</vt:lpstr>
      <vt:lpstr>Transform</vt:lpstr>
      <vt:lpstr>Transform</vt:lpstr>
      <vt:lpstr>Transform -- Impute missing data</vt:lpstr>
      <vt:lpstr>Transform – flat table</vt:lpstr>
      <vt:lpstr>Transform – flat table</vt:lpstr>
      <vt:lpstr>Transform</vt:lpstr>
      <vt:lpstr>Continuous vs Discrete</vt:lpstr>
      <vt:lpstr>Types of Discrete Data</vt:lpstr>
      <vt:lpstr>Types of Discrete Data</vt:lpstr>
      <vt:lpstr>Numeric Data</vt:lpstr>
      <vt:lpstr>Categoricals as Numbers</vt:lpstr>
      <vt:lpstr>Date and Time</vt:lpstr>
      <vt:lpstr>Text (Strings)</vt:lpstr>
      <vt:lpstr>Other Datatypes</vt:lpstr>
      <vt:lpstr>Other Considerations</vt:lpstr>
      <vt:lpstr>Loading</vt:lpstr>
      <vt:lpstr>Alteryx</vt:lpstr>
      <vt:lpstr>PowerPoint Presentation</vt:lpstr>
      <vt:lpstr>Let’s see datatypes in Alteryx</vt:lpstr>
      <vt:lpstr>Download some data</vt:lpstr>
      <vt:lpstr>In/Out Tools</vt:lpstr>
      <vt:lpstr>PowerPoint Presentation</vt:lpstr>
      <vt:lpstr>PowerPoint Presentation</vt:lpstr>
      <vt:lpstr>Let’s examine the content of the file</vt:lpstr>
      <vt:lpstr>PowerPoint Presentation</vt:lpstr>
      <vt:lpstr>Sample Workflows from Homework</vt:lpstr>
      <vt:lpstr>After this class, you should be able to:</vt:lpstr>
      <vt:lpstr>If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Endicott</dc:creator>
  <cp:lastModifiedBy>David Eargle</cp:lastModifiedBy>
  <cp:revision>51</cp:revision>
  <dcterms:created xsi:type="dcterms:W3CDTF">2017-11-17T18:14:03Z</dcterms:created>
  <dcterms:modified xsi:type="dcterms:W3CDTF">2018-08-29T17:50:16Z</dcterms:modified>
</cp:coreProperties>
</file>