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9"/>
  </p:notesMasterIdLst>
  <p:sldIdLst>
    <p:sldId id="257" r:id="rId2"/>
    <p:sldId id="315" r:id="rId3"/>
    <p:sldId id="298" r:id="rId4"/>
    <p:sldId id="284" r:id="rId5"/>
    <p:sldId id="285" r:id="rId6"/>
    <p:sldId id="296" r:id="rId7"/>
    <p:sldId id="318" r:id="rId8"/>
    <p:sldId id="286" r:id="rId9"/>
    <p:sldId id="287" r:id="rId10"/>
    <p:sldId id="319" r:id="rId11"/>
    <p:sldId id="289" r:id="rId12"/>
    <p:sldId id="290" r:id="rId13"/>
    <p:sldId id="320" r:id="rId14"/>
    <p:sldId id="321" r:id="rId15"/>
    <p:sldId id="303" r:id="rId16"/>
    <p:sldId id="324" r:id="rId17"/>
    <p:sldId id="30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264" r:id="rId28"/>
    <p:sldId id="266" r:id="rId29"/>
    <p:sldId id="267" r:id="rId30"/>
    <p:sldId id="288" r:id="rId31"/>
    <p:sldId id="268" r:id="rId32"/>
    <p:sldId id="272" r:id="rId33"/>
    <p:sldId id="273" r:id="rId34"/>
    <p:sldId id="274" r:id="rId35"/>
    <p:sldId id="275" r:id="rId36"/>
    <p:sldId id="294" r:id="rId37"/>
    <p:sldId id="2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887AC1-42A5-4D11-B8B8-8D8020240368}">
          <p14:sldIdLst>
            <p14:sldId id="257"/>
            <p14:sldId id="315"/>
            <p14:sldId id="298"/>
            <p14:sldId id="284"/>
            <p14:sldId id="285"/>
            <p14:sldId id="296"/>
            <p14:sldId id="318"/>
            <p14:sldId id="286"/>
            <p14:sldId id="287"/>
            <p14:sldId id="319"/>
            <p14:sldId id="289"/>
            <p14:sldId id="290"/>
            <p14:sldId id="320"/>
            <p14:sldId id="321"/>
            <p14:sldId id="303"/>
            <p14:sldId id="324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Formal Logic" id="{070AB8B0-5AD6-466F-80A6-461CBAFB6FE7}">
          <p14:sldIdLst>
            <p14:sldId id="264"/>
            <p14:sldId id="266"/>
            <p14:sldId id="267"/>
            <p14:sldId id="288"/>
            <p14:sldId id="268"/>
            <p14:sldId id="272"/>
            <p14:sldId id="273"/>
            <p14:sldId id="274"/>
            <p14:sldId id="275"/>
          </p14:sldIdLst>
        </p14:section>
        <p14:section name="Formulas" id="{89A96C1E-162A-41C0-9942-2E0DAFED55EC}">
          <p14:sldIdLst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30A0"/>
    <a:srgbClr val="00B0F0"/>
    <a:srgbClr val="74B23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832" autoAdjust="0"/>
  </p:normalViewPr>
  <p:slideViewPr>
    <p:cSldViewPr snapToGrid="0">
      <p:cViewPr varScale="1">
        <p:scale>
          <a:sx n="97" d="100"/>
          <a:sy n="97" d="100"/>
        </p:scale>
        <p:origin x="10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134D-E727-4993-989D-57226BF8AAD0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3A97E-52AC-4654-9A3D-418EE1438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E1CA-ABF8-C542-8DF3-12518F704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52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4198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9708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9842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9469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69CA-8492-474D-9516-AE14C3CFF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567C-F384-44DF-A86E-A7C204F8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3F2D-EDC3-453D-A4FB-D10DF93B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39B7-C2EF-4E49-A5D6-0EE3E300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594C-3184-4492-86A4-75F4BEF0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1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6FAA-2FCA-4508-A4DF-7FFAC8D5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693B8-CAB3-4F95-88D5-18C858070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1AEF-EFBB-4DBD-8B4A-D3DC5005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FB2B0-0F75-44BF-872B-1B47B0D8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EC08-9D23-4A10-B280-2C2DA6EA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2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9A13F-026E-497A-B239-0B6FEABE4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08C92-1B55-4E65-A466-7D09FCF0C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B9EB-5085-4800-97D3-CE9E5B4E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4457-A413-4E1A-8588-C53C585D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3C8D-E6F2-446A-9533-821C88E8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104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3E4D-D841-4977-991F-167C078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3677-DFDA-4263-9332-4035D2F5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0DD3-7B95-464F-A36A-520DDDD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3568-9E35-4196-A965-7C839420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1AADF-65EB-43C4-84E5-306D2630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2391-E3E9-40EC-AA64-47435F7D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1993-F6E1-48AF-80E8-8B1131BA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4470-F43C-4F05-9F3D-DE669A56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E420-7769-45B9-BA12-A4F8B2B7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9A6FA-D80B-4135-9AC7-CAD23CE92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0131-EA28-4C02-82C2-3CCCB120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315E-2548-4E6F-B414-1B32A4AB4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0E15-9740-48EC-9AC0-0A233BD9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ABC96-A176-408F-81B6-B49ECBE8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7AE1-BAC6-4438-9D9B-D424AED6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FD144-2A3B-4EE7-98D6-3C284512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DECA-1B66-431C-9A34-B24B1856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98508-430E-4163-9E36-DFD05022F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61E16-FA66-4293-B0B0-4C9ACEAFD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96307-ED9F-484A-A315-1E65BB7F9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C489E-826E-466A-8934-4805B388D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C0FD4-004A-43AE-B485-F486AA3C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95F2E-60E4-458F-A6E0-8B189FA4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29EE-1CA8-463F-B1B5-ED825FF3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1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9F77-096E-4069-913C-2419722F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96B19-1C50-4BD6-A5A6-40397D49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EA90C-35D4-4681-9845-B9775BC4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D7934-2469-47FF-8939-FF9F3537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37875-F111-47E7-A1AB-B9A21EE5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5D85-9ED1-4C15-984D-9DCA2747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BAB61-84DC-4DCE-B21A-3597B799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2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9C00-D497-4B16-A573-28E62F24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556B-6E21-43B1-AFF6-F345C8A1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70D9-12D6-41FB-88E2-200770B68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1E46D-5386-4B5E-8BC3-622351BA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DFAF-3EAE-4F7A-9618-2028A01E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AFDE-F9C7-496B-A268-5DF9B6F5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7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FDB4-4E4B-4545-8C7D-D8DC67FE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70C4D-EC5C-4985-AC4C-E9D7896FA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AE64-3BF7-4F7F-B267-5C79A58A0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66B2-42DB-480B-A63C-D2D27071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704C8-2D8D-4B72-B039-A51EFFEC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69B63-7DFD-47B2-AC5F-8086EC32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2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36C56-B8AC-4ED8-ACF0-56684824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A002-6CE7-4943-A701-5753355F1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8849-5C0E-4F13-87FC-D55E684B7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11D0-0405-4FCB-B1D9-A67D18D4A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9D0F4-C03E-46C6-9D37-B4D46C101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3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alteryx.com/9.5/index.htm#AlteryxSelect.htm%3FTocPath%3DTool%2520Palette%7CPreparation%7C_____13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anvas.colorado.edu/files/1556304/download?download_frd=1" TargetMode="External"/><Relationship Id="rId3" Type="http://schemas.openxmlformats.org/officeDocument/2006/relationships/hyperlink" Target="http://help.alteryx.com/9.5/index.htm#Formula.htm%3FTocPath%3DTool%2520Palette%7CPreparation%7C_____4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anvas.colorado.edu/files/1556306/download?download_fr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olorado.edu/files/1681309/download?download_frd=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anvas.colorado.edu/files/1711444/download?download_frd=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olorado.edu/files/1556366/download?download_frd=1" TargetMode="External"/><Relationship Id="rId2" Type="http://schemas.openxmlformats.org/officeDocument/2006/relationships/hyperlink" Target="http://www.richardtwatson.com/dm6e/images/general/ClassicModels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alteryx.com/9.5/DbFileInput.htm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8A53-CAFB-431A-B527-BC7DECA65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607203" y="4307149"/>
            <a:ext cx="2084304" cy="160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Problem:</a:t>
            </a:r>
          </a:p>
          <a:p>
            <a:r>
              <a:rPr lang="en" sz="1600" dirty="0"/>
              <a:t>We no longer want the “time” column in our data set. Or we want to rename a column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07203" y="2172705"/>
            <a:ext cx="1415608" cy="47918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Data before: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865196" y="2185937"/>
            <a:ext cx="1531999" cy="520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/>
              <a:t>Data after: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066967" y="2172007"/>
            <a:ext cx="1923886" cy="3410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Tool configuration: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140666" y="4492298"/>
            <a:ext cx="4784666" cy="12297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Tool description:</a:t>
            </a:r>
          </a:p>
          <a:p>
            <a:r>
              <a:rPr lang="en" sz="1600" dirty="0"/>
              <a:t>This tool allows you to remove columns that you deem to be unnecessary. In addition, it allows for you to change the data types</a:t>
            </a:r>
            <a:r>
              <a:rPr lang="en-US" sz="1600" dirty="0"/>
              <a:t> [More on those later]</a:t>
            </a:r>
            <a:r>
              <a:rPr lang="en" sz="1600" dirty="0"/>
              <a:t>, rename your variables</a:t>
            </a:r>
            <a:r>
              <a:rPr lang="en-US" sz="1600" dirty="0"/>
              <a:t>, and change the order of columns.</a:t>
            </a:r>
            <a:endParaRPr lang="en" sz="1600" dirty="0"/>
          </a:p>
        </p:txBody>
      </p:sp>
      <p:sp>
        <p:nvSpPr>
          <p:cNvPr id="196" name="Shape 196"/>
          <p:cNvSpPr txBox="1"/>
          <p:nvPr/>
        </p:nvSpPr>
        <p:spPr>
          <a:xfrm>
            <a:off x="611974" y="557517"/>
            <a:ext cx="1803600" cy="64843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/>
              <a:t>Tool:</a:t>
            </a:r>
            <a:r>
              <a:rPr lang="en" sz="2400" dirty="0"/>
              <a:t> </a:t>
            </a:r>
            <a:r>
              <a:rPr lang="en" sz="2400" dirty="0">
                <a:hlinkClick r:id="rId3"/>
              </a:rPr>
              <a:t>Select</a:t>
            </a:r>
            <a:endParaRPr lang="en" sz="2400" dirty="0"/>
          </a:p>
          <a:p>
            <a:endParaRPr sz="2400" dirty="0"/>
          </a:p>
          <a:p>
            <a:endParaRPr sz="2400" b="1" dirty="0"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6967" y="654604"/>
            <a:ext cx="3657600" cy="149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03" y="2602075"/>
            <a:ext cx="3568533" cy="165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666" y="2618462"/>
            <a:ext cx="3684432" cy="16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5196" y="2651894"/>
            <a:ext cx="3717204" cy="13635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2563906" y="2342514"/>
            <a:ext cx="609600" cy="21497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79488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1325563"/>
          </a:xfrm>
        </p:spPr>
        <p:txBody>
          <a:bodyPr/>
          <a:lstStyle/>
          <a:p>
            <a:r>
              <a:rPr lang="en-US" dirty="0"/>
              <a:t>Let’s examine the content of 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8" y="1227909"/>
            <a:ext cx="8519328" cy="5355771"/>
          </a:xfrm>
        </p:spPr>
        <p:txBody>
          <a:bodyPr>
            <a:normAutofit/>
          </a:bodyPr>
          <a:lstStyle/>
          <a:p>
            <a:r>
              <a:rPr lang="en-US" dirty="0"/>
              <a:t>To examine the output data in its entirety, use the “Browse” tool</a:t>
            </a:r>
          </a:p>
          <a:p>
            <a:pPr lvl="1"/>
            <a:r>
              <a:rPr lang="en-US" dirty="0"/>
              <a:t>Or just click on the final node and select “output” for a sample</a:t>
            </a:r>
          </a:p>
          <a:p>
            <a:r>
              <a:rPr lang="en-US" dirty="0"/>
              <a:t>To examine the data types, use the “Select” tool</a:t>
            </a:r>
          </a:p>
          <a:p>
            <a:pPr lvl="1"/>
            <a:r>
              <a:rPr lang="en-US" sz="2600" dirty="0"/>
              <a:t>Connect both to your Input Data</a:t>
            </a:r>
          </a:p>
          <a:p>
            <a:r>
              <a:rPr lang="en-US" dirty="0"/>
              <a:t>Click the “run” button (green circle with white arrow) and examine results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ctrl+r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54254"/>
            <a:ext cx="3301145" cy="27908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6242CC-6D69-4730-93D4-EAC985FDA174}"/>
              </a:ext>
            </a:extLst>
          </p:cNvPr>
          <p:cNvSpPr/>
          <p:nvPr/>
        </p:nvSpPr>
        <p:spPr>
          <a:xfrm>
            <a:off x="3780186" y="4306854"/>
            <a:ext cx="5922336" cy="2447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Tasks and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Get rid of timestamp and verify that you succeeded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many rows do you have?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datatypes do you have?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Rename longitude and latitude into </a:t>
            </a:r>
            <a:r>
              <a:rPr lang="en-US" sz="2000" dirty="0" err="1"/>
              <a:t>lon</a:t>
            </a:r>
            <a:r>
              <a:rPr lang="en-US" sz="2000" dirty="0"/>
              <a:t> and lat.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Change </a:t>
            </a:r>
            <a:r>
              <a:rPr lang="en-US" sz="2000" dirty="0" err="1"/>
              <a:t>lon</a:t>
            </a:r>
            <a:r>
              <a:rPr lang="en-US" sz="2000" dirty="0"/>
              <a:t> and </a:t>
            </a:r>
            <a:r>
              <a:rPr lang="en-US" sz="2000" dirty="0" err="1"/>
              <a:t>lat</a:t>
            </a:r>
            <a:r>
              <a:rPr lang="en-US" sz="2000" dirty="0"/>
              <a:t> into “Float” data type</a:t>
            </a:r>
          </a:p>
        </p:txBody>
      </p:sp>
    </p:spTree>
    <p:extLst>
      <p:ext uri="{BB962C8B-B14F-4D97-AF65-F5344CB8AC3E}">
        <p14:creationId xmlns:p14="http://schemas.microsoft.com/office/powerpoint/2010/main" val="197574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77" y="3709664"/>
            <a:ext cx="7473900" cy="2947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45FE9-6E16-4B6D-B0E7-4896AFA9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9" y="204257"/>
            <a:ext cx="4243388" cy="35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BAD4-A641-45E0-B18B-57CB46F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need help…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04B4-1B2E-4ED7-993F-15FB8E5C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552" y="1690688"/>
            <a:ext cx="4772247" cy="44862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1371-6EDC-47E9-ACBF-58134F37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85210-BC5D-4901-A01E-FC818A3D955B}"/>
              </a:ext>
            </a:extLst>
          </p:cNvPr>
          <p:cNvSpPr/>
          <p:nvPr/>
        </p:nvSpPr>
        <p:spPr>
          <a:xfrm>
            <a:off x="6560288" y="1562986"/>
            <a:ext cx="5124893" cy="46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one tool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In/Out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Browse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Directory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Text 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Preparation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Select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Autofield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Documentation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Tutorials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Viewing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93DF51-C63E-472D-ACE5-612ABF900CE4}"/>
              </a:ext>
            </a:extLst>
          </p:cNvPr>
          <p:cNvSpPr/>
          <p:nvPr/>
        </p:nvSpPr>
        <p:spPr>
          <a:xfrm>
            <a:off x="318977" y="2184990"/>
            <a:ext cx="6049926" cy="3423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areas from within </a:t>
            </a:r>
            <a:br>
              <a:rPr lang="en-US" dirty="0"/>
            </a:br>
            <a:r>
              <a:rPr lang="en-US" dirty="0"/>
              <a:t>“Alteryx &gt; Help &gt; Sample Workflows” </a:t>
            </a:r>
            <a:br>
              <a:rPr lang="en-US" dirty="0"/>
            </a:br>
            <a:r>
              <a:rPr lang="en-US" dirty="0"/>
              <a:t>are exhaustive</a:t>
            </a:r>
          </a:p>
        </p:txBody>
      </p:sp>
    </p:spTree>
    <p:extLst>
      <p:ext uri="{BB962C8B-B14F-4D97-AF65-F5344CB8AC3E}">
        <p14:creationId xmlns:p14="http://schemas.microsoft.com/office/powerpoint/2010/main" val="354558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85A-BF29-47E8-AADA-2CE79E7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this point, you should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E200-FBBC-4109-B6CD-F6626C9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Help and Tutorials documentation in Alteryx</a:t>
            </a:r>
          </a:p>
          <a:p>
            <a:r>
              <a:rPr lang="en-US" dirty="0"/>
              <a:t>Use the tools we covered</a:t>
            </a:r>
          </a:p>
          <a:p>
            <a:r>
              <a:rPr lang="en-US" dirty="0"/>
              <a:t>Understand datatypes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B406D-23CB-437B-8D2D-227828FB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" y="1392702"/>
            <a:ext cx="7050511" cy="3677137"/>
          </a:xfrm>
          <a:prstGeom prst="rect">
            <a:avLst/>
          </a:prstGeom>
        </p:spPr>
      </p:pic>
      <p:sp>
        <p:nvSpPr>
          <p:cNvPr id="8" name="Line Callout 1 (Border and Accent Bar) 7"/>
          <p:cNvSpPr/>
          <p:nvPr/>
        </p:nvSpPr>
        <p:spPr>
          <a:xfrm>
            <a:off x="7597963" y="1150816"/>
            <a:ext cx="4364502" cy="861646"/>
          </a:xfrm>
          <a:prstGeom prst="accentBorderCallout1">
            <a:avLst>
              <a:gd name="adj1" fmla="val 18750"/>
              <a:gd name="adj2" fmla="val -8333"/>
              <a:gd name="adj3" fmla="val 147731"/>
              <a:gd name="adj4" fmla="val -10923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1. Select an existing column or write in a new name to create a new column. This is where changes are made.</a:t>
            </a:r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7597963" y="2194756"/>
            <a:ext cx="4364502" cy="861646"/>
          </a:xfrm>
          <a:prstGeom prst="accentBorderCallout1">
            <a:avLst>
              <a:gd name="adj1" fmla="val 18750"/>
              <a:gd name="adj2" fmla="val -8333"/>
              <a:gd name="adj3" fmla="val 260073"/>
              <a:gd name="adj4" fmla="val -1085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2. If you created a new column, add its datatype here.</a:t>
            </a:r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7597963" y="3320172"/>
            <a:ext cx="4364502" cy="861646"/>
          </a:xfrm>
          <a:prstGeom prst="accentBorderCallout1">
            <a:avLst>
              <a:gd name="adj1" fmla="val 18750"/>
              <a:gd name="adj2" fmla="val -8333"/>
              <a:gd name="adj3" fmla="val -36740"/>
              <a:gd name="adj4" fmla="val -11303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3. This is where we’ll be typing in our code. IF THEN structure is most common.</a:t>
            </a:r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7597963" y="4445588"/>
            <a:ext cx="4364502" cy="1752012"/>
          </a:xfrm>
          <a:prstGeom prst="accentBorderCallout1">
            <a:avLst>
              <a:gd name="adj1" fmla="val 18750"/>
              <a:gd name="adj2" fmla="val -8333"/>
              <a:gd name="adj3" fmla="val -96534"/>
              <a:gd name="adj4" fmla="val -1508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4. In this area, you can “cheat” if you don’t remember how to write the code from memory (I often use this one).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will list variables available to you as well as functions you can use.</a:t>
            </a:r>
          </a:p>
        </p:txBody>
      </p:sp>
      <p:sp>
        <p:nvSpPr>
          <p:cNvPr id="4" name="Oval 3"/>
          <p:cNvSpPr/>
          <p:nvPr/>
        </p:nvSpPr>
        <p:spPr>
          <a:xfrm>
            <a:off x="673534" y="2540196"/>
            <a:ext cx="524107" cy="131094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8FAFE-11B2-4A8D-96F9-5BE44D5B3AAD}"/>
              </a:ext>
            </a:extLst>
          </p:cNvPr>
          <p:cNvSpPr txBox="1"/>
          <p:nvPr/>
        </p:nvSpPr>
        <p:spPr>
          <a:xfrm>
            <a:off x="579120" y="5516880"/>
            <a:ext cx="833120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4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CCE235-0304-41B4-B7BE-257E397D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needed for the following slides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1EDDC-AB21-4CB1-B33A-08B46336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Canvas &gt; Files, then search by name for and download each of the following:</a:t>
            </a:r>
          </a:p>
          <a:p>
            <a:pPr lvl="1"/>
            <a:r>
              <a:rPr lang="en-US" dirty="0"/>
              <a:t>Cust_wTransactions.xls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6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187103" y="5250409"/>
            <a:ext cx="1803599" cy="54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Data before: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4836699" y="5250409"/>
            <a:ext cx="1531999" cy="520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Data after: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89929" y="535247"/>
            <a:ext cx="2563871" cy="646552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/>
              <a:t>Tool:</a:t>
            </a:r>
            <a:r>
              <a:rPr lang="en" sz="2400" dirty="0"/>
              <a:t> </a:t>
            </a:r>
            <a:r>
              <a:rPr lang="en" sz="2400" dirty="0">
                <a:hlinkClick r:id="rId3"/>
              </a:rPr>
              <a:t>Formula</a:t>
            </a:r>
            <a:endParaRPr lang="en" sz="2400" dirty="0"/>
          </a:p>
          <a:p>
            <a:endParaRPr sz="2400" dirty="0"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78" y="5726852"/>
            <a:ext cx="3396743" cy="111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227" y="1060391"/>
            <a:ext cx="3361252" cy="78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065" y="0"/>
            <a:ext cx="6410273" cy="5590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21" y="5739376"/>
            <a:ext cx="5033808" cy="1118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10201-2AB6-4EC9-93EC-481E4D6AFEDD}"/>
              </a:ext>
            </a:extLst>
          </p:cNvPr>
          <p:cNvSpPr txBox="1"/>
          <p:nvPr/>
        </p:nvSpPr>
        <p:spPr>
          <a:xfrm>
            <a:off x="202227" y="2176070"/>
            <a:ext cx="6166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Download </a:t>
            </a:r>
            <a:r>
              <a:rPr lang="en-US" sz="2400" dirty="0">
                <a:hlinkClick r:id="rId8"/>
              </a:rPr>
              <a:t>Clothing_Search.csv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Pull out the Number ID and the Color into separate columns</a:t>
            </a:r>
          </a:p>
        </p:txBody>
      </p:sp>
    </p:spTree>
    <p:extLst>
      <p:ext uri="{BB962C8B-B14F-4D97-AF65-F5344CB8AC3E}">
        <p14:creationId xmlns:p14="http://schemas.microsoft.com/office/powerpoint/2010/main" val="166912597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13042-944E-4D5F-9FB0-9432914F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Download: </a:t>
            </a:r>
            <a:r>
              <a:rPr lang="en-US" dirty="0">
                <a:hlinkClick r:id="rId2"/>
              </a:rPr>
              <a:t>Cust_wTransactions.xls</a:t>
            </a:r>
            <a:r>
              <a:rPr lang="en-US" dirty="0"/>
              <a:t> and load it</a:t>
            </a:r>
          </a:p>
          <a:p>
            <a:r>
              <a:rPr lang="en-US" dirty="0"/>
              <a:t>Tasks – use  	          to: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Create a new column named </a:t>
            </a:r>
            <a:r>
              <a:rPr lang="en-US" dirty="0">
                <a:latin typeface="Consolas" panose="020B0609020204030204" pitchFamily="49" charset="0"/>
              </a:rPr>
              <a:t>“Dollars only”</a:t>
            </a:r>
            <a:r>
              <a:rPr lang="en-US" dirty="0"/>
              <a:t>, </a:t>
            </a:r>
            <a:r>
              <a:rPr lang="en-US" b="1" dirty="0"/>
              <a:t>rounding</a:t>
            </a:r>
            <a:r>
              <a:rPr lang="en-US" dirty="0"/>
              <a:t> “Spend” to have no decimals</a:t>
            </a:r>
          </a:p>
          <a:p>
            <a:pPr lvl="1"/>
            <a:r>
              <a:rPr lang="en-US" dirty="0"/>
              <a:t>Create a new column named “</a:t>
            </a:r>
            <a:r>
              <a:rPr lang="en-US" dirty="0" err="1">
                <a:latin typeface="Consolas" panose="020B0609020204030204" pitchFamily="49" charset="0"/>
              </a:rPr>
              <a:t>FixedVisits</a:t>
            </a:r>
            <a:r>
              <a:rPr lang="en-US" dirty="0"/>
              <a:t>” adding 1 to each “Visit” value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BEB28-4032-43F5-A1DF-3C4B9406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65" y="1559484"/>
            <a:ext cx="1259205" cy="12720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29D418F-6684-4C0B-A6EE-E468300C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formula fun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911AD-93BD-4594-9971-9DB3B4176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416" y="2336397"/>
            <a:ext cx="1002509" cy="9902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CDCA0B-1080-4FBD-9D23-0604A4A2D882}"/>
              </a:ext>
            </a:extLst>
          </p:cNvPr>
          <p:cNvSpPr/>
          <p:nvPr/>
        </p:nvSpPr>
        <p:spPr>
          <a:xfrm>
            <a:off x="7304567" y="152364"/>
            <a:ext cx="4433777" cy="133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 is for you to experience using an unknown function in </a:t>
            </a:r>
            <a:r>
              <a:rPr lang="en-US" dirty="0" err="1"/>
              <a:t>alteryx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3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13042-944E-4D5F-9FB0-9432914FC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4434" cy="4351338"/>
          </a:xfrm>
        </p:spPr>
        <p:txBody>
          <a:bodyPr/>
          <a:lstStyle/>
          <a:p>
            <a:r>
              <a:rPr lang="en-US" dirty="0"/>
              <a:t>Use a 	            to create two new columns, taking the </a:t>
            </a:r>
            <a:r>
              <a:rPr lang="en-US" i="1" dirty="0"/>
              <a:t>log</a:t>
            </a:r>
            <a:r>
              <a:rPr lang="en-US" dirty="0"/>
              <a:t> of both Visits and Spend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9D418F-6684-4C0B-A6EE-E468300C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4" y="24448"/>
            <a:ext cx="10515600" cy="1325563"/>
          </a:xfrm>
        </p:spPr>
        <p:txBody>
          <a:bodyPr/>
          <a:lstStyle/>
          <a:p>
            <a:r>
              <a:rPr lang="en-US" dirty="0"/>
              <a:t>Multi-Field Formulas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14DD3-6F97-46C3-94F7-C04F870C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261341"/>
            <a:ext cx="1028700" cy="993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D3C1B5-5876-408F-A178-C0196F614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4" y="3934254"/>
            <a:ext cx="8237934" cy="2377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1F92AF-F88A-4846-B0CA-72965BB71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00" y="1029129"/>
            <a:ext cx="4686300" cy="58102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6401183-66C8-4260-9BCE-CA5A0D23F93E}"/>
              </a:ext>
            </a:extLst>
          </p:cNvPr>
          <p:cNvSpPr/>
          <p:nvPr/>
        </p:nvSpPr>
        <p:spPr>
          <a:xfrm>
            <a:off x="5015613" y="385245"/>
            <a:ext cx="3011967" cy="1440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Time-saving tool to apply same Formula to multiple features at once</a:t>
            </a:r>
          </a:p>
        </p:txBody>
      </p:sp>
    </p:spTree>
    <p:extLst>
      <p:ext uri="{BB962C8B-B14F-4D97-AF65-F5344CB8AC3E}">
        <p14:creationId xmlns:p14="http://schemas.microsoft.com/office/powerpoint/2010/main" val="398977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434C-15F1-4F73-949A-0F2A8230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Quiz-yourself questions</a:t>
            </a:r>
            <a:br>
              <a:rPr lang="en-US" dirty="0"/>
            </a:br>
            <a:r>
              <a:rPr lang="en-US" sz="3200" dirty="0"/>
              <a:t>Explain to your neighbor once you’ve quizzed yourself.</a:t>
            </a:r>
            <a:br>
              <a:rPr lang="en-US" sz="3200" dirty="0"/>
            </a:br>
            <a:r>
              <a:rPr lang="en-US" sz="3200" dirty="0"/>
              <a:t>Feel free to Google if you need to.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C3BA-A22D-4D3C-BF98-8AC355A8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279"/>
            <a:ext cx="10515600" cy="3809683"/>
          </a:xfrm>
        </p:spPr>
        <p:txBody>
          <a:bodyPr/>
          <a:lstStyle/>
          <a:p>
            <a:r>
              <a:rPr lang="en-US" dirty="0"/>
              <a:t>What does “modeling” mean in a data mining context?</a:t>
            </a:r>
          </a:p>
          <a:p>
            <a:r>
              <a:rPr lang="en-US" dirty="0"/>
              <a:t>What is the difference between supervised and unsupervised machine learning? </a:t>
            </a:r>
          </a:p>
          <a:p>
            <a:r>
              <a:rPr lang="en-US" dirty="0"/>
              <a:t>What is ETL?</a:t>
            </a:r>
          </a:p>
          <a:p>
            <a:pPr lvl="1"/>
            <a:r>
              <a:rPr lang="en-US" dirty="0"/>
              <a:t>Which parts are terrible, and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8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5F0A-7941-4364-AC96-1D3B8F2C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en-US" dirty="0"/>
              <a:t>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THEN</a:t>
            </a:r>
            <a:r>
              <a:rPr lang="en-US" dirty="0"/>
              <a:t>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ELSE</a:t>
            </a:r>
            <a:r>
              <a:rPr lang="en-US" dirty="0"/>
              <a:t>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ENDIF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23120-5DCF-47B6-A2F4-5AED31508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560" y="463074"/>
            <a:ext cx="5756989" cy="3204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395A2-C755-4870-80E4-6EB0333353E2}"/>
              </a:ext>
            </a:extLst>
          </p:cNvPr>
          <p:cNvSpPr txBox="1"/>
          <p:nvPr/>
        </p:nvSpPr>
        <p:spPr>
          <a:xfrm>
            <a:off x="924560" y="1690688"/>
            <a:ext cx="5323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Cust_wTransactions</a:t>
            </a:r>
            <a:endParaRPr lang="en-US" sz="24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Create new columns (named whatever you want)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if city is Denver, output 1, otherwise 0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if spend &gt; 100, output "big spender", else "little spender"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You can get crazy and “nest” if statements with ELSEIF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Just like in Excel</a:t>
            </a:r>
            <a:endParaRPr lang="en-US" sz="2400" dirty="0"/>
          </a:p>
          <a:p>
            <a:pPr lvl="1" fontAlgn="ctr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DE29E-733E-4C34-8763-648DE331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02" y="3825988"/>
            <a:ext cx="5616258" cy="30320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9B0C4B-83BC-4653-AC03-664A985BD908}"/>
              </a:ext>
            </a:extLst>
          </p:cNvPr>
          <p:cNvSpPr/>
          <p:nvPr/>
        </p:nvSpPr>
        <p:spPr>
          <a:xfrm>
            <a:off x="9858703" y="1848916"/>
            <a:ext cx="2064057" cy="78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(Doesn’t use </a:t>
            </a:r>
            <a:r>
              <a:rPr lang="en-US" sz="1400" dirty="0" err="1"/>
              <a:t>cust_wTransactions</a:t>
            </a:r>
            <a:r>
              <a:rPr lang="en-US" sz="1400" dirty="0"/>
              <a:t> data)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0A4E06-6C08-430E-BC41-F27D13C6322B}"/>
              </a:ext>
            </a:extLst>
          </p:cNvPr>
          <p:cNvSpPr/>
          <p:nvPr/>
        </p:nvSpPr>
        <p:spPr>
          <a:xfrm>
            <a:off x="5935717" y="3765709"/>
            <a:ext cx="3996559" cy="193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 logic – multiple conditions?</a:t>
            </a:r>
          </a:p>
        </p:txBody>
      </p:sp>
    </p:spTree>
    <p:extLst>
      <p:ext uri="{BB962C8B-B14F-4D97-AF65-F5344CB8AC3E}">
        <p14:creationId xmlns:p14="http://schemas.microsoft.com/office/powerpoint/2010/main" val="243105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9153-55E8-4250-BF31-9351BF76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do this practice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A72C-5311-4AA8-840A-C5E80FB0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Warning, it is not easy! Meant to be exposure to different tools</a:t>
            </a:r>
          </a:p>
          <a:p>
            <a:r>
              <a:rPr lang="en-US" dirty="0"/>
              <a:t>Files &gt; search for </a:t>
            </a:r>
            <a:r>
              <a:rPr lang="en-US" dirty="0">
                <a:hlinkClick r:id="rId2"/>
              </a:rPr>
              <a:t>03-formula-practice-incomplete-workflow.yxmd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64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1CF1-0386-4459-8608-A7DF778C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Tiling (</a:t>
            </a:r>
            <a:r>
              <a:rPr lang="en-US" dirty="0" err="1"/>
              <a:t>a.k.a</a:t>
            </a:r>
            <a:r>
              <a:rPr lang="en-US" dirty="0"/>
              <a:t> Binning)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18B4-B9E0-4616-8DB5-D02DB663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520"/>
            <a:ext cx="7747000" cy="4175443"/>
          </a:xfrm>
        </p:spPr>
        <p:txBody>
          <a:bodyPr/>
          <a:lstStyle/>
          <a:p>
            <a:pPr fontAlgn="ctr"/>
            <a:r>
              <a:rPr lang="en-US" dirty="0"/>
              <a:t>We Bin when we care more about </a:t>
            </a:r>
            <a:r>
              <a:rPr lang="en-US" i="1" dirty="0"/>
              <a:t>ranges</a:t>
            </a:r>
            <a:r>
              <a:rPr lang="en-US" dirty="0"/>
              <a:t> of values instead of </a:t>
            </a:r>
            <a:r>
              <a:rPr lang="en-US" i="1" dirty="0"/>
              <a:t>precise</a:t>
            </a:r>
            <a:r>
              <a:rPr lang="en-US" dirty="0"/>
              <a:t> values</a:t>
            </a:r>
          </a:p>
          <a:p>
            <a:pPr lvl="1" fontAlgn="ctr"/>
            <a:r>
              <a:rPr lang="en-US" dirty="0"/>
              <a:t>e.g., Age range, Income range, years of education…</a:t>
            </a:r>
          </a:p>
          <a:p>
            <a:pPr fontAlgn="ctr"/>
            <a:r>
              <a:rPr lang="en-US" dirty="0"/>
              <a:t>Download this file from canvas: </a:t>
            </a:r>
            <a:r>
              <a:rPr lang="en-US" dirty="0">
                <a:hlinkClick r:id="rId2"/>
              </a:rPr>
              <a:t>address_sale_data_narrow.csv</a:t>
            </a:r>
            <a:endParaRPr lang="en-US" dirty="0"/>
          </a:p>
          <a:p>
            <a:pPr fontAlgn="ctr"/>
            <a:r>
              <a:rPr lang="en-US" dirty="0"/>
              <a:t>Look at field “Average Sale.” Conceptually, how might we want to group/bin “Average Sale”?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75CD-4A94-490E-B2FC-6744C5E7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20" y="201507"/>
            <a:ext cx="1419860" cy="112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8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AC4B-0C69-4C78-B082-C6535657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6E1C-EF10-447E-8B0B-B688A556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68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Practice finding functions to do these tasks</a:t>
            </a:r>
          </a:p>
          <a:p>
            <a:r>
              <a:rPr lang="en-US" dirty="0"/>
              <a:t>With same customer data from previous slides, do this: 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 err="1"/>
              <a:t>TitleCase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[First Name]</a:t>
            </a:r>
            <a:r>
              <a:rPr lang="en-US" dirty="0"/>
              <a:t> and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[Last Name]</a:t>
            </a:r>
            <a:r>
              <a:rPr lang="en-US" dirty="0"/>
              <a:t> – do not create new columns</a:t>
            </a:r>
          </a:p>
          <a:p>
            <a:pPr lvl="1"/>
            <a:r>
              <a:rPr lang="en-US" b="1" dirty="0"/>
              <a:t>Count the number of words</a:t>
            </a:r>
            <a:r>
              <a:rPr lang="en-US" dirty="0"/>
              <a:t> in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[Customer Segment]</a:t>
            </a:r>
            <a:endParaRPr lang="en-US" dirty="0"/>
          </a:p>
          <a:p>
            <a:pPr lvl="1"/>
            <a:r>
              <a:rPr lang="en-US" b="1" dirty="0"/>
              <a:t>Count the length </a:t>
            </a:r>
            <a:r>
              <a:rPr lang="en-US" dirty="0"/>
              <a:t>of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[City]</a:t>
            </a:r>
          </a:p>
          <a:p>
            <a:pPr lvl="1"/>
            <a:r>
              <a:rPr lang="en-US" b="1" dirty="0"/>
              <a:t>Replace</a:t>
            </a:r>
            <a:r>
              <a:rPr lang="en-US" dirty="0"/>
              <a:t> all instances of “Office” in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[Customer Segment]</a:t>
            </a:r>
            <a:r>
              <a:rPr lang="en-US" dirty="0"/>
              <a:t> with “Mancave” or “</a:t>
            </a:r>
            <a:r>
              <a:rPr lang="en-US" dirty="0" err="1"/>
              <a:t>Womancave</a:t>
            </a:r>
            <a:r>
              <a:rPr lang="en-US" dirty="0"/>
              <a:t>” (your choice)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B4025-33E5-479B-8FE0-1F1100AB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80" y="1175702"/>
            <a:ext cx="4419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3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B5EE-B3C8-422E-A6C4-E2E0B63B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3" y="0"/>
            <a:ext cx="10515600" cy="1325563"/>
          </a:xfrm>
        </p:spPr>
        <p:txBody>
          <a:bodyPr/>
          <a:lstStyle/>
          <a:p>
            <a:r>
              <a:rPr lang="en-US" dirty="0"/>
              <a:t>Imputation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BEFC-DD4D-4064-A941-82540BF0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191759"/>
          </a:xfrm>
        </p:spPr>
        <p:txBody>
          <a:bodyPr>
            <a:normAutofit/>
          </a:bodyPr>
          <a:lstStyle/>
          <a:p>
            <a:r>
              <a:rPr lang="en-US" dirty="0"/>
              <a:t>With customer data from previous slides, </a:t>
            </a:r>
          </a:p>
          <a:p>
            <a:r>
              <a:rPr lang="en-US" dirty="0"/>
              <a:t>pretend there was an error in data collection for all records from Aurora. We need to set “spend” to </a:t>
            </a:r>
            <a:r>
              <a:rPr lang="en-US" b="1" dirty="0"/>
              <a:t>null </a:t>
            </a:r>
            <a:r>
              <a:rPr lang="en-US" dirty="0"/>
              <a:t>(a special value, not just the word ‘null’)</a:t>
            </a:r>
            <a:endParaRPr lang="en-US" b="1" dirty="0"/>
          </a:p>
          <a:p>
            <a:pPr lvl="1" fontAlgn="ctr"/>
            <a:r>
              <a:rPr lang="en-US" dirty="0"/>
              <a:t>google search "</a:t>
            </a:r>
            <a:r>
              <a:rPr lang="en-US" dirty="0" err="1"/>
              <a:t>alteryx</a:t>
            </a:r>
            <a:r>
              <a:rPr lang="en-US" dirty="0"/>
              <a:t> null“</a:t>
            </a:r>
          </a:p>
          <a:p>
            <a:pPr fontAlgn="ctr"/>
            <a:r>
              <a:rPr lang="en-US" dirty="0"/>
              <a:t>Then, decide you want to replace all </a:t>
            </a:r>
            <a:r>
              <a:rPr lang="en-US" b="1" dirty="0"/>
              <a:t>null values</a:t>
            </a:r>
            <a:r>
              <a:rPr lang="en-US" dirty="0"/>
              <a:t> with the average for other sales</a:t>
            </a:r>
          </a:p>
          <a:p>
            <a:pPr lvl="1" fontAlgn="ctr"/>
            <a:r>
              <a:rPr lang="en-US" dirty="0"/>
              <a:t>After you complete that, you ask yourself, “But wait, is average appropriate?”</a:t>
            </a:r>
          </a:p>
          <a:p>
            <a:pPr lvl="1" fontAlgn="ctr"/>
            <a:r>
              <a:rPr lang="en-US" dirty="0"/>
              <a:t>Plot a Histogram of your data (use the search bar to find it). What does it tell you? What should you do instead of average? Do it. </a:t>
            </a:r>
          </a:p>
          <a:p>
            <a:pPr lvl="2" fontAlgn="ctr"/>
            <a:r>
              <a:rPr lang="en-US" dirty="0"/>
              <a:t>No need to delete the old stuff. </a:t>
            </a:r>
          </a:p>
          <a:p>
            <a:pPr lvl="2" fontAlgn="ctr"/>
            <a:r>
              <a:rPr lang="en-US" dirty="0"/>
              <a:t>You can also take the </a:t>
            </a:r>
            <a:r>
              <a:rPr lang="en-US" i="1" dirty="0"/>
              <a:t>log</a:t>
            </a:r>
            <a:r>
              <a:rPr lang="en-US" dirty="0"/>
              <a:t> of a right-skewed value</a:t>
            </a:r>
          </a:p>
          <a:p>
            <a:pPr lvl="2" fontAlgn="ctr"/>
            <a:r>
              <a:rPr lang="en-US" dirty="0"/>
              <a:t>Plot the histogram of a log-transformed value. How does that look</a:t>
            </a:r>
          </a:p>
        </p:txBody>
      </p:sp>
    </p:spTree>
    <p:extLst>
      <p:ext uri="{BB962C8B-B14F-4D97-AF65-F5344CB8AC3E}">
        <p14:creationId xmlns:p14="http://schemas.microsoft.com/office/powerpoint/2010/main" val="229941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734-2A3D-4B7E-BCB8-A575E7F3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Lab Assigned</a:t>
            </a:r>
            <a:r>
              <a:rPr lang="en-US"/>
              <a:t>, posted on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BBED-4EBC-4467-B15F-7A76A3DB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</a:t>
            </a:r>
            <a:r>
              <a:rPr lang="en-US" dirty="0" err="1"/>
              <a:t>ClassicModels</a:t>
            </a:r>
            <a:r>
              <a:rPr lang="en-US" dirty="0"/>
              <a:t> dataset</a:t>
            </a:r>
          </a:p>
          <a:p>
            <a:r>
              <a:rPr lang="en-US" dirty="0">
                <a:hlinkClick r:id="rId2"/>
              </a:rPr>
              <a:t>http://www.richardtwatson.com/dm6e/images/general/ClassicModels.png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Download </a:t>
            </a:r>
            <a:r>
              <a:rPr lang="en-US" dirty="0" err="1"/>
              <a:t>csvs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here </a:t>
            </a:r>
            <a:r>
              <a:rPr lang="en-US" dirty="0"/>
              <a:t>for each table in </a:t>
            </a:r>
            <a:r>
              <a:rPr lang="en-US" dirty="0" err="1"/>
              <a:t>ClassicModels</a:t>
            </a:r>
            <a:endParaRPr lang="en-US" dirty="0"/>
          </a:p>
          <a:p>
            <a:pPr lvl="1"/>
            <a:r>
              <a:rPr lang="en-US" dirty="0"/>
              <a:t>Extract zip… then, drag-and-drop multiple files to </a:t>
            </a:r>
            <a:r>
              <a:rPr lang="en-US" dirty="0" err="1"/>
              <a:t>alteryx</a:t>
            </a:r>
            <a:r>
              <a:rPr lang="en-US" dirty="0"/>
              <a:t>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A9C9B-EACF-4267-8C0D-AD853AD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1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A54AA-7D73-44A2-9B45-9076E9903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D54216-1395-4C4D-986B-8BE7DB6F3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1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A6BBDF-9019-4E6B-875A-7105790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Logic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36D1-58F0-4429-B35C-92AE24AD9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7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4F6A3-C566-4C08-89B8-E15BA9F9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11242-8D03-4D0C-B5A8-D7A90406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one value if a condition is met or a different one if it isn’t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age &gt; 30 </a:t>
            </a:r>
            <a:r>
              <a:rPr lang="en-US" b="1" dirty="0"/>
              <a:t>then</a:t>
            </a:r>
            <a:r>
              <a:rPr lang="en-US" dirty="0"/>
              <a:t> use numbered candles </a:t>
            </a:r>
            <a:r>
              <a:rPr lang="en-US" b="1" dirty="0"/>
              <a:t>else</a:t>
            </a:r>
            <a:r>
              <a:rPr lang="en-US" dirty="0"/>
              <a:t> use box of single candles</a:t>
            </a:r>
          </a:p>
          <a:p>
            <a:r>
              <a:rPr lang="en-US" dirty="0"/>
              <a:t>Can include multiple conditions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age &lt; 5 </a:t>
            </a:r>
            <a:r>
              <a:rPr lang="en-US" b="1" dirty="0"/>
              <a:t>then</a:t>
            </a:r>
            <a:r>
              <a:rPr lang="en-US" dirty="0"/>
              <a:t> party with classmates </a:t>
            </a:r>
            <a:br>
              <a:rPr lang="en-US" dirty="0"/>
            </a:br>
            <a:r>
              <a:rPr lang="en-US" b="1" dirty="0"/>
              <a:t>else if</a:t>
            </a:r>
            <a:r>
              <a:rPr lang="en-US" dirty="0"/>
              <a:t> age ≥ 21 </a:t>
            </a:r>
            <a:r>
              <a:rPr lang="en-US" b="1" dirty="0"/>
              <a:t>then</a:t>
            </a:r>
            <a:r>
              <a:rPr lang="en-US" dirty="0"/>
              <a:t> party with illicit drugs</a:t>
            </a:r>
            <a:br>
              <a:rPr lang="en-US" dirty="0"/>
            </a:br>
            <a:r>
              <a:rPr lang="en-US" b="1" dirty="0"/>
              <a:t>else</a:t>
            </a:r>
            <a:r>
              <a:rPr lang="en-US" dirty="0"/>
              <a:t> party with friends</a:t>
            </a:r>
          </a:p>
          <a:p>
            <a:r>
              <a:rPr lang="en-US" dirty="0"/>
              <a:t>Can include conjunctions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age &gt; 10 </a:t>
            </a:r>
            <a:r>
              <a:rPr lang="en-US" b="1" dirty="0"/>
              <a:t>and</a:t>
            </a:r>
            <a:r>
              <a:rPr lang="en-US" dirty="0"/>
              <a:t> age &lt; 16 </a:t>
            </a:r>
            <a:r>
              <a:rPr lang="en-US" b="1" dirty="0"/>
              <a:t>then</a:t>
            </a:r>
            <a:r>
              <a:rPr lang="en-US" dirty="0"/>
              <a:t> bedtime is 10 PM</a:t>
            </a:r>
          </a:p>
        </p:txBody>
      </p:sp>
    </p:spTree>
    <p:extLst>
      <p:ext uri="{BB962C8B-B14F-4D97-AF65-F5344CB8AC3E}">
        <p14:creationId xmlns:p14="http://schemas.microsoft.com/office/powerpoint/2010/main" val="2675791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F2B2-13B8-446B-A7FF-A070CE1A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3653-C603-4490-A194-02C683EB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– requires both</a:t>
            </a:r>
          </a:p>
          <a:p>
            <a:r>
              <a:rPr lang="en-US" dirty="0"/>
              <a:t>OR – requires one or both</a:t>
            </a:r>
          </a:p>
          <a:p>
            <a:r>
              <a:rPr lang="en-US" dirty="0"/>
              <a:t>XOR – requires one but not both</a:t>
            </a:r>
          </a:p>
          <a:p>
            <a:r>
              <a:rPr lang="en-US" dirty="0"/>
              <a:t>NOT – inverts the truth value</a:t>
            </a:r>
          </a:p>
        </p:txBody>
      </p:sp>
    </p:spTree>
    <p:extLst>
      <p:ext uri="{BB962C8B-B14F-4D97-AF65-F5344CB8AC3E}">
        <p14:creationId xmlns:p14="http://schemas.microsoft.com/office/powerpoint/2010/main" val="271633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3007-3024-4662-93BD-15E1D25B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B436-82E7-43CC-9B11-1ED6B34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uo!lenlena &#10;u0!1ueda'd &#10;Pleo &#10;6u!pungapun &#10;bu!pungapun &#10;ssau!sng ">
            <a:extLst>
              <a:ext uri="{FF2B5EF4-FFF2-40B4-BE49-F238E27FC236}">
                <a16:creationId xmlns:a16="http://schemas.microsoft.com/office/drawing/2014/main" id="{8513D5C6-2B7E-4F5F-B1E9-984829687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47" y="313195"/>
            <a:ext cx="6382120" cy="61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B7731BD-DC4E-4306-B57A-4BE801743DC6}"/>
              </a:ext>
            </a:extLst>
          </p:cNvPr>
          <p:cNvSpPr/>
          <p:nvPr/>
        </p:nvSpPr>
        <p:spPr>
          <a:xfrm>
            <a:off x="6563535" y="2159581"/>
            <a:ext cx="2184889" cy="128367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95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FE9012-49EF-46BE-A3F9-1B7211DF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Logic –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083A2-562D-4B0C-8DDD-429ED0BD4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C61-1FD5-4989-AAF4-D965B9C4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with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4EF9-8CCF-4153-9DCD-992EC751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Studies=True </a:t>
            </a:r>
            <a:r>
              <a:rPr lang="en-US" b="1" dirty="0"/>
              <a:t>OR</a:t>
            </a:r>
            <a:r>
              <a:rPr lang="en-US" dirty="0"/>
              <a:t> Lucky=7</a:t>
            </a:r>
            <a:br>
              <a:rPr lang="en-US" dirty="0"/>
            </a:br>
            <a:r>
              <a:rPr lang="en-US" b="1" dirty="0"/>
              <a:t>THEN</a:t>
            </a:r>
            <a:r>
              <a:rPr lang="en-US" dirty="0"/>
              <a:t> Grade=A </a:t>
            </a:r>
            <a:r>
              <a:rPr lang="en-US" b="1" dirty="0"/>
              <a:t>ELSE</a:t>
            </a:r>
            <a:r>
              <a:rPr lang="en-US" dirty="0"/>
              <a:t> Grade=F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E13BF-9316-42AC-8043-F8F647A30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31009"/>
              </p:ext>
            </p:extLst>
          </p:nvPr>
        </p:nvGraphicFramePr>
        <p:xfrm>
          <a:off x="1657096" y="3615944"/>
          <a:ext cx="9239501" cy="252984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85707">
                  <a:extLst>
                    <a:ext uri="{9D8B030D-6E8A-4147-A177-3AD203B41FA5}">
                      <a16:colId xmlns:a16="http://schemas.microsoft.com/office/drawing/2014/main" val="3748974598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64910449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241205192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47550861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15749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2167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8315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488AED59-09F9-4EFD-97F3-92B254E7B655}"/>
              </a:ext>
            </a:extLst>
          </p:cNvPr>
          <p:cNvSpPr/>
          <p:nvPr/>
        </p:nvSpPr>
        <p:spPr>
          <a:xfrm>
            <a:off x="2843784" y="4111752"/>
            <a:ext cx="8052813" cy="1024128"/>
          </a:xfrm>
          <a:prstGeom prst="rect">
            <a:avLst/>
          </a:prstGeom>
          <a:solidFill>
            <a:srgbClr val="74B23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CD849-2D73-4C7D-A8A3-F1CFB00A2B4A}"/>
              </a:ext>
            </a:extLst>
          </p:cNvPr>
          <p:cNvSpPr/>
          <p:nvPr/>
        </p:nvSpPr>
        <p:spPr>
          <a:xfrm>
            <a:off x="5538216" y="4111752"/>
            <a:ext cx="2670048" cy="2034032"/>
          </a:xfrm>
          <a:prstGeom prst="rect">
            <a:avLst/>
          </a:prstGeom>
          <a:solidFill>
            <a:srgbClr val="7030A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4371D-2C76-4A7F-B308-57119B4C5C16}"/>
              </a:ext>
            </a:extLst>
          </p:cNvPr>
          <p:cNvSpPr txBox="1"/>
          <p:nvPr/>
        </p:nvSpPr>
        <p:spPr>
          <a:xfrm>
            <a:off x="2843784" y="410565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AEF2F-87E9-43F2-B3F5-116B8A0C0387}"/>
              </a:ext>
            </a:extLst>
          </p:cNvPr>
          <p:cNvSpPr txBox="1"/>
          <p:nvPr/>
        </p:nvSpPr>
        <p:spPr>
          <a:xfrm>
            <a:off x="2849880" y="5135880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ACFA4-7E00-457F-B24E-29DF209C1632}"/>
              </a:ext>
            </a:extLst>
          </p:cNvPr>
          <p:cNvSpPr txBox="1"/>
          <p:nvPr/>
        </p:nvSpPr>
        <p:spPr>
          <a:xfrm>
            <a:off x="5538216" y="411175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691AB-7327-41DD-9E2E-F82E029E56FF}"/>
              </a:ext>
            </a:extLst>
          </p:cNvPr>
          <p:cNvSpPr txBox="1"/>
          <p:nvPr/>
        </p:nvSpPr>
        <p:spPr>
          <a:xfrm>
            <a:off x="5544312" y="514197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93499-270B-4AB0-A006-320C90D9854E}"/>
              </a:ext>
            </a:extLst>
          </p:cNvPr>
          <p:cNvSpPr txBox="1"/>
          <p:nvPr/>
        </p:nvSpPr>
        <p:spPr>
          <a:xfrm>
            <a:off x="8208264" y="4102608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E01E6-3385-4D83-AC0A-011D9B66E43B}"/>
              </a:ext>
            </a:extLst>
          </p:cNvPr>
          <p:cNvSpPr txBox="1"/>
          <p:nvPr/>
        </p:nvSpPr>
        <p:spPr>
          <a:xfrm>
            <a:off x="8214360" y="513283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6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C61-1FD5-4989-AAF4-D965B9C4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with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4EF9-8CCF-4153-9DCD-992EC751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Studies=True </a:t>
            </a:r>
            <a:r>
              <a:rPr lang="en-US" b="1" dirty="0"/>
              <a:t>AND</a:t>
            </a:r>
            <a:r>
              <a:rPr lang="en-US" dirty="0"/>
              <a:t> Lucky=7</a:t>
            </a:r>
            <a:br>
              <a:rPr lang="en-US" dirty="0"/>
            </a:br>
            <a:r>
              <a:rPr lang="en-US" b="1" dirty="0"/>
              <a:t>THEN</a:t>
            </a:r>
            <a:r>
              <a:rPr lang="en-US" dirty="0"/>
              <a:t> Grade=A </a:t>
            </a:r>
            <a:r>
              <a:rPr lang="en-US" b="1" dirty="0"/>
              <a:t>ELSE</a:t>
            </a:r>
            <a:r>
              <a:rPr lang="en-US" dirty="0"/>
              <a:t> Grade=F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12196-ED53-4306-ADA2-8A1FE75FA532}"/>
              </a:ext>
            </a:extLst>
          </p:cNvPr>
          <p:cNvSpPr/>
          <p:nvPr/>
        </p:nvSpPr>
        <p:spPr>
          <a:xfrm>
            <a:off x="2843784" y="4111752"/>
            <a:ext cx="8052813" cy="1024128"/>
          </a:xfrm>
          <a:prstGeom prst="rect">
            <a:avLst/>
          </a:prstGeom>
          <a:solidFill>
            <a:srgbClr val="74B23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78E2D-816B-4C27-9D16-60A3017E7E4E}"/>
              </a:ext>
            </a:extLst>
          </p:cNvPr>
          <p:cNvSpPr/>
          <p:nvPr/>
        </p:nvSpPr>
        <p:spPr>
          <a:xfrm>
            <a:off x="5538216" y="4111752"/>
            <a:ext cx="2670048" cy="2034032"/>
          </a:xfrm>
          <a:prstGeom prst="rect">
            <a:avLst/>
          </a:prstGeom>
          <a:solidFill>
            <a:srgbClr val="7030A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E13BF-9316-42AC-8043-F8F647A303EC}"/>
              </a:ext>
            </a:extLst>
          </p:cNvPr>
          <p:cNvGraphicFramePr>
            <a:graphicFrameLocks noGrp="1"/>
          </p:cNvGraphicFramePr>
          <p:nvPr/>
        </p:nvGraphicFramePr>
        <p:xfrm>
          <a:off x="1657096" y="3615944"/>
          <a:ext cx="9239501" cy="252984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85707">
                  <a:extLst>
                    <a:ext uri="{9D8B030D-6E8A-4147-A177-3AD203B41FA5}">
                      <a16:colId xmlns:a16="http://schemas.microsoft.com/office/drawing/2014/main" val="3748974598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64910449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241205192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47550861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15749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2167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8315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74371D-2C76-4A7F-B308-57119B4C5C16}"/>
              </a:ext>
            </a:extLst>
          </p:cNvPr>
          <p:cNvSpPr txBox="1"/>
          <p:nvPr/>
        </p:nvSpPr>
        <p:spPr>
          <a:xfrm>
            <a:off x="2843784" y="410565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AEF2F-87E9-43F2-B3F5-116B8A0C0387}"/>
              </a:ext>
            </a:extLst>
          </p:cNvPr>
          <p:cNvSpPr txBox="1"/>
          <p:nvPr/>
        </p:nvSpPr>
        <p:spPr>
          <a:xfrm>
            <a:off x="2849880" y="5135880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ACFA4-7E00-457F-B24E-29DF209C1632}"/>
              </a:ext>
            </a:extLst>
          </p:cNvPr>
          <p:cNvSpPr txBox="1"/>
          <p:nvPr/>
        </p:nvSpPr>
        <p:spPr>
          <a:xfrm>
            <a:off x="5538216" y="411175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691AB-7327-41DD-9E2E-F82E029E56FF}"/>
              </a:ext>
            </a:extLst>
          </p:cNvPr>
          <p:cNvSpPr txBox="1"/>
          <p:nvPr/>
        </p:nvSpPr>
        <p:spPr>
          <a:xfrm>
            <a:off x="5544312" y="514197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93499-270B-4AB0-A006-320C90D9854E}"/>
              </a:ext>
            </a:extLst>
          </p:cNvPr>
          <p:cNvSpPr txBox="1"/>
          <p:nvPr/>
        </p:nvSpPr>
        <p:spPr>
          <a:xfrm>
            <a:off x="8208264" y="4102608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E01E6-3385-4D83-AC0A-011D9B66E43B}"/>
              </a:ext>
            </a:extLst>
          </p:cNvPr>
          <p:cNvSpPr txBox="1"/>
          <p:nvPr/>
        </p:nvSpPr>
        <p:spPr>
          <a:xfrm>
            <a:off x="8214360" y="513283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004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E13BF-9316-42AC-8043-F8F647A303EC}"/>
              </a:ext>
            </a:extLst>
          </p:cNvPr>
          <p:cNvGraphicFramePr>
            <a:graphicFrameLocks noGrp="1"/>
          </p:cNvGraphicFramePr>
          <p:nvPr/>
        </p:nvGraphicFramePr>
        <p:xfrm>
          <a:off x="1657096" y="3615944"/>
          <a:ext cx="9239501" cy="252984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85707">
                  <a:extLst>
                    <a:ext uri="{9D8B030D-6E8A-4147-A177-3AD203B41FA5}">
                      <a16:colId xmlns:a16="http://schemas.microsoft.com/office/drawing/2014/main" val="3748974598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64910449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241205192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47550861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15749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2167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831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E67CDE5-7029-447C-8B1C-E53DDE646162}"/>
              </a:ext>
            </a:extLst>
          </p:cNvPr>
          <p:cNvSpPr/>
          <p:nvPr/>
        </p:nvSpPr>
        <p:spPr>
          <a:xfrm>
            <a:off x="2849880" y="4111752"/>
            <a:ext cx="2670048" cy="2034032"/>
          </a:xfrm>
          <a:prstGeom prst="rect">
            <a:avLst/>
          </a:prstGeom>
          <a:solidFill>
            <a:srgbClr val="7030A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AEF2F-87E9-43F2-B3F5-116B8A0C0387}"/>
              </a:ext>
            </a:extLst>
          </p:cNvPr>
          <p:cNvSpPr txBox="1"/>
          <p:nvPr/>
        </p:nvSpPr>
        <p:spPr>
          <a:xfrm>
            <a:off x="2849880" y="5135880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F1C61-1FD5-4989-AAF4-D965B9C4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with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4EF9-8CCF-4153-9DCD-992EC751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Studies=True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Lucky=3</a:t>
            </a:r>
            <a:br>
              <a:rPr lang="en-US" dirty="0"/>
            </a:br>
            <a:r>
              <a:rPr lang="en-US" b="1" dirty="0"/>
              <a:t>THEN</a:t>
            </a:r>
            <a:r>
              <a:rPr lang="en-US" dirty="0"/>
              <a:t> Grade=A </a:t>
            </a:r>
            <a:r>
              <a:rPr lang="en-US" b="1" dirty="0"/>
              <a:t>ELSE</a:t>
            </a:r>
            <a:r>
              <a:rPr lang="en-US" dirty="0"/>
              <a:t> Grade=F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73B3A-05E3-4A71-8264-BBC805FADDF6}"/>
              </a:ext>
            </a:extLst>
          </p:cNvPr>
          <p:cNvSpPr/>
          <p:nvPr/>
        </p:nvSpPr>
        <p:spPr>
          <a:xfrm>
            <a:off x="2843784" y="4111752"/>
            <a:ext cx="8052813" cy="1024128"/>
          </a:xfrm>
          <a:prstGeom prst="rect">
            <a:avLst/>
          </a:prstGeom>
          <a:solidFill>
            <a:srgbClr val="74B23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4371D-2C76-4A7F-B308-57119B4C5C16}"/>
              </a:ext>
            </a:extLst>
          </p:cNvPr>
          <p:cNvSpPr txBox="1"/>
          <p:nvPr/>
        </p:nvSpPr>
        <p:spPr>
          <a:xfrm>
            <a:off x="2843784" y="410565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ACFA4-7E00-457F-B24E-29DF209C1632}"/>
              </a:ext>
            </a:extLst>
          </p:cNvPr>
          <p:cNvSpPr txBox="1"/>
          <p:nvPr/>
        </p:nvSpPr>
        <p:spPr>
          <a:xfrm>
            <a:off x="5538216" y="411175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691AB-7327-41DD-9E2E-F82E029E56FF}"/>
              </a:ext>
            </a:extLst>
          </p:cNvPr>
          <p:cNvSpPr txBox="1"/>
          <p:nvPr/>
        </p:nvSpPr>
        <p:spPr>
          <a:xfrm>
            <a:off x="5544312" y="514197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93499-270B-4AB0-A006-320C90D9854E}"/>
              </a:ext>
            </a:extLst>
          </p:cNvPr>
          <p:cNvSpPr txBox="1"/>
          <p:nvPr/>
        </p:nvSpPr>
        <p:spPr>
          <a:xfrm>
            <a:off x="8208264" y="4102608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E01E6-3385-4D83-AC0A-011D9B66E43B}"/>
              </a:ext>
            </a:extLst>
          </p:cNvPr>
          <p:cNvSpPr txBox="1"/>
          <p:nvPr/>
        </p:nvSpPr>
        <p:spPr>
          <a:xfrm>
            <a:off x="8214360" y="513283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3050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32956 -0.000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6" grpId="0"/>
      <p:bldP spid="11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E13BF-9316-42AC-8043-F8F647A303EC}"/>
              </a:ext>
            </a:extLst>
          </p:cNvPr>
          <p:cNvGraphicFramePr>
            <a:graphicFrameLocks noGrp="1"/>
          </p:cNvGraphicFramePr>
          <p:nvPr/>
        </p:nvGraphicFramePr>
        <p:xfrm>
          <a:off x="1657096" y="3615944"/>
          <a:ext cx="9239501" cy="252984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85707">
                  <a:extLst>
                    <a:ext uri="{9D8B030D-6E8A-4147-A177-3AD203B41FA5}">
                      <a16:colId xmlns:a16="http://schemas.microsoft.com/office/drawing/2014/main" val="3748974598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64910449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241205192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47550861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15749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2167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831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CE691AB-7327-41DD-9E2E-F82E029E56FF}"/>
              </a:ext>
            </a:extLst>
          </p:cNvPr>
          <p:cNvSpPr txBox="1"/>
          <p:nvPr/>
        </p:nvSpPr>
        <p:spPr>
          <a:xfrm>
            <a:off x="5544312" y="514197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E01E6-3385-4D83-AC0A-011D9B66E43B}"/>
              </a:ext>
            </a:extLst>
          </p:cNvPr>
          <p:cNvSpPr txBox="1"/>
          <p:nvPr/>
        </p:nvSpPr>
        <p:spPr>
          <a:xfrm>
            <a:off x="8214360" y="513283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F1C61-1FD5-4989-AAF4-D965B9C4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</a:t>
            </a:r>
            <a:r>
              <a:rPr lang="en-US"/>
              <a:t>table grouping NOT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4EF9-8CCF-4153-9DCD-992EC751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(Studies=True </a:t>
            </a:r>
            <a:r>
              <a:rPr lang="en-US" b="1" dirty="0"/>
              <a:t>OR</a:t>
            </a:r>
            <a:r>
              <a:rPr lang="en-US" dirty="0"/>
              <a:t> Lucky=3)</a:t>
            </a:r>
            <a:br>
              <a:rPr lang="en-US" dirty="0"/>
            </a:br>
            <a:r>
              <a:rPr lang="en-US" b="1" dirty="0"/>
              <a:t>THEN</a:t>
            </a:r>
            <a:r>
              <a:rPr lang="en-US" dirty="0"/>
              <a:t> Grade=F </a:t>
            </a:r>
            <a:r>
              <a:rPr lang="en-US" b="1" dirty="0"/>
              <a:t>ELSE</a:t>
            </a:r>
            <a:r>
              <a:rPr lang="en-US" dirty="0"/>
              <a:t> Grade=A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A1527-1967-4809-96EB-D09F4CCDF118}"/>
              </a:ext>
            </a:extLst>
          </p:cNvPr>
          <p:cNvSpPr/>
          <p:nvPr/>
        </p:nvSpPr>
        <p:spPr>
          <a:xfrm>
            <a:off x="2843784" y="4111752"/>
            <a:ext cx="8052813" cy="1024128"/>
          </a:xfrm>
          <a:prstGeom prst="rect">
            <a:avLst/>
          </a:prstGeom>
          <a:solidFill>
            <a:srgbClr val="74B23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C49B3F-D862-4919-8D90-7D7293D1AB77}"/>
              </a:ext>
            </a:extLst>
          </p:cNvPr>
          <p:cNvSpPr/>
          <p:nvPr/>
        </p:nvSpPr>
        <p:spPr>
          <a:xfrm>
            <a:off x="2849880" y="4111752"/>
            <a:ext cx="2670048" cy="2034032"/>
          </a:xfrm>
          <a:prstGeom prst="rect">
            <a:avLst/>
          </a:prstGeom>
          <a:solidFill>
            <a:srgbClr val="7030A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4371D-2C76-4A7F-B308-57119B4C5C16}"/>
              </a:ext>
            </a:extLst>
          </p:cNvPr>
          <p:cNvSpPr txBox="1"/>
          <p:nvPr/>
        </p:nvSpPr>
        <p:spPr>
          <a:xfrm>
            <a:off x="2843784" y="410565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AEF2F-87E9-43F2-B3F5-116B8A0C0387}"/>
              </a:ext>
            </a:extLst>
          </p:cNvPr>
          <p:cNvSpPr txBox="1"/>
          <p:nvPr/>
        </p:nvSpPr>
        <p:spPr>
          <a:xfrm>
            <a:off x="2849880" y="5135880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ACFA4-7E00-457F-B24E-29DF209C1632}"/>
              </a:ext>
            </a:extLst>
          </p:cNvPr>
          <p:cNvSpPr txBox="1"/>
          <p:nvPr/>
        </p:nvSpPr>
        <p:spPr>
          <a:xfrm>
            <a:off x="5538216" y="411175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93499-270B-4AB0-A006-320C90D9854E}"/>
              </a:ext>
            </a:extLst>
          </p:cNvPr>
          <p:cNvSpPr txBox="1"/>
          <p:nvPr/>
        </p:nvSpPr>
        <p:spPr>
          <a:xfrm>
            <a:off x="8208264" y="4102608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226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32956 -0.0002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0065 0.147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4" grpId="3" animBg="1"/>
      <p:bldP spid="15" grpId="0"/>
      <p:bldP spid="16" grpId="0"/>
      <p:bldP spid="17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E13BF-9316-42AC-8043-F8F647A303EC}"/>
              </a:ext>
            </a:extLst>
          </p:cNvPr>
          <p:cNvGraphicFramePr>
            <a:graphicFrameLocks noGrp="1"/>
          </p:cNvGraphicFramePr>
          <p:nvPr/>
        </p:nvGraphicFramePr>
        <p:xfrm>
          <a:off x="1657096" y="3615944"/>
          <a:ext cx="9239501" cy="252984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1185707">
                  <a:extLst>
                    <a:ext uri="{9D8B030D-6E8A-4147-A177-3AD203B41FA5}">
                      <a16:colId xmlns:a16="http://schemas.microsoft.com/office/drawing/2014/main" val="3748974598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64910449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2412051926"/>
                    </a:ext>
                  </a:extLst>
                </a:gridCol>
                <a:gridCol w="2684598">
                  <a:extLst>
                    <a:ext uri="{9D8B030D-6E8A-4147-A177-3AD203B41FA5}">
                      <a16:colId xmlns:a16="http://schemas.microsoft.com/office/drawing/2014/main" val="47550861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15749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2167"/>
                  </a:ext>
                </a:extLst>
              </a:tr>
              <a:tr h="923996">
                <a:tc>
                  <a:txBody>
                    <a:bodyPr/>
                    <a:lstStyle/>
                    <a:p>
                      <a:r>
                        <a:rPr lang="en-US" sz="28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98315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CE691AB-7327-41DD-9E2E-F82E029E56FF}"/>
              </a:ext>
            </a:extLst>
          </p:cNvPr>
          <p:cNvSpPr txBox="1"/>
          <p:nvPr/>
        </p:nvSpPr>
        <p:spPr>
          <a:xfrm>
            <a:off x="5544312" y="514197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E01E6-3385-4D83-AC0A-011D9B66E43B}"/>
              </a:ext>
            </a:extLst>
          </p:cNvPr>
          <p:cNvSpPr txBox="1"/>
          <p:nvPr/>
        </p:nvSpPr>
        <p:spPr>
          <a:xfrm>
            <a:off x="8214360" y="513283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F1C61-1FD5-4989-AAF4-D965B9C4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distributing NOT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4EF9-8CCF-4153-9DCD-992EC751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/>
              <a:t>NOT</a:t>
            </a:r>
            <a:r>
              <a:rPr lang="en-US" dirty="0"/>
              <a:t> Studies=True)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Lucky=3)</a:t>
            </a:r>
            <a:br>
              <a:rPr lang="en-US" dirty="0"/>
            </a:br>
            <a:r>
              <a:rPr lang="en-US" b="1" dirty="0"/>
              <a:t>THEN</a:t>
            </a:r>
            <a:r>
              <a:rPr lang="en-US" dirty="0"/>
              <a:t> Grade=F </a:t>
            </a:r>
            <a:r>
              <a:rPr lang="en-US" b="1" dirty="0"/>
              <a:t>ELSE</a:t>
            </a:r>
            <a:r>
              <a:rPr lang="en-US" dirty="0"/>
              <a:t> Grade=A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A1527-1967-4809-96EB-D09F4CCDF118}"/>
              </a:ext>
            </a:extLst>
          </p:cNvPr>
          <p:cNvSpPr/>
          <p:nvPr/>
        </p:nvSpPr>
        <p:spPr>
          <a:xfrm>
            <a:off x="2843784" y="4111752"/>
            <a:ext cx="8052813" cy="1024128"/>
          </a:xfrm>
          <a:prstGeom prst="rect">
            <a:avLst/>
          </a:prstGeom>
          <a:solidFill>
            <a:srgbClr val="74B23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C49B3F-D862-4919-8D90-7D7293D1AB77}"/>
              </a:ext>
            </a:extLst>
          </p:cNvPr>
          <p:cNvSpPr/>
          <p:nvPr/>
        </p:nvSpPr>
        <p:spPr>
          <a:xfrm>
            <a:off x="2849880" y="4111752"/>
            <a:ext cx="2670048" cy="2034032"/>
          </a:xfrm>
          <a:prstGeom prst="rect">
            <a:avLst/>
          </a:prstGeom>
          <a:solidFill>
            <a:srgbClr val="7030A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4371D-2C76-4A7F-B308-57119B4C5C16}"/>
              </a:ext>
            </a:extLst>
          </p:cNvPr>
          <p:cNvSpPr txBox="1"/>
          <p:nvPr/>
        </p:nvSpPr>
        <p:spPr>
          <a:xfrm>
            <a:off x="2843784" y="4105656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AEF2F-87E9-43F2-B3F5-116B8A0C0387}"/>
              </a:ext>
            </a:extLst>
          </p:cNvPr>
          <p:cNvSpPr txBox="1"/>
          <p:nvPr/>
        </p:nvSpPr>
        <p:spPr>
          <a:xfrm>
            <a:off x="2849880" y="5135880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ACFA4-7E00-457F-B24E-29DF209C1632}"/>
              </a:ext>
            </a:extLst>
          </p:cNvPr>
          <p:cNvSpPr txBox="1"/>
          <p:nvPr/>
        </p:nvSpPr>
        <p:spPr>
          <a:xfrm>
            <a:off x="5538216" y="4111752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93499-270B-4AB0-A006-320C90D9854E}"/>
              </a:ext>
            </a:extLst>
          </p:cNvPr>
          <p:cNvSpPr txBox="1"/>
          <p:nvPr/>
        </p:nvSpPr>
        <p:spPr>
          <a:xfrm>
            <a:off x="8208264" y="4102608"/>
            <a:ext cx="2670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4460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0.00065 0.147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32956 -0.000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4" grpId="3" animBg="1"/>
      <p:bldP spid="15" grpId="0"/>
      <p:bldP spid="15" grpId="1"/>
      <p:bldP spid="16" grpId="0"/>
      <p:bldP spid="17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02DFA4-47CB-4EA0-8ADA-CF732DF0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76E21-92A3-4B81-ABD6-70E3F021E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2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1868-B796-4D6E-943B-80FE0F40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62EA-1B18-4CC9-BBC6-31B8260B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err="1"/>
              <a:t>LastName</a:t>
            </a:r>
            <a:r>
              <a:rPr lang="en-US" sz="4800" dirty="0"/>
              <a:t> + “, ” + Left(FirstName,1)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70F0FAE-8526-427B-A35E-F16CEC2FA543}"/>
              </a:ext>
            </a:extLst>
          </p:cNvPr>
          <p:cNvSpPr/>
          <p:nvPr/>
        </p:nvSpPr>
        <p:spPr>
          <a:xfrm rot="5400000">
            <a:off x="2631440" y="3535680"/>
            <a:ext cx="370840" cy="2392680"/>
          </a:xfrm>
          <a:prstGeom prst="rightBrace">
            <a:avLst>
              <a:gd name="adj1" fmla="val 66806"/>
              <a:gd name="adj2" fmla="val 50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1E15048-560A-4387-A33A-0B631FA45B97}"/>
              </a:ext>
            </a:extLst>
          </p:cNvPr>
          <p:cNvSpPr/>
          <p:nvPr/>
        </p:nvSpPr>
        <p:spPr>
          <a:xfrm rot="16200000">
            <a:off x="4284980" y="3492500"/>
            <a:ext cx="279400" cy="436880"/>
          </a:xfrm>
          <a:prstGeom prst="rightBrace">
            <a:avLst>
              <a:gd name="adj1" fmla="val 39091"/>
              <a:gd name="adj2" fmla="val 50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0A740DB-2304-44D3-A3D7-D73D1562BB3B}"/>
              </a:ext>
            </a:extLst>
          </p:cNvPr>
          <p:cNvSpPr/>
          <p:nvPr/>
        </p:nvSpPr>
        <p:spPr>
          <a:xfrm rot="5400000">
            <a:off x="4991100" y="4320540"/>
            <a:ext cx="370840" cy="822960"/>
          </a:xfrm>
          <a:prstGeom prst="rightBrace">
            <a:avLst>
              <a:gd name="adj1" fmla="val 43751"/>
              <a:gd name="adj2" fmla="val 50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FCF0119-E2D2-4F55-9191-6D92EB1AC097}"/>
              </a:ext>
            </a:extLst>
          </p:cNvPr>
          <p:cNvSpPr/>
          <p:nvPr/>
        </p:nvSpPr>
        <p:spPr>
          <a:xfrm rot="16200000">
            <a:off x="6677660" y="3233420"/>
            <a:ext cx="370840" cy="1046480"/>
          </a:xfrm>
          <a:prstGeom prst="rightBrace">
            <a:avLst>
              <a:gd name="adj1" fmla="val 43751"/>
              <a:gd name="adj2" fmla="val 50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C462D9C-663D-4B85-8943-E8F77360D563}"/>
              </a:ext>
            </a:extLst>
          </p:cNvPr>
          <p:cNvSpPr/>
          <p:nvPr/>
        </p:nvSpPr>
        <p:spPr>
          <a:xfrm rot="5400000">
            <a:off x="8501380" y="3634740"/>
            <a:ext cx="370840" cy="2194560"/>
          </a:xfrm>
          <a:prstGeom prst="rightBrace">
            <a:avLst>
              <a:gd name="adj1" fmla="val 43751"/>
              <a:gd name="adj2" fmla="val 50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7BD8CBF-63D4-41FA-B0A6-437F80A293D2}"/>
              </a:ext>
            </a:extLst>
          </p:cNvPr>
          <p:cNvSpPr/>
          <p:nvPr/>
        </p:nvSpPr>
        <p:spPr>
          <a:xfrm rot="5400000">
            <a:off x="9998709" y="4522469"/>
            <a:ext cx="370840" cy="419102"/>
          </a:xfrm>
          <a:prstGeom prst="rightBrace">
            <a:avLst>
              <a:gd name="adj1" fmla="val 28254"/>
              <a:gd name="adj2" fmla="val 5000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8ED48-9B7C-49FC-A7BE-17AE60FBF70B}"/>
              </a:ext>
            </a:extLst>
          </p:cNvPr>
          <p:cNvSpPr txBox="1"/>
          <p:nvPr/>
        </p:nvSpPr>
        <p:spPr>
          <a:xfrm>
            <a:off x="2255520" y="5049520"/>
            <a:ext cx="11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C10E-56CC-48D0-BE5A-6771939B6863}"/>
              </a:ext>
            </a:extLst>
          </p:cNvPr>
          <p:cNvSpPr txBox="1"/>
          <p:nvPr/>
        </p:nvSpPr>
        <p:spPr>
          <a:xfrm>
            <a:off x="3749040" y="2974108"/>
            <a:ext cx="13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27968-4BC6-4C1D-A934-38F7B41773B4}"/>
              </a:ext>
            </a:extLst>
          </p:cNvPr>
          <p:cNvSpPr txBox="1"/>
          <p:nvPr/>
        </p:nvSpPr>
        <p:spPr>
          <a:xfrm>
            <a:off x="4500880" y="5049520"/>
            <a:ext cx="13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Literal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F6B23-F885-42BA-AC40-FF972097498C}"/>
              </a:ext>
            </a:extLst>
          </p:cNvPr>
          <p:cNvSpPr txBox="1"/>
          <p:nvPr/>
        </p:nvSpPr>
        <p:spPr>
          <a:xfrm>
            <a:off x="6187440" y="2968413"/>
            <a:ext cx="135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310ED-E0F5-4E56-90E4-92FF70CCE752}"/>
              </a:ext>
            </a:extLst>
          </p:cNvPr>
          <p:cNvSpPr txBox="1"/>
          <p:nvPr/>
        </p:nvSpPr>
        <p:spPr>
          <a:xfrm>
            <a:off x="8595360" y="5049520"/>
            <a:ext cx="179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Arguments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7B32A4C-0D26-4E47-957D-E27C34DA18B1}"/>
              </a:ext>
            </a:extLst>
          </p:cNvPr>
          <p:cNvSpPr/>
          <p:nvPr/>
        </p:nvSpPr>
        <p:spPr>
          <a:xfrm rot="10800000">
            <a:off x="8686800" y="4450079"/>
            <a:ext cx="274320" cy="873759"/>
          </a:xfrm>
          <a:prstGeom prst="arc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B915415-5DB4-4BCB-B0A3-6267D2A3559F}"/>
              </a:ext>
            </a:extLst>
          </p:cNvPr>
          <p:cNvSpPr/>
          <p:nvPr/>
        </p:nvSpPr>
        <p:spPr>
          <a:xfrm rot="10800000" flipH="1">
            <a:off x="10138409" y="4477173"/>
            <a:ext cx="45719" cy="873759"/>
          </a:xfrm>
          <a:prstGeom prst="arc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2CDD-3563-4987-9A3C-FF14FF87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Alteryx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E7BB4F-119B-41B6-B460-602F3F04A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36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613A47-0CBD-4CED-BABD-C73A4A8F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ABEC8-10FF-4838-A5AD-1A955ADD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1CF07A1D-1646-49C7-92F8-A700D3985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 r="74688" b="82308"/>
          <a:stretch/>
        </p:blipFill>
        <p:spPr>
          <a:xfrm>
            <a:off x="-1" y="334108"/>
            <a:ext cx="3086101" cy="879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7797AD1-6FE9-46A1-8060-36D448AD5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2" r="84000" b="69556"/>
          <a:stretch/>
        </p:blipFill>
        <p:spPr>
          <a:xfrm>
            <a:off x="0" y="841248"/>
            <a:ext cx="1950721" cy="124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B593DE0-E009-4AFB-BC99-E56E91A9C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2312" r="87025" b="93289"/>
          <a:stretch/>
        </p:blipFill>
        <p:spPr>
          <a:xfrm>
            <a:off x="1225297" y="155448"/>
            <a:ext cx="356616" cy="3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BB3ED399-3201-4302-B781-3A3D9CCD4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t="78041" r="62575" b="8849"/>
          <a:stretch/>
        </p:blipFill>
        <p:spPr>
          <a:xfrm>
            <a:off x="1673352" y="5349240"/>
            <a:ext cx="2889504" cy="89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B88CFFD-78A1-461B-B862-B0A155E7C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7" t="1106" b="91622"/>
          <a:stretch/>
        </p:blipFill>
        <p:spPr>
          <a:xfrm>
            <a:off x="10109200" y="72736"/>
            <a:ext cx="2082798" cy="498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9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2774 0.360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36562 0.425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212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47357 0.260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1300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4392 0.4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21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29427 -0.378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05D96E-38F7-4C0F-9476-4EB3D7AA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datatypes in Alteryx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9356-DCCF-4278-8FD9-70CCA4FB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Sample Workflows &gt; Learn one tool at a time &gt; Preparation &gt; Select</a:t>
            </a:r>
          </a:p>
          <a:p>
            <a:r>
              <a:rPr lang="en-US" dirty="0"/>
              <a:t>Remember, </a:t>
            </a:r>
            <a:r>
              <a:rPr lang="en-US" i="1" dirty="0"/>
              <a:t>the first thing you do </a:t>
            </a:r>
            <a:r>
              <a:rPr lang="en-US" dirty="0"/>
              <a:t>is “Select”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9EB8-40E3-4529-888D-703C96F3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3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05D96E-38F7-4C0F-9476-4EB3D7AA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some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9356-DCCF-4278-8FD9-70CCA4FB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9EB8-40E3-4529-888D-703C96F3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In/Out Tools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66175" y="1563137"/>
            <a:ext cx="9644899" cy="445335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These tools allow the input and output of data and generally start and end a workflow. </a:t>
            </a:r>
          </a:p>
          <a:p>
            <a:pPr>
              <a:spcAft>
                <a:spcPts val="0"/>
              </a:spcAft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Tools: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Input data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Connect and import data from a file or database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Text input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Manually add a bit of data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Directory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input names of files, etc. from a directory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Date time now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Insert current date and time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Browse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Look at the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324" y="679930"/>
            <a:ext cx="2131499" cy="84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90506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692665" y="4601534"/>
            <a:ext cx="2462530" cy="1388096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Problem:</a:t>
            </a:r>
          </a:p>
          <a:p>
            <a:r>
              <a:rPr lang="en" sz="1600" dirty="0"/>
              <a:t>Need to open a CSV file in </a:t>
            </a:r>
            <a:r>
              <a:rPr lang="en" sz="1600" dirty="0" err="1"/>
              <a:t>alteryx</a:t>
            </a:r>
            <a:r>
              <a:rPr lang="en" sz="1600" dirty="0"/>
              <a:t> to run analytics on the data.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92665" y="2744814"/>
            <a:ext cx="2580621" cy="456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Data before (in excel doc):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8249568" y="2735752"/>
            <a:ext cx="2365803" cy="520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Data after (in </a:t>
            </a:r>
            <a:r>
              <a:rPr lang="en" sz="1600" b="1" dirty="0" err="1"/>
              <a:t>Alteryx</a:t>
            </a:r>
            <a:r>
              <a:rPr lang="en" sz="1600" b="1" dirty="0"/>
              <a:t>):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787801" y="2744814"/>
            <a:ext cx="1963642" cy="54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Tool configuration: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787801" y="4601534"/>
            <a:ext cx="3699677" cy="1388096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Tool description:</a:t>
            </a:r>
          </a:p>
          <a:p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Connect and import data from a file or database</a:t>
            </a:r>
            <a:r>
              <a:rPr lang="en-US" sz="1600" dirty="0"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Puts file in </a:t>
            </a:r>
            <a:r>
              <a:rPr lang="en" sz="1600" dirty="0" err="1">
                <a:latin typeface="Cambria"/>
                <a:ea typeface="Cambria"/>
                <a:cs typeface="Cambria"/>
                <a:sym typeface="Cambria"/>
              </a:rPr>
              <a:t>alteryx</a:t>
            </a:r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 for you to work with</a:t>
            </a:r>
          </a:p>
          <a:p>
            <a:endParaRPr sz="1600" dirty="0"/>
          </a:p>
        </p:txBody>
      </p:sp>
      <p:sp>
        <p:nvSpPr>
          <p:cNvPr id="80" name="Shape 80"/>
          <p:cNvSpPr txBox="1"/>
          <p:nvPr/>
        </p:nvSpPr>
        <p:spPr>
          <a:xfrm>
            <a:off x="529575" y="504509"/>
            <a:ext cx="2906800" cy="576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/>
              <a:t>Tool:</a:t>
            </a:r>
            <a:r>
              <a:rPr lang="en" sz="2400" dirty="0"/>
              <a:t> </a:t>
            </a:r>
            <a:r>
              <a:rPr lang="en" sz="2400" dirty="0">
                <a:hlinkClick r:id="rId3"/>
              </a:rPr>
              <a:t>Input data</a:t>
            </a:r>
            <a:endParaRPr lang="en" sz="2400" dirty="0"/>
          </a:p>
          <a:p>
            <a:endParaRPr sz="2400" dirty="0"/>
          </a:p>
          <a:p>
            <a:endParaRPr sz="2400" b="1" dirty="0"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62" y="3352467"/>
            <a:ext cx="2165323" cy="94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568" y="3292014"/>
            <a:ext cx="3314400" cy="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7801" y="3256151"/>
            <a:ext cx="3940992" cy="106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7600" y="639700"/>
            <a:ext cx="33020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660902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1337</Words>
  <Application>Microsoft Office PowerPoint</Application>
  <PresentationFormat>Widescreen</PresentationFormat>
  <Paragraphs>239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Consolas</vt:lpstr>
      <vt:lpstr>Garamond</vt:lpstr>
      <vt:lpstr>Wingdings</vt:lpstr>
      <vt:lpstr>Office Theme</vt:lpstr>
      <vt:lpstr>Transformations</vt:lpstr>
      <vt:lpstr>Quiz-yourself questions Explain to your neighbor once you’ve quizzed yourself. Feel free to Google if you need to.</vt:lpstr>
      <vt:lpstr>PowerPoint Presentation</vt:lpstr>
      <vt:lpstr>Alteryx</vt:lpstr>
      <vt:lpstr>PowerPoint Presentation</vt:lpstr>
      <vt:lpstr>Let’s see datatypes in Alteryx</vt:lpstr>
      <vt:lpstr>Download some data</vt:lpstr>
      <vt:lpstr>In/Out Tools</vt:lpstr>
      <vt:lpstr>PowerPoint Presentation</vt:lpstr>
      <vt:lpstr>PowerPoint Presentation</vt:lpstr>
      <vt:lpstr>Let’s examine the content of the file</vt:lpstr>
      <vt:lpstr>PowerPoint Presentation</vt:lpstr>
      <vt:lpstr>If you need help…</vt:lpstr>
      <vt:lpstr>At this point, you should be able to:</vt:lpstr>
      <vt:lpstr>PowerPoint Presentation</vt:lpstr>
      <vt:lpstr>Files needed for the following slides</vt:lpstr>
      <vt:lpstr>PowerPoint Presentation</vt:lpstr>
      <vt:lpstr>Now for some formula fun</vt:lpstr>
      <vt:lpstr>Multi-Field Formulas</vt:lpstr>
      <vt:lpstr>IF c THEN t ELSE f ENDIF</vt:lpstr>
      <vt:lpstr>Now let’s do this practice workflow</vt:lpstr>
      <vt:lpstr>Tiling (a.k.a Binning)</vt:lpstr>
      <vt:lpstr>String Manipulations</vt:lpstr>
      <vt:lpstr>Imputation exercise</vt:lpstr>
      <vt:lpstr>First Lab Assigned, posted on Canvas</vt:lpstr>
      <vt:lpstr>Appendix</vt:lpstr>
      <vt:lpstr>Formal Logic</vt:lpstr>
      <vt:lpstr>Conditionals</vt:lpstr>
      <vt:lpstr>Conjunctions</vt:lpstr>
      <vt:lpstr>Formal Logic – Truth Tables</vt:lpstr>
      <vt:lpstr>Truth table with OR</vt:lpstr>
      <vt:lpstr>Truth table with AND</vt:lpstr>
      <vt:lpstr>Truth table with NOT</vt:lpstr>
      <vt:lpstr>Truth table grouping NOT</vt:lpstr>
      <vt:lpstr>Truth table distributing NOT </vt:lpstr>
      <vt:lpstr>Formula</vt:lpstr>
      <vt:lpstr>Basic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Transformations</dc:title>
  <dc:creator>James Endicott</dc:creator>
  <cp:lastModifiedBy>David Eargle</cp:lastModifiedBy>
  <cp:revision>70</cp:revision>
  <dcterms:created xsi:type="dcterms:W3CDTF">2017-11-20T19:35:03Z</dcterms:created>
  <dcterms:modified xsi:type="dcterms:W3CDTF">2018-09-10T17:54:57Z</dcterms:modified>
</cp:coreProperties>
</file>