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63" r:id="rId5"/>
    <p:sldId id="277" r:id="rId6"/>
    <p:sldId id="278" r:id="rId7"/>
    <p:sldId id="264" r:id="rId8"/>
    <p:sldId id="265" r:id="rId9"/>
    <p:sldId id="268" r:id="rId10"/>
    <p:sldId id="275" r:id="rId11"/>
    <p:sldId id="269" r:id="rId12"/>
    <p:sldId id="266" r:id="rId13"/>
    <p:sldId id="267" r:id="rId14"/>
    <p:sldId id="271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Eargle" initials="DE" lastIdx="1" clrIdx="0">
    <p:extLst>
      <p:ext uri="{19B8F6BF-5375-455C-9EA6-DF929625EA0E}">
        <p15:presenceInfo xmlns:p15="http://schemas.microsoft.com/office/powerpoint/2012/main" userId="David Earg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6AB-6040-4F93-8AB8-93F997AFA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12992-7A36-403F-B4C0-6198EDE6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B583-E46D-4F8F-8C11-3CD5E0B0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6CC6-5189-4AE4-91DC-360FDE4A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B9BE-9A22-489F-A404-F0BD038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6F7A-A8F1-4032-9939-AF2FC963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76D7-BE2F-4245-A31B-66AB1974F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9E68-C86C-4FD9-92CE-2E508AA0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A678-D75D-4F74-B9A3-54F4B1FA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E5E6-589C-4A3A-A85D-BF4B3126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BEDFC-F860-41FD-B36D-04776F9A6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8824-47FB-49D6-905C-456ED1633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F0F1-4A96-4AF0-9D10-8C1D9523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0FA9-A65F-4A98-ADC0-738DA9AF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7550-4C8B-4A44-B35A-1995DA6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2AA1-60F7-4EA8-B8D1-17C748BA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1A3E-5A27-4C0C-9F23-3EEE374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D815-083D-4B1E-B743-C898022C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A97F-D968-46A4-B3FA-725131BA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EE44-5F32-4EEE-98B6-85345198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05B5-82FE-4AD9-AF91-31E817F7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0427-FC22-4AD1-8C60-9F80D386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DB1-796A-4C03-BAE1-693F6A4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44BB-127B-4DD7-8090-AF282403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4D6-62A4-40FA-B56A-62EFB7CB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68F3-BFDA-445F-97BB-6380D51A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469E-0D38-4AFF-9BAD-FA0BA0126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6AC1-B658-4F24-9F25-3543BCE7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7C05-7876-470D-BD10-E90563C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80294-F80E-47BD-9CE3-C8D6A497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0B6E-C3B2-4F0B-90F8-B93F77AE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2704-D0BF-44B1-8B54-20934264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C58B-61B6-4752-A67B-0D858EBD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7629-6EA2-496C-B101-26C67AE1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E4451-85B2-4991-88BC-4842FF2B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157F3-C5E5-4E20-A29A-E9FD3C40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1D716-3F62-4706-A3E2-2C561D3D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6782E-A2B2-4988-9CBE-A604DE40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DCFD3-BA8B-4983-9E59-3B2B567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A312-6C85-4BE1-8D43-8A3C4271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41FA4-81BE-46FA-963C-96DB6892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A463-D520-4938-BB3C-5C148C5E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33AD8-EC78-4316-84B3-C77F7BF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6898-329C-4588-A12E-AFC66E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9340F-BFCF-4912-B93E-C3E0BE05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1ADC5-9565-4B6C-BA07-88E7987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539F-012E-4B49-BF7D-C8132F7D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C6B4-67A5-4507-8587-296E32AB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E3CE-5C28-4AA5-A6DA-BD111C04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E9CB-0DAE-465A-B2DA-611B91D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0E69-0AD7-4B28-A601-E2075E4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A202-AB9B-4463-BA3C-E046EDC8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4490-DE04-4493-9A82-6809A41F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D8C42-29C9-4F42-BE4A-8D954F57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F214-4D13-4631-A124-93D22B7E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7A8DD-3629-41B5-B6CE-1B71678E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904E-4D38-4941-A59F-1C97D84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5A99-1D00-4B96-81AB-517EAAEB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9F63D-90A7-4FB1-94B5-044392B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DCFA-43E3-42CF-B3E1-44B0DB3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E38-B150-4A69-9A93-B9F1E0242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2EEF-F710-49F2-A2D6-B8BB069331E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87AC-340F-42DC-AD80-81DFEA025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EFBC-7E4D-4D61-A82A-70566EB4A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4661-B550-433B-80B3-1CD24395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one.com/lesson/repeating_characters" TargetMode="External"/><Relationship Id="rId13" Type="http://schemas.openxmlformats.org/officeDocument/2006/relationships/hyperlink" Target="https://regexone.com/lesson/capturing_groups" TargetMode="External"/><Relationship Id="rId3" Type="http://schemas.openxmlformats.org/officeDocument/2006/relationships/hyperlink" Target="https://regexone.com/lesson/matching_characters" TargetMode="External"/><Relationship Id="rId7" Type="http://schemas.openxmlformats.org/officeDocument/2006/relationships/hyperlink" Target="https://regexone.com/lesson/character_ranges" TargetMode="External"/><Relationship Id="rId12" Type="http://schemas.openxmlformats.org/officeDocument/2006/relationships/hyperlink" Target="https://regexone.com/lesson/line_beginning_end" TargetMode="External"/><Relationship Id="rId2" Type="http://schemas.openxmlformats.org/officeDocument/2006/relationships/hyperlink" Target="https://regexone.com/lesson/introduction_abcs" TargetMode="External"/><Relationship Id="rId16" Type="http://schemas.openxmlformats.org/officeDocument/2006/relationships/hyperlink" Target="https://regexone.com/lesson/condition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one.com/lesson/excluding_characters" TargetMode="External"/><Relationship Id="rId11" Type="http://schemas.openxmlformats.org/officeDocument/2006/relationships/hyperlink" Target="https://regexone.com/lesson/whitespaces" TargetMode="External"/><Relationship Id="rId5" Type="http://schemas.openxmlformats.org/officeDocument/2006/relationships/hyperlink" Target="https://regexone.com/lesson/wildcards_dot" TargetMode="External"/><Relationship Id="rId15" Type="http://schemas.openxmlformats.org/officeDocument/2006/relationships/hyperlink" Target="https://regexone.com/lesson/more_groups" TargetMode="External"/><Relationship Id="rId10" Type="http://schemas.openxmlformats.org/officeDocument/2006/relationships/hyperlink" Target="https://regexone.com/lesson/optional_characters" TargetMode="External"/><Relationship Id="rId4" Type="http://schemas.openxmlformats.org/officeDocument/2006/relationships/hyperlink" Target="https://regexone.com/lesson/letters_and_digits" TargetMode="External"/><Relationship Id="rId9" Type="http://schemas.openxmlformats.org/officeDocument/2006/relationships/hyperlink" Target="https://regexone.com/lesson/kleene_operators" TargetMode="External"/><Relationship Id="rId14" Type="http://schemas.openxmlformats.org/officeDocument/2006/relationships/hyperlink" Target="https://regexone.com/lesson/nested_group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gex101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gexone.com/lesson/letters_and_digi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gexone.com/lesson/wildcards_d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02AF-D5B0-4AB8-B00E-F9B4DE93B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58504-4DFD-41F4-AB2E-028D25CA8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(Regex)</a:t>
            </a:r>
          </a:p>
        </p:txBody>
      </p:sp>
    </p:spTree>
    <p:extLst>
      <p:ext uri="{BB962C8B-B14F-4D97-AF65-F5344CB8AC3E}">
        <p14:creationId xmlns:p14="http://schemas.microsoft.com/office/powerpoint/2010/main" val="309554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0938-4DEB-4A22-9D95-82D83999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-211923"/>
            <a:ext cx="10515600" cy="1325563"/>
          </a:xfrm>
        </p:spPr>
        <p:txBody>
          <a:bodyPr/>
          <a:lstStyle/>
          <a:p>
            <a:r>
              <a:rPr lang="en-US" dirty="0"/>
              <a:t>For your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EE44-800C-4986-A897-FCE7BE2A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825622"/>
            <a:ext cx="10927672" cy="579711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1. Matching just regular old characters</a:t>
            </a:r>
            <a:r>
              <a:rPr lang="en-US" dirty="0">
                <a:hlinkClick r:id="rId3"/>
              </a:rPr>
              <a:t> </a:t>
            </a:r>
          </a:p>
          <a:p>
            <a:r>
              <a:rPr lang="en-US" dirty="0">
                <a:hlinkClick r:id="rId4"/>
              </a:rPr>
              <a:t>1.5 Matching numbers with \d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2. The Dot 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3. Using square brackets [ ] to match specific characters</a:t>
            </a:r>
            <a:endParaRPr lang="en-US" dirty="0"/>
          </a:p>
          <a:p>
            <a:r>
              <a:rPr lang="en-US" dirty="0">
                <a:hlinkClick r:id="rId6"/>
              </a:rPr>
              <a:t>4. Excluding specific characters</a:t>
            </a:r>
            <a:endParaRPr lang="en-US" dirty="0"/>
          </a:p>
          <a:p>
            <a:r>
              <a:rPr lang="en-US" dirty="0">
                <a:hlinkClick r:id="rId7"/>
              </a:rPr>
              <a:t>5. Character ranges</a:t>
            </a:r>
            <a:endParaRPr lang="en-US" dirty="0"/>
          </a:p>
          <a:p>
            <a:r>
              <a:rPr lang="en-US" dirty="0">
                <a:hlinkClick r:id="rId8"/>
              </a:rPr>
              <a:t>6. Repeating characters (or groups of characters) with curly braces { }</a:t>
            </a:r>
            <a:endParaRPr lang="en-US" dirty="0"/>
          </a:p>
          <a:p>
            <a:r>
              <a:rPr lang="en-US" dirty="0">
                <a:hlinkClick r:id="rId9"/>
              </a:rPr>
              <a:t>7. Using * and + to match </a:t>
            </a:r>
            <a:r>
              <a:rPr lang="en-US" b="1" dirty="0">
                <a:hlinkClick r:id="rId9"/>
              </a:rPr>
              <a:t>0 or more </a:t>
            </a:r>
            <a:r>
              <a:rPr lang="en-US" dirty="0">
                <a:hlinkClick r:id="rId9"/>
              </a:rPr>
              <a:t>or </a:t>
            </a:r>
            <a:r>
              <a:rPr lang="en-US" b="1" dirty="0">
                <a:hlinkClick r:id="rId9"/>
              </a:rPr>
              <a:t>1 or more </a:t>
            </a:r>
            <a:r>
              <a:rPr lang="en-US" dirty="0">
                <a:hlinkClick r:id="rId9"/>
              </a:rPr>
              <a:t>respectively</a:t>
            </a:r>
            <a:endParaRPr lang="en-US" dirty="0"/>
          </a:p>
          <a:p>
            <a:pPr lvl="1"/>
            <a:r>
              <a:rPr lang="en-US" dirty="0"/>
              <a:t>.*</a:t>
            </a:r>
          </a:p>
          <a:p>
            <a:r>
              <a:rPr lang="en-US" dirty="0">
                <a:hlinkClick r:id="rId10"/>
              </a:rPr>
              <a:t>8. Making characters optional with ?</a:t>
            </a:r>
            <a:endParaRPr lang="en-US" dirty="0"/>
          </a:p>
          <a:p>
            <a:r>
              <a:rPr lang="en-US" dirty="0">
                <a:hlinkClick r:id="rId11"/>
              </a:rPr>
              <a:t>9. Matching whitespace</a:t>
            </a:r>
            <a:endParaRPr lang="en-US" dirty="0"/>
          </a:p>
          <a:p>
            <a:r>
              <a:rPr lang="en-US" dirty="0">
                <a:hlinkClick r:id="rId12"/>
              </a:rPr>
              <a:t>10. ^ and $ to match “beginning” and “end” of lines</a:t>
            </a:r>
            <a:endParaRPr lang="en-US" dirty="0"/>
          </a:p>
          <a:p>
            <a:r>
              <a:rPr lang="en-US" dirty="0">
                <a:hlinkClick r:id="rId13"/>
              </a:rPr>
              <a:t>11. Matching groups with parentheses ( )</a:t>
            </a:r>
            <a:endParaRPr lang="en-US" dirty="0"/>
          </a:p>
          <a:p>
            <a:r>
              <a:rPr lang="en-US" dirty="0">
                <a:hlinkClick r:id="rId14"/>
              </a:rPr>
              <a:t>12. Nested groups</a:t>
            </a:r>
            <a:r>
              <a:rPr lang="en-US" dirty="0"/>
              <a:t> </a:t>
            </a:r>
            <a:r>
              <a:rPr lang="en-US" sz="2300" dirty="0"/>
              <a:t>(don’t worry about this one)</a:t>
            </a:r>
            <a:endParaRPr lang="en-US" dirty="0"/>
          </a:p>
          <a:p>
            <a:r>
              <a:rPr lang="en-US" dirty="0">
                <a:hlinkClick r:id="rId15"/>
              </a:rPr>
              <a:t>13. More practice with groups</a:t>
            </a:r>
            <a:endParaRPr lang="en-US" dirty="0"/>
          </a:p>
          <a:p>
            <a:r>
              <a:rPr lang="en-US" dirty="0">
                <a:hlinkClick r:id="rId16"/>
              </a:rPr>
              <a:t>14. Either-or with the pipe |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424-8A06-4AEE-AB2D-1A76FF8A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on with the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7A99-0602-460D-BE3C-3F908EDC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2325" cy="4351338"/>
          </a:xfrm>
        </p:spPr>
        <p:txBody>
          <a:bodyPr/>
          <a:lstStyle/>
          <a:p>
            <a:r>
              <a:rPr lang="en-US" dirty="0"/>
              <a:t>You are only responsible for the content in the lessons (regex has more features than this)</a:t>
            </a:r>
          </a:p>
          <a:p>
            <a:r>
              <a:rPr lang="en-US" dirty="0"/>
              <a:t>Completing them is part of your small regex homework</a:t>
            </a:r>
          </a:p>
          <a:p>
            <a:pPr algn="r"/>
            <a:r>
              <a:rPr lang="en-US" dirty="0"/>
              <a:t>Here is a handy reference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17C0B-27DD-4463-8B9F-D937A6B9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604837"/>
            <a:ext cx="3333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5AD11D-1FA7-42DF-8D02-B21821C2B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181D29-091F-4DF8-9EA7-B2D43EB40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038E-1A84-4926-A906-ED957072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-174625"/>
            <a:ext cx="10515600" cy="1325563"/>
          </a:xfrm>
        </p:spPr>
        <p:txBody>
          <a:bodyPr/>
          <a:lstStyle/>
          <a:p>
            <a:r>
              <a:rPr lang="en-US" dirty="0"/>
              <a:t>Alteryx can do Regex,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58C2-F864-4603-8293-AEE6A640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6500"/>
            <a:ext cx="11572875" cy="4351338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>
                <a:latin typeface="Consolas" panose="020B0609020204030204" pitchFamily="49" charset="0"/>
              </a:rPr>
              <a:t>REGEX_TEST.yxdb</a:t>
            </a:r>
            <a:r>
              <a:rPr lang="en-US" dirty="0"/>
              <a:t> from canvas and load it into Alteryx</a:t>
            </a:r>
          </a:p>
          <a:p>
            <a:r>
              <a:rPr lang="en-US" dirty="0"/>
              <a:t>Using `Parse` mode, try to split a phone number into its three numeric parts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9C16-FA97-4AF4-87CF-5194D08F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2420938"/>
            <a:ext cx="11220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038E-1A84-4926-A906-ED957072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-174625"/>
            <a:ext cx="10515600" cy="1325563"/>
          </a:xfrm>
        </p:spPr>
        <p:txBody>
          <a:bodyPr/>
          <a:lstStyle/>
          <a:p>
            <a:r>
              <a:rPr lang="en-US" dirty="0"/>
              <a:t>Alteryx can do Regex,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58C2-F864-4603-8293-AEE6A640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206499"/>
            <a:ext cx="10978070" cy="5336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Consolas" panose="020B0609020204030204" pitchFamily="49" charset="0"/>
              </a:rPr>
              <a:t>Clothing_search.csv</a:t>
            </a:r>
            <a:r>
              <a:rPr lang="en-US" dirty="0"/>
              <a:t> and load it into Alteryx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 the following.</a:t>
            </a:r>
            <a:r>
              <a:rPr lang="en-US" dirty="0"/>
              <a:t> With Regex Tool</a:t>
            </a:r>
          </a:p>
          <a:p>
            <a:pPr lvl="1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`Match` mode to find all items either red or orange</a:t>
            </a:r>
          </a:p>
          <a:p>
            <a:pPr lvl="1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`Replace` mode to swap out the color “Frost” for “Bubblegum”</a:t>
            </a:r>
          </a:p>
          <a:p>
            <a:r>
              <a:rPr lang="en-US" dirty="0"/>
              <a:t>Formula Tool can do it, too.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 this:</a:t>
            </a:r>
          </a:p>
          <a:p>
            <a:pPr lvl="1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function `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REGEX_Replace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` to swap out the string “North” with “South”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to figure out the tools on your own (use Help &gt; Sample Workflows &gt; Learn one tool at a time &gt; Parse &gt; Regex if you need 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0C661-3AA7-410A-8D24-73EC97D0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7" y="3452212"/>
            <a:ext cx="5591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CDCC-6BF7-404E-8337-D6D1080D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extra time… one more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8E6-8882-422F-80E7-821B494A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“</a:t>
            </a:r>
            <a:r>
              <a:rPr lang="en-US" dirty="0">
                <a:latin typeface="Consolas" panose="020B0609020204030204" pitchFamily="49" charset="0"/>
              </a:rPr>
              <a:t>crime rates by metropolitan area 2016</a:t>
            </a:r>
            <a:r>
              <a:rPr lang="en-US" dirty="0"/>
              <a:t>” from canvas. It shows crime rates for different areas in the US</a:t>
            </a:r>
          </a:p>
          <a:p>
            <a:r>
              <a:rPr lang="en-US" dirty="0"/>
              <a:t>Import it, using the </a:t>
            </a:r>
            <a:r>
              <a:rPr lang="en-US" dirty="0">
                <a:latin typeface="Consolas" panose="020B0609020204030204" pitchFamily="49" charset="0"/>
              </a:rPr>
              <a:t>`Highest Metro Murder Rates`</a:t>
            </a:r>
            <a:r>
              <a:rPr lang="en-US" dirty="0"/>
              <a:t> sheet</a:t>
            </a:r>
          </a:p>
          <a:p>
            <a:r>
              <a:rPr lang="en-US" dirty="0"/>
              <a:t>We want to summarize the crime rates by state. To do that, we need to extract the state from the first column</a:t>
            </a:r>
          </a:p>
          <a:p>
            <a:pPr lvl="1"/>
            <a:r>
              <a:rPr lang="en-US" dirty="0"/>
              <a:t>Using Regex in `Parse` mode, extract the state</a:t>
            </a:r>
          </a:p>
          <a:p>
            <a:pPr lvl="1"/>
            <a:r>
              <a:rPr lang="en-US" dirty="0"/>
              <a:t>Just pretend rows with multi-states aren’t a problem </a:t>
            </a:r>
            <a:br>
              <a:rPr lang="en-US" dirty="0"/>
            </a:br>
            <a:r>
              <a:rPr lang="en-US" dirty="0"/>
              <a:t>	(e.g., ignore “TN-MS-AR”)</a:t>
            </a:r>
          </a:p>
        </p:txBody>
      </p:sp>
    </p:spTree>
    <p:extLst>
      <p:ext uri="{BB962C8B-B14F-4D97-AF65-F5344CB8AC3E}">
        <p14:creationId xmlns:p14="http://schemas.microsoft.com/office/powerpoint/2010/main" val="317741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17E6-4B35-4052-AA43-9F37EB84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E65F-16D3-47CB-B46D-D83AA77A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examples available on canvas, search for something like </a:t>
            </a:r>
            <a:r>
              <a:rPr lang="en-US" dirty="0">
                <a:latin typeface="Consolas" panose="020B0609020204030204" pitchFamily="49" charset="0"/>
              </a:rPr>
              <a:t>“04-eargle-regex-example” </a:t>
            </a:r>
            <a:r>
              <a:rPr lang="en-US" dirty="0"/>
              <a:t>in the files area</a:t>
            </a:r>
          </a:p>
        </p:txBody>
      </p:sp>
    </p:spTree>
    <p:extLst>
      <p:ext uri="{BB962C8B-B14F-4D97-AF65-F5344CB8AC3E}">
        <p14:creationId xmlns:p14="http://schemas.microsoft.com/office/powerpoint/2010/main" val="37679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DE27-80C5-460F-BBB5-58A4ACC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regex assignments given today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30D-DD7D-43F3-BA60-EC8AFC39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assginments</a:t>
            </a:r>
            <a:r>
              <a:rPr lang="en-US" dirty="0"/>
              <a:t>, combined, will count as the “Lab 2“ score</a:t>
            </a:r>
          </a:p>
          <a:p>
            <a:pPr lvl="1"/>
            <a:r>
              <a:rPr lang="en-US" dirty="0"/>
              <a:t>An individual-based one, due in a week,	</a:t>
            </a:r>
          </a:p>
          <a:p>
            <a:pPr lvl="1"/>
            <a:r>
              <a:rPr lang="en-US" dirty="0"/>
              <a:t>A group-based one, due in a week and a half</a:t>
            </a:r>
          </a:p>
          <a:p>
            <a:r>
              <a:rPr lang="en-US" dirty="0"/>
              <a:t>Find them in the “modules” area of canvas.</a:t>
            </a:r>
          </a:p>
          <a:p>
            <a:r>
              <a:rPr lang="en-US" dirty="0"/>
              <a:t>Eventually, I will weight each lab in this course equally. So don’t panic when you see that one of these </a:t>
            </a:r>
            <a:r>
              <a:rPr lang="en-US"/>
              <a:t>is worth 100pts.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3007-3024-4662-93BD-15E1D25B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B436-82E7-43CC-9B11-1ED6B34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uo!lenlena &#10;u0!1ueda'd &#10;Pleo &#10;6u!pungapun &#10;bu!pungapun &#10;ssau!sng ">
            <a:extLst>
              <a:ext uri="{FF2B5EF4-FFF2-40B4-BE49-F238E27FC236}">
                <a16:creationId xmlns:a16="http://schemas.microsoft.com/office/drawing/2014/main" id="{8513D5C6-2B7E-4F5F-B1E9-98482968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47" y="313195"/>
            <a:ext cx="6382120" cy="61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7731BD-DC4E-4306-B57A-4BE801743DC6}"/>
              </a:ext>
            </a:extLst>
          </p:cNvPr>
          <p:cNvSpPr/>
          <p:nvPr/>
        </p:nvSpPr>
        <p:spPr>
          <a:xfrm>
            <a:off x="6563535" y="2159581"/>
            <a:ext cx="2184889" cy="128367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C62B-CDD6-45B9-889D-19531A9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59CD-7955-4270-90ED-F78BD94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6965" cy="4351338"/>
          </a:xfrm>
        </p:spPr>
        <p:txBody>
          <a:bodyPr/>
          <a:lstStyle/>
          <a:p>
            <a:r>
              <a:rPr lang="en-US" dirty="0"/>
              <a:t>What can you do with Regular expressions?</a:t>
            </a:r>
          </a:p>
          <a:p>
            <a:pPr lvl="1"/>
            <a:r>
              <a:rPr lang="en-US" i="1" dirty="0"/>
              <a:t>Anything you want to</a:t>
            </a:r>
          </a:p>
          <a:p>
            <a:pPr lvl="2"/>
            <a:r>
              <a:rPr lang="en-US" dirty="0"/>
              <a:t>Find text</a:t>
            </a:r>
          </a:p>
          <a:p>
            <a:pPr lvl="2"/>
            <a:r>
              <a:rPr lang="en-US" dirty="0"/>
              <a:t>Find and replace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E7652-2263-4836-B704-C324F5DA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01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A32C49-936D-4F61-A7D1-51FB7F7F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E919C-4099-4169-BD42-3FDE29D7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06" y="0"/>
            <a:ext cx="603686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C0162-237D-4A4E-BA1E-66AC20A1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63" y="1027906"/>
            <a:ext cx="7124700" cy="537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03EE0C-172A-4F4A-983B-4A6798353790}"/>
              </a:ext>
            </a:extLst>
          </p:cNvPr>
          <p:cNvSpPr/>
          <p:nvPr/>
        </p:nvSpPr>
        <p:spPr>
          <a:xfrm>
            <a:off x="4854062" y="1071418"/>
            <a:ext cx="7033137" cy="11360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AD5C-E82E-4104-AEBC-297AF426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Regex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2509-0C2C-4F2B-A3F8-FC137459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come from </a:t>
            </a:r>
            <a:r>
              <a:rPr lang="en-US" dirty="0">
                <a:hlinkClick r:id="rId2"/>
              </a:rPr>
              <a:t>regex101.com</a:t>
            </a:r>
            <a:r>
              <a:rPr lang="en-US" dirty="0"/>
              <a:t>, a very useful testing tool</a:t>
            </a:r>
          </a:p>
          <a:p>
            <a:r>
              <a:rPr lang="en-US" dirty="0"/>
              <a:t>Open this site in a browser </a:t>
            </a:r>
            <a:r>
              <a:rPr lang="en-US" dirty="0" err="1"/>
              <a:t>pls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D458-8CBD-4827-8876-CCD9DCD4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Regex can match just regular characters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83DF2-1FA5-4CAE-9B76-B0953E9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go to </a:t>
            </a:r>
            <a:r>
              <a:rPr lang="en-US" dirty="0">
                <a:hlinkClick r:id="rId2"/>
              </a:rPr>
              <a:t>https://regexone.com/</a:t>
            </a:r>
            <a:r>
              <a:rPr lang="en-US" dirty="0"/>
              <a:t> and do the first lesson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754AC-BCAE-4C39-AFFB-9DC11D22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01" y="1825625"/>
            <a:ext cx="2657475" cy="26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4B95-47E0-4F1F-BF8C-9320368E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Regex also has special characters, using `\`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64C-01DF-49F8-80EA-89E0BD11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\d matches </a:t>
            </a:r>
            <a:r>
              <a:rPr lang="en-US" i="1" dirty="0"/>
              <a:t>any digit 0-9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Now do </a:t>
            </a:r>
            <a:r>
              <a:rPr lang="en-US" dirty="0">
                <a:hlinkClick r:id="rId2"/>
              </a:rPr>
              <a:t>https://regexone.com/lesson/letters_and_digits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8D78B-140F-4F09-8C4E-C4691796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424112"/>
            <a:ext cx="23431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4F73-682B-47AE-B081-BA71FFA3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Dot . (wildcard!)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16CA-B552-4571-8041-FB0781AE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 matches anything. </a:t>
            </a:r>
          </a:p>
          <a:p>
            <a:r>
              <a:rPr lang="en-US" dirty="0"/>
              <a:t>What if you only want to match a literal 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dirty="0"/>
              <a:t>“Escape” it with \.</a:t>
            </a:r>
          </a:p>
          <a:p>
            <a:pPr lvl="1"/>
            <a:r>
              <a:rPr lang="en-US" dirty="0"/>
              <a:t>You can “escape” any otherwise-special character this way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do </a:t>
            </a:r>
            <a:r>
              <a:rPr lang="en-US" dirty="0">
                <a:hlinkClick r:id="rId2"/>
              </a:rPr>
              <a:t>https://regexone.com/lesson/wildcards_dot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C956E-6086-4C4C-9405-8D7BF27E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3348037"/>
            <a:ext cx="2181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609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Two regex assignments given today </vt:lpstr>
      <vt:lpstr>PowerPoint Presentation</vt:lpstr>
      <vt:lpstr>Now for Regex</vt:lpstr>
      <vt:lpstr>PowerPoint Presentation</vt:lpstr>
      <vt:lpstr>Now for some Regex Lessons</vt:lpstr>
      <vt:lpstr>1. Regex can match just regular characters</vt:lpstr>
      <vt:lpstr>1.5 Regex also has special characters, using `\`</vt:lpstr>
      <vt:lpstr>2. The Dot . (wildcard!)</vt:lpstr>
      <vt:lpstr>For your reference</vt:lpstr>
      <vt:lpstr>Let’s continue on with the lessons</vt:lpstr>
      <vt:lpstr>Post-practice</vt:lpstr>
      <vt:lpstr>Alteryx can do Regex, too</vt:lpstr>
      <vt:lpstr>Alteryx can do Regex, too</vt:lpstr>
      <vt:lpstr>If extra time… one more practice</vt:lpstr>
      <vt:lpstr>For your convenience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David Eargle</dc:creator>
  <cp:lastModifiedBy>David Eargle</cp:lastModifiedBy>
  <cp:revision>23</cp:revision>
  <dcterms:created xsi:type="dcterms:W3CDTF">2018-01-26T04:15:52Z</dcterms:created>
  <dcterms:modified xsi:type="dcterms:W3CDTF">2018-09-12T18:18:52Z</dcterms:modified>
</cp:coreProperties>
</file>