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1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C33B-E2B9-423C-BE51-13D86A9F5887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B5601-C0F6-4241-90DC-800960753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16130" indent="-2754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1738" indent="-22034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42433" indent="-22034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83128" indent="-22034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23823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64518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05213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45908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4AE7E41-9B7F-AE4D-A6A5-BDDCED56D9D9}" type="slidenum">
              <a:rPr lang="en-US" altLang="en-US" sz="130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87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16130" indent="-2754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1738" indent="-22034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42433" indent="-22034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83128" indent="-22034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23823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64518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05213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45908" indent="-22034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4AE7E41-9B7F-AE4D-A6A5-BDDCED56D9D9}" type="slidenum">
              <a:rPr lang="en-US" altLang="en-US" sz="130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29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A27A-0715-4346-ABE9-21687BAF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4D6D-3123-4294-AD11-CC7C91B3F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6C33-9B84-47D1-89AE-98419F7D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D8DE-F035-44E0-91BE-B8D9A6BA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09D1-00F4-40D5-A757-76FCBC63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989-359A-43D6-B6BF-479D018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12411-E1C9-4498-B15B-396F00E8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C8D5-BACC-414F-9C49-B9E0AEA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E79F-430B-4493-A10C-58C044BB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AC95-580B-49FB-AA98-F970CDD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8665B-5E55-4A31-8B9B-886B0915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64FE6-7EEA-447B-8F45-2DE5A756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3352-9770-40C0-BDF9-5453F10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66C6-047B-484D-A267-5D3FA589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827F-BDFD-4420-954A-7E206C2B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B752-DC7E-49DB-8AC6-199BE82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0205-95F6-4C28-A46A-B15EFB43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E419-EA51-4661-A791-4B456F83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7E03-51C7-458F-844B-0A69FF3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C8C7-02EF-49CA-B79F-73C614B2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52EE-04EE-4C18-B80A-C8C892DB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CA762-578A-42C1-B2D4-8B7A68AB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D15E-7011-4BF9-B620-BE5A7050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ACF9-CC29-4D96-B432-0353C59E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68B0-A63B-4C4B-B664-39F6ABCD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5174-D0A6-4943-BB4B-86C9A62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5940-5C9A-4F7A-988B-73189327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1EE9F-19D2-4EDE-B835-E1B802F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0EA6-57B3-417C-9ACD-5D66AFA4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3B13-7E21-4AD0-B08F-2A204379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BE0A-FC84-4713-9266-5FF27AA6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EB06-5B06-4ED7-8120-D2200BA6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AE449-B337-4590-93EA-A55190AC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CCDF-CBB5-44CF-AA0D-EE3F4C70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984FB-F605-4EF2-B089-38D5E6F3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DCB97-5B70-4917-B62B-293B73D2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28DF-D472-4AF9-A3E9-24A7FB54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86079-D70F-47AA-B9EB-A86A82B6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3BFAA-DAC2-4659-9796-0E0B2E6C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2C01-E72E-4476-B9A8-556A52AB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4E73A-A149-42F6-951C-C85B467A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74C0D-3B97-4579-939A-1274C987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389E-4514-4B62-B446-C27EC9E5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5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51E98-3776-488B-9BB0-7674557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C9918-3B76-44A0-95AE-19D007C1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8FECB-196D-4B26-9F67-FE97077A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B529-BFDE-4AA5-AC3F-75041DC6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1A09-D044-47D0-A5AA-6EC6EE5C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A877A-B5D7-430B-9480-477E3680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F132F-9C17-4FFD-AE73-4183B42F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4CEA-0E3D-4D30-B305-E39FBDF4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7F5B4-B94D-4121-9E94-D677F43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5116-717E-4B30-8D94-65A4C47B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90F86-4437-47F5-83A5-61C97751C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D9CBB-38D7-4703-BF3E-64CA88CD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918C-585B-4612-9908-70810FE9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7676-36A2-409F-93D8-A35782D9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74F2-ADED-4CC7-BFC1-F9109AC4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378B1-5BFC-46A5-91BC-30A7C750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185C-D65E-46BB-BE2D-E39956AA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11A4-209E-4212-AE40-E18C34C0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D1AE-B2C9-400F-905C-50C4BB733BA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4469-255E-47F4-A423-305E0C79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10C9-8261-4091-8353-257285C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85AB-D2DC-49A3-9D23-C3F2E90D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ichardtwatson.com/dm6e/images/general/ClassicModels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olorado.edu/files/913150/download?download_frd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Relationship Id="rId9" Type="http://schemas.openxmlformats.org/officeDocument/2006/relationships/hyperlink" Target="http://help.alteryx.com/9.5/Join.ht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0.tiff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hyperlink" Target="http://help.alteryx.com/9.5/Join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5EC5-1A03-42DD-ABB2-55671430F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 (Joining)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D8B5-2484-4FF0-8BE6-125E16659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0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7B6A0A-9985-4263-94DC-93802E61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18" y="2944930"/>
            <a:ext cx="1657350" cy="45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7C0DA-3098-4811-BB56-967CFDDE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cannot directly implement a “many-to-many”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4DD-076D-4C61-833C-B2C9962A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if a project could have many supervisors, and a supervisor could have many projects. Which table would you put the foreign key(s) in?</a:t>
            </a:r>
          </a:p>
          <a:p>
            <a:endParaRPr lang="en-US" dirty="0"/>
          </a:p>
          <a:p>
            <a:r>
              <a:rPr lang="en-US" dirty="0"/>
              <a:t>To model this scenario, we create an “association” table, converting a “many-to-many” relationship into two “one-to-many” relationships.</a:t>
            </a:r>
          </a:p>
          <a:p>
            <a:pPr lvl="1"/>
            <a:r>
              <a:rPr lang="en-US" dirty="0"/>
              <a:t>The “primary key” of the association table is comprised of </a:t>
            </a:r>
            <a:r>
              <a:rPr lang="en-US" i="1" dirty="0"/>
              <a:t>two </a:t>
            </a:r>
            <a:r>
              <a:rPr lang="en-US" dirty="0"/>
              <a:t>fields, which are </a:t>
            </a:r>
            <a:r>
              <a:rPr lang="en-US" i="1" dirty="0"/>
              <a:t>each </a:t>
            </a:r>
            <a:r>
              <a:rPr lang="en-US" dirty="0"/>
              <a:t>foreign keys linking to different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3A374-D3B7-4267-902F-B0E4ABB4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50" y="5147476"/>
            <a:ext cx="7231836" cy="17105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73B455-3359-4ED5-BC26-4F91BDD560D8}"/>
              </a:ext>
            </a:extLst>
          </p:cNvPr>
          <p:cNvSpPr/>
          <p:nvPr/>
        </p:nvSpPr>
        <p:spPr>
          <a:xfrm>
            <a:off x="3363087" y="2644726"/>
            <a:ext cx="1659987" cy="1019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04A6A-9BBE-4CE4-B8A9-E80D5F1D3831}"/>
              </a:ext>
            </a:extLst>
          </p:cNvPr>
          <p:cNvSpPr/>
          <p:nvPr/>
        </p:nvSpPr>
        <p:spPr>
          <a:xfrm>
            <a:off x="6483709" y="2644726"/>
            <a:ext cx="1659987" cy="1019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03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B9FA-7F86-4047-A5DC-45D61F60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classic models schema, and let’s join something…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7-C3A0-4B9B-841C-FCBAA81B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https://richardtwatson.com/dm6e/images/general/ClassicModels.png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9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5202-F349-4169-AA7D-AA88CCA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practice – with slum lords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678E-6211-4505-9875-E1492BB2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this file</a:t>
            </a:r>
            <a:endParaRPr lang="en-US" dirty="0"/>
          </a:p>
          <a:p>
            <a:r>
              <a:rPr lang="en-US" dirty="0"/>
              <a:t>It has three sheets (tables):</a:t>
            </a:r>
          </a:p>
          <a:p>
            <a:pPr lvl="1"/>
            <a:r>
              <a:rPr lang="en-US" dirty="0" err="1"/>
              <a:t>slumlord_names</a:t>
            </a:r>
            <a:endParaRPr lang="en-US" dirty="0"/>
          </a:p>
          <a:p>
            <a:pPr lvl="1"/>
            <a:r>
              <a:rPr lang="en-US" dirty="0"/>
              <a:t>slum</a:t>
            </a:r>
          </a:p>
          <a:p>
            <a:pPr lvl="1"/>
            <a:r>
              <a:rPr lang="en-US" dirty="0" err="1"/>
              <a:t>slum_improvement</a:t>
            </a:r>
            <a:endParaRPr lang="en-US" dirty="0"/>
          </a:p>
          <a:p>
            <a:r>
              <a:rPr lang="en-US" dirty="0"/>
              <a:t>Keep in mind:</a:t>
            </a:r>
          </a:p>
          <a:p>
            <a:pPr lvl="1"/>
            <a:r>
              <a:rPr lang="en-US" dirty="0"/>
              <a:t>Not all slumlords have slums</a:t>
            </a:r>
          </a:p>
          <a:p>
            <a:pPr lvl="1"/>
            <a:r>
              <a:rPr lang="en-US" dirty="0"/>
              <a:t>Not all slums have slumlords</a:t>
            </a:r>
          </a:p>
          <a:p>
            <a:r>
              <a:rPr lang="en-US" dirty="0"/>
              <a:t>Join all the tables and create one “super table”</a:t>
            </a:r>
          </a:p>
        </p:txBody>
      </p:sp>
    </p:spTree>
    <p:extLst>
      <p:ext uri="{BB962C8B-B14F-4D97-AF65-F5344CB8AC3E}">
        <p14:creationId xmlns:p14="http://schemas.microsoft.com/office/powerpoint/2010/main" val="128512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FDCD-00E7-4878-B978-5B10A992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time, practice with modeling “classes”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F4C1-A57B-46E0-B913-B05A24D2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2A44-079D-4E05-8C70-65F4E5B2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9C74-EC48-4315-968F-02C5468C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are just like sheets in an excel workbook</a:t>
            </a:r>
          </a:p>
          <a:p>
            <a:r>
              <a:rPr lang="en-US" dirty="0"/>
              <a:t>… have rows (entities) and columns (fields/features)</a:t>
            </a:r>
          </a:p>
        </p:txBody>
      </p:sp>
    </p:spTree>
    <p:extLst>
      <p:ext uri="{BB962C8B-B14F-4D97-AF65-F5344CB8AC3E}">
        <p14:creationId xmlns:p14="http://schemas.microsoft.com/office/powerpoint/2010/main" val="22674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0C2C-4A10-42B1-8B98-659661CC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split data up into separate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0F53-47A9-44DA-AF3B-51A1B2CD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4587"/>
          </a:xfrm>
        </p:spPr>
        <p:txBody>
          <a:bodyPr>
            <a:normAutofit/>
          </a:bodyPr>
          <a:lstStyle/>
          <a:p>
            <a:r>
              <a:rPr lang="en-US" dirty="0"/>
              <a:t>Example: supervisors and their projects</a:t>
            </a:r>
          </a:p>
          <a:p>
            <a:r>
              <a:rPr lang="en-US" dirty="0"/>
              <a:t>Let’s first create an excel worksheet table to represent projects and their managers.</a:t>
            </a:r>
          </a:p>
          <a:p>
            <a:endParaRPr lang="en-US" dirty="0"/>
          </a:p>
          <a:p>
            <a:r>
              <a:rPr lang="en-US" dirty="0"/>
              <a:t>So why don’t we just use a single large table?</a:t>
            </a:r>
          </a:p>
          <a:p>
            <a:pPr lvl="1"/>
            <a:r>
              <a:rPr lang="en-US" dirty="0"/>
              <a:t>Create, Read, Update, Delete (CRUD)</a:t>
            </a:r>
          </a:p>
          <a:p>
            <a:pPr lvl="1"/>
            <a:endParaRPr lang="en-US" dirty="0"/>
          </a:p>
          <a:p>
            <a:r>
              <a:rPr lang="en-US" dirty="0"/>
              <a:t>Let’s split the supervisors and projects into separate tables…</a:t>
            </a:r>
          </a:p>
        </p:txBody>
      </p:sp>
    </p:spTree>
    <p:extLst>
      <p:ext uri="{BB962C8B-B14F-4D97-AF65-F5344CB8AC3E}">
        <p14:creationId xmlns:p14="http://schemas.microsoft.com/office/powerpoint/2010/main" val="21924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C84C2F-B556-4C01-AB85-8C2F6BBA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04" y="2316833"/>
            <a:ext cx="3978777" cy="2365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7136E-E38F-4775-838E-8D1B221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are related to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7CF-8D42-4A08-BE17-A244ABD1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describe the relationships between tables like this:</a:t>
            </a:r>
          </a:p>
          <a:p>
            <a:pPr lvl="1"/>
            <a:r>
              <a:rPr lang="en-US" dirty="0"/>
              <a:t>“One-to-one”</a:t>
            </a:r>
          </a:p>
          <a:p>
            <a:pPr lvl="1"/>
            <a:r>
              <a:rPr lang="en-US" dirty="0"/>
              <a:t>“One-to-many”</a:t>
            </a:r>
          </a:p>
          <a:p>
            <a:pPr lvl="1"/>
            <a:r>
              <a:rPr lang="en-US" dirty="0"/>
              <a:t>“Many-to-many”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relationship between managers and projects?</a:t>
            </a:r>
          </a:p>
          <a:p>
            <a:r>
              <a:rPr lang="en-US" dirty="0"/>
              <a:t>Example: “A manager supervises many projects, but each project is only supervised by at most one manager.”</a:t>
            </a:r>
          </a:p>
          <a:p>
            <a:pPr lvl="1"/>
            <a:r>
              <a:rPr lang="en-US" dirty="0"/>
              <a:t>So, the relationship is “one-to-many”</a:t>
            </a:r>
          </a:p>
        </p:txBody>
      </p:sp>
      <p:sp>
        <p:nvSpPr>
          <p:cNvPr id="6" name="AutoShape 6" descr="data:image/png;base64,iVBORw0KGgoAAAANSUhEUgAAASMAAACtCAMAAADMM+kDAAABwlBMVEX///8AAAD29vbDw8SrmmjW1tbJxLjz8ez5+fnb29unlFzt6+TDxMW2p377+/nR0c/Evq3/9+CcilG5wcmdjVuQut2ejlz///cYAAD1//+8kmfiypisf1zk4NUAABAAACi21ezCuZ7Jwqvy/P+MYUAAACOXj3/x4MXs17jk/v8sAACFrM797M304cDs7Oz98uHQrYUANHJSGgAAElLm+P8MNFtSKQA7AAD99dofRm1CGwD669awiVtFAAB8UDEAAEalyOFGapaurq7M5fQAADUOTYM5WYe0r6LY08MAABgkAAC2traebUwePG82NzYTAABFDgCRk5BPTEbK0dx+X0CEobupim0AAEyvmYje5/FdXl7YuZJ+a15WZHW3q4pROSo4LR4tMjk9QkMAGzIvN0x3mLMJMk1vm8NkgZ5OQTmWucxXAADT5+KBdXEAIlBCSVxqTTuQp61xPwBfNh4aGBdldYR/jJyNgWCJfl9+UhmadUKFhogiQmGCfW9LLgywqZQ5EACmj3U4IABbirUAIGgiFgYPHSYAIUYAADBzYVAsEgBQbY1baXiVh4lkNAe0kG97WSuBckhoKwDGsYAAAF6srLnyAVrMAAAL60lEQVR4nO2d+VsTSxaGu7KRQFa3DgyBJASIKAkoghhETEACQTEiioIZ94W5ol6H1QV1HJerctUZ/9+pU9VbQnI7iQlx9Lw/hKS6q6A/qk5XPw/fhyAgCIIgCIIgCIIgPzXJ+KVa/wg7gqd+n8yu3SX2HSJ7q/Iz/Wh4du2R0WgkWlIzjfKHZEqaLg2pVNbEaZI0grOzR81qKdj//wVPPRUH2KOZR+FXhJC3fnqtoXeJZkImDtBG8QJtJB/65JOOTsLnEUGY99KvTxOaQVn/29B/eOm3ECHtI2r/ttJ/xroqU4RGHW1Op1P4mzqPwpPkSvo9mRihGk1cXhSCk++oAn+Sp7st78mgPL88nx6SK08Swjwhy+mHZFQVKTxNPtL+rX6qUfvlRWfA+5YebOb9T9L+0d0lKZUxVRdrMRrBG1Wj6BaBeTNPjvSJIXKHvp1q8QthcgrUGWLHOGytHZyc8Aug4Cm5OdpPFumXHjLYJw7D6WKoNUH7gzpUqb2C5ys5WYJE1qSluhhK12ieX4FzioyIoXYQoJlq1ERuGSmB6bFsjZqYioK4NSFPpHnyL9YSIn5xGGagMEU1aiaz0H+TaukZIOog+hhsdruxetjNkdI16pGmSg+541Q1ChGJi/uzNNogfvZhCEqT2szHEYdhCTqpRqLS/3WjkFzRVi9djSI2czWxFTOPGgtpdECj0dS7hIGj9GViyNrIWkG/vfJhrUZvt/UvFquhquiVI9DopQ/4j6JReJrVZXG4xZ+11g7k9mUa9fCVefTFqHzHkyqX53F7QtVImV1AiTW71lCN9uXc++myoHf46AVaZDUaxbpaaSWuy8wq+yZ+2Z5+cqtRiA7zssT6D5O7tP956K9q1Ol9O0L7z83SLlsl1eyak28PGXtM3pz5NzmSgHu/X4CbkR9KMblGWzX3eD41Orvo2V5ySp0asX7Wf7CPytXKNIJ63sP7LyVKrdk1JxpQMSuNL1+RCToXBHFuGSQJsNfgOULeLGt2yoH7fvgSW/CSG7e0qyf67A/SLvWH8/lr8B5VaQVWZHC5lJr9o2KI5Cmtzki+1rxnF+qvWx8RBEEQBEEQBEEQBEEQBEEQBEEQBEEQBEEQBEEQBEEQBEEQBEEQBEGQnwMxqGIrse8vlDeyS6bUTJamX0Wj7Z5jsHi+IjdW2gTBOb7SF35BPjCDaOd7Qh4sqj0/PSQf0wlBiC54ye1ZdchYejF6njxICIHnLbeYw3vuD/LAL859axSinxbFC6R9Voh9WmHm5eAT/w5dafmAdz0JqN51MFkD4BkOtaevpNbIkT6wpJMHC0S1Xx9lJ+0VYgPszUnFrx0mD86trJHBzNP4QxalMQXHJx4d790vdJPBtZXxV7R5g40kfm2ptbXWF9Q7I08GgnMKJg73nofAqy9+bvELnuOjfpYl4lf6srUmbpG7bWDlVsQLQwKJcxjSW2IDg21CDwHXe/gqOd0odE9DZEKYjAmes2DWZrkdsa7RWgnVEDTVO/SCa/JkaYS9g9AiDk/4xVDLiMD9/VL6Q7fGmp+VgTBwQslA8MKcYgU9dmywjeeyQDPTiL7Qk8dAnlOCsE4SMM72fIWdwJB01JsClqKyNLbljdyRvmqzNJrlvJD/KotKyhsZYR82lLwRWSM/1yja/5bNEnGdaQTxNkwj2mNvNzP6x44tKalKO4cvU2/KuO12e3ka5csbCbU/ijO+5WrkZx8KahQ7doQpIH7O0chzdvS90mmHYWvMbbTbXbYCfnwNeeqRlO1DZ44224dlRWRTINsndx5tsTHo+xyNIHmit/zLLB9pjdmNTCH9yIE8WWPRLfbb5RlRikZhuM/Rg5qcCJ4RRdpBHE1GVI5GVF3oSe9uuRrRasRqXKzrxA6uNbbGLPbiphAD9ke5uX70Lv8xvgBZaxqNnBukdSX+jJDcvJEeQlboTb5dac/ViG4ObqfTz5f7czXyDPAspSbNjiIfdQ0Vwxc0mRybKYrF5fNJjboa7dq1fZ8d7iI8aI7ek0CjKXgVWdWeUDeR8rNID7Rr49hYtg+rU7EutrOC4T54Bl7D/gjUOTrZyztyaWIDh/9yHjnqK4dp3+oXyp49+9Sm8gI+nJZ4nogiXzyuJiJqEN3xv36MES3xmTytX1uLWmIGm6tS2OPP1r6sdozbtY2697UaIuW26WIwVyyOLZV+8iTdAcvNqI6pm8dWQ9aLfAyxRmyVwmxk25fxjImWbbmxyMpdC8LqnVAPa8UwRCI2lzFlNLrp7T/YwIeu5lV+H+50bR7SqE5ml9FotwToNjL5AwtUU6hKNhfsIC2Z+vqAr9Y/zo8Kk4lOJhesOd3A2l8VUMkMk8kVxPVWGD6Z9J/7f3FAph/43v+DYC3iwR9BEARBEARBEARBEARBEARBEARBEARBEARBEARBEOQ7qdN1mH0PTp9T5wxRY4D7zr8v9Sx8qM6/nA/WZ3Svo1wago56vb/0z+vxKw/P2YtVsXxabRaHyZGswl/j1yUzJkfApefNAq8o/9f0ilfUabskuO9/6xMa5pa5NU9036fv6mxt7FhyAZobbNxZa5OTXOp8xw7PsG+XfHZ5RWO7bbC1RdlIyfsrXERfx2X6DnrSMcW5y7NtgiiNU2fT9OQYbC67JWNiNqEK4vQFTMxY69L7T+egUQYwKb7szunBl9eukpO+v1/3sgiE6Hlwg86Cp/0gOR24do7Q5nmwEEMmwmnJGtkEJ12kV3sB3rSoASTN5NHD69Nk5M9r97hvOTxJT1j67R+j+4Uhshi6fpWMNYq/c+PpxvacF2uEeRYCDlMFlxxdYyaH28692Trn5vGud3a13GqMDpObfno1VAFnM7kxa3bfOwcaeSfuNlJ9xsBkC27YIcWh35A8NjpjBof27W/mzVdq9EMzuZmgXd7cbRObQYHOLnJlt/nlzecnQCP6XcR1OsjBSbDkHuyi31CcW85atJJnwe6u1JLja8wCCpkjerMobwZCJzMKM99+tJ++7Zx856fN0cdMo9E+8FX3Cjww5GhXr+Kw9RwC63Bn1xL40sJdSvZDMx/pXUJyGQ/x/JZ5wjQCv2iPEsrRBNLOb/dpMzeVvSJLzsrXmKtoe39+jcBX3QQThGkkZyLMM41YwsPxXoEHhjRpkkK4RrLZulmZYM3SSPt5BIW43uKHZufvTCNuf4dwl89kxHMIyj5di9kLzkmRzFRGuECfs2z4GgM3LVPIAG0V0Ei+6u4cjWjteHToxP4cjeRwrR5FPUkjqFtMo61WboDcyNaIrrbTGf6tfNku7qRDZnV1bW11n8nkKBuTycQGWX2ptulNzLz1KFej/POIrjaitVbL8+iAqkxejX6f8EOzcz1HIwgKaM3jH7X63DLj4+Mdq2CrdpfJ5svVL1/WOug4msYiNFoNAKaCGnV7WT1iGT1ZGlHVJjTXxDUKT7IIls4Xh+VDORrRz0zzMMnViH4HdkScW9HWbIPZrpCiBcnx7Ek8ZbSXgzH+5P6z1T2mzLimv653Pc/+KFcjMURuL0aS789t0yisCUOSNaISPJ2JuJ9r72vZGnVPkw+XIpnrz3M1Ej4TP5c+q2YbImaOi5Zsx2Y8nU6nXOaycKVo5/T4pgO2jnKjfrbP9n125/SYotFZuDvFHsOO5xbfH4E6noHX7Mx1fk3yUMdZtIrIdlPkrnK/4xqd7W2UCzoL33gn7Y80GnVLbvbcmm01ABFebVMpIyu25cH8oSmjEW6QmaQ0jI5EguhTkeZcnQtKps9ON7xO1wwU9OjcvQeLrEU0wjH+KoWHqEPxkwWnZeHMFc1zjTwS1ajBznbRyYUzywkBWtgx6VWNUPJtT95oCLJNsdFY5P26IIop2135rXse1FioinDQezpfmokAjw18z0e3fDb9LZ8uhgjs3MHhX6XnQJWj3t4C11QeBeMmk7DIXKy6VsjYqTr8YbtVxcnUVNmkOc+AZq+VRZLuir9/keUAkwlGdVl090fl43m8VOCaymP+nwUkt8LDWtGhVyUgOfzNFVi+tcZgc1WkDOWBrbmfQSP6+66evxySbNDfjyAIgiAIgiAIgiAIgiAIgiDIL8z/ABgASXqfaFjxAAAAAElFTkSuQmCC">
            <a:extLst>
              <a:ext uri="{FF2B5EF4-FFF2-40B4-BE49-F238E27FC236}">
                <a16:creationId xmlns:a16="http://schemas.microsoft.com/office/drawing/2014/main" id="{51EC45AC-D5B4-4CFD-9463-49A01A685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4FDBF8-16AD-4526-BD51-2D780263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18" y="5314950"/>
            <a:ext cx="4276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EA8F-3675-4BA6-B2FB-FB7BBEA9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that are related to each other have “keys” linking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D7A3-B0D0-4AB5-B461-AD33A68C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table has a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“primary key”</a:t>
            </a:r>
            <a:r>
              <a:rPr lang="en-US" dirty="0"/>
              <a:t> – or a column (or set of columns) </a:t>
            </a:r>
            <a:r>
              <a:rPr lang="en-US" i="1" dirty="0"/>
              <a:t>uniquely</a:t>
            </a:r>
            <a:r>
              <a:rPr lang="en-US" dirty="0"/>
              <a:t> identifying a row</a:t>
            </a:r>
          </a:p>
          <a:p>
            <a:r>
              <a:rPr lang="en-US" dirty="0"/>
              <a:t>A table </a:t>
            </a:r>
            <a:r>
              <a:rPr lang="en-US" i="1" dirty="0"/>
              <a:t>may </a:t>
            </a:r>
            <a:r>
              <a:rPr lang="en-US" dirty="0"/>
              <a:t>have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“foreign key(s)”</a:t>
            </a:r>
            <a:r>
              <a:rPr lang="en-US" dirty="0"/>
              <a:t>, with a value linking a given row to a row on a “foreign” table.</a:t>
            </a:r>
          </a:p>
          <a:p>
            <a:endParaRPr lang="en-US" dirty="0"/>
          </a:p>
          <a:p>
            <a:r>
              <a:rPr lang="en-US" dirty="0"/>
              <a:t>Exercise: you have two tables with a “one-to-many” relationship. You have to pick a table to put the foreign key in. Which table do you put it in?</a:t>
            </a:r>
          </a:p>
          <a:p>
            <a:endParaRPr lang="en-US" dirty="0"/>
          </a:p>
          <a:p>
            <a:r>
              <a:rPr lang="en-US" dirty="0"/>
              <a:t>Create two separate sheets to store your </a:t>
            </a:r>
            <a:br>
              <a:rPr lang="en-US" dirty="0"/>
            </a:br>
            <a:r>
              <a:rPr lang="en-US" dirty="0"/>
              <a:t>“manager” and “Project”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1B270-FC3A-42FE-BF6A-13558F99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13" y="5038928"/>
            <a:ext cx="5070287" cy="20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328-3D38-4F86-BCF5-24E14F61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are the names of all projects that Bob manages?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832D6-9831-4378-B686-62BCB123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268" y="1521412"/>
            <a:ext cx="4734068" cy="2739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C8836-3969-40F1-9B3F-447FC525EA1A}"/>
              </a:ext>
            </a:extLst>
          </p:cNvPr>
          <p:cNvSpPr txBox="1"/>
          <p:nvPr/>
        </p:nvSpPr>
        <p:spPr>
          <a:xfrm>
            <a:off x="961054" y="4963886"/>
            <a:ext cx="6941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 in Alteryx, use the “Join” tool. Let’s look at its sample workflow. Then we’ll import our sample sheets.</a:t>
            </a:r>
          </a:p>
        </p:txBody>
      </p:sp>
    </p:spTree>
    <p:extLst>
      <p:ext uri="{BB962C8B-B14F-4D97-AF65-F5344CB8AC3E}">
        <p14:creationId xmlns:p14="http://schemas.microsoft.com/office/powerpoint/2010/main" val="35921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22341" y="750821"/>
            <a:ext cx="6798734" cy="781996"/>
          </a:xfrm>
          <a:solidFill>
            <a:schemeClr val="accent1">
              <a:alpha val="78822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Joins and Unjoins in </a:t>
            </a:r>
            <a:r>
              <a:rPr lang="en-US" altLang="en-US" dirty="0" err="1">
                <a:ea typeface="ＭＳ Ｐゴシック" charset="-128"/>
              </a:rPr>
              <a:t>Alteryx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9812" y="1814690"/>
            <a:ext cx="5562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Three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Inner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Both sides have to match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Only those records returned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Left Unjoin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Show records (and their attributes) that 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i="1" dirty="0">
                <a:ea typeface="ＭＳ Ｐゴシック" charset="-128"/>
              </a:rPr>
              <a:t>only</a:t>
            </a:r>
            <a:r>
              <a:rPr lang="en-US" altLang="ja-JP" dirty="0">
                <a:ea typeface="ＭＳ Ｐゴシック" charset="-128"/>
              </a:rPr>
              <a:t> exist in left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Right Unjoin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Show </a:t>
            </a:r>
            <a:r>
              <a:rPr lang="en-US" altLang="ja-JP" dirty="0">
                <a:ea typeface="ＭＳ Ｐゴシック" charset="-128"/>
              </a:rPr>
              <a:t>records (and their attributes) </a:t>
            </a:r>
            <a:r>
              <a:rPr lang="en-US" altLang="en-US" dirty="0">
                <a:ea typeface="ＭＳ Ｐゴシック" charset="-128"/>
              </a:rPr>
              <a:t>that 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i="1" dirty="0">
                <a:ea typeface="ＭＳ Ｐゴシック" charset="-128"/>
              </a:rPr>
              <a:t>only</a:t>
            </a:r>
            <a:r>
              <a:rPr lang="en-US" altLang="en-US" dirty="0">
                <a:ea typeface="ＭＳ Ｐゴシック" charset="-128"/>
              </a:rPr>
              <a:t> exist in right table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71" y="2259407"/>
            <a:ext cx="1657172" cy="1193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3107" t="28919" r="35401" b="32322"/>
          <a:stretch/>
        </p:blipFill>
        <p:spPr>
          <a:xfrm>
            <a:off x="5853238" y="2395837"/>
            <a:ext cx="1386742" cy="853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970" y="3534940"/>
            <a:ext cx="1661225" cy="1196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970" y="4809731"/>
            <a:ext cx="1657174" cy="11931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33809" t="32529" r="32288" b="30228"/>
          <a:stretch/>
        </p:blipFill>
        <p:spPr>
          <a:xfrm>
            <a:off x="5853238" y="4961734"/>
            <a:ext cx="1556031" cy="889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l="33541" t="33508" r="34938" b="33348"/>
          <a:stretch/>
        </p:blipFill>
        <p:spPr>
          <a:xfrm>
            <a:off x="5819766" y="3634060"/>
            <a:ext cx="1514091" cy="8152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11858" y="6622527"/>
            <a:ext cx="3623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/>
              <a:t>Source for images: </a:t>
            </a:r>
            <a:r>
              <a:rPr lang="en-US" sz="1200" dirty="0">
                <a:hlinkClick r:id="rId9"/>
              </a:rPr>
              <a:t>http://help.alteryx.com/9.5/Join.htm</a:t>
            </a:r>
            <a:r>
              <a:rPr lang="en-US" sz="1200" dirty="0"/>
              <a:t>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71E0276-AF2D-44A6-AFFD-C6202CB39512}"/>
              </a:ext>
            </a:extLst>
          </p:cNvPr>
          <p:cNvSpPr/>
          <p:nvPr/>
        </p:nvSpPr>
        <p:spPr>
          <a:xfrm>
            <a:off x="9603631" y="5116736"/>
            <a:ext cx="2498174" cy="1125443"/>
          </a:xfrm>
          <a:prstGeom prst="wedgeRectCallout">
            <a:avLst>
              <a:gd name="adj1" fmla="val -53695"/>
              <a:gd name="adj2" fmla="val -10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you want more than one “shaded section” at once?</a:t>
            </a:r>
          </a:p>
        </p:txBody>
      </p:sp>
    </p:spTree>
    <p:extLst>
      <p:ext uri="{BB962C8B-B14F-4D97-AF65-F5344CB8AC3E}">
        <p14:creationId xmlns:p14="http://schemas.microsoft.com/office/powerpoint/2010/main" val="15432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81277" y="494413"/>
            <a:ext cx="8458200" cy="51193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Three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Left Outer 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All records from left table + all records in right table that join with the left.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Or, in </a:t>
            </a:r>
            <a:r>
              <a:rPr lang="en-US" altLang="en-US" dirty="0" err="1">
                <a:ea typeface="ＭＳ Ｐゴシック" charset="-128"/>
              </a:rPr>
              <a:t>alteryx</a:t>
            </a:r>
            <a:r>
              <a:rPr lang="en-US" altLang="en-US" dirty="0">
                <a:ea typeface="ＭＳ Ｐゴシック" charset="-128"/>
              </a:rPr>
              <a:t> speak: Inner join + left unjoin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Right Outer 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All records from right table +all records in the left table that join with the right.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In Alteryx speak: Inner join + right unjoin</a:t>
            </a: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2"/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Full Outer Join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Everything from both 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Alteryx speak: Inner join + left unjoin + right </a:t>
            </a:r>
            <a:r>
              <a:rPr lang="en-US" altLang="en-US" dirty="0" err="1">
                <a:ea typeface="ＭＳ Ｐゴシック" charset="-128"/>
              </a:rPr>
              <a:t>jnjoin</a:t>
            </a: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80" y="1919772"/>
            <a:ext cx="1101375" cy="792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80" y="3808827"/>
            <a:ext cx="1101375" cy="79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355" y="5611676"/>
            <a:ext cx="1066800" cy="768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3506" t="30458" r="16552" b="30556"/>
          <a:stretch/>
        </p:blipFill>
        <p:spPr>
          <a:xfrm>
            <a:off x="1842005" y="1965940"/>
            <a:ext cx="3173989" cy="746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23592" t="30408" r="19789" b="30145"/>
          <a:stretch/>
        </p:blipFill>
        <p:spPr>
          <a:xfrm>
            <a:off x="1875101" y="3808827"/>
            <a:ext cx="2835276" cy="708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20357" t="27273" r="21510" b="26995"/>
          <a:stretch/>
        </p:blipFill>
        <p:spPr>
          <a:xfrm>
            <a:off x="1739176" y="5613712"/>
            <a:ext cx="2971201" cy="7640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277" y="6589453"/>
            <a:ext cx="3623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/>
              <a:t>Source for images: </a:t>
            </a:r>
            <a:r>
              <a:rPr lang="en-US" sz="1200" dirty="0">
                <a:hlinkClick r:id="rId9"/>
              </a:rPr>
              <a:t>http://help.alteryx.com/9.5/Join.htm</a:t>
            </a:r>
            <a:r>
              <a:rPr lang="en-US" sz="1200" dirty="0"/>
              <a:t>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322" y="249242"/>
            <a:ext cx="4705475" cy="759653"/>
          </a:xfrm>
          <a:solidFill>
            <a:schemeClr val="accent1">
              <a:alpha val="78822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Outer Joins in Alteryx</a:t>
            </a:r>
          </a:p>
        </p:txBody>
      </p:sp>
    </p:spTree>
    <p:extLst>
      <p:ext uri="{BB962C8B-B14F-4D97-AF65-F5344CB8AC3E}">
        <p14:creationId xmlns:p14="http://schemas.microsoft.com/office/powerpoint/2010/main" val="64391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84EA-B8D1-4C4D-816C-CDA6147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CA78-CD3C-4A6A-85D1-44B236A3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“Text input” tools to “import” the sheets that you have created for the “manager” – “project” exercise</a:t>
            </a:r>
          </a:p>
          <a:p>
            <a:endParaRPr lang="en-US" dirty="0"/>
          </a:p>
          <a:p>
            <a:r>
              <a:rPr lang="en-US" b="1" dirty="0"/>
              <a:t>Make sure you have at least one project that doesn’t have a supervisor</a:t>
            </a:r>
          </a:p>
          <a:p>
            <a:r>
              <a:rPr lang="en-US" dirty="0"/>
              <a:t>Use a Join tool plus a Union tool to join the tables and have a list of all projects with their managers, including projects that don’t have a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8065D-BE68-4EE8-BA1D-2002B271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81" y="2299781"/>
            <a:ext cx="3952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705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Theme</vt:lpstr>
      <vt:lpstr>Data Integration (Joining)</vt:lpstr>
      <vt:lpstr>Tables</vt:lpstr>
      <vt:lpstr>Why do we split data up into separate tables?</vt:lpstr>
      <vt:lpstr>Tables are related to each other</vt:lpstr>
      <vt:lpstr>Tables that are related to each other have “keys” linking them</vt:lpstr>
      <vt:lpstr>“What are the names of all projects that Bob manages?</vt:lpstr>
      <vt:lpstr>Joins and Unjoins in Alteryx</vt:lpstr>
      <vt:lpstr>Outer Joins in Alteryx</vt:lpstr>
      <vt:lpstr>Let’s practice</vt:lpstr>
      <vt:lpstr>You cannot directly implement a “many-to-many” relationship</vt:lpstr>
      <vt:lpstr>Examine the classic models schema, and let’s join something…</vt:lpstr>
      <vt:lpstr>One more practice – with slum lords</vt:lpstr>
      <vt:lpstr>If time, practice with modeling “classes”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 (Joining)</dc:title>
  <dc:creator>David Eargle</dc:creator>
  <cp:lastModifiedBy>David Eargle</cp:lastModifiedBy>
  <cp:revision>3</cp:revision>
  <dcterms:created xsi:type="dcterms:W3CDTF">2018-02-07T20:58:09Z</dcterms:created>
  <dcterms:modified xsi:type="dcterms:W3CDTF">2018-09-24T18:20:25Z</dcterms:modified>
</cp:coreProperties>
</file>