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5" r:id="rId2"/>
    <p:sldId id="366" r:id="rId3"/>
    <p:sldId id="258" r:id="rId4"/>
    <p:sldId id="259" r:id="rId5"/>
    <p:sldId id="367" r:id="rId6"/>
    <p:sldId id="368" r:id="rId7"/>
    <p:sldId id="262" r:id="rId8"/>
    <p:sldId id="264" r:id="rId9"/>
    <p:sldId id="265" r:id="rId10"/>
    <p:sldId id="369" r:id="rId11"/>
    <p:sldId id="370" r:id="rId12"/>
    <p:sldId id="371" r:id="rId13"/>
    <p:sldId id="272" r:id="rId14"/>
    <p:sldId id="282" r:id="rId15"/>
    <p:sldId id="283" r:id="rId16"/>
    <p:sldId id="284" r:id="rId17"/>
    <p:sldId id="285" r:id="rId18"/>
    <p:sldId id="271" r:id="rId19"/>
    <p:sldId id="296" r:id="rId20"/>
    <p:sldId id="286" r:id="rId21"/>
    <p:sldId id="275" r:id="rId22"/>
    <p:sldId id="288" r:id="rId23"/>
    <p:sldId id="289" r:id="rId24"/>
    <p:sldId id="291" r:id="rId25"/>
    <p:sldId id="290" r:id="rId26"/>
    <p:sldId id="292" r:id="rId27"/>
    <p:sldId id="293" r:id="rId28"/>
    <p:sldId id="287" r:id="rId29"/>
    <p:sldId id="295" r:id="rId30"/>
    <p:sldId id="294" r:id="rId31"/>
    <p:sldId id="297" r:id="rId32"/>
    <p:sldId id="298" r:id="rId33"/>
    <p:sldId id="372" r:id="rId34"/>
    <p:sldId id="374" r:id="rId35"/>
    <p:sldId id="3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3692"/>
  </p:normalViewPr>
  <p:slideViewPr>
    <p:cSldViewPr snapToGrid="0" snapToObjects="1">
      <p:cViewPr varScale="1">
        <p:scale>
          <a:sx n="71" d="100"/>
          <a:sy n="71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D018-4558-A549-81D8-25E841A7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39598-7E74-ED41-80FD-1AF61C535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8ED14-3629-8E4D-9537-C33A5219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BEBC-3CAC-FC4D-89EE-9F1C2414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127A-99D1-F44C-8A8B-7D67E932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8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BF5-1CAA-D24C-BE7A-49E8973D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9F001-F563-3642-9A01-80D0F8AB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D6881-07C2-134A-85ED-E33000FC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CE31-4582-DC4A-A7F9-DBB480C5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3E55-3B31-9142-898A-5D698D7F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7B4FF-A827-A64D-A86C-81FA07FB6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2C6F1-CE93-4E44-A6BC-947AA6CB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C6511-E382-4245-A69C-4DA1E82B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27CC-8087-C94B-BF95-A9B69807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D2C0-EC3B-E94B-8DD7-16171DBD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AFAF-3DAD-6942-8283-EDC955E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583E-9509-154B-8A78-685F88FE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E393-B3D0-524E-85F4-5DAE595C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8D75-0DE8-D14A-A5FA-851148C9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95862-C67A-9B4A-8559-5C3C893E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B29D-F604-CB46-A2F4-49566528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1F54A-2E90-E040-98FD-99963AFC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517E-DEEC-8E47-89D8-83293005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D66A2-FD53-D24E-B99A-85EA030D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3995-7FFF-B340-9E52-1C3B4365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3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AF1F-C912-6246-BA56-17A88040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33C4-B1DF-7D4B-9D12-0F167FCCE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274BC-A2DB-3F46-897C-C13B2E8C4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196C-82FC-1A49-87BD-B68E4FCD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98D98-445B-B94C-A98A-78F27C55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FBB71-5C13-484C-BCF2-28B8D6A8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2AB8-C05A-2F42-A5BE-AF3666C9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0075-3E2F-2744-BFF2-FEC7B9FD5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14ADF-575E-4545-AF63-C56123EDD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49203-CCCB-6541-B490-A3464D02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F2C85-E284-DA49-B865-AA9499E44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D91F8-7A0D-864D-A639-09339ECD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7CDB8-E38C-B44B-B656-61ADCEA3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57EC4-9509-8C4B-8BFE-4FFCF78C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1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32A6-FA6B-014C-9381-C535C392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BC94F-AFDE-4049-9842-A9089814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AD294-5519-2540-A616-D4ADECE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384E-D8F4-4248-A553-DC2BD50D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BD798-6C2E-2C4B-B949-C70B347C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26DF3-E50C-6C41-B93D-FABB84D4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CD935-6619-8940-94FE-50713898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3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8DF7-1E79-8D46-8279-117693C3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12FF-E51E-B745-915E-BFF4D29B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983CA-3F8D-3246-8816-F92DC687A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B2A33-8419-3446-B733-F4A7A67B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4D3D-DC81-1140-8742-61D824C4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EA517-B4AB-064A-B9E8-519B3BA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78B1-F9E8-2346-A743-1611437A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C6A2C-AA89-9A43-9AB1-FB24EDE7C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6B9CE-FF51-564B-90C4-850C432ED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359BB-675D-AD48-A194-B7674781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4DD46-F380-4149-8E11-E0516B35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381F9-EEBE-4441-99E6-24DF909E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AC9F9-7382-AD45-A923-3BA457AA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F4243-4955-C548-9739-C35817C6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C089-D64F-7242-AF37-7F5DD5A3D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82DA0-ED5A-854B-9424-63939F406CA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D922-F0BE-0E44-B149-CBD7556A4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376C-5324-534E-8317-678FF60B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EA7E-D5AD-E148-8E68-42AEAD64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desk.com/ap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onformatter.curiousconcept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forecast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issues/ch000549.htm#windows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ISO_3166_country_cod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blish%E2%80%93subscribe_pattern" TargetMode="External"/><Relationship Id="rId2" Type="http://schemas.openxmlformats.org/officeDocument/2006/relationships/hyperlink" Target="https://en.wikipedia.org/wiki/Message_pass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wapi.co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.google.com/+RipRowan/posts/eVeouesvaV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atfact.ninja/fa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8D3529-C899-2542-A96A-5BDEDD7CA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3FCCA2-B532-064D-8569-07FFAFD6F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74B-29B7-9746-B614-F2E9078A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How is the response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3882-F556-CB4E-9DB2-B76F3488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JSON has keys "fact" and "length". </a:t>
            </a:r>
          </a:p>
          <a:p>
            <a:r>
              <a:rPr lang="en-US" dirty="0"/>
              <a:t>We are interested in the fact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BD93A-118D-E741-A46D-DAFF053C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3472"/>
            <a:ext cx="10328071" cy="2052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10485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B2B2-1751-6E44-B6E4-5339F07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Use in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3102-3589-EB40-885A-8F288A82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requests </a:t>
            </a:r>
          </a:p>
          <a:p>
            <a:r>
              <a:rPr lang="en-US" dirty="0"/>
              <a:t>Make request </a:t>
            </a:r>
          </a:p>
          <a:p>
            <a:r>
              <a:rPr lang="en-US" dirty="0"/>
              <a:t>Parse response into JSON, which is provided to your program as a dictionary </a:t>
            </a:r>
          </a:p>
          <a:p>
            <a:r>
              <a:rPr lang="en-US" dirty="0"/>
              <a:t>Use response in program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2A501-E1D2-D747-A61C-2C7E4F28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5" y="4451351"/>
            <a:ext cx="11067422" cy="20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3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023C-64EC-234A-9BCB-FA9C2659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Turn: Bitcoin Price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7B088-76C7-CD4C-91E5-24D5FBE2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81" y="3091644"/>
            <a:ext cx="6058452" cy="37663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198E-70C6-BA4A-83A5-D2FA6C88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6"/>
            <a:ext cx="10515600" cy="12731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another program to get the current Bitcoin price using an API like  </a:t>
            </a:r>
            <a:r>
              <a:rPr lang="en-US" dirty="0">
                <a:hlinkClick r:id="rId3"/>
              </a:rPr>
              <a:t>https://www.coindesk.com/api</a:t>
            </a:r>
            <a:endParaRPr lang="en-US" dirty="0"/>
          </a:p>
          <a:p>
            <a:r>
              <a:rPr lang="en-US" dirty="0"/>
              <a:t>The user should be able to enter a number of Bitcoin. Your program will calculate </a:t>
            </a:r>
            <a:r>
              <a:rPr lang="en-US"/>
              <a:t>and display their </a:t>
            </a:r>
            <a:r>
              <a:rPr lang="en-US" dirty="0"/>
              <a:t>value </a:t>
            </a:r>
            <a:r>
              <a:rPr lang="en-US"/>
              <a:t>in USD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A37F7-2CCB-374D-A50F-05A7A415EF49}"/>
              </a:ext>
            </a:extLst>
          </p:cNvPr>
          <p:cNvSpPr/>
          <p:nvPr/>
        </p:nvSpPr>
        <p:spPr>
          <a:xfrm>
            <a:off x="592667" y="3233736"/>
            <a:ext cx="36016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JSON formatter, for example, </a:t>
            </a:r>
            <a:r>
              <a:rPr lang="en-US" sz="2000" dirty="0">
                <a:hlinkClick r:id="rId4"/>
              </a:rPr>
              <a:t>https://jsonformatter.curiousconcept.com/</a:t>
            </a:r>
            <a:r>
              <a:rPr lang="en-US" sz="2000" dirty="0"/>
              <a:t> is helpful to make sense of the response </a:t>
            </a:r>
          </a:p>
          <a:p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F2E026-B2F1-F647-BEA7-4C79A9622A76}"/>
              </a:ext>
            </a:extLst>
          </p:cNvPr>
          <p:cNvCxnSpPr>
            <a:cxnSpLocks/>
          </p:cNvCxnSpPr>
          <p:nvPr/>
        </p:nvCxnSpPr>
        <p:spPr>
          <a:xfrm flipH="1">
            <a:off x="7031978" y="5421985"/>
            <a:ext cx="1813848" cy="3231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70374C-167F-B744-A279-A8721C45F4D4}"/>
              </a:ext>
            </a:extLst>
          </p:cNvPr>
          <p:cNvSpPr txBox="1"/>
          <p:nvPr/>
        </p:nvSpPr>
        <p:spPr>
          <a:xfrm>
            <a:off x="8845826" y="5094040"/>
            <a:ext cx="170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this rate value</a:t>
            </a:r>
          </a:p>
        </p:txBody>
      </p:sp>
    </p:spTree>
    <p:extLst>
      <p:ext uri="{BB962C8B-B14F-4D97-AF65-F5344CB8AC3E}">
        <p14:creationId xmlns:p14="http://schemas.microsoft.com/office/powerpoint/2010/main" val="258940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C472-2676-3F49-8AA9-3A7DC6B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A909-86E9-0549-8297-EB6B3498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APIs are unusual because you don't have to authenticate to use the service</a:t>
            </a:r>
          </a:p>
          <a:p>
            <a:r>
              <a:rPr lang="en-US" dirty="0"/>
              <a:t>Most APIs are restricted to authorized users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Either with </a:t>
            </a:r>
            <a:r>
              <a:rPr lang="en-US" b="1" dirty="0"/>
              <a:t>OAuth</a:t>
            </a:r>
            <a:r>
              <a:rPr lang="en-US" dirty="0"/>
              <a:t> - equivalent of a username and password</a:t>
            </a:r>
          </a:p>
          <a:p>
            <a:r>
              <a:rPr lang="en-US" dirty="0"/>
              <a:t>Or require a </a:t>
            </a:r>
            <a:r>
              <a:rPr lang="en-US" b="1" dirty="0"/>
              <a:t>key</a:t>
            </a:r>
            <a:r>
              <a:rPr lang="en-US" dirty="0"/>
              <a:t> to access - less security but still useful for managing and monitoring users </a:t>
            </a:r>
          </a:p>
        </p:txBody>
      </p:sp>
    </p:spTree>
    <p:extLst>
      <p:ext uri="{BB962C8B-B14F-4D97-AF65-F5344CB8AC3E}">
        <p14:creationId xmlns:p14="http://schemas.microsoft.com/office/powerpoint/2010/main" val="197436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F771-91C6-4F4B-A466-F2973D0B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 -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D15C-D08A-034C-AD6E-C8A3C3AF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90" y="1870074"/>
            <a:ext cx="5283199" cy="4351338"/>
          </a:xfrm>
        </p:spPr>
        <p:txBody>
          <a:bodyPr/>
          <a:lstStyle/>
          <a:p>
            <a:r>
              <a:rPr lang="en-US" dirty="0"/>
              <a:t>Let's check the weather forecast</a:t>
            </a:r>
          </a:p>
          <a:p>
            <a:r>
              <a:rPr lang="en-US" dirty="0">
                <a:hlinkClick r:id="rId2"/>
              </a:rPr>
              <a:t>https://openweathermap.org/api</a:t>
            </a:r>
            <a:endParaRPr lang="en-US" dirty="0"/>
          </a:p>
          <a:p>
            <a:r>
              <a:rPr lang="en-US" dirty="0"/>
              <a:t>Sign up for an account, sign in Subscribe to the 5 day/ 3 hour forecast</a:t>
            </a:r>
          </a:p>
          <a:p>
            <a:r>
              <a:rPr lang="en-US" dirty="0"/>
              <a:t>Also open the API docs for this service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78815-A1C7-0D4A-A930-23557157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622" y="1229042"/>
            <a:ext cx="5376844" cy="51717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A24253-82F1-2C40-9221-0F9EB824E895}"/>
              </a:ext>
            </a:extLst>
          </p:cNvPr>
          <p:cNvCxnSpPr>
            <a:cxnSpLocks/>
          </p:cNvCxnSpPr>
          <p:nvPr/>
        </p:nvCxnSpPr>
        <p:spPr>
          <a:xfrm flipH="1">
            <a:off x="10222538" y="4633727"/>
            <a:ext cx="1817061" cy="6090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8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4E80-E93E-E74D-81AC-358FDBB2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free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1BCC-FB47-0047-A338-301BD177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04" y="1836768"/>
            <a:ext cx="3860800" cy="4351338"/>
          </a:xfrm>
        </p:spPr>
        <p:txBody>
          <a:bodyPr>
            <a:normAutofit/>
          </a:bodyPr>
          <a:lstStyle/>
          <a:p>
            <a:r>
              <a:rPr lang="en-US" dirty="0"/>
              <a:t>Click </a:t>
            </a:r>
            <a:r>
              <a:rPr lang="en-US" b="1" dirty="0"/>
              <a:t>Get API key </a:t>
            </a:r>
            <a:r>
              <a:rPr lang="en-US" dirty="0"/>
              <a:t>and start</a:t>
            </a:r>
          </a:p>
          <a:p>
            <a:r>
              <a:rPr lang="en-US" dirty="0"/>
              <a:t>Notice the different levels of service have different pricing</a:t>
            </a:r>
          </a:p>
          <a:p>
            <a:r>
              <a:rPr lang="en-US" dirty="0"/>
              <a:t>Should take you to keys page, if not </a:t>
            </a:r>
          </a:p>
          <a:p>
            <a:r>
              <a:rPr lang="en-US" dirty="0">
                <a:hlinkClick r:id="rId2"/>
              </a:rPr>
              <a:t>https://home.openweathermap.org/api_keys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D7906-BE1C-434F-B83F-DB41EAED3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2084355"/>
            <a:ext cx="6860117" cy="4103751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3DA086-B929-5743-A3D5-851D49B185C4}"/>
              </a:ext>
            </a:extLst>
          </p:cNvPr>
          <p:cNvCxnSpPr>
            <a:cxnSpLocks/>
          </p:cNvCxnSpPr>
          <p:nvPr/>
        </p:nvCxnSpPr>
        <p:spPr>
          <a:xfrm flipH="1">
            <a:off x="8122808" y="1388533"/>
            <a:ext cx="1512259" cy="193446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2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3589-0B8E-1B4A-81D5-EA638501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a name for your key and click generate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3470-6574-3B49-8AD8-0D867BA4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2467" cy="4351338"/>
          </a:xfrm>
        </p:spPr>
        <p:txBody>
          <a:bodyPr/>
          <a:lstStyle/>
          <a:p>
            <a:r>
              <a:rPr lang="en-US" dirty="0"/>
              <a:t>Developers may need many keys for different services</a:t>
            </a:r>
          </a:p>
          <a:p>
            <a:r>
              <a:rPr lang="en-US" dirty="0"/>
              <a:t>Copy your key, or leave this page open</a:t>
            </a:r>
          </a:p>
          <a:p>
            <a:r>
              <a:rPr lang="en-US" dirty="0"/>
              <a:t>This key is like a password to access the API on your behalf, so you should keep it private</a:t>
            </a:r>
          </a:p>
          <a:p>
            <a:r>
              <a:rPr lang="en-US" dirty="0"/>
              <a:t>You can always check your key in your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A78F0-BBC5-BE43-9BE1-29AFCD1D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33" y="2378163"/>
            <a:ext cx="4529667" cy="324626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1024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F3E3-0634-734A-936A-9E66270A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current weather for Minneapolis?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7E03-8454-E445-A519-96CEC08F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" y="1825625"/>
            <a:ext cx="11345334" cy="4351338"/>
          </a:xfrm>
        </p:spPr>
        <p:txBody>
          <a:bodyPr/>
          <a:lstStyle/>
          <a:p>
            <a:r>
              <a:rPr lang="en-US" dirty="0"/>
              <a:t>Let's read the docs </a:t>
            </a:r>
            <a:r>
              <a:rPr lang="en-US" dirty="0">
                <a:hlinkClick r:id="rId2"/>
              </a:rPr>
              <a:t>https://openweathermap.org/forecast5</a:t>
            </a:r>
            <a:endParaRPr lang="en-US" dirty="0"/>
          </a:p>
          <a:p>
            <a:r>
              <a:rPr lang="en-US" dirty="0"/>
              <a:t>From the examples, it looks like we need to create a URL in this format for the Paris, France, forecast</a:t>
            </a:r>
          </a:p>
          <a:p>
            <a:r>
              <a:rPr lang="en-US" dirty="0"/>
              <a:t>But with </a:t>
            </a:r>
            <a:r>
              <a:rPr lang="en-US" b="1" dirty="0">
                <a:solidFill>
                  <a:srgbClr val="FF0000"/>
                </a:solidFill>
              </a:rPr>
              <a:t>KEY</a:t>
            </a:r>
            <a:r>
              <a:rPr lang="en-US" dirty="0"/>
              <a:t> replaced by your key</a:t>
            </a:r>
          </a:p>
          <a:p>
            <a:r>
              <a:rPr lang="en-US" dirty="0"/>
              <a:t>The URL includes data as </a:t>
            </a:r>
            <a:r>
              <a:rPr lang="en-US" b="1" dirty="0"/>
              <a:t>parameters</a:t>
            </a:r>
            <a:r>
              <a:rPr lang="en-US" dirty="0"/>
              <a:t>, key=value pairs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http://api.openweathermap.org/data/2.5/</a:t>
            </a:r>
            <a:r>
              <a:rPr lang="en-US" b="1" dirty="0" err="1"/>
              <a:t>weather?q</a:t>
            </a:r>
            <a:r>
              <a:rPr lang="en-US" b="1" dirty="0"/>
              <a:t>=</a:t>
            </a:r>
            <a:r>
              <a:rPr lang="en-US" b="1" dirty="0" err="1"/>
              <a:t>paris,fr&amp;appid</a:t>
            </a:r>
            <a:r>
              <a:rPr lang="en-US" b="1" dirty="0"/>
              <a:t>=</a:t>
            </a:r>
            <a:r>
              <a:rPr lang="en-US" b="1" dirty="0">
                <a:solidFill>
                  <a:srgbClr val="FF0000"/>
                </a:solidFill>
              </a:rPr>
              <a:t>KEY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58CA9D6-B407-B744-BF8B-F03D494FE302}"/>
              </a:ext>
            </a:extLst>
          </p:cNvPr>
          <p:cNvSpPr/>
          <p:nvPr/>
        </p:nvSpPr>
        <p:spPr>
          <a:xfrm rot="16200000">
            <a:off x="6675967" y="3675419"/>
            <a:ext cx="397934" cy="2616202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C5C83DE-8440-AB4F-843D-CC4516A95917}"/>
              </a:ext>
            </a:extLst>
          </p:cNvPr>
          <p:cNvSpPr/>
          <p:nvPr/>
        </p:nvSpPr>
        <p:spPr>
          <a:xfrm rot="16200000">
            <a:off x="9759686" y="3387819"/>
            <a:ext cx="432332" cy="3225799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FAFCB-367D-2947-A0BE-D09716652410}"/>
              </a:ext>
            </a:extLst>
          </p:cNvPr>
          <p:cNvSpPr txBox="1"/>
          <p:nvPr/>
        </p:nvSpPr>
        <p:spPr>
          <a:xfrm>
            <a:off x="5566833" y="5257792"/>
            <a:ext cx="223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Path to resource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333B1-63C2-2549-A580-3033C547BE92}"/>
              </a:ext>
            </a:extLst>
          </p:cNvPr>
          <p:cNvSpPr txBox="1"/>
          <p:nvPr/>
        </p:nvSpPr>
        <p:spPr>
          <a:xfrm>
            <a:off x="8362952" y="5257792"/>
            <a:ext cx="32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</a:t>
            </a:r>
          </a:p>
          <a:p>
            <a:r>
              <a:rPr lang="en-US" sz="2400" dirty="0"/>
              <a:t>Follow a </a:t>
            </a:r>
            <a:r>
              <a:rPr lang="en-US" sz="2400" b="1" dirty="0"/>
              <a:t>?</a:t>
            </a:r>
          </a:p>
          <a:p>
            <a:r>
              <a:rPr lang="en-US" sz="2400" b="1" i="1" dirty="0"/>
              <a:t>name=value </a:t>
            </a:r>
            <a:r>
              <a:rPr lang="en-US" sz="2400" dirty="0"/>
              <a:t>pairs </a:t>
            </a:r>
          </a:p>
          <a:p>
            <a:r>
              <a:rPr lang="en-US" sz="2400" dirty="0"/>
              <a:t>separated by </a:t>
            </a:r>
            <a:r>
              <a:rPr lang="en-US" sz="2400" b="1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84586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2364-D4F4-054C-A4F6-571575E2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-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6DC5-B2BB-EB4C-8140-E1212754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4333" cy="4693708"/>
          </a:xfrm>
        </p:spPr>
        <p:txBody>
          <a:bodyPr>
            <a:normAutofit/>
          </a:bodyPr>
          <a:lstStyle/>
          <a:p>
            <a:r>
              <a:rPr lang="en-US" dirty="0"/>
              <a:t>Create a URL like the one on the previous page</a:t>
            </a:r>
          </a:p>
          <a:p>
            <a:r>
              <a:rPr lang="en-US" dirty="0"/>
              <a:t>Replace </a:t>
            </a:r>
            <a:r>
              <a:rPr lang="en-US" b="1" dirty="0" err="1"/>
              <a:t>paris,fr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 err="1"/>
              <a:t>minneapolis,us</a:t>
            </a:r>
            <a:endParaRPr lang="en-US" b="1" dirty="0"/>
          </a:p>
          <a:p>
            <a:r>
              <a:rPr lang="en-US" dirty="0"/>
              <a:t>Replace </a:t>
            </a:r>
            <a:r>
              <a:rPr lang="en-US" b="1" dirty="0">
                <a:solidFill>
                  <a:srgbClr val="FF0000"/>
                </a:solidFill>
              </a:rPr>
              <a:t>KEY</a:t>
            </a:r>
            <a:r>
              <a:rPr lang="en-US" dirty="0"/>
              <a:t> with your own key</a:t>
            </a:r>
          </a:p>
          <a:p>
            <a:r>
              <a:rPr lang="en-US" dirty="0"/>
              <a:t>Try this URL in your browser. What response do you get?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pasting the response into JSON Formatter to help see the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B9434-9BE9-5C41-BA1A-9F92D114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8987"/>
            <a:ext cx="12192000" cy="14741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736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F3E3-0634-734A-936A-9E66270A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7E03-8454-E445-A519-96CEC08F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2" y="1825625"/>
            <a:ext cx="7872957" cy="33559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Look at the temperatures - looks odd? By default, the temperatures are in standard temperature units called Kelvin</a:t>
            </a:r>
          </a:p>
          <a:p>
            <a:r>
              <a:rPr lang="en-US" dirty="0"/>
              <a:t>Should we convert in code?</a:t>
            </a:r>
          </a:p>
          <a:p>
            <a:r>
              <a:rPr lang="en-US" dirty="0"/>
              <a:t>Let's check the documentation first</a:t>
            </a:r>
          </a:p>
          <a:p>
            <a:r>
              <a:rPr lang="en-US" dirty="0"/>
              <a:t>If we add another parameter we can set the units to something more readable</a:t>
            </a:r>
          </a:p>
          <a:p>
            <a:r>
              <a:rPr lang="en-US" dirty="0"/>
              <a:t>Since we are in the US, let's use imperial or US measurements for Fahrenheit (although if you prefer Celsius, use metric)</a:t>
            </a:r>
          </a:p>
          <a:p>
            <a:endParaRPr lang="en-US" dirty="0"/>
          </a:p>
          <a:p>
            <a:r>
              <a:rPr lang="en-US" dirty="0"/>
              <a:t>So your URL will look like this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C5C83DE-8440-AB4F-843D-CC4516A95917}"/>
              </a:ext>
            </a:extLst>
          </p:cNvPr>
          <p:cNvSpPr/>
          <p:nvPr/>
        </p:nvSpPr>
        <p:spPr>
          <a:xfrm rot="16200000">
            <a:off x="9210289" y="5198131"/>
            <a:ext cx="374380" cy="1760024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333B1-63C2-2549-A580-3033C547BE92}"/>
              </a:ext>
            </a:extLst>
          </p:cNvPr>
          <p:cNvSpPr txBox="1"/>
          <p:nvPr/>
        </p:nvSpPr>
        <p:spPr>
          <a:xfrm>
            <a:off x="5797551" y="6284404"/>
            <a:ext cx="611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</a:t>
            </a:r>
            <a:r>
              <a:rPr lang="en-US" sz="2400" b="1" dirty="0"/>
              <a:t>units=</a:t>
            </a:r>
            <a:r>
              <a:rPr lang="en-US" sz="2400" dirty="0"/>
              <a:t>imperial or </a:t>
            </a:r>
            <a:r>
              <a:rPr lang="en-US" sz="2400" b="1" dirty="0"/>
              <a:t>units=metric </a:t>
            </a:r>
            <a:r>
              <a:rPr lang="en-US" sz="2400" dirty="0"/>
              <a:t>parameter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2EB63-3E1B-584A-BEEB-A18E769C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30" y="781765"/>
            <a:ext cx="5496443" cy="48368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30D4E0-F80B-F740-868D-87F7B2B9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67" y="1682092"/>
            <a:ext cx="3748617" cy="281358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BF6A92-0802-CE48-B600-78530D258443}"/>
              </a:ext>
            </a:extLst>
          </p:cNvPr>
          <p:cNvSpPr/>
          <p:nvPr/>
        </p:nvSpPr>
        <p:spPr>
          <a:xfrm>
            <a:off x="259291" y="5359417"/>
            <a:ext cx="11673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http://</a:t>
            </a:r>
            <a:r>
              <a:rPr lang="en-US" sz="2400" b="1" dirty="0" err="1"/>
              <a:t>api.openweathermap.org</a:t>
            </a:r>
            <a:r>
              <a:rPr lang="en-US" sz="2400" b="1" dirty="0"/>
              <a:t>/data/2.5/</a:t>
            </a:r>
            <a:r>
              <a:rPr lang="en-US" sz="2400" b="1" dirty="0" err="1"/>
              <a:t>weather?q</a:t>
            </a:r>
            <a:r>
              <a:rPr lang="en-US" sz="2400" b="1" dirty="0"/>
              <a:t>=</a:t>
            </a:r>
            <a:r>
              <a:rPr lang="en-US" sz="2400" b="1" dirty="0" err="1"/>
              <a:t>paris,fr&amp;units</a:t>
            </a:r>
            <a:r>
              <a:rPr lang="en-US" sz="2400" b="1" dirty="0"/>
              <a:t>=</a:t>
            </a:r>
            <a:r>
              <a:rPr lang="en-US" sz="2400" b="1" dirty="0" err="1"/>
              <a:t>imperial&amp;appid</a:t>
            </a:r>
            <a:r>
              <a:rPr lang="en-US" sz="2400" b="1" dirty="0"/>
              <a:t>=</a:t>
            </a:r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34196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2060-1270-394F-9946-8A97F1F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different computer systems talk to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8C5-A74C-0745-B268-789B47CE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to consider:</a:t>
            </a:r>
          </a:p>
          <a:p>
            <a:pPr lvl="1"/>
            <a:r>
              <a:rPr lang="en-US" dirty="0"/>
              <a:t>An e-commerce retailer. Which systems may work together to display products (with reviews, similar product suggestions) on pages, take orders, process orders, ship orders... ? </a:t>
            </a:r>
          </a:p>
          <a:p>
            <a:endParaRPr lang="en-US" dirty="0"/>
          </a:p>
          <a:p>
            <a:r>
              <a:rPr lang="en-US" dirty="0"/>
              <a:t>Typical IT infrastructure has many separate systems that communicate as needed</a:t>
            </a:r>
          </a:p>
        </p:txBody>
      </p:sp>
    </p:spTree>
    <p:extLst>
      <p:ext uri="{BB962C8B-B14F-4D97-AF65-F5344CB8AC3E}">
        <p14:creationId xmlns:p14="http://schemas.microsoft.com/office/powerpoint/2010/main" val="85327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5A0C-5638-D041-969A-47F2A3C2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091E-79E0-AA40-889E-C9D4A910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5" y="5350933"/>
            <a:ext cx="11006667" cy="116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Replace the 123456789 key with your own</a:t>
            </a:r>
          </a:p>
          <a:p>
            <a:pPr marL="0" indent="0">
              <a:buNone/>
            </a:pPr>
            <a:r>
              <a:rPr lang="en-US" dirty="0"/>
              <a:t>If you used metric, then adjust the print statement to print C instead of 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B8295-26C0-784A-BE22-425A9CB9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2" y="1690687"/>
            <a:ext cx="11802011" cy="34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0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00D3-1157-A143-AD8E-2FF240B6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A0D2-69D2-A642-ACC7-04CD4BF7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not a good idea to write your key in code</a:t>
            </a:r>
          </a:p>
          <a:p>
            <a:r>
              <a:rPr lang="en-US" dirty="0"/>
              <a:t>How can you keep the key secret and push code to GitHub?</a:t>
            </a:r>
          </a:p>
          <a:p>
            <a:r>
              <a:rPr lang="en-US" dirty="0"/>
              <a:t>Keys can change - you might have a different key for development and for the real product</a:t>
            </a:r>
          </a:p>
          <a:p>
            <a:r>
              <a:rPr lang="en-US" dirty="0"/>
              <a:t>If the key is compromised (e.g. it accidentally got published to GitHub) it needs to be deleted and a new key re-issued</a:t>
            </a:r>
          </a:p>
          <a:p>
            <a:endParaRPr lang="en-US" dirty="0"/>
          </a:p>
          <a:p>
            <a:r>
              <a:rPr lang="en-US" dirty="0"/>
              <a:t>One solution: save the key in an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196491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B561-E9C2-C84F-871B-614743AC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4CA8-CCE6-2547-BF73-4C9529A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your computer stores</a:t>
            </a:r>
          </a:p>
          <a:p>
            <a:r>
              <a:rPr lang="en-US" dirty="0"/>
              <a:t>Programs can read environment variables</a:t>
            </a:r>
          </a:p>
          <a:p>
            <a:r>
              <a:rPr lang="en-US" dirty="0"/>
              <a:t>Common solution to private data needed by programs, that should not be part of the codebase</a:t>
            </a:r>
          </a:p>
          <a:p>
            <a:r>
              <a:rPr lang="en-US" dirty="0"/>
              <a:t>Also used to store database access credentials </a:t>
            </a:r>
          </a:p>
          <a:p>
            <a:r>
              <a:rPr lang="en-US" dirty="0"/>
              <a:t>And for high-level development settings </a:t>
            </a:r>
          </a:p>
          <a:p>
            <a:pPr lvl="1"/>
            <a:r>
              <a:rPr lang="en-US" dirty="0"/>
              <a:t>Run the program in development or production mode? </a:t>
            </a:r>
          </a:p>
          <a:p>
            <a:pPr lvl="1"/>
            <a:r>
              <a:rPr lang="en-US" dirty="0"/>
              <a:t>What port should the web server run 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2E81C-7492-7343-BD27-2B7D0C66DCA0}"/>
              </a:ext>
            </a:extLst>
          </p:cNvPr>
          <p:cNvSpPr txBox="1"/>
          <p:nvPr/>
        </p:nvSpPr>
        <p:spPr>
          <a:xfrm>
            <a:off x="2506134" y="5896401"/>
            <a:ext cx="91778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Remember how to set an environment variable on your computer</a:t>
            </a:r>
          </a:p>
          <a:p>
            <a:r>
              <a:rPr lang="en-US" sz="2400" dirty="0"/>
              <a:t>You'll need to set environment variables several more times in this class</a:t>
            </a:r>
          </a:p>
        </p:txBody>
      </p:sp>
    </p:spTree>
    <p:extLst>
      <p:ext uri="{BB962C8B-B14F-4D97-AF65-F5344CB8AC3E}">
        <p14:creationId xmlns:p14="http://schemas.microsoft.com/office/powerpoint/2010/main" val="826246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9763-A613-A041-919B-9E13AF63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Temporarily Setting an Environment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EF55-0859-A241-B4B9-0F007A94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98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Temporarily, in the terminal/command prompt you will run your Python code from</a:t>
            </a:r>
          </a:p>
          <a:p>
            <a:r>
              <a:rPr lang="en-US" dirty="0"/>
              <a:t>Replace 123456789 with your actual key</a:t>
            </a:r>
          </a:p>
          <a:p>
            <a:r>
              <a:rPr lang="en-US" u="sng" dirty="0"/>
              <a:t>When you close this terminal/command prompt, the environment variable will be forgotten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MAC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export WEATHER_KEY=123456789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PC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set WEATHER_KEY=123456789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EB774-A5F8-A543-8CA6-BD9130597531}"/>
              </a:ext>
            </a:extLst>
          </p:cNvPr>
          <p:cNvSpPr txBox="1"/>
          <p:nvPr/>
        </p:nvSpPr>
        <p:spPr>
          <a:xfrm>
            <a:off x="7992533" y="3481083"/>
            <a:ext cx="3361267" cy="31393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verify on Mac</a:t>
            </a:r>
          </a:p>
          <a:p>
            <a:r>
              <a:rPr lang="en-US" dirty="0"/>
              <a:t>- Print WEATHER_KEY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echo $WEATHER_KEY </a:t>
            </a:r>
          </a:p>
          <a:p>
            <a:r>
              <a:rPr lang="en-US" dirty="0"/>
              <a:t>- Print all environment variables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To verify on PC </a:t>
            </a:r>
          </a:p>
          <a:p>
            <a:r>
              <a:rPr lang="en-US" dirty="0"/>
              <a:t>- Print WEATHER_KEY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echo %WEATHER_KEY%</a:t>
            </a:r>
          </a:p>
          <a:p>
            <a:r>
              <a:rPr lang="en-US" dirty="0"/>
              <a:t>- Print all environment variables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232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A737-5443-E54D-8FFD-5F1A50C3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variables,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4C29-C453-B94E-BA7E-14D809E7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5" y="1603376"/>
            <a:ext cx="11226255" cy="4351338"/>
          </a:xfrm>
        </p:spPr>
        <p:txBody>
          <a:bodyPr/>
          <a:lstStyle/>
          <a:p>
            <a:r>
              <a:rPr lang="en-US" dirty="0"/>
              <a:t>Run your code that expects to have an environment variable</a:t>
            </a:r>
          </a:p>
          <a:p>
            <a:r>
              <a:rPr lang="en-US" dirty="0"/>
              <a:t>Click on the name of the file you are running, menu bar, top right</a:t>
            </a:r>
          </a:p>
          <a:p>
            <a:r>
              <a:rPr lang="en-US" dirty="0"/>
              <a:t>Select Edit Configurations, Environment Variables, Add</a:t>
            </a:r>
          </a:p>
          <a:p>
            <a:r>
              <a:rPr lang="en-US" dirty="0"/>
              <a:t>Environment variable will be set when you run this </a:t>
            </a:r>
          </a:p>
          <a:p>
            <a:pPr marL="0" indent="0">
              <a:buNone/>
            </a:pPr>
            <a:r>
              <a:rPr lang="en-US" dirty="0"/>
              <a:t>code by clicking the play button for the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1552D-A0E3-4E4E-B167-799FAB76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0" y="5192378"/>
            <a:ext cx="2738967" cy="1239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B9ECE-B44C-7749-B42B-DB62BC63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08" y="4225940"/>
            <a:ext cx="4957608" cy="2398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560641-6881-3D4C-AECE-117B97B64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17" y="3359031"/>
            <a:ext cx="2898204" cy="32657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19A52B-7A83-3B41-B2EF-C8C8181B910A}"/>
              </a:ext>
            </a:extLst>
          </p:cNvPr>
          <p:cNvCxnSpPr>
            <a:cxnSpLocks/>
          </p:cNvCxnSpPr>
          <p:nvPr/>
        </p:nvCxnSpPr>
        <p:spPr>
          <a:xfrm>
            <a:off x="7670800" y="4991906"/>
            <a:ext cx="418142" cy="690253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555988-3868-9E4F-8701-D17FDBCFF420}"/>
              </a:ext>
            </a:extLst>
          </p:cNvPr>
          <p:cNvCxnSpPr>
            <a:cxnSpLocks/>
          </p:cNvCxnSpPr>
          <p:nvPr/>
        </p:nvCxnSpPr>
        <p:spPr>
          <a:xfrm flipH="1">
            <a:off x="9044383" y="5085909"/>
            <a:ext cx="829564" cy="979561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51519E-96C3-C247-A962-522B0BD15436}"/>
              </a:ext>
            </a:extLst>
          </p:cNvPr>
          <p:cNvCxnSpPr>
            <a:cxnSpLocks/>
          </p:cNvCxnSpPr>
          <p:nvPr/>
        </p:nvCxnSpPr>
        <p:spPr>
          <a:xfrm flipH="1">
            <a:off x="1785976" y="4702598"/>
            <a:ext cx="829564" cy="979561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9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C782-0328-B044-A54E-FA180046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Variables, Set Permanently (until you change 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645C-1006-6643-B178-44EC8669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Mac: edit your </a:t>
            </a:r>
            <a:r>
              <a:rPr lang="en-US" b="1" dirty="0"/>
              <a:t>~/.</a:t>
            </a:r>
            <a:r>
              <a:rPr lang="en-US" b="1" dirty="0" err="1"/>
              <a:t>bash_profile</a:t>
            </a:r>
            <a:r>
              <a:rPr lang="en-US" b="1" dirty="0"/>
              <a:t> </a:t>
            </a:r>
            <a:r>
              <a:rPr lang="en-US" dirty="0"/>
              <a:t>file and add the same command from the previous slide. Start a new terminal or run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source ~/.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bash_profile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to apply the new variable</a:t>
            </a:r>
          </a:p>
          <a:p>
            <a:endParaRPr lang="en-US" dirty="0"/>
          </a:p>
          <a:p>
            <a:r>
              <a:rPr lang="en-US" dirty="0"/>
              <a:t>PC: in your advanced computer systems, look for the environment variables setting  </a:t>
            </a:r>
            <a:r>
              <a:rPr lang="en-US" dirty="0">
                <a:hlinkClick r:id="rId2"/>
              </a:rPr>
              <a:t>https://www.computerhope.com/issues/ch000549.htm#windows8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i="1" dirty="0"/>
              <a:t>Lab PCs don't have permission to set environment variables</a:t>
            </a:r>
          </a:p>
          <a:p>
            <a:r>
              <a:rPr lang="en-US" b="1" i="1" dirty="0"/>
              <a:t>Set temporarily, or in PyCharm</a:t>
            </a:r>
          </a:p>
        </p:txBody>
      </p:sp>
    </p:spTree>
    <p:extLst>
      <p:ext uri="{BB962C8B-B14F-4D97-AF65-F5344CB8AC3E}">
        <p14:creationId xmlns:p14="http://schemas.microsoft.com/office/powerpoint/2010/main" val="118602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D51B-C309-4A49-88C8-2A7BAD1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environment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DCDF-0754-8D45-BED1-D43747A3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an environment variable called WEATHER_KEY</a:t>
            </a:r>
          </a:p>
          <a:p>
            <a:r>
              <a:rPr lang="en-US" dirty="0"/>
              <a:t>In your code,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/>
              <a:t>, and read environment variable</a:t>
            </a:r>
          </a:p>
          <a:p>
            <a:r>
              <a:rPr lang="en-US" dirty="0"/>
              <a:t>Temporarily print it out, to verify it was read correctly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0E395-2BD0-6549-A058-7057E7E7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11" y="3526367"/>
            <a:ext cx="10088089" cy="2650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157F4-7E94-5340-BB07-17B33DF71803}"/>
              </a:ext>
            </a:extLst>
          </p:cNvPr>
          <p:cNvSpPr txBox="1"/>
          <p:nvPr/>
        </p:nvSpPr>
        <p:spPr>
          <a:xfrm>
            <a:off x="3302000" y="6291263"/>
            <a:ext cx="7649723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Add this to the start of your main method, rest of your program follows </a:t>
            </a:r>
          </a:p>
        </p:txBody>
      </p:sp>
    </p:spTree>
    <p:extLst>
      <p:ext uri="{BB962C8B-B14F-4D97-AF65-F5344CB8AC3E}">
        <p14:creationId xmlns:p14="http://schemas.microsoft.com/office/powerpoint/2010/main" val="3602289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D057-81E6-0D4D-9B2E-1D3F6B36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8F41-5379-1B4A-9B59-91115BB7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Building the URL string from other strings is error prone</a:t>
            </a:r>
          </a:p>
          <a:p>
            <a:r>
              <a:rPr lang="en-US" dirty="0"/>
              <a:t>And we might need to change the city and country, so it would be useful to have more control over what query parameters are used</a:t>
            </a:r>
          </a:p>
          <a:p>
            <a:r>
              <a:rPr lang="en-US" dirty="0"/>
              <a:t>Requests is helpful - from their documentation: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299D2-54E9-F343-B64F-72555129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17" y="3746500"/>
            <a:ext cx="8343900" cy="3111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1827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A296-7163-D94F-B5C4-073FB03C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3DB0C-8C5C-E644-9509-07ACC9BD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7" y="1593850"/>
            <a:ext cx="11463506" cy="43545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2B1B-438A-3543-9041-03E0B4F7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733" y="681567"/>
            <a:ext cx="6366934" cy="1824566"/>
          </a:xfrm>
          <a:solidFill>
            <a:schemeClr val="bg1"/>
          </a:solidFill>
          <a:ln>
            <a:solidFill>
              <a:srgbClr val="00206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Modify your main function</a:t>
            </a:r>
          </a:p>
          <a:p>
            <a:r>
              <a:rPr lang="en-US" dirty="0"/>
              <a:t>Modify the URL - just need the base now</a:t>
            </a:r>
          </a:p>
          <a:p>
            <a:r>
              <a:rPr lang="en-US" dirty="0"/>
              <a:t>Query parameters in a dictionary</a:t>
            </a:r>
          </a:p>
          <a:p>
            <a:r>
              <a:rPr lang="en-US" dirty="0"/>
              <a:t>More readable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19BDD-2006-9E4C-BE1A-E37BC1070D88}"/>
              </a:ext>
            </a:extLst>
          </p:cNvPr>
          <p:cNvSpPr txBox="1"/>
          <p:nvPr/>
        </p:nvSpPr>
        <p:spPr>
          <a:xfrm>
            <a:off x="694267" y="5948362"/>
            <a:ext cx="10659533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Your turn</a:t>
            </a:r>
            <a:r>
              <a:rPr lang="en-US" sz="2800" dirty="0"/>
              <a:t>: check if the </a:t>
            </a:r>
            <a:r>
              <a:rPr lang="en-US" sz="2800" b="1" dirty="0"/>
              <a:t>key</a:t>
            </a:r>
            <a:r>
              <a:rPr lang="en-US" sz="2800" dirty="0"/>
              <a:t> is None after reading it. If it is None, end the program, print an error message, don't try to make the request </a:t>
            </a:r>
          </a:p>
        </p:txBody>
      </p:sp>
    </p:spTree>
    <p:extLst>
      <p:ext uri="{BB962C8B-B14F-4D97-AF65-F5344CB8AC3E}">
        <p14:creationId xmlns:p14="http://schemas.microsoft.com/office/powerpoint/2010/main" val="237084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EA04-F979-F541-9D88-F75C5E62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603F-A631-2241-99E6-E16E40F3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what city, and country (as a two-letter country code) they would like the weather for</a:t>
            </a:r>
          </a:p>
          <a:p>
            <a:r>
              <a:rPr lang="en-US" dirty="0"/>
              <a:t>Use that instead of the hard-coded '</a:t>
            </a:r>
            <a:r>
              <a:rPr lang="en-US" dirty="0" err="1"/>
              <a:t>minneapolis,us</a:t>
            </a:r>
            <a:r>
              <a:rPr lang="en-US" dirty="0"/>
              <a:t>'</a:t>
            </a:r>
          </a:p>
          <a:p>
            <a:r>
              <a:rPr lang="en-US" dirty="0"/>
              <a:t>Run and test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of country codes </a:t>
            </a:r>
            <a:r>
              <a:rPr lang="en-US" dirty="0">
                <a:hlinkClick r:id="rId2"/>
              </a:rPr>
              <a:t>https://en.wikipedia.org/wiki/List_of_ISO_3166_country_codes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8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0D1-7488-CB49-954E-C8D3E507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connect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B8A0-94BF-0043-AB2F-7B46426D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6467" cy="4351338"/>
          </a:xfrm>
        </p:spPr>
        <p:txBody>
          <a:bodyPr/>
          <a:lstStyle/>
          <a:p>
            <a:r>
              <a:rPr lang="en-US" dirty="0"/>
              <a:t>Message Passing </a:t>
            </a:r>
            <a:r>
              <a:rPr lang="en-US" dirty="0">
                <a:hlinkClick r:id="rId2"/>
              </a:rPr>
              <a:t>https://en.wikipedia.org/wiki/Message_passing</a:t>
            </a:r>
            <a:r>
              <a:rPr lang="en-US" dirty="0"/>
              <a:t> </a:t>
            </a:r>
          </a:p>
          <a:p>
            <a:r>
              <a:rPr lang="en-US" dirty="0"/>
              <a:t>CORBA - turning objects from one programing language into objects in another programming language</a:t>
            </a:r>
          </a:p>
          <a:p>
            <a:r>
              <a:rPr lang="en-US" dirty="0" err="1"/>
              <a:t>PubSub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https://en.wikipedia.org/wiki/Publish%E2%80%93subscribe_pattern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But one of the most common is via HTTP - RESTful APIs </a:t>
            </a:r>
          </a:p>
        </p:txBody>
      </p:sp>
    </p:spTree>
    <p:extLst>
      <p:ext uri="{BB962C8B-B14F-4D97-AF65-F5344CB8AC3E}">
        <p14:creationId xmlns:p14="http://schemas.microsoft.com/office/powerpoint/2010/main" val="3615049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A851-FCC2-9947-AA7A-8A50BF71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A4AC-D0E6-B741-9542-760C1495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Anyone's code crashed yet?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What else might go wrong?</a:t>
            </a:r>
          </a:p>
          <a:p>
            <a:endParaRPr lang="en-US" dirty="0"/>
          </a:p>
          <a:p>
            <a:r>
              <a:rPr lang="en-US" dirty="0"/>
              <a:t>You'll add some error handling in lab</a:t>
            </a:r>
          </a:p>
          <a:p>
            <a:endParaRPr lang="en-US" dirty="0"/>
          </a:p>
          <a:p>
            <a:r>
              <a:rPr lang="en-US" dirty="0"/>
              <a:t>Example with some error handling in the code repo for this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72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2787-FB36-3047-B152-AB36B0D6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BF2A-1F1B-4B40-B104-24ACC30F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request a forecast</a:t>
            </a:r>
          </a:p>
          <a:p>
            <a:r>
              <a:rPr lang="en-US" dirty="0"/>
              <a:t>Returns the five-day forecast in 3-hour increments</a:t>
            </a:r>
          </a:p>
          <a:p>
            <a:r>
              <a:rPr lang="en-US" dirty="0"/>
              <a:t>Try out this URL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72BEDB-DC0F-B94A-A9FA-4B9FC738E4D4}"/>
              </a:ext>
            </a:extLst>
          </p:cNvPr>
          <p:cNvSpPr/>
          <p:nvPr/>
        </p:nvSpPr>
        <p:spPr>
          <a:xfrm>
            <a:off x="838200" y="3678128"/>
            <a:ext cx="6590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api.openweathermap.org</a:t>
            </a:r>
            <a:r>
              <a:rPr lang="en-US" sz="2400" dirty="0"/>
              <a:t>/data/2.5/</a:t>
            </a:r>
            <a:r>
              <a:rPr lang="en-US" sz="2400" dirty="0" err="1"/>
              <a:t>forecast?q</a:t>
            </a:r>
            <a:r>
              <a:rPr lang="en-US" sz="2400" dirty="0"/>
              <a:t>=</a:t>
            </a:r>
            <a:r>
              <a:rPr lang="en-US" sz="2400" dirty="0" err="1"/>
              <a:t>minneapolis,us&amp;units</a:t>
            </a:r>
            <a:r>
              <a:rPr lang="en-US" sz="2400" dirty="0"/>
              <a:t>=</a:t>
            </a:r>
            <a:r>
              <a:rPr lang="en-US" sz="2400" dirty="0" err="1"/>
              <a:t>imperial&amp;appid</a:t>
            </a:r>
            <a:r>
              <a:rPr lang="en-US" sz="2400" dirty="0"/>
              <a:t>=</a:t>
            </a:r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1128C-0BD1-4748-B62D-07B35DFC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361" y="0"/>
            <a:ext cx="2664877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DF76F-D48C-FF4B-9846-0BD672E0D39B}"/>
              </a:ext>
            </a:extLst>
          </p:cNvPr>
          <p:cNvSpPr txBox="1"/>
          <p:nvPr/>
        </p:nvSpPr>
        <p:spPr>
          <a:xfrm>
            <a:off x="4090738" y="4968096"/>
            <a:ext cx="495253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Part of the forecast response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list</a:t>
            </a:r>
            <a:r>
              <a:rPr lang="en-US" sz="2800" dirty="0"/>
              <a:t> attribute is a list, that you can loop over in Python</a:t>
            </a:r>
          </a:p>
        </p:txBody>
      </p:sp>
    </p:spTree>
    <p:extLst>
      <p:ext uri="{BB962C8B-B14F-4D97-AF65-F5344CB8AC3E}">
        <p14:creationId xmlns:p14="http://schemas.microsoft.com/office/powerpoint/2010/main" val="1331569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52A1-9706-0E4E-B7E9-71B27A3D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could process it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EB29-9A95-2248-83C7-1D1DFDED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F9BCC-5939-504E-84C4-1A405757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506274"/>
            <a:ext cx="7302500" cy="3556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A8A59-FBFF-944A-A258-4697344D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2" y="1604010"/>
            <a:ext cx="4656667" cy="221850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A0C7F-1109-C948-9F0F-7EF724131FB8}"/>
              </a:ext>
            </a:extLst>
          </p:cNvPr>
          <p:cNvSpPr txBox="1"/>
          <p:nvPr/>
        </p:nvSpPr>
        <p:spPr>
          <a:xfrm>
            <a:off x="463550" y="5380672"/>
            <a:ext cx="111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</a:t>
            </a:r>
            <a:r>
              <a:rPr lang="en-US" dirty="0" err="1"/>
              <a:t>dt_txt</a:t>
            </a:r>
            <a:r>
              <a:rPr lang="en-US" dirty="0"/>
              <a:t> attribute for every forecast item in the list, but these times are in the UTC </a:t>
            </a:r>
            <a:r>
              <a:rPr lang="en-US" dirty="0" err="1"/>
              <a:t>timezone</a:t>
            </a:r>
            <a:r>
              <a:rPr lang="en-US" dirty="0"/>
              <a:t>. Converting from the timestamp into a datetime will give us a local Minnesota time. </a:t>
            </a:r>
          </a:p>
          <a:p>
            <a:r>
              <a:rPr lang="en-US" dirty="0"/>
              <a:t>Neither solution is perfect - times and time zones are hard.</a:t>
            </a:r>
          </a:p>
          <a:p>
            <a:r>
              <a:rPr lang="en-US" b="1" dirty="0"/>
              <a:t> See extra materials in D2L on time and </a:t>
            </a:r>
            <a:r>
              <a:rPr lang="en-US" b="1" dirty="0" err="1"/>
              <a:t>timezones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343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C890-0451-914A-8954-C1EFF46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requests - POST, PATCH,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0E85-F5AF-BD4B-80C0-C1813725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different methods you can use to make a HTTP request </a:t>
            </a:r>
          </a:p>
          <a:p>
            <a:r>
              <a:rPr lang="en-US" dirty="0"/>
              <a:t>This tells the server if you want to get data, or update data, or you've got a new data item to save....</a:t>
            </a:r>
          </a:p>
          <a:p>
            <a:r>
              <a:rPr lang="en-US" dirty="0"/>
              <a:t>So far, we've fetched data using a </a:t>
            </a:r>
            <a:r>
              <a:rPr lang="en-US" b="1" dirty="0"/>
              <a:t>GET</a:t>
            </a:r>
            <a:r>
              <a:rPr lang="en-US" dirty="0"/>
              <a:t> request</a:t>
            </a:r>
          </a:p>
          <a:p>
            <a:endParaRPr lang="en-US" dirty="0"/>
          </a:p>
          <a:p>
            <a:r>
              <a:rPr lang="en-US" dirty="0"/>
              <a:t>If you are using a social media app, and you write a new status, your browser will make a </a:t>
            </a:r>
            <a:r>
              <a:rPr lang="en-US" b="1" dirty="0"/>
              <a:t>POST</a:t>
            </a:r>
            <a:r>
              <a:rPr lang="en-US" dirty="0"/>
              <a:t> request to the server to create a new status in your account</a:t>
            </a:r>
          </a:p>
          <a:p>
            <a:r>
              <a:rPr lang="en-US" dirty="0"/>
              <a:t>If you edit your status, your browser will make a </a:t>
            </a:r>
            <a:r>
              <a:rPr lang="en-US" b="1" dirty="0"/>
              <a:t>PATCH</a:t>
            </a:r>
            <a:r>
              <a:rPr lang="en-US" dirty="0"/>
              <a:t> request to update your status</a:t>
            </a:r>
          </a:p>
          <a:p>
            <a:r>
              <a:rPr lang="en-US" dirty="0"/>
              <a:t>If you regret everything and want to delete your status, when you click the delete button, your browser will make a </a:t>
            </a:r>
            <a:r>
              <a:rPr lang="en-US" b="1" dirty="0"/>
              <a:t>DELETE</a:t>
            </a:r>
            <a:r>
              <a:rPr lang="en-US" dirty="0"/>
              <a:t> request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42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1F83-DBD4-2845-B6A4-31246DA2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Star </a:t>
            </a:r>
            <a:r>
              <a:rPr lang="en-US"/>
              <a:t>Wars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0B6B-12F4-AE45-9B53-23481BE7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use the SWAPI API to find out how much R2-D2 weighs?</a:t>
            </a:r>
          </a:p>
          <a:p>
            <a:r>
              <a:rPr lang="en-US" dirty="0"/>
              <a:t>Once you have his information, can you make another query to find out the name of the planet he is from?</a:t>
            </a:r>
          </a:p>
          <a:p>
            <a:r>
              <a:rPr lang="en-US" dirty="0">
                <a:hlinkClick r:id="rId2"/>
              </a:rPr>
              <a:t>https://swapi.co/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7372B-AFB0-2540-919A-05DACFE4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247" y="3547782"/>
            <a:ext cx="1981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0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0331-04CE-0245-916D-AA89AE18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Weather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E866-AF06-4744-9658-2B9632EE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forecast API to create a neatly formatted 5-day forecast, for anywhere the user chooses.</a:t>
            </a:r>
          </a:p>
          <a:p>
            <a:r>
              <a:rPr lang="en-US" dirty="0"/>
              <a:t>Make sure your program does not use your API key. It should read the key from an environment variable. </a:t>
            </a:r>
          </a:p>
          <a:p>
            <a:r>
              <a:rPr lang="en-US" dirty="0"/>
              <a:t>Your forecast should show the </a:t>
            </a:r>
            <a:r>
              <a:rPr lang="en-US" b="1" dirty="0"/>
              <a:t>temperature and unit (F or C)</a:t>
            </a:r>
            <a:r>
              <a:rPr lang="en-US" dirty="0"/>
              <a:t>, </a:t>
            </a:r>
            <a:r>
              <a:rPr lang="en-US" b="1" dirty="0"/>
              <a:t>weather description</a:t>
            </a:r>
            <a:r>
              <a:rPr lang="en-US" dirty="0"/>
              <a:t>, and </a:t>
            </a:r>
            <a:r>
              <a:rPr lang="en-US" b="1" dirty="0"/>
              <a:t>wind speed</a:t>
            </a:r>
            <a:r>
              <a:rPr lang="en-US" dirty="0"/>
              <a:t> for three hour intervals over the next 5 days.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1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0D1-7488-CB49-954E-C8D3E507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B8A0-94BF-0043-AB2F-7B46426D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2867" cy="4351338"/>
          </a:xfrm>
        </p:spPr>
        <p:txBody>
          <a:bodyPr/>
          <a:lstStyle/>
          <a:p>
            <a:r>
              <a:rPr lang="en-US" dirty="0"/>
              <a:t>Mandate from Jeff </a:t>
            </a:r>
            <a:r>
              <a:rPr lang="en-US" dirty="0" err="1"/>
              <a:t>Bezoz</a:t>
            </a:r>
            <a:r>
              <a:rPr lang="en-US" dirty="0"/>
              <a:t>, circa 2002</a:t>
            </a:r>
          </a:p>
          <a:p>
            <a:r>
              <a:rPr lang="en-US" dirty="0"/>
              <a:t>Required all the internal systems to communicate and externalize data via services</a:t>
            </a:r>
          </a:p>
          <a:p>
            <a:r>
              <a:rPr lang="en-US" dirty="0"/>
              <a:t>In other words, everything has a structured way to communicate with other services</a:t>
            </a:r>
          </a:p>
          <a:p>
            <a:r>
              <a:rPr lang="en-US" dirty="0"/>
              <a:t>How's Amazon doing today?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19C17-F2D5-FB4F-B6D4-F9D37F86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224" y="1027906"/>
            <a:ext cx="5905500" cy="429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ABA0F5-A042-894D-B0C0-64744D803FAC}"/>
              </a:ext>
            </a:extLst>
          </p:cNvPr>
          <p:cNvSpPr/>
          <p:nvPr/>
        </p:nvSpPr>
        <p:spPr>
          <a:xfrm>
            <a:off x="5973232" y="5992297"/>
            <a:ext cx="551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https://plus.google.com/+RipRowan/posts/eVeouesvaVX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231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0BE7-E9BC-1646-B276-90A9D626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63E8-C4FE-C945-855E-A74B03BD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the protocol used for browsers to request web pages, and for servers to send pages, images, other resources in response </a:t>
            </a:r>
          </a:p>
          <a:p>
            <a:endParaRPr lang="en-US" dirty="0"/>
          </a:p>
          <a:p>
            <a:r>
              <a:rPr lang="en-US" dirty="0"/>
              <a:t>Can also use HTTP to send requests from your program to another computer, somewhere else on the network (or internet)</a:t>
            </a:r>
          </a:p>
          <a:p>
            <a:r>
              <a:rPr lang="en-US" dirty="0"/>
              <a:t>The other computer can respond with data of some kind - a file, text, error message, or </a:t>
            </a:r>
            <a:r>
              <a:rPr lang="en-US" b="1" dirty="0"/>
              <a:t>JSON</a:t>
            </a:r>
          </a:p>
          <a:p>
            <a:r>
              <a:rPr lang="en-US" b="1" dirty="0"/>
              <a:t>See Mini topics &gt; JSON in D2L for background on JSON</a:t>
            </a:r>
          </a:p>
        </p:txBody>
      </p:sp>
    </p:spTree>
    <p:extLst>
      <p:ext uri="{BB962C8B-B14F-4D97-AF65-F5344CB8AC3E}">
        <p14:creationId xmlns:p14="http://schemas.microsoft.com/office/powerpoint/2010/main" val="359420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F67E-DAA4-F043-B68A-CC014BC4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with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9135-959C-4141-85C8-C5BA0796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has built-in libraries for making HTTP requests but it's a little clunky to use</a:t>
            </a:r>
          </a:p>
          <a:p>
            <a:r>
              <a:rPr lang="en-US" dirty="0"/>
              <a:t>So we'll use the </a:t>
            </a:r>
            <a:r>
              <a:rPr lang="en-US" b="1" dirty="0"/>
              <a:t>requests</a:t>
            </a:r>
            <a:r>
              <a:rPr lang="en-US" dirty="0"/>
              <a:t> library instead which is really nice </a:t>
            </a:r>
          </a:p>
          <a:p>
            <a:r>
              <a:rPr lang="en-US" dirty="0"/>
              <a:t>Create a virtual environment, activate it, and install requests with </a:t>
            </a:r>
          </a:p>
          <a:p>
            <a:endParaRPr lang="en-US" dirty="0"/>
          </a:p>
          <a:p>
            <a:r>
              <a:rPr lang="en-US" b="1" dirty="0"/>
              <a:t>pip install requests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http://docs.python-requests.org/en/master/</a:t>
            </a:r>
            <a:r>
              <a:rPr lang="en-US" dirty="0"/>
              <a:t> </a:t>
            </a:r>
          </a:p>
          <a:p>
            <a:r>
              <a:rPr lang="en-US" dirty="0"/>
              <a:t>See installing peewee slide from databases for correct version of the pip command for your computer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7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6EE-B7C4-6B4B-854B-7A826D81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6061-21E1-E841-B0B4-04E9099D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need a random cat fact</a:t>
            </a:r>
          </a:p>
          <a:p>
            <a:r>
              <a:rPr lang="en-US" dirty="0"/>
              <a:t>So we need a random cat fact service </a:t>
            </a:r>
          </a:p>
          <a:p>
            <a:r>
              <a:rPr lang="en-US" dirty="0"/>
              <a:t>Let's use the </a:t>
            </a:r>
            <a:r>
              <a:rPr lang="en-US" dirty="0">
                <a:hlinkClick r:id="rId2"/>
              </a:rPr>
              <a:t>https://catfact.ninja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93759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6EE-B7C4-6B4B-854B-7A826D81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6061-21E1-E841-B0B4-04E9099D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825624"/>
            <a:ext cx="2954867" cy="4778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dirty="0"/>
              <a:t>read the documentation to figure out what request to make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There's an example URL</a:t>
            </a:r>
          </a:p>
          <a:p>
            <a:r>
              <a:rPr lang="en-US" dirty="0"/>
              <a:t>Paste it into your browser address bar to see what happens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7AFD8-22AF-4448-9884-5D4EE884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78" y="0"/>
            <a:ext cx="8266922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145436-0E95-4B4D-A210-6759A8A0278F}"/>
              </a:ext>
            </a:extLst>
          </p:cNvPr>
          <p:cNvCxnSpPr>
            <a:cxnSpLocks/>
          </p:cNvCxnSpPr>
          <p:nvPr/>
        </p:nvCxnSpPr>
        <p:spPr>
          <a:xfrm>
            <a:off x="2878667" y="4572000"/>
            <a:ext cx="1046411" cy="7958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E762-5FA3-8B45-91C8-F3EA0E6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Test out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6F0B-3E3F-904D-B4E3-12641736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in browser or with curl </a:t>
            </a:r>
          </a:p>
          <a:p>
            <a:r>
              <a:rPr lang="en-US" dirty="0"/>
              <a:t>Looks like a random cat fact</a:t>
            </a:r>
          </a:p>
          <a:p>
            <a:r>
              <a:rPr lang="en-US" dirty="0"/>
              <a:t>What format is the data in?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DFAB0-38CA-C646-9B26-F5401FD5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3472"/>
            <a:ext cx="10328071" cy="2052373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3E0C5F-B468-B84B-B97E-5ABC5290E163}"/>
              </a:ext>
            </a:extLst>
          </p:cNvPr>
          <p:cNvSpPr txBox="1"/>
          <p:nvPr/>
        </p:nvSpPr>
        <p:spPr>
          <a:xfrm>
            <a:off x="643466" y="5780782"/>
            <a:ext cx="9956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JSON response - plain text but formatted to be readable by computers. Looks like a Python dictionary</a:t>
            </a:r>
          </a:p>
        </p:txBody>
      </p:sp>
    </p:spTree>
    <p:extLst>
      <p:ext uri="{BB962C8B-B14F-4D97-AF65-F5344CB8AC3E}">
        <p14:creationId xmlns:p14="http://schemas.microsoft.com/office/powerpoint/2010/main" val="383793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2039</Words>
  <Application>Microsoft Macintosh PowerPoint</Application>
  <PresentationFormat>Widescreen</PresentationFormat>
  <Paragraphs>227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APIs</vt:lpstr>
      <vt:lpstr>How do different computer systems talk to each other?</vt:lpstr>
      <vt:lpstr>Many ways to connect systems</vt:lpstr>
      <vt:lpstr>Amazon</vt:lpstr>
      <vt:lpstr>HTTP</vt:lpstr>
      <vt:lpstr>HTTP Requests with requests </vt:lpstr>
      <vt:lpstr>First HTTP request</vt:lpstr>
      <vt:lpstr>Using an API</vt:lpstr>
      <vt:lpstr>Step 2: Test out the API</vt:lpstr>
      <vt:lpstr>Step 3: How is the response structured?</vt:lpstr>
      <vt:lpstr>Step 4: Use in program </vt:lpstr>
      <vt:lpstr>Your Turn: Bitcoin Price API</vt:lpstr>
      <vt:lpstr>API Keys</vt:lpstr>
      <vt:lpstr>API Keys - Weather</vt:lpstr>
      <vt:lpstr>Subscribe to free service</vt:lpstr>
      <vt:lpstr>Enter a name for your key and click generate</vt:lpstr>
      <vt:lpstr>What's the current weather for Minneapolis?</vt:lpstr>
      <vt:lpstr>APIs - Parameters</vt:lpstr>
      <vt:lpstr>Documentation</vt:lpstr>
      <vt:lpstr>Use in program</vt:lpstr>
      <vt:lpstr>Key Management</vt:lpstr>
      <vt:lpstr>Environment Variables</vt:lpstr>
      <vt:lpstr>Temporarily Setting an Environment Variable </vt:lpstr>
      <vt:lpstr>Environment variables, PyCharm</vt:lpstr>
      <vt:lpstr>Environment Variables, Set Permanently (until you change it)</vt:lpstr>
      <vt:lpstr>Reading environment variable</vt:lpstr>
      <vt:lpstr>Query Parameters</vt:lpstr>
      <vt:lpstr>Query Parameters</vt:lpstr>
      <vt:lpstr>Your Turn</vt:lpstr>
      <vt:lpstr>Error Handling</vt:lpstr>
      <vt:lpstr>Other requests</vt:lpstr>
      <vt:lpstr>So we could process it like this</vt:lpstr>
      <vt:lpstr>Other requests - POST, PATCH, DELETE</vt:lpstr>
      <vt:lpstr>Exercise - Star Wars Stats</vt:lpstr>
      <vt:lpstr>Exercise - Weather Forecast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</dc:title>
  <dc:creator>Clara James</dc:creator>
  <cp:lastModifiedBy>Clara James</cp:lastModifiedBy>
  <cp:revision>1</cp:revision>
  <dcterms:created xsi:type="dcterms:W3CDTF">2019-10-02T01:47:25Z</dcterms:created>
  <dcterms:modified xsi:type="dcterms:W3CDTF">2019-10-02T01:55:48Z</dcterms:modified>
</cp:coreProperties>
</file>