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72" r:id="rId10"/>
    <p:sldId id="267" r:id="rId11"/>
    <p:sldId id="271" r:id="rId12"/>
    <p:sldId id="273" r:id="rId13"/>
    <p:sldId id="268" r:id="rId14"/>
    <p:sldId id="274" r:id="rId15"/>
    <p:sldId id="275" r:id="rId16"/>
    <p:sldId id="270" r:id="rId17"/>
    <p:sldId id="276" r:id="rId18"/>
    <p:sldId id="269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BADC-E581-4D9C-B16A-30CB37D5EF28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17831-7B0B-49F3-B3AB-E58EB7C720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0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(i.e. 100%), </a:t>
            </a:r>
            <a:r>
              <a:rPr lang="de-CH" dirty="0" err="1"/>
              <a:t>then</a:t>
            </a:r>
            <a:r>
              <a:rPr lang="de-CH" dirty="0"/>
              <a:t> I </a:t>
            </a:r>
            <a:r>
              <a:rPr lang="de-CH" dirty="0" err="1"/>
              <a:t>substitute</a:t>
            </a:r>
            <a:r>
              <a:rPr lang="de-CH" dirty="0"/>
              <a:t> </a:t>
            </a:r>
            <a:r>
              <a:rPr lang="de-CH" dirty="0" err="1"/>
              <a:t>whatever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1. Like </a:t>
            </a:r>
            <a:r>
              <a:rPr lang="de-CH" dirty="0" err="1"/>
              <a:t>this</a:t>
            </a:r>
            <a:r>
              <a:rPr lang="de-CH" dirty="0"/>
              <a:t>, I </a:t>
            </a:r>
            <a:r>
              <a:rPr lang="de-CH" dirty="0" err="1"/>
              <a:t>set</a:t>
            </a:r>
            <a:r>
              <a:rPr lang="de-CH" dirty="0"/>
              <a:t> a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just </a:t>
            </a:r>
            <a:r>
              <a:rPr lang="de-CH" dirty="0" err="1"/>
              <a:t>filtering</a:t>
            </a:r>
            <a:r>
              <a:rPr lang="de-CH" dirty="0"/>
              <a:t> out </a:t>
            </a:r>
            <a:r>
              <a:rPr lang="de-CH" dirty="0" err="1"/>
              <a:t>valuable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17831-7B0B-49F3-B3AB-E58EB7C720ED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35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A74A-0008-6CF3-DD30-8498FA1CB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0BA8E-349F-22B6-D178-7A34A6EAA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3AF83-95A0-56C0-1467-BB36E16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CCF35-E656-07EA-882E-9E0DA050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F2B71-15A5-DF4D-FEA1-A3F99D9A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70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15C3D-B13D-0022-8073-61A6724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AEAFF-7645-FECC-3DAD-F1754DF2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F098-494F-CAB9-13CB-DA34E266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48B77-4417-BAEF-8991-EA05EA8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3B087-AFF2-7B85-1C02-9EADCE8A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5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EA0472-53DB-7B6B-3112-64B7A823F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26600-C200-C61F-5D95-DB596F1E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0420-574E-00BB-8CB6-01F896ED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6AE0-B42A-2D4C-7BB2-04FBBA4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6FD1C-7CB7-CFAA-CE91-CE24F930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1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DBC23-FAED-2F54-453C-0407662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63354-E310-5B36-5CB0-94BDDDCD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95E53-6DE2-AAE6-5B08-FF8CA30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63964-B200-B9F0-DB88-8013EE3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7FAAB-62D0-AE2D-09EC-63D5BE2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71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19A89-1E4E-8E1B-93B3-DDC5502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5A052-4BBC-1361-BE14-38322D7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48D40-B84D-7C06-24F8-BBBDCC5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01D2-E088-87B9-B917-830E6640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0B9B-A34E-155F-A9F9-3D66BDB7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6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A35F-C4B4-98AA-C0DF-96DA8CA7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44999-70AB-E4DB-DA66-D16081D2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1141C-20A9-E988-BAA5-B19BAC24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B4FF00-C8CE-9855-C389-E1C2B6C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4321F-63FF-BC12-0036-36802D8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9895F-7278-134A-739C-EF2196E8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2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FF91-4448-C074-5988-316CF49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5791C-A1B3-1075-A1F8-4A6D8E1B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1CD77-7197-B4C6-3024-2B9B9200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F9409B-CA1D-A6C1-FB24-71A381244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7763A0-4C49-644C-5DF8-ABC5F6D4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1990E-AD8C-BE09-C907-BD469D9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A4F635-28B6-DC43-023E-A1FDD6B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85283-70F3-51F8-12ED-D171C2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2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E7AE-12EF-14BE-1983-4C567F5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67D39-C8D7-6F1C-8C78-8C59BD67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111B7-BB6A-69ED-D5E1-58E67BF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27F38-69C8-A09F-805D-8E5FF86E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30F4D5-2F3D-995E-E0F7-4CBAA08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E97210-8788-85B3-259B-876B8E21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95017-3702-0074-3846-6766306E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5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F1449-EBFC-AED7-F64A-597B3573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CD21E-5192-44CD-9A7F-5DDC7B2E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0E50-104F-CA85-BD60-78B7229D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536A3A-4DE2-E7AA-87D7-F3A3C63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6C09F-E409-DEFC-98A3-95BBA51F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6A61B-220B-16F2-C102-67DBBDD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3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95E0-C16D-599F-A141-824BDD9D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9D6B1-EC42-6E2F-B051-2D44D415B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D9A12-D241-D6DA-F197-232ACF5F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06849-AE46-01F7-B584-913F88B2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08.11.2022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3C1C6-DAF7-F4EC-C47A-72BE7424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564EB-EC4F-9929-E9A3-9E4E199A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1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81E625-46F1-4361-8D96-4BCD7F55F698}"/>
              </a:ext>
            </a:extLst>
          </p:cNvPr>
          <p:cNvSpPr/>
          <p:nvPr userDrawn="1"/>
        </p:nvSpPr>
        <p:spPr>
          <a:xfrm>
            <a:off x="0" y="6246000"/>
            <a:ext cx="12193200" cy="6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8FDF0-46F3-61E7-2964-B31A8638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EB7E1-283E-6F23-EB5D-3BEB8432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9C4F0-3E6A-2388-473D-A7A6F7BB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2079F36-2327-43E4-B4FA-2AA4C52F31C5}" type="datetimeFigureOut">
              <a:rPr lang="de-CH" smtClean="0"/>
              <a:pPr/>
              <a:t>08.11.2022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8B642-EDDB-BFDB-EAAB-33BB97A9E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879B6-1B5A-93BE-B0D8-EAC9D403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A44CC2-ED12-4BD6-AE7C-BFECACF34FA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04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business/2015/jun/21/compass-group-subsidiary-paid-bribes-to-kazakhstan-customs-officials" TargetMode="External"/><Relationship Id="rId2" Type="http://schemas.openxmlformats.org/officeDocument/2006/relationships/hyperlink" Target="https://doi.org/10.1257/jel.50.1.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1/ijmr.120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bbc.com/news/world-latin-america-124603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business/2013/feb/17/zimbabwe-death-sanctions-business-diamond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theguardian.com/business/2015/jun/21/compass-group-subsidiary-paid-bribes-to-kazakhstan-customs-officia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A331F-1F47-18C8-396E-10055719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Political Corporate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Responsibility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B67A30-BC51-E693-99A4-182AD370E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Market </a:t>
            </a:r>
            <a:r>
              <a:rPr lang="de-CH" dirty="0" err="1"/>
              <a:t>Behavior</a:t>
            </a:r>
            <a:r>
              <a:rPr lang="de-CH" dirty="0"/>
              <a:t> Looking at Experimental Double </a:t>
            </a:r>
            <a:r>
              <a:rPr lang="de-CH" dirty="0" err="1"/>
              <a:t>Auction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Inform Regulators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8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Gains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Trade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5615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83.02%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82.98%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12.92%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93.45%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8.06%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696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2221C2-E4F0-51CE-63A1-7061DF01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947CBD-31AC-4192-0576-395EDB20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</a:t>
            </a:r>
            <a:r>
              <a:rPr lang="de-CH" sz="2800" dirty="0" err="1"/>
              <a:t>Volatility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338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10.10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6.81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12.14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9.03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7.31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0.28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7.46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0.02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6006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30C01-63BA-9C76-53FA-F43876AB6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8C4FE5-F018-E1A6-9B77-0A04A146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Levels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842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100.80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7.18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95.93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96.00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5.38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91.88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96.52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12.08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86819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040FC0-E270-36F8-1882-AED4F98D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Buyers</a:t>
            </a:r>
            <a:r>
              <a:rPr lang="de-CH" sz="2800" dirty="0"/>
              <a:t>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36299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25.20%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27.23%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36.97%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31.16%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25.34%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305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35.03%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29.69%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24.52%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0.03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02794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89C004-6516-12DE-06D7-1DA70CD6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3971B-1B5D-EAA5-AA43-46C4BAD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9BCBC7-3DCE-CE1A-6E52-36FD878DFA20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82079C-92D9-FB64-1CDD-BEF546D55FCE}"/>
              </a:ext>
            </a:extLst>
          </p:cNvPr>
          <p:cNvSpPr/>
          <p:nvPr/>
        </p:nvSpPr>
        <p:spPr>
          <a:xfrm>
            <a:off x="905256" y="2740152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2</a:t>
            </a:r>
            <a:endParaRPr lang="de-CH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9CA3E77-075D-3ABC-4725-65EACA45C927}"/>
              </a:ext>
            </a:extLst>
          </p:cNvPr>
          <p:cNvSpPr/>
          <p:nvPr/>
        </p:nvSpPr>
        <p:spPr>
          <a:xfrm>
            <a:off x="905256" y="3429000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3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DB5993-4971-C3A3-5E00-A36DAF79E37C}"/>
              </a:ext>
            </a:extLst>
          </p:cNvPr>
          <p:cNvSpPr/>
          <p:nvPr/>
        </p:nvSpPr>
        <p:spPr>
          <a:xfrm>
            <a:off x="905256" y="4117848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4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06618B-93E1-1992-49AE-4AF4CEA13940}"/>
              </a:ext>
            </a:extLst>
          </p:cNvPr>
          <p:cNvSpPr txBox="1"/>
          <p:nvPr/>
        </p:nvSpPr>
        <p:spPr>
          <a:xfrm>
            <a:off x="1792224" y="2119622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525FC-9F6A-3B0E-A302-225B4325DB26}"/>
              </a:ext>
            </a:extLst>
          </p:cNvPr>
          <p:cNvSpPr txBox="1"/>
          <p:nvPr/>
        </p:nvSpPr>
        <p:spPr>
          <a:xfrm>
            <a:off x="1792224" y="283895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RESEARCH QUESTION &amp; HYPOTHESES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3E866E-CA7F-F174-BF2C-F8067E22590E}"/>
              </a:ext>
            </a:extLst>
          </p:cNvPr>
          <p:cNvSpPr txBox="1"/>
          <p:nvPr/>
        </p:nvSpPr>
        <p:spPr>
          <a:xfrm>
            <a:off x="1792224" y="3527798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ANALYSIS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DED1D8-EF69-006A-DAE5-23DEAC774FD6}"/>
              </a:ext>
            </a:extLst>
          </p:cNvPr>
          <p:cNvSpPr txBox="1"/>
          <p:nvPr/>
        </p:nvSpPr>
        <p:spPr>
          <a:xfrm>
            <a:off x="1792224" y="4216646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SUMMARY &amp; POLICY RECOMMENDATIONS</a:t>
            </a:r>
          </a:p>
        </p:txBody>
      </p:sp>
      <p:pic>
        <p:nvPicPr>
          <p:cNvPr id="13" name="Grafik 12" descr="Bild von der Olivenhalle der UZH an der Affolternstrasse in Zürich Oerlikon">
            <a:extLst>
              <a:ext uri="{FF2B5EF4-FFF2-40B4-BE49-F238E27FC236}">
                <a16:creationId xmlns:a16="http://schemas.microsoft.com/office/drawing/2014/main" id="{484C4BCE-46B8-612E-111B-B4D646F5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r="15156"/>
          <a:stretch/>
        </p:blipFill>
        <p:spPr>
          <a:xfrm>
            <a:off x="6446520" y="-18288"/>
            <a:ext cx="5745480" cy="62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Sellers’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21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118.69%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39.71%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235.71%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401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61.35%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32.05%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106.42%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0.04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68.83%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34.94%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132.21%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53240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DB104D-5DE2-3B37-4DDE-7499D0ADD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4" y="924141"/>
            <a:ext cx="7746707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D4180C5-A494-439A-C0A8-5A6DE17A7499}"/>
              </a:ext>
            </a:extLst>
          </p:cNvPr>
          <p:cNvSpPr/>
          <p:nvPr/>
        </p:nvSpPr>
        <p:spPr>
          <a:xfrm>
            <a:off x="923544" y="3698529"/>
            <a:ext cx="10360136" cy="183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Main Take-Aways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SUMMARY &amp; POLICY RECOMMENDATIONS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D4D7F8-D7D6-E659-65E3-89AFDD146506}"/>
              </a:ext>
            </a:extLst>
          </p:cNvPr>
          <p:cNvGrpSpPr/>
          <p:nvPr/>
        </p:nvGrpSpPr>
        <p:grpSpPr>
          <a:xfrm>
            <a:off x="923544" y="1920240"/>
            <a:ext cx="2194560" cy="1207008"/>
            <a:chOff x="905256" y="1783080"/>
            <a:chExt cx="2194560" cy="120700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664E7BD-210A-EFB8-C610-6CF704E2DED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9706EE5-57BE-435D-392E-6133573D40F2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Market Efficiency</a:t>
              </a:r>
            </a:p>
          </p:txBody>
        </p:sp>
        <p:sp>
          <p:nvSpPr>
            <p:cNvPr id="8" name="Pfeil: nach oben 7">
              <a:extLst>
                <a:ext uri="{FF2B5EF4-FFF2-40B4-BE49-F238E27FC236}">
                  <a16:creationId xmlns:a16="http://schemas.microsoft.com/office/drawing/2014/main" id="{FD65E276-47C6-794E-9330-F68C17F6D2E4}"/>
                </a:ext>
              </a:extLst>
            </p:cNvPr>
            <p:cNvSpPr/>
            <p:nvPr/>
          </p:nvSpPr>
          <p:spPr>
            <a:xfrm rot="10800000"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Pfeil: nach oben 8">
              <a:extLst>
                <a:ext uri="{FF2B5EF4-FFF2-40B4-BE49-F238E27FC236}">
                  <a16:creationId xmlns:a16="http://schemas.microsoft.com/office/drawing/2014/main" id="{5CD36087-C306-EC20-51E5-E72EC0BF5C34}"/>
                </a:ext>
              </a:extLst>
            </p:cNvPr>
            <p:cNvSpPr/>
            <p:nvPr/>
          </p:nvSpPr>
          <p:spPr>
            <a:xfrm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D630EC1-0833-F132-A949-A6B8D8CAACCC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BDDAAED-D121-79B5-B77C-31A9351157FA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935EBD1-3DDD-8619-06B8-1A40FE31DF08}"/>
              </a:ext>
            </a:extLst>
          </p:cNvPr>
          <p:cNvGrpSpPr/>
          <p:nvPr/>
        </p:nvGrpSpPr>
        <p:grpSpPr>
          <a:xfrm>
            <a:off x="3666736" y="1920240"/>
            <a:ext cx="2194560" cy="1207008"/>
            <a:chOff x="905256" y="1783080"/>
            <a:chExt cx="2194560" cy="120700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43FD236-5BF7-954E-AEB8-79BA85380161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6238A8-EE90-9E1B-A0F3-6D0769AD25DE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</a:t>
              </a:r>
              <a:r>
                <a:rPr lang="de-CH" sz="1400" dirty="0" err="1">
                  <a:solidFill>
                    <a:schemeClr val="bg1"/>
                  </a:solidFill>
                </a:rPr>
                <a:t>Volatility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Pfeil: nach oben 19">
              <a:extLst>
                <a:ext uri="{FF2B5EF4-FFF2-40B4-BE49-F238E27FC236}">
                  <a16:creationId xmlns:a16="http://schemas.microsoft.com/office/drawing/2014/main" id="{044FEB6C-BEEC-D6B7-66CC-32D4D98B9765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feil: nach oben 20">
              <a:extLst>
                <a:ext uri="{FF2B5EF4-FFF2-40B4-BE49-F238E27FC236}">
                  <a16:creationId xmlns:a16="http://schemas.microsoft.com/office/drawing/2014/main" id="{35D3E9A7-E4D2-E5DD-31E3-0450F0C1D5D3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41E6DC-BFB2-422A-1401-DA055E978D8A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82A6B1-07CD-E74D-7259-69530DB7F759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C8262C-159A-BA1F-A579-03F85539D4DC}"/>
              </a:ext>
            </a:extLst>
          </p:cNvPr>
          <p:cNvGrpSpPr/>
          <p:nvPr/>
        </p:nvGrpSpPr>
        <p:grpSpPr>
          <a:xfrm>
            <a:off x="6432791" y="1920240"/>
            <a:ext cx="2194560" cy="1207008"/>
            <a:chOff x="905256" y="1783080"/>
            <a:chExt cx="2194560" cy="12070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28CBF63-5B4D-9DBF-8CF5-87DFE0C5250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AAB5C3F-1440-8ED9-D3A4-0DF75D49F28D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Levels</a:t>
              </a:r>
            </a:p>
          </p:txBody>
        </p:sp>
        <p:sp>
          <p:nvSpPr>
            <p:cNvPr id="27" name="Pfeil: nach oben 26">
              <a:extLst>
                <a:ext uri="{FF2B5EF4-FFF2-40B4-BE49-F238E27FC236}">
                  <a16:creationId xmlns:a16="http://schemas.microsoft.com/office/drawing/2014/main" id="{FAEC700E-9381-7E2F-8080-429ADD409DC1}"/>
                </a:ext>
              </a:extLst>
            </p:cNvPr>
            <p:cNvSpPr/>
            <p:nvPr/>
          </p:nvSpPr>
          <p:spPr>
            <a:xfrm rot="10800000">
              <a:off x="2249424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954CCD5-31A8-5BAF-B7EC-7617ED20B74D}"/>
                </a:ext>
              </a:extLst>
            </p:cNvPr>
            <p:cNvSpPr txBox="1"/>
            <p:nvPr/>
          </p:nvSpPr>
          <p:spPr>
            <a:xfrm>
              <a:off x="1367026" y="2354362"/>
              <a:ext cx="882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Overall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9A69FEB-9271-7F11-8FD3-E68D59D4815C}"/>
              </a:ext>
            </a:extLst>
          </p:cNvPr>
          <p:cNvGrpSpPr/>
          <p:nvPr/>
        </p:nvGrpSpPr>
        <p:grpSpPr>
          <a:xfrm>
            <a:off x="9089121" y="1920240"/>
            <a:ext cx="2194560" cy="1207008"/>
            <a:chOff x="905256" y="1783080"/>
            <a:chExt cx="2194560" cy="120700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2C471F1-F8B2-0359-32E3-35710B768188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39BC61A-D823-B998-2414-CD8ADDB86C94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Rel. </a:t>
              </a:r>
              <a:r>
                <a:rPr lang="de-CH" sz="1400" dirty="0" err="1">
                  <a:solidFill>
                    <a:schemeClr val="bg1"/>
                  </a:solidFill>
                </a:rPr>
                <a:t>Aggressiveness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Pfeil: nach oben 38">
              <a:extLst>
                <a:ext uri="{FF2B5EF4-FFF2-40B4-BE49-F238E27FC236}">
                  <a16:creationId xmlns:a16="http://schemas.microsoft.com/office/drawing/2014/main" id="{00A6D590-F1ED-535B-AFB0-16DCE59C7541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oben 39">
              <a:extLst>
                <a:ext uri="{FF2B5EF4-FFF2-40B4-BE49-F238E27FC236}">
                  <a16:creationId xmlns:a16="http://schemas.microsoft.com/office/drawing/2014/main" id="{C2D1A580-1315-8EDB-0DB4-E6E066EAECB0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33505BC-5812-A052-8BC8-61E915BABB9D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 err="1">
                  <a:solidFill>
                    <a:schemeClr val="bg1"/>
                  </a:solidFill>
                </a:rPr>
                <a:t>Buyers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899C563-8589-6F78-8FA0-FB675BC86FB8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</a:rPr>
                <a:t>Sellers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5F3AEF2-20D4-F6B9-E43E-2DC39D47F5C6}"/>
              </a:ext>
            </a:extLst>
          </p:cNvPr>
          <p:cNvSpPr txBox="1"/>
          <p:nvPr/>
        </p:nvSpPr>
        <p:spPr>
          <a:xfrm>
            <a:off x="923544" y="3698529"/>
            <a:ext cx="10360136" cy="183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just"/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definitely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market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–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(</a:t>
            </a:r>
            <a:r>
              <a:rPr lang="de-CH" dirty="0" err="1"/>
              <a:t>government</a:t>
            </a:r>
            <a:r>
              <a:rPr lang="de-CH" dirty="0"/>
              <a:t>) </a:t>
            </a:r>
            <a:r>
              <a:rPr lang="de-CH" dirty="0" err="1"/>
              <a:t>interference</a:t>
            </a:r>
            <a:r>
              <a:rPr lang="de-CH" dirty="0"/>
              <a:t>! </a:t>
            </a:r>
            <a:r>
              <a:rPr lang="de-CH" dirty="0" err="1"/>
              <a:t>Instead</a:t>
            </a:r>
            <a:r>
              <a:rPr lang="de-CH" dirty="0"/>
              <a:t>,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 (like </a:t>
            </a:r>
            <a:r>
              <a:rPr lang="de-CH" dirty="0" err="1"/>
              <a:t>norms</a:t>
            </a:r>
            <a:r>
              <a:rPr lang="de-CH" dirty="0"/>
              <a:t>!)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. </a:t>
            </a:r>
            <a:r>
              <a:rPr lang="de-CH" dirty="0" err="1"/>
              <a:t>Therefore</a:t>
            </a:r>
            <a:r>
              <a:rPr lang="de-CH" dirty="0"/>
              <a:t>, </a:t>
            </a:r>
            <a:r>
              <a:rPr lang="de-CH" dirty="0" err="1"/>
              <a:t>studying</a:t>
            </a:r>
            <a:r>
              <a:rPr lang="de-CH" dirty="0"/>
              <a:t> and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norms</a:t>
            </a:r>
            <a:r>
              <a:rPr lang="de-CH" dirty="0"/>
              <a:t> </a:t>
            </a:r>
            <a:r>
              <a:rPr lang="de-CH" dirty="0" err="1"/>
              <a:t>emerge</a:t>
            </a:r>
            <a:r>
              <a:rPr lang="de-CH" dirty="0"/>
              <a:t> and </a:t>
            </a:r>
            <a:r>
              <a:rPr lang="de-CH" dirty="0" err="1"/>
              <a:t>proliferate</a:t>
            </a:r>
            <a:r>
              <a:rPr lang="de-CH" dirty="0"/>
              <a:t> </a:t>
            </a:r>
            <a:r>
              <a:rPr lang="de-CH" dirty="0" err="1"/>
              <a:t>becomes</a:t>
            </a:r>
            <a:r>
              <a:rPr lang="de-CH" dirty="0"/>
              <a:t> imperative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9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65D6-A254-8A53-56A9-305A1582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259"/>
          </a:xfrm>
        </p:spPr>
        <p:txBody>
          <a:bodyPr>
            <a:normAutofit fontScale="90000"/>
          </a:bodyPr>
          <a:lstStyle/>
          <a:p>
            <a:r>
              <a:rPr lang="de-CH" sz="280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B135B-EF8D-19C0-2E56-B41E2AF4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>
            <a:normAutofit/>
          </a:bodyPr>
          <a:lstStyle/>
          <a:p>
            <a:r>
              <a:rPr lang="en-US" sz="1100" dirty="0"/>
              <a:t>Baron, D. P. (2001). Private politics, corporate social responsibility, and integrated strategy. Journal of Economics and Management Strategy, 10(1), 7–45. https://doi.org/10.1162/105864001300122548 </a:t>
            </a:r>
          </a:p>
          <a:p>
            <a:r>
              <a:rPr lang="en-US" sz="1100" dirty="0" err="1"/>
              <a:t>Kitzmueller</a:t>
            </a:r>
            <a:r>
              <a:rPr lang="en-US" sz="1100" dirty="0"/>
              <a:t>, M., &amp; </a:t>
            </a:r>
            <a:r>
              <a:rPr lang="en-US" sz="1100" dirty="0" err="1"/>
              <a:t>Shimshack</a:t>
            </a:r>
            <a:r>
              <a:rPr lang="en-US" sz="1100" dirty="0"/>
              <a:t>, J. (2012). Economic perspectives on corporate social responsibility. Journal of Economic Literature, 50(1), 51–84. </a:t>
            </a:r>
            <a:r>
              <a:rPr lang="en-US" sz="1100" dirty="0">
                <a:hlinkClick r:id="rId2"/>
              </a:rPr>
              <a:t>https://doi.org/10.1257/jel.50.1.51</a:t>
            </a:r>
            <a:endParaRPr lang="en-US" sz="1100" dirty="0"/>
          </a:p>
          <a:p>
            <a:r>
              <a:rPr lang="en-US" sz="1100" dirty="0"/>
              <a:t>Goodley, Simon (2013, February 17). Death, sanctions and big business in the struggle for Zimbabwe’s diamonds. </a:t>
            </a:r>
            <a:r>
              <a:rPr lang="en-US" sz="1100" i="1" dirty="0"/>
              <a:t>The Guardian. https://www.theguardian.com/business/2013/feb/17/zimbabwe-death-sanctions-business-diamonds </a:t>
            </a:r>
            <a:r>
              <a:rPr lang="en-US" sz="1100" dirty="0"/>
              <a:t>[accessed on October 25].</a:t>
            </a:r>
          </a:p>
          <a:p>
            <a:r>
              <a:rPr lang="en-US" sz="1100" i="1" dirty="0"/>
              <a:t> </a:t>
            </a:r>
            <a:r>
              <a:rPr lang="en-US" sz="1100" dirty="0"/>
              <a:t>Chevron fined for Amazon pollution by Ecuadorian court (2011, February 11). </a:t>
            </a:r>
            <a:r>
              <a:rPr lang="en-US" sz="1100" i="1" dirty="0"/>
              <a:t>BBC</a:t>
            </a:r>
            <a:r>
              <a:rPr lang="en-US" sz="1100" dirty="0"/>
              <a:t>. https://www.bbc.com/news/world-latin-america-12460333 [accessed on October 25].</a:t>
            </a:r>
          </a:p>
          <a:p>
            <a:r>
              <a:rPr lang="en-US" sz="1100" dirty="0"/>
              <a:t>Goodley, Simon (2015, June 21). Compass Group subsidiary ‘paid bribes to Kazakhstan customs officials’. </a:t>
            </a:r>
            <a:r>
              <a:rPr lang="en-US" sz="1100" i="1" dirty="0"/>
              <a:t>The Guardian. </a:t>
            </a:r>
            <a:r>
              <a:rPr lang="en-US" sz="1100" i="1" dirty="0">
                <a:hlinkClick r:id="rId3"/>
              </a:rPr>
              <a:t>https://www.theguardian.com/business/2015/jun/21/compass-group-subsidiary-paid-bribes-to-kazakhstan-customs-officials</a:t>
            </a:r>
            <a:r>
              <a:rPr lang="en-US" sz="1100" dirty="0"/>
              <a:t> [accessed on October 25].</a:t>
            </a:r>
          </a:p>
          <a:p>
            <a:r>
              <a:rPr lang="en-US" sz="1100" dirty="0" err="1"/>
              <a:t>Benabou</a:t>
            </a:r>
            <a:r>
              <a:rPr lang="en-US" sz="1100" dirty="0"/>
              <a:t>, R., &amp; </a:t>
            </a:r>
            <a:r>
              <a:rPr lang="en-US" sz="1100" dirty="0" err="1"/>
              <a:t>Tirole</a:t>
            </a:r>
            <a:r>
              <a:rPr lang="en-US" sz="1100" dirty="0"/>
              <a:t>, J. (2010). Individual and corporate social responsibility. </a:t>
            </a:r>
            <a:r>
              <a:rPr lang="en-US" sz="1100" dirty="0" err="1"/>
              <a:t>Economica</a:t>
            </a:r>
            <a:r>
              <a:rPr lang="en-US" sz="1100" dirty="0"/>
              <a:t>, 77(305), 1–19. https://doi.org/10.1111/j.1468-0335.2009.00843.x </a:t>
            </a:r>
          </a:p>
          <a:p>
            <a:r>
              <a:rPr lang="en-US" sz="1100" dirty="0" err="1"/>
              <a:t>Frynas</a:t>
            </a:r>
            <a:r>
              <a:rPr lang="en-US" sz="1100" dirty="0"/>
              <a:t>, J. G., &amp; Stephens, S. (2015). Political Corporate Social Responsibility: Reviewing Theories and Setting New Agendas. International Journal of Management Reviews, 17(4), 483–509. </a:t>
            </a:r>
            <a:r>
              <a:rPr lang="en-US" sz="1100" dirty="0">
                <a:hlinkClick r:id="rId4"/>
              </a:rPr>
              <a:t>https://doi.org/10.1111/ijmr.12049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6858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CSR – A Salient </a:t>
            </a:r>
            <a:r>
              <a:rPr lang="de-CH" sz="2800" dirty="0" err="1"/>
              <a:t>Issue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4613149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8388098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4941832"/>
            <a:ext cx="29657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Environmental </a:t>
            </a:r>
            <a:r>
              <a:rPr lang="de-CH" sz="1400" dirty="0" err="1"/>
              <a:t>pollution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oil</a:t>
            </a:r>
            <a:r>
              <a:rPr lang="de-CH" sz="1400" dirty="0"/>
              <a:t> </a:t>
            </a:r>
            <a:r>
              <a:rPr lang="de-CH" sz="1400" dirty="0" err="1"/>
              <a:t>giant</a:t>
            </a:r>
            <a:r>
              <a:rPr lang="de-CH" sz="1400" dirty="0"/>
              <a:t>  and </a:t>
            </a:r>
            <a:r>
              <a:rPr lang="de-CH" sz="1400" dirty="0" err="1"/>
              <a:t>insufficient</a:t>
            </a:r>
            <a:r>
              <a:rPr lang="de-CH" sz="1400" dirty="0"/>
              <a:t> clean-</a:t>
            </a:r>
            <a:r>
              <a:rPr lang="de-CH" sz="1400" dirty="0" err="1"/>
              <a:t>up</a:t>
            </a:r>
            <a:r>
              <a:rPr lang="de-CH" sz="1400" dirty="0"/>
              <a:t> </a:t>
            </a:r>
            <a:r>
              <a:rPr lang="de-CH" sz="1400" dirty="0" err="1"/>
              <a:t>efforts</a:t>
            </a:r>
            <a:r>
              <a:rPr lang="de-CH" sz="1400" dirty="0"/>
              <a:t> – Chevron (Texaco) in Ecuador (BBC, 2011)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4613149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Multinational </a:t>
            </a:r>
            <a:r>
              <a:rPr lang="de-CH" sz="1400" dirty="0" err="1"/>
              <a:t>catering</a:t>
            </a:r>
            <a:r>
              <a:rPr lang="de-CH" sz="1400" dirty="0"/>
              <a:t> </a:t>
            </a:r>
            <a:r>
              <a:rPr lang="de-CH" sz="1400" dirty="0" err="1"/>
              <a:t>corporation</a:t>
            </a:r>
            <a:r>
              <a:rPr lang="de-CH" sz="1400" dirty="0"/>
              <a:t> </a:t>
            </a:r>
            <a:r>
              <a:rPr lang="de-CH" sz="1400" dirty="0" err="1"/>
              <a:t>entangled</a:t>
            </a:r>
            <a:r>
              <a:rPr lang="de-CH" sz="1400" dirty="0"/>
              <a:t> in </a:t>
            </a:r>
            <a:r>
              <a:rPr lang="de-CH" sz="1400" dirty="0" err="1"/>
              <a:t>bribery</a:t>
            </a:r>
            <a:r>
              <a:rPr lang="de-CH" sz="1400" dirty="0"/>
              <a:t> </a:t>
            </a:r>
            <a:r>
              <a:rPr lang="de-CH" sz="1400" dirty="0" err="1"/>
              <a:t>scheme</a:t>
            </a:r>
            <a:r>
              <a:rPr lang="de-CH" sz="1400" dirty="0"/>
              <a:t> in </a:t>
            </a:r>
            <a:r>
              <a:rPr lang="de-CH" sz="1400" dirty="0" err="1"/>
              <a:t>Kazakhstan</a:t>
            </a:r>
            <a:r>
              <a:rPr lang="de-CH" sz="1400" dirty="0"/>
              <a:t> (The Guardian, 2015)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8388096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Transnational </a:t>
            </a:r>
            <a:r>
              <a:rPr lang="de-CH" sz="1400" dirty="0" err="1"/>
              <a:t>companies</a:t>
            </a:r>
            <a:r>
              <a:rPr lang="de-CH" sz="1400" dirty="0"/>
              <a:t> </a:t>
            </a:r>
            <a:r>
              <a:rPr lang="de-CH" sz="1400" dirty="0" err="1"/>
              <a:t>implied</a:t>
            </a:r>
            <a:r>
              <a:rPr lang="de-CH" sz="1400" dirty="0"/>
              <a:t> in trade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conflict</a:t>
            </a:r>
            <a:r>
              <a:rPr lang="de-CH" sz="1400" dirty="0"/>
              <a:t> </a:t>
            </a:r>
            <a:r>
              <a:rPr lang="de-CH" sz="1400" dirty="0" err="1"/>
              <a:t>resources</a:t>
            </a:r>
            <a:r>
              <a:rPr lang="de-CH" sz="1400" dirty="0"/>
              <a:t> (The Guardian, 2013)</a:t>
            </a:r>
          </a:p>
        </p:txBody>
      </p:sp>
      <p:pic>
        <p:nvPicPr>
          <p:cNvPr id="28" name="Grafik 27">
            <a:hlinkClick r:id="rId2"/>
            <a:extLst>
              <a:ext uri="{FF2B5EF4-FFF2-40B4-BE49-F238E27FC236}">
                <a16:creationId xmlns:a16="http://schemas.microsoft.com/office/drawing/2014/main" id="{868BA0BB-E1E5-5BF8-DDCE-1C26DCC62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0"/>
          <a:stretch/>
        </p:blipFill>
        <p:spPr>
          <a:xfrm>
            <a:off x="774190" y="1856232"/>
            <a:ext cx="3093721" cy="2907792"/>
          </a:xfrm>
          <a:prstGeom prst="rect">
            <a:avLst/>
          </a:prstGeom>
        </p:spPr>
      </p:pic>
      <p:pic>
        <p:nvPicPr>
          <p:cNvPr id="30" name="Grafik 29">
            <a:hlinkClick r:id="rId4"/>
            <a:extLst>
              <a:ext uri="{FF2B5EF4-FFF2-40B4-BE49-F238E27FC236}">
                <a16:creationId xmlns:a16="http://schemas.microsoft.com/office/drawing/2014/main" id="{941C9150-9CE7-30DD-9B58-27C59EB2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36" y="1856232"/>
            <a:ext cx="3144136" cy="2898648"/>
          </a:xfrm>
          <a:prstGeom prst="rect">
            <a:avLst/>
          </a:prstGeom>
        </p:spPr>
      </p:pic>
      <p:pic>
        <p:nvPicPr>
          <p:cNvPr id="32" name="Grafik 31">
            <a:hlinkClick r:id="rId6"/>
            <a:extLst>
              <a:ext uri="{FF2B5EF4-FFF2-40B4-BE49-F238E27FC236}">
                <a16:creationId xmlns:a16="http://schemas.microsoft.com/office/drawing/2014/main" id="{D0899FE6-6FC6-8371-4639-188E6DD44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096" y="1805051"/>
            <a:ext cx="3093722" cy="29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 err="1"/>
              <a:t>What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CSR?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4312E4-E849-3B4C-A16A-0379C206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Responsilibity</a:t>
            </a:r>
            <a:r>
              <a:rPr lang="de-CH" sz="1800" dirty="0"/>
              <a:t> 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it</a:t>
            </a:r>
            <a:r>
              <a:rPr lang="de-CH" sz="1400" dirty="0"/>
              <a:t> </a:t>
            </a:r>
            <a:r>
              <a:rPr lang="de-CH" sz="1400" dirty="0" err="1"/>
              <a:t>applied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?</a:t>
            </a:r>
          </a:p>
          <a:p>
            <a:pPr lvl="2"/>
            <a:r>
              <a:rPr lang="de-CH" sz="1000" dirty="0"/>
              <a:t>Not-</a:t>
            </a:r>
            <a:r>
              <a:rPr lang="de-CH" sz="1000" dirty="0" err="1"/>
              <a:t>for</a:t>
            </a:r>
            <a:r>
              <a:rPr lang="de-CH" sz="1000" dirty="0"/>
              <a:t>-profit </a:t>
            </a:r>
            <a:r>
              <a:rPr lang="de-CH" sz="1000" dirty="0" err="1"/>
              <a:t>vs</a:t>
            </a:r>
            <a:r>
              <a:rPr lang="de-CH" sz="1000" dirty="0"/>
              <a:t> </a:t>
            </a:r>
            <a:r>
              <a:rPr lang="de-CH" sz="1000" dirty="0" err="1"/>
              <a:t>strategic</a:t>
            </a:r>
            <a:r>
              <a:rPr lang="de-CH" sz="1000" dirty="0"/>
              <a:t> (</a:t>
            </a:r>
            <a:r>
              <a:rPr lang="de-CH" sz="1000" dirty="0" err="1"/>
              <a:t>Kitzmueller</a:t>
            </a:r>
            <a:r>
              <a:rPr lang="de-CH" sz="1000" dirty="0"/>
              <a:t> &amp; </a:t>
            </a:r>
            <a:r>
              <a:rPr lang="de-CH" sz="1000" dirty="0" err="1"/>
              <a:t>Shimshack</a:t>
            </a:r>
            <a:r>
              <a:rPr lang="de-CH" sz="1000" dirty="0"/>
              <a:t>, 2012; Baron, 2001)</a:t>
            </a:r>
          </a:p>
          <a:p>
            <a:pPr lvl="1"/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motivation</a:t>
            </a:r>
            <a:r>
              <a:rPr lang="de-CH" sz="1400" dirty="0"/>
              <a:t> </a:t>
            </a:r>
            <a:r>
              <a:rPr lang="de-CH" sz="1400" dirty="0" err="1"/>
              <a:t>behind</a:t>
            </a:r>
            <a:r>
              <a:rPr lang="de-CH" sz="1400" dirty="0"/>
              <a:t> </a:t>
            </a:r>
            <a:r>
              <a:rPr lang="de-CH" sz="1400" dirty="0" err="1"/>
              <a:t>its</a:t>
            </a:r>
            <a:r>
              <a:rPr lang="de-CH" sz="1400" dirty="0"/>
              <a:t> </a:t>
            </a:r>
            <a:r>
              <a:rPr lang="de-CH" sz="1400" dirty="0" err="1"/>
              <a:t>application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Delegated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vs. insider-</a:t>
            </a:r>
            <a:r>
              <a:rPr lang="de-CH" sz="1000" dirty="0" err="1"/>
              <a:t>intiated</a:t>
            </a:r>
            <a:r>
              <a:rPr lang="de-CH" sz="1000" dirty="0"/>
              <a:t>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(</a:t>
            </a:r>
            <a:r>
              <a:rPr lang="de-CH" sz="1000" dirty="0" err="1"/>
              <a:t>Benabou</a:t>
            </a:r>
            <a:r>
              <a:rPr lang="de-CH" sz="1000" dirty="0"/>
              <a:t> &amp; </a:t>
            </a:r>
            <a:r>
              <a:rPr lang="de-CH" sz="1000" dirty="0" err="1"/>
              <a:t>Tirole</a:t>
            </a:r>
            <a:r>
              <a:rPr lang="de-CH" sz="1000" dirty="0"/>
              <a:t>, 2010)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resulting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r>
              <a:rPr lang="de-CH" sz="1400" dirty="0"/>
              <a:t> </a:t>
            </a:r>
            <a:r>
              <a:rPr lang="de-CH" sz="1400" dirty="0" err="1"/>
              <a:t>perceived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public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Effect</a:t>
            </a:r>
            <a:r>
              <a:rPr lang="de-CH" sz="1000" dirty="0"/>
              <a:t> </a:t>
            </a:r>
            <a:r>
              <a:rPr lang="de-CH" sz="1000" dirty="0" err="1"/>
              <a:t>undesirability</a:t>
            </a:r>
            <a:r>
              <a:rPr lang="de-CH" sz="1000" dirty="0"/>
              <a:t>,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culpability</a:t>
            </a:r>
            <a:r>
              <a:rPr lang="de-CH" sz="1000" dirty="0"/>
              <a:t>, </a:t>
            </a:r>
            <a:r>
              <a:rPr lang="de-CH" sz="1000" dirty="0" err="1"/>
              <a:t>level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complicity</a:t>
            </a:r>
            <a:r>
              <a:rPr lang="de-CH" sz="1000" dirty="0"/>
              <a:t> (Lange &amp; Washburn, 2012)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Responsibility</a:t>
            </a:r>
            <a:endParaRPr lang="de-CH" sz="1800" dirty="0"/>
          </a:p>
          <a:p>
            <a:pPr lvl="1"/>
            <a:r>
              <a:rPr lang="de-CH" sz="1400" dirty="0" err="1"/>
              <a:t>Where</a:t>
            </a:r>
            <a:r>
              <a:rPr lang="de-CH" sz="1400" dirty="0"/>
              <a:t> CSR </a:t>
            </a:r>
            <a:r>
              <a:rPr lang="de-CH" sz="1400" dirty="0" err="1"/>
              <a:t>has</a:t>
            </a:r>
            <a:r>
              <a:rPr lang="de-CH" sz="1400" dirty="0"/>
              <a:t> a </a:t>
            </a:r>
            <a:r>
              <a:rPr lang="de-CH" sz="1400" dirty="0" err="1"/>
              <a:t>political</a:t>
            </a:r>
            <a:r>
              <a:rPr lang="de-CH" sz="1400" dirty="0"/>
              <a:t> </a:t>
            </a:r>
            <a:r>
              <a:rPr lang="de-CH" sz="1400" dirty="0" err="1"/>
              <a:t>impact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where</a:t>
            </a:r>
            <a:r>
              <a:rPr lang="de-CH" sz="1400" dirty="0"/>
              <a:t> </a:t>
            </a:r>
            <a:r>
              <a:rPr lang="de-CH" sz="1400" dirty="0" err="1"/>
              <a:t>politics</a:t>
            </a:r>
            <a:r>
              <a:rPr lang="de-CH" sz="1400" dirty="0"/>
              <a:t> </a:t>
            </a:r>
            <a:r>
              <a:rPr lang="de-CH" sz="1400" dirty="0" err="1"/>
              <a:t>has</a:t>
            </a:r>
            <a:r>
              <a:rPr lang="de-CH" sz="1400" dirty="0"/>
              <a:t> an </a:t>
            </a:r>
            <a:r>
              <a:rPr lang="de-CH" sz="1400" dirty="0" err="1"/>
              <a:t>impact</a:t>
            </a:r>
            <a:r>
              <a:rPr lang="de-CH" sz="1400" dirty="0"/>
              <a:t> on CSR (</a:t>
            </a:r>
            <a:r>
              <a:rPr lang="de-CH" sz="1400" dirty="0" err="1"/>
              <a:t>Frynas</a:t>
            </a:r>
            <a:r>
              <a:rPr lang="de-CH" sz="1400" dirty="0"/>
              <a:t> &amp; Stephens, 2015)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Activity</a:t>
            </a:r>
            <a:endParaRPr lang="de-CH" sz="1800" dirty="0"/>
          </a:p>
          <a:p>
            <a:pPr lvl="1"/>
            <a:r>
              <a:rPr lang="de-CH" sz="1400" dirty="0"/>
              <a:t>Political </a:t>
            </a:r>
            <a:r>
              <a:rPr lang="de-CH" sz="1400" dirty="0" err="1"/>
              <a:t>actions</a:t>
            </a:r>
            <a:r>
              <a:rPr lang="de-CH" sz="1400" dirty="0"/>
              <a:t> </a:t>
            </a:r>
            <a:r>
              <a:rPr lang="de-CH" sz="1400" dirty="0" err="1"/>
              <a:t>taken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further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goals</a:t>
            </a:r>
            <a:r>
              <a:rPr lang="de-CH" sz="1400" dirty="0"/>
              <a:t> (</a:t>
            </a:r>
            <a:r>
              <a:rPr lang="de-CH" sz="1400" dirty="0" err="1"/>
              <a:t>Lawton</a:t>
            </a:r>
            <a:r>
              <a:rPr lang="de-CH" sz="1400" dirty="0"/>
              <a:t> et al., 2015; Hillman &amp; </a:t>
            </a:r>
            <a:r>
              <a:rPr lang="de-CH" sz="1400" dirty="0" err="1"/>
              <a:t>Hitt</a:t>
            </a:r>
            <a:r>
              <a:rPr lang="de-CH" sz="1400" dirty="0"/>
              <a:t>, 1999)</a:t>
            </a:r>
          </a:p>
          <a:p>
            <a:r>
              <a:rPr lang="de-CH" sz="1800" dirty="0"/>
              <a:t>CSR </a:t>
            </a:r>
            <a:r>
              <a:rPr lang="de-CH" sz="1800" dirty="0" err="1"/>
              <a:t>concerns</a:t>
            </a:r>
            <a:r>
              <a:rPr lang="de-CH" sz="1800" dirty="0"/>
              <a:t> </a:t>
            </a:r>
            <a:r>
              <a:rPr lang="de-CH" sz="1800" dirty="0" err="1"/>
              <a:t>can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r>
              <a:rPr lang="de-CH" sz="1800" dirty="0"/>
              <a:t> </a:t>
            </a:r>
            <a:r>
              <a:rPr lang="de-CH" sz="1800" dirty="0" err="1"/>
              <a:t>operationalized</a:t>
            </a:r>
            <a:r>
              <a:rPr lang="de-CH" sz="1800" dirty="0"/>
              <a:t> 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externalities</a:t>
            </a:r>
            <a:endParaRPr lang="de-CH" sz="1800" dirty="0"/>
          </a:p>
          <a:p>
            <a:pPr lvl="1"/>
            <a:r>
              <a:rPr lang="de-CH" sz="1400" dirty="0" err="1"/>
              <a:t>Externalities</a:t>
            </a:r>
            <a:r>
              <a:rPr lang="de-CH" sz="1400" dirty="0"/>
              <a:t> </a:t>
            </a:r>
            <a:r>
              <a:rPr lang="de-CH" sz="1400" dirty="0" err="1"/>
              <a:t>as</a:t>
            </a:r>
            <a:r>
              <a:rPr lang="de-CH" sz="1400" dirty="0"/>
              <a:t> </a:t>
            </a:r>
            <a:r>
              <a:rPr lang="de-CH" sz="1400" dirty="0" err="1"/>
              <a:t>byproducts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trading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endParaRPr lang="de-CH" sz="1400" dirty="0"/>
          </a:p>
          <a:p>
            <a:pPr lvl="1"/>
            <a:endParaRPr lang="de-CH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7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Goal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Paper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&amp;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30E5151-0A7D-0D45-2AA8-1689DABEF12E}"/>
              </a:ext>
            </a:extLst>
          </p:cNvPr>
          <p:cNvSpPr txBox="1"/>
          <p:nvPr/>
        </p:nvSpPr>
        <p:spPr>
          <a:xfrm>
            <a:off x="1609344" y="2105290"/>
            <a:ext cx="96652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800" dirty="0" err="1"/>
              <a:t>How</a:t>
            </a:r>
            <a:r>
              <a:rPr lang="de-CH" sz="1800" dirty="0"/>
              <a:t> do </a:t>
            </a:r>
            <a:r>
              <a:rPr lang="de-CH" sz="1800" dirty="0" err="1"/>
              <a:t>externalities</a:t>
            </a:r>
            <a:r>
              <a:rPr lang="de-CH" sz="1800" dirty="0"/>
              <a:t> </a:t>
            </a:r>
            <a:r>
              <a:rPr lang="de-CH" sz="1800" dirty="0" err="1"/>
              <a:t>influence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behavior</a:t>
            </a:r>
            <a:r>
              <a:rPr lang="de-CH" sz="1800" dirty="0"/>
              <a:t> </a:t>
            </a:r>
            <a:r>
              <a:rPr lang="de-CH" sz="1800" dirty="0" err="1"/>
              <a:t>looking</a:t>
            </a:r>
            <a:r>
              <a:rPr lang="de-CH" sz="1800" dirty="0"/>
              <a:t> at experimental double </a:t>
            </a:r>
            <a:r>
              <a:rPr lang="de-CH" sz="1800" dirty="0" err="1"/>
              <a:t>auction</a:t>
            </a:r>
            <a:r>
              <a:rPr lang="de-CH" sz="1800" dirty="0"/>
              <a:t> </a:t>
            </a:r>
            <a:r>
              <a:rPr lang="de-CH" sz="1800" dirty="0" err="1"/>
              <a:t>markets</a:t>
            </a:r>
            <a:r>
              <a:rPr lang="de-CH" sz="1800" dirty="0"/>
              <a:t>?</a:t>
            </a:r>
            <a:endParaRPr lang="de-CH" sz="1400" dirty="0"/>
          </a:p>
          <a:p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BDAC35-146E-0FCA-8274-740864A249B3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47E40B3-1419-691C-2BD9-9EE80D451D5A}"/>
              </a:ext>
            </a:extLst>
          </p:cNvPr>
          <p:cNvSpPr/>
          <p:nvPr/>
        </p:nvSpPr>
        <p:spPr>
          <a:xfrm>
            <a:off x="1856231" y="2729483"/>
            <a:ext cx="566927" cy="5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/>
              <a:t>1.1</a:t>
            </a:r>
            <a:endParaRPr lang="de-CH" sz="1100" b="1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3C27563-DFC7-26DB-5961-E9B7DB90F388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1309878" y="2466593"/>
            <a:ext cx="425195" cy="66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104EEF-4A9C-98D2-37BD-BB4BCCE479AB}"/>
              </a:ext>
            </a:extLst>
          </p:cNvPr>
          <p:cNvSpPr txBox="1"/>
          <p:nvPr/>
        </p:nvSpPr>
        <p:spPr>
          <a:xfrm>
            <a:off x="2423158" y="2831126"/>
            <a:ext cx="96652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experiment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inform</a:t>
            </a:r>
            <a:r>
              <a:rPr lang="de-CH" sz="1400" dirty="0"/>
              <a:t> </a:t>
            </a:r>
            <a:r>
              <a:rPr lang="de-CH" sz="1400" dirty="0" err="1"/>
              <a:t>regulators</a:t>
            </a:r>
            <a:r>
              <a:rPr lang="de-CH" sz="1400" dirty="0"/>
              <a:t> </a:t>
            </a:r>
            <a:r>
              <a:rPr lang="de-CH" sz="1400" dirty="0" err="1"/>
              <a:t>when</a:t>
            </a:r>
            <a:r>
              <a:rPr lang="de-CH" sz="1400" dirty="0"/>
              <a:t> </a:t>
            </a:r>
            <a:r>
              <a:rPr lang="de-CH" sz="1400" dirty="0" err="1"/>
              <a:t>designing</a:t>
            </a:r>
            <a:r>
              <a:rPr lang="de-CH" sz="1400" dirty="0"/>
              <a:t> </a:t>
            </a:r>
            <a:r>
              <a:rPr lang="de-CH" sz="1400" dirty="0" err="1"/>
              <a:t>markets</a:t>
            </a:r>
            <a:r>
              <a:rPr lang="de-CH" sz="1400" dirty="0"/>
              <a:t>?</a:t>
            </a:r>
            <a:endParaRPr lang="de-CH" sz="1100" dirty="0"/>
          </a:p>
          <a:p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42BD908-6DAF-65EE-93C0-E661958EA9F5}"/>
              </a:ext>
            </a:extLst>
          </p:cNvPr>
          <p:cNvCxnSpPr>
            <a:cxnSpLocks/>
          </p:cNvCxnSpPr>
          <p:nvPr/>
        </p:nvCxnSpPr>
        <p:spPr>
          <a:xfrm>
            <a:off x="3521964" y="3566160"/>
            <a:ext cx="51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3E89995-7DCA-883C-6F5B-6CB6C03DAA99}"/>
              </a:ext>
            </a:extLst>
          </p:cNvPr>
          <p:cNvSpPr txBox="1"/>
          <p:nvPr/>
        </p:nvSpPr>
        <p:spPr>
          <a:xfrm>
            <a:off x="4916424" y="364845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Market </a:t>
            </a:r>
            <a:r>
              <a:rPr lang="de-CH" dirty="0" err="1"/>
              <a:t>Indicators</a:t>
            </a:r>
            <a:endParaRPr lang="de-CH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D528F2-BD24-82AF-6957-972926F2D92C}"/>
              </a:ext>
            </a:extLst>
          </p:cNvPr>
          <p:cNvGrpSpPr/>
          <p:nvPr/>
        </p:nvGrpSpPr>
        <p:grpSpPr>
          <a:xfrm>
            <a:off x="3103628" y="3938302"/>
            <a:ext cx="5984745" cy="399526"/>
            <a:chOff x="2889504" y="3938302"/>
            <a:chExt cx="5984745" cy="399526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5468407-4655-B264-6AB1-487830BD4C8B}"/>
                </a:ext>
              </a:extLst>
            </p:cNvPr>
            <p:cNvSpPr txBox="1"/>
            <p:nvPr/>
          </p:nvSpPr>
          <p:spPr>
            <a:xfrm>
              <a:off x="2889504" y="3968496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Macro</a:t>
              </a:r>
              <a:r>
                <a:rPr lang="de-CH" dirty="0"/>
                <a:t> </a:t>
              </a:r>
              <a:r>
                <a:rPr lang="de-CH" dirty="0" err="1"/>
                <a:t>level</a:t>
              </a:r>
              <a:endParaRPr lang="de-CH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2B322AB-F47F-C5EB-F726-D4D9BE9F594C}"/>
                </a:ext>
              </a:extLst>
            </p:cNvPr>
            <p:cNvSpPr txBox="1"/>
            <p:nvPr/>
          </p:nvSpPr>
          <p:spPr>
            <a:xfrm>
              <a:off x="7255762" y="3938302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Micro </a:t>
              </a:r>
              <a:r>
                <a:rPr lang="de-CH" dirty="0" err="1"/>
                <a:t>level</a:t>
              </a:r>
              <a:endParaRPr lang="de-CH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4FF7D00A-BDC0-F301-9CE2-2E7DEAB3A21B}"/>
              </a:ext>
            </a:extLst>
          </p:cNvPr>
          <p:cNvSpPr txBox="1"/>
          <p:nvPr/>
        </p:nvSpPr>
        <p:spPr>
          <a:xfrm>
            <a:off x="3103200" y="4517136"/>
            <a:ext cx="222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Efficiency</a:t>
            </a:r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2FBC0A-B139-0767-2F09-BD8CA3249D89}"/>
              </a:ext>
            </a:extLst>
          </p:cNvPr>
          <p:cNvSpPr txBox="1"/>
          <p:nvPr/>
        </p:nvSpPr>
        <p:spPr>
          <a:xfrm>
            <a:off x="7470000" y="4517136"/>
            <a:ext cx="22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(Relative) </a:t>
            </a:r>
            <a:r>
              <a:rPr lang="de-CH" dirty="0" err="1"/>
              <a:t>aggressiveness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5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8ED425C-CFEF-5792-C624-673FA4FB8AF3}"/>
              </a:ext>
            </a:extLst>
          </p:cNvPr>
          <p:cNvSpPr/>
          <p:nvPr/>
        </p:nvSpPr>
        <p:spPr>
          <a:xfrm>
            <a:off x="8823960" y="321551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20EF894-E5B4-A747-84DE-12464BA9F60E}"/>
              </a:ext>
            </a:extLst>
          </p:cNvPr>
          <p:cNvSpPr/>
          <p:nvPr/>
        </p:nvSpPr>
        <p:spPr>
          <a:xfrm>
            <a:off x="5836917" y="3204472"/>
            <a:ext cx="2184383" cy="133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8F9C0BF-17DE-8557-7698-D0D23B1017A5}"/>
              </a:ext>
            </a:extLst>
          </p:cNvPr>
          <p:cNvSpPr/>
          <p:nvPr/>
        </p:nvSpPr>
        <p:spPr>
          <a:xfrm>
            <a:off x="3337559" y="320447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6F9A940-631B-46BB-1069-EE35D6F48303}"/>
              </a:ext>
            </a:extLst>
          </p:cNvPr>
          <p:cNvSpPr/>
          <p:nvPr/>
        </p:nvSpPr>
        <p:spPr>
          <a:xfrm>
            <a:off x="813815" y="3204472"/>
            <a:ext cx="2184383" cy="160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Expected</a:t>
            </a:r>
            <a:r>
              <a:rPr lang="de-CH" sz="2800" dirty="0"/>
              <a:t> </a:t>
            </a:r>
            <a:r>
              <a:rPr lang="de-CH" sz="2800" dirty="0" err="1"/>
              <a:t>Results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AND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Efficiency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3337561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5836922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3259336"/>
            <a:ext cx="216000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1a) M</a:t>
            </a:r>
            <a:r>
              <a:rPr lang="en-US" sz="1100" dirty="0" err="1">
                <a:solidFill>
                  <a:schemeClr val="bg1"/>
                </a:solidFill>
              </a:rPr>
              <a:t>arket</a:t>
            </a:r>
            <a:r>
              <a:rPr lang="en-US" sz="1100" dirty="0">
                <a:solidFill>
                  <a:schemeClr val="bg1"/>
                </a:solidFill>
              </a:rPr>
              <a:t> efficiency in the negative externality market is lower than in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1b) The positive externality market does not suffer from decreased market efficiency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3337559" y="3259336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2) </a:t>
            </a:r>
            <a:r>
              <a:rPr lang="en-US" sz="1100" dirty="0">
                <a:solidFill>
                  <a:schemeClr val="bg1"/>
                </a:solidFill>
              </a:rPr>
              <a:t>Price volatility in treatment markets is higher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5836920" y="3259336"/>
            <a:ext cx="2160000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3a) </a:t>
            </a:r>
            <a:r>
              <a:rPr lang="en-US" sz="1100" dirty="0">
                <a:solidFill>
                  <a:schemeClr val="bg1"/>
                </a:solidFill>
              </a:rPr>
              <a:t>Price levels in the positive externality market are higher compared to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3b) Price levels in the negative externality market are lower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96EB05-E586-89FA-65E0-8521ED0E87E5}"/>
              </a:ext>
            </a:extLst>
          </p:cNvPr>
          <p:cNvSpPr txBox="1"/>
          <p:nvPr/>
        </p:nvSpPr>
        <p:spPr>
          <a:xfrm>
            <a:off x="3337559" y="187229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Macro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68C45E-C667-EF89-7BED-96A4153CE21C}"/>
              </a:ext>
            </a:extLst>
          </p:cNvPr>
          <p:cNvSpPr txBox="1"/>
          <p:nvPr/>
        </p:nvSpPr>
        <p:spPr>
          <a:xfrm>
            <a:off x="8823962" y="2502408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Aggressiveness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E5BFBE-1446-8E60-EC9F-A45C94DB3721}"/>
              </a:ext>
            </a:extLst>
          </p:cNvPr>
          <p:cNvSpPr txBox="1"/>
          <p:nvPr/>
        </p:nvSpPr>
        <p:spPr>
          <a:xfrm>
            <a:off x="8823960" y="3265432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4) A</a:t>
            </a:r>
            <a:r>
              <a:rPr lang="en-US" sz="1100" dirty="0" err="1">
                <a:solidFill>
                  <a:schemeClr val="bg1"/>
                </a:solidFill>
              </a:rPr>
              <a:t>ggressiveness</a:t>
            </a:r>
            <a:r>
              <a:rPr lang="en-US" sz="1100" dirty="0">
                <a:solidFill>
                  <a:schemeClr val="bg1"/>
                </a:solidFill>
              </a:rPr>
              <a:t> in the treatment markets is lower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D0A2F-906F-4D19-D959-9FEFD9F59C59}"/>
              </a:ext>
            </a:extLst>
          </p:cNvPr>
          <p:cNvSpPr txBox="1"/>
          <p:nvPr/>
        </p:nvSpPr>
        <p:spPr>
          <a:xfrm>
            <a:off x="8823960" y="186924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Micro </a:t>
            </a:r>
            <a:r>
              <a:rPr lang="de-CH" dirty="0" err="1"/>
              <a:t>level</a:t>
            </a:r>
            <a:endParaRPr lang="de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F80560-4CE8-968B-04C7-A1FE96E0E3E7}"/>
              </a:ext>
            </a:extLst>
          </p:cNvPr>
          <p:cNvCxnSpPr/>
          <p:nvPr/>
        </p:nvCxnSpPr>
        <p:spPr>
          <a:xfrm>
            <a:off x="8385048" y="2048256"/>
            <a:ext cx="0" cy="3328416"/>
          </a:xfrm>
          <a:prstGeom prst="line">
            <a:avLst/>
          </a:prstGeom>
          <a:ln w="28575">
            <a:solidFill>
              <a:srgbClr val="565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4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/>
              <a:t>*** </a:t>
            </a:r>
            <a:r>
              <a:rPr lang="de-CH" sz="2800" dirty="0"/>
              <a:t>– Trading Volume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53111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81.60%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80.00%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88.09%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9.91%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79.66%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15.61%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  <a:p>
            <a:r>
              <a:rPr lang="de-CH" dirty="0"/>
              <a:t>***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GitHub Repo </a:t>
            </a:r>
            <a:r>
              <a:rPr lang="de-CH" dirty="0" err="1"/>
              <a:t>with</a:t>
            </a:r>
            <a:r>
              <a:rPr lang="de-CH" dirty="0"/>
              <a:t> Code and Data: https://github.com/brhyner/MA22-externalities-markets</a:t>
            </a:r>
          </a:p>
        </p:txBody>
      </p:sp>
    </p:spTree>
    <p:extLst>
      <p:ext uri="{BB962C8B-B14F-4D97-AF65-F5344CB8AC3E}">
        <p14:creationId xmlns:p14="http://schemas.microsoft.com/office/powerpoint/2010/main" val="22170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FFB181-9404-3303-D0DF-9FC08718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CCB181-5512-B4F7-7053-55AD3A18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Personal Office Template">
      <a:dk1>
        <a:srgbClr val="212121"/>
      </a:dk1>
      <a:lt1>
        <a:sysClr val="window" lastClr="FFFFFF"/>
      </a:lt1>
      <a:dk2>
        <a:srgbClr val="323232"/>
      </a:dk2>
      <a:lt2>
        <a:srgbClr val="ECECEC"/>
      </a:lt2>
      <a:accent1>
        <a:srgbClr val="565264"/>
      </a:accent1>
      <a:accent2>
        <a:srgbClr val="706677"/>
      </a:accent2>
      <a:accent3>
        <a:srgbClr val="A6808C"/>
      </a:accent3>
      <a:accent4>
        <a:srgbClr val="CCB7AE"/>
      </a:accent4>
      <a:accent5>
        <a:srgbClr val="604878"/>
      </a:accent5>
      <a:accent6>
        <a:srgbClr val="D6CFCB"/>
      </a:accent6>
      <a:hlink>
        <a:srgbClr val="08979D"/>
      </a:hlink>
      <a:folHlink>
        <a:srgbClr val="A38F85"/>
      </a:folHlink>
    </a:clrScheme>
    <a:fontScheme name="Personal Office Template">
      <a:majorFont>
        <a:latin typeface="Tahoma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Breitbild</PresentationFormat>
  <Paragraphs>290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Symbol</vt:lpstr>
      <vt:lpstr>Tahoma</vt:lpstr>
      <vt:lpstr>Office</vt:lpstr>
      <vt:lpstr>Political Corporate Social Responsibility</vt:lpstr>
      <vt:lpstr>Agenda</vt:lpstr>
      <vt:lpstr>CSR – A Salient Issue</vt:lpstr>
      <vt:lpstr>What is CSR?</vt:lpstr>
      <vt:lpstr>Goal of the Paper</vt:lpstr>
      <vt:lpstr>Expected Results</vt:lpstr>
      <vt:lpstr>Macro Level Results*** – Trading Volume</vt:lpstr>
      <vt:lpstr>PowerPoint-Präsentation</vt:lpstr>
      <vt:lpstr>PowerPoint-Präsentation</vt:lpstr>
      <vt:lpstr>Macro Level Results – Gains of Trade</vt:lpstr>
      <vt:lpstr>PowerPoint-Präsentation</vt:lpstr>
      <vt:lpstr>PowerPoint-Präsentation</vt:lpstr>
      <vt:lpstr>Macro Level Results – Price Volatility</vt:lpstr>
      <vt:lpstr>PowerPoint-Präsentation</vt:lpstr>
      <vt:lpstr>PowerPoint-Präsentation</vt:lpstr>
      <vt:lpstr>Macro Level Results – Price Levels</vt:lpstr>
      <vt:lpstr>PowerPoint-Präsentation</vt:lpstr>
      <vt:lpstr>Micro Level Results – Buyers’ Aggressiveness</vt:lpstr>
      <vt:lpstr>PowerPoint-Präsentation</vt:lpstr>
      <vt:lpstr>Micro Level Results – Sellers’ Aggressiveness</vt:lpstr>
      <vt:lpstr>PowerPoint-Präsentation</vt:lpstr>
      <vt:lpstr>Main Take-Aways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Corporate Social Responsibility</dc:title>
  <dc:creator>Bobatz Rhyner</dc:creator>
  <cp:lastModifiedBy>Bobatz Rhyner</cp:lastModifiedBy>
  <cp:revision>13</cp:revision>
  <dcterms:created xsi:type="dcterms:W3CDTF">2022-10-24T11:25:25Z</dcterms:created>
  <dcterms:modified xsi:type="dcterms:W3CDTF">2022-11-23T10:20:52Z</dcterms:modified>
</cp:coreProperties>
</file>