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72" r:id="rId10"/>
    <p:sldId id="267" r:id="rId11"/>
    <p:sldId id="271" r:id="rId12"/>
    <p:sldId id="273" r:id="rId13"/>
    <p:sldId id="268" r:id="rId14"/>
    <p:sldId id="274" r:id="rId15"/>
    <p:sldId id="275" r:id="rId16"/>
    <p:sldId id="270" r:id="rId17"/>
    <p:sldId id="276" r:id="rId18"/>
    <p:sldId id="269" r:id="rId19"/>
    <p:sldId id="277" r:id="rId20"/>
    <p:sldId id="278" r:id="rId21"/>
    <p:sldId id="279" r:id="rId22"/>
    <p:sldId id="280" r:id="rId23"/>
    <p:sldId id="260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1BADC-E581-4D9C-B16A-30CB37D5EF28}" type="datetimeFigureOut">
              <a:rPr lang="de-CH" smtClean="0"/>
              <a:t>31.10.2022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17831-7B0B-49F3-B3AB-E58EB7C720E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703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aggressiveness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(i.e. 100%), </a:t>
            </a:r>
            <a:r>
              <a:rPr lang="de-CH" dirty="0" err="1"/>
              <a:t>then</a:t>
            </a:r>
            <a:r>
              <a:rPr lang="de-CH" dirty="0"/>
              <a:t> I </a:t>
            </a:r>
            <a:r>
              <a:rPr lang="de-CH" dirty="0" err="1"/>
              <a:t>substitute</a:t>
            </a:r>
            <a:r>
              <a:rPr lang="de-CH" dirty="0"/>
              <a:t> </a:t>
            </a:r>
            <a:r>
              <a:rPr lang="de-CH" dirty="0" err="1"/>
              <a:t>whatever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1. Like </a:t>
            </a:r>
            <a:r>
              <a:rPr lang="de-CH" dirty="0" err="1"/>
              <a:t>this</a:t>
            </a:r>
            <a:r>
              <a:rPr lang="de-CH" dirty="0"/>
              <a:t>, I </a:t>
            </a:r>
            <a:r>
              <a:rPr lang="de-CH" dirty="0" err="1"/>
              <a:t>set</a:t>
            </a:r>
            <a:r>
              <a:rPr lang="de-CH" dirty="0"/>
              <a:t> a </a:t>
            </a:r>
            <a:r>
              <a:rPr lang="de-CH" dirty="0" err="1"/>
              <a:t>limit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aggressiveness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just </a:t>
            </a:r>
            <a:r>
              <a:rPr lang="de-CH" dirty="0" err="1"/>
              <a:t>filtering</a:t>
            </a:r>
            <a:r>
              <a:rPr lang="de-CH" dirty="0"/>
              <a:t> out </a:t>
            </a:r>
            <a:r>
              <a:rPr lang="de-CH" dirty="0" err="1"/>
              <a:t>valuable</a:t>
            </a:r>
            <a:r>
              <a:rPr lang="de-CH" dirty="0"/>
              <a:t> </a:t>
            </a:r>
            <a:r>
              <a:rPr lang="de-CH" dirty="0" err="1"/>
              <a:t>information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17831-7B0B-49F3-B3AB-E58EB7C720ED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535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BA74A-0008-6CF3-DD30-8498FA1CB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C0BA8E-349F-22B6-D178-7A34A6EAA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83AF83-95A0-56C0-1467-BB36E167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30.10.2022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1CCF35-E656-07EA-882E-9E0DA050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F2B71-15A5-DF4D-FEA1-A3F99D9A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570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15C3D-B13D-0022-8073-61A6724B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4AEAFF-7645-FECC-3DAD-F1754DF2D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2F098-494F-CAB9-13CB-DA34E266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30.10.2022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48B77-4417-BAEF-8991-EA05EA8C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D3B087-AFF2-7B85-1C02-9EADCE8A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54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EA0472-53DB-7B6B-3112-64B7A823F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026600-C200-C61F-5D95-DB596F1E9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50420-574E-00BB-8CB6-01F896ED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30.10.2022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C6AE0-B42A-2D4C-7BB2-04FBBA49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86FD1C-7CB7-CFAA-CE91-CE24F930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213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DBC23-FAED-2F54-453C-04076629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563354-E310-5B36-5CB0-94BDDDCD0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895E53-6DE2-AAE6-5B08-FF8CA309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30.10.2022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363964-B200-B9F0-DB88-8013EE35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7FAAB-62D0-AE2D-09EC-63D5BE2A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71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19A89-1E4E-8E1B-93B3-DDC5502C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F5A052-4BBC-1361-BE14-38322D72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148D40-B84D-7C06-24F8-BBBDCC56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30.10.2022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0001D2-E088-87B9-B917-830E6640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0B9B-A34E-155F-A9F9-3D66BDB7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762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BA35F-C4B4-98AA-C0DF-96DA8CA7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944999-70AB-E4DB-DA66-D16081D22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21141C-20A9-E988-BAA5-B19BAC240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B4FF00-C8CE-9855-C389-E1C2B6CC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30.10.2022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F4321F-63FF-BC12-0036-36802D8F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89895F-7278-134A-739C-EF2196E8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323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1FF91-4448-C074-5988-316CF496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45791C-A1B3-1075-A1F8-4A6D8E1BC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11CD77-7197-B4C6-3024-2B9B92008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F9409B-CA1D-A6C1-FB24-71A381244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7763A0-4C49-644C-5DF8-ABC5F6D4A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F1990E-AD8C-BE09-C907-BD469D98E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30.10.2022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3A4F635-28B6-DC43-023E-A1FDD6BC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585283-70F3-51F8-12ED-D171C217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727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FE7AE-12EF-14BE-1983-4C567F57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567D39-C8D7-6F1C-8C78-8C59BD67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30.10.2022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D111B7-BB6A-69ED-D5E1-58E67BF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927F38-69C8-A09F-805D-8E5FF86E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538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30F4D5-2F3D-995E-E0F7-4CBAA082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30.10.2022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E97210-8788-85B3-259B-876B8E21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B95017-3702-0074-3846-6766306E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53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F1449-EBFC-AED7-F64A-597B3573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5CD21E-5192-44CD-9A7F-5DDC7B2E1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860E50-104F-CA85-BD60-78B7229D2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536A3A-4DE2-E7AA-87D7-F3A3C63B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30.10.2022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6C09F-E409-DEFC-98A3-95BBA51F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66A61B-220B-16F2-C102-67DBBDD7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834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F95E0-C16D-599F-A141-824BDD9D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99D6B1-EC42-6E2F-B051-2D44D415B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2D9A12-D241-D6DA-F197-232ACF5F4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006849-AE46-01F7-B584-913F88B2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9F36-2327-43E4-B4FA-2AA4C52F31C5}" type="datetimeFigureOut">
              <a:rPr lang="de-CH" smtClean="0"/>
              <a:t>30.10.2022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83C1C6-DAF7-F4EC-C47A-72BE7424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8564EB-EC4F-9929-E9A3-9E4E199A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4CC2-ED12-4BD6-AE7C-BFECACF34FA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014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8181E625-46F1-4361-8D96-4BCD7F55F698}"/>
              </a:ext>
            </a:extLst>
          </p:cNvPr>
          <p:cNvSpPr/>
          <p:nvPr userDrawn="1"/>
        </p:nvSpPr>
        <p:spPr>
          <a:xfrm>
            <a:off x="0" y="6246000"/>
            <a:ext cx="12193200" cy="61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08FDF0-46F3-61E7-2964-B31A8638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9EB7E1-283E-6F23-EB5D-3BEB84322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9C4F0-3E6A-2388-473D-A7A6F7BBB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2079F36-2327-43E4-B4FA-2AA4C52F31C5}" type="datetimeFigureOut">
              <a:rPr lang="de-CH" smtClean="0"/>
              <a:pPr/>
              <a:t>30.10.2022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08B642-EDDB-BFDB-EAAB-33BB97A9E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A879B6-1B5A-93BE-B0D8-EAC9D4032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A44CC2-ED12-4BD6-AE7C-BFECACF34FA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804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Symbol" panose="05050102010706020507" pitchFamily="18" charset="2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business/2015/jun/21/compass-group-subsidiary-paid-bribes-to-kazakhstan-customs-officials" TargetMode="External"/><Relationship Id="rId2" Type="http://schemas.openxmlformats.org/officeDocument/2006/relationships/hyperlink" Target="https://doi.org/10.1257/jel.50.1.5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11/ijmr.1204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s://www.bbc.com/news/world-latin-america-124603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guardian.com/business/2013/feb/17/zimbabwe-death-sanctions-business-diamonds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theguardian.com/business/2015/jun/21/compass-group-subsidiary-paid-bribes-to-kazakhstan-customs-official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A331F-1F47-18C8-396E-10055719B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Political Corporate </a:t>
            </a:r>
            <a:r>
              <a:rPr lang="de-CH" dirty="0" err="1"/>
              <a:t>Social</a:t>
            </a:r>
            <a:r>
              <a:rPr lang="de-CH" dirty="0"/>
              <a:t> </a:t>
            </a:r>
            <a:r>
              <a:rPr lang="de-CH" dirty="0" err="1"/>
              <a:t>Responsibility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B67A30-BC51-E693-99A4-182AD370E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Externalities</a:t>
            </a:r>
            <a:r>
              <a:rPr lang="de-CH" dirty="0"/>
              <a:t> </a:t>
            </a:r>
            <a:r>
              <a:rPr lang="de-CH" dirty="0" err="1"/>
              <a:t>Influence</a:t>
            </a:r>
            <a:r>
              <a:rPr lang="de-CH" dirty="0"/>
              <a:t> Market </a:t>
            </a:r>
            <a:r>
              <a:rPr lang="de-CH" dirty="0" err="1"/>
              <a:t>Behavior</a:t>
            </a:r>
            <a:r>
              <a:rPr lang="de-CH" dirty="0"/>
              <a:t> Looking at Experimental Double </a:t>
            </a:r>
            <a:r>
              <a:rPr lang="de-CH" dirty="0" err="1"/>
              <a:t>Auction</a:t>
            </a:r>
            <a:r>
              <a:rPr lang="de-CH" dirty="0"/>
              <a:t> </a:t>
            </a:r>
            <a:r>
              <a:rPr lang="de-CH" dirty="0" err="1"/>
              <a:t>Markets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Inform Regulators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Designing</a:t>
            </a:r>
            <a:r>
              <a:rPr lang="de-CH" dirty="0"/>
              <a:t> </a:t>
            </a:r>
            <a:r>
              <a:rPr lang="de-CH" dirty="0" err="1"/>
              <a:t>Markets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3847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 err="1"/>
              <a:t>Macro</a:t>
            </a:r>
            <a:r>
              <a:rPr lang="de-CH" sz="2800" dirty="0"/>
              <a:t> Level </a:t>
            </a:r>
            <a:r>
              <a:rPr lang="de-CH" sz="2800" dirty="0" err="1"/>
              <a:t>Results</a:t>
            </a:r>
            <a:r>
              <a:rPr lang="de-CH" sz="2800" dirty="0"/>
              <a:t> – </a:t>
            </a:r>
            <a:r>
              <a:rPr lang="de-CH" sz="2800" dirty="0" err="1"/>
              <a:t>Gains</a:t>
            </a:r>
            <a:r>
              <a:rPr lang="de-CH" sz="2800" dirty="0"/>
              <a:t> </a:t>
            </a:r>
            <a:r>
              <a:rPr lang="de-CH" sz="2800" dirty="0" err="1"/>
              <a:t>of</a:t>
            </a:r>
            <a:r>
              <a:rPr lang="de-CH" sz="2800" dirty="0"/>
              <a:t> Trade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3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ANALYSIS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F95BCC1F-59AF-BE35-B3BC-5D205B601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56150"/>
              </p:ext>
            </p:extLst>
          </p:nvPr>
        </p:nvGraphicFramePr>
        <p:xfrm>
          <a:off x="823140" y="1961606"/>
          <a:ext cx="10545717" cy="217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531">
                  <a:extLst>
                    <a:ext uri="{9D8B030D-6E8A-4147-A177-3AD203B41FA5}">
                      <a16:colId xmlns:a16="http://schemas.microsoft.com/office/drawing/2014/main" val="1753315794"/>
                    </a:ext>
                  </a:extLst>
                </a:gridCol>
                <a:gridCol w="1894857">
                  <a:extLst>
                    <a:ext uri="{9D8B030D-6E8A-4147-A177-3AD203B41FA5}">
                      <a16:colId xmlns:a16="http://schemas.microsoft.com/office/drawing/2014/main" val="89952197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732578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160037997"/>
                    </a:ext>
                  </a:extLst>
                </a:gridCol>
                <a:gridCol w="1342347">
                  <a:extLst>
                    <a:ext uri="{9D8B030D-6E8A-4147-A177-3AD203B41FA5}">
                      <a16:colId xmlns:a16="http://schemas.microsoft.com/office/drawing/2014/main" val="2390885420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603978653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180645477"/>
                    </a:ext>
                  </a:extLst>
                </a:gridCol>
              </a:tblGrid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Treatment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Observations</a:t>
                      </a:r>
                      <a:r>
                        <a:rPr lang="de-CH" sz="1600" dirty="0"/>
                        <a:t>*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Median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Std.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Direction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P-</a:t>
                      </a:r>
                      <a:r>
                        <a:rPr lang="de-CH" sz="1600" dirty="0" err="1"/>
                        <a:t>value</a:t>
                      </a:r>
                      <a:r>
                        <a:rPr lang="de-CH" sz="1600" dirty="0"/>
                        <a:t>**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282453943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Control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83.02%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82.98%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12.92%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3061040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Neg.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91.66%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93.45%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8.06% 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Greater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0.00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4156532667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Pos.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60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85.97%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87.50%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13.97%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Greater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0.06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311205718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BFEE5DF-D08C-E659-3F41-20B4913E53EF}"/>
              </a:ext>
            </a:extLst>
          </p:cNvPr>
          <p:cNvSpPr txBox="1"/>
          <p:nvPr/>
        </p:nvSpPr>
        <p:spPr>
          <a:xfrm>
            <a:off x="823140" y="4672584"/>
            <a:ext cx="1054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Game </a:t>
            </a:r>
            <a:r>
              <a:rPr lang="de-CH" dirty="0" err="1"/>
              <a:t>treatment</a:t>
            </a:r>
            <a:r>
              <a:rPr lang="de-CH" dirty="0"/>
              <a:t> </a:t>
            </a:r>
            <a:r>
              <a:rPr lang="de-CH" dirty="0" err="1"/>
              <a:t>pairings</a:t>
            </a:r>
            <a:br>
              <a:rPr lang="de-CH" dirty="0"/>
            </a:br>
            <a:r>
              <a:rPr lang="de-CH" dirty="0"/>
              <a:t>** Does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significantly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(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/median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8696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62221C2-E4F0-51CE-63A1-7061DF011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8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D947CBD-31AC-4192-0576-395EDB205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 err="1"/>
              <a:t>Macro</a:t>
            </a:r>
            <a:r>
              <a:rPr lang="de-CH" sz="2800" dirty="0"/>
              <a:t> Level </a:t>
            </a:r>
            <a:r>
              <a:rPr lang="de-CH" sz="2800" dirty="0" err="1"/>
              <a:t>Results</a:t>
            </a:r>
            <a:r>
              <a:rPr lang="de-CH" sz="2800" dirty="0"/>
              <a:t> – Price </a:t>
            </a:r>
            <a:r>
              <a:rPr lang="de-CH" sz="2800" dirty="0" err="1"/>
              <a:t>Volatility</a:t>
            </a:r>
            <a:endParaRPr lang="de-CH" sz="28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3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ANALYSIS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F95BCC1F-59AF-BE35-B3BC-5D205B601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73380"/>
              </p:ext>
            </p:extLst>
          </p:nvPr>
        </p:nvGraphicFramePr>
        <p:xfrm>
          <a:off x="823140" y="1961606"/>
          <a:ext cx="10545717" cy="217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531">
                  <a:extLst>
                    <a:ext uri="{9D8B030D-6E8A-4147-A177-3AD203B41FA5}">
                      <a16:colId xmlns:a16="http://schemas.microsoft.com/office/drawing/2014/main" val="1753315794"/>
                    </a:ext>
                  </a:extLst>
                </a:gridCol>
                <a:gridCol w="1894857">
                  <a:extLst>
                    <a:ext uri="{9D8B030D-6E8A-4147-A177-3AD203B41FA5}">
                      <a16:colId xmlns:a16="http://schemas.microsoft.com/office/drawing/2014/main" val="89952197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732578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160037997"/>
                    </a:ext>
                  </a:extLst>
                </a:gridCol>
                <a:gridCol w="1342347">
                  <a:extLst>
                    <a:ext uri="{9D8B030D-6E8A-4147-A177-3AD203B41FA5}">
                      <a16:colId xmlns:a16="http://schemas.microsoft.com/office/drawing/2014/main" val="2390885420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603978653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180645477"/>
                    </a:ext>
                  </a:extLst>
                </a:gridCol>
              </a:tblGrid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Treatment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Observations</a:t>
                      </a:r>
                      <a:r>
                        <a:rPr lang="de-CH" sz="1600" dirty="0"/>
                        <a:t>*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Median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Std.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Direction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P-</a:t>
                      </a:r>
                      <a:r>
                        <a:rPr lang="de-CH" sz="1600" dirty="0" err="1"/>
                        <a:t>value</a:t>
                      </a:r>
                      <a:r>
                        <a:rPr lang="de-CH" sz="1600" dirty="0"/>
                        <a:t>**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282453943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Control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10.93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10.10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6.81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3061040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Neg.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12.14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9.03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7.31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Greater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0.28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4156532667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Pos.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60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9.35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7.46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9.35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Less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0.02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311205718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BFEE5DF-D08C-E659-3F41-20B4913E53EF}"/>
              </a:ext>
            </a:extLst>
          </p:cNvPr>
          <p:cNvSpPr txBox="1"/>
          <p:nvPr/>
        </p:nvSpPr>
        <p:spPr>
          <a:xfrm>
            <a:off x="823140" y="4672584"/>
            <a:ext cx="1054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Game </a:t>
            </a:r>
            <a:r>
              <a:rPr lang="de-CH" dirty="0" err="1"/>
              <a:t>treatment</a:t>
            </a:r>
            <a:r>
              <a:rPr lang="de-CH" dirty="0"/>
              <a:t> </a:t>
            </a:r>
            <a:r>
              <a:rPr lang="de-CH" dirty="0" err="1"/>
              <a:t>pairings</a:t>
            </a:r>
            <a:br>
              <a:rPr lang="de-CH" dirty="0"/>
            </a:br>
            <a:r>
              <a:rPr lang="de-CH" dirty="0"/>
              <a:t>** Does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significantly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(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/median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360065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F730C01-63BA-9C76-53FA-F43876AB6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1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F8C4FE5-F018-E1A6-9B77-0A04A146E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7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 err="1"/>
              <a:t>Macro</a:t>
            </a:r>
            <a:r>
              <a:rPr lang="de-CH" sz="2800" dirty="0"/>
              <a:t> Level </a:t>
            </a:r>
            <a:r>
              <a:rPr lang="de-CH" sz="2800" dirty="0" err="1"/>
              <a:t>Results</a:t>
            </a:r>
            <a:r>
              <a:rPr lang="de-CH" sz="2800" dirty="0"/>
              <a:t> – Price Levels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3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ANALYSIS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F95BCC1F-59AF-BE35-B3BC-5D205B601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68426"/>
              </p:ext>
            </p:extLst>
          </p:nvPr>
        </p:nvGraphicFramePr>
        <p:xfrm>
          <a:off x="823140" y="1961606"/>
          <a:ext cx="10545717" cy="217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531">
                  <a:extLst>
                    <a:ext uri="{9D8B030D-6E8A-4147-A177-3AD203B41FA5}">
                      <a16:colId xmlns:a16="http://schemas.microsoft.com/office/drawing/2014/main" val="1753315794"/>
                    </a:ext>
                  </a:extLst>
                </a:gridCol>
                <a:gridCol w="1894857">
                  <a:extLst>
                    <a:ext uri="{9D8B030D-6E8A-4147-A177-3AD203B41FA5}">
                      <a16:colId xmlns:a16="http://schemas.microsoft.com/office/drawing/2014/main" val="89952197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732578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160037997"/>
                    </a:ext>
                  </a:extLst>
                </a:gridCol>
                <a:gridCol w="1342347">
                  <a:extLst>
                    <a:ext uri="{9D8B030D-6E8A-4147-A177-3AD203B41FA5}">
                      <a16:colId xmlns:a16="http://schemas.microsoft.com/office/drawing/2014/main" val="2390885420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603978653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180645477"/>
                    </a:ext>
                  </a:extLst>
                </a:gridCol>
              </a:tblGrid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Treatment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Observations</a:t>
                      </a:r>
                      <a:r>
                        <a:rPr lang="de-CH" sz="1600" dirty="0"/>
                        <a:t>*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Median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Std.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Direction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P-</a:t>
                      </a:r>
                      <a:r>
                        <a:rPr lang="de-CH" sz="1600" dirty="0" err="1"/>
                        <a:t>value</a:t>
                      </a:r>
                      <a:r>
                        <a:rPr lang="de-CH" sz="1600" dirty="0"/>
                        <a:t>**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282453943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Control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100.80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100.60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7.18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3061040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Neg.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95.93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96.00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5.38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Less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0.00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4156532667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Pos.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60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91.88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96.52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12.08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Less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0.00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311205718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BFEE5DF-D08C-E659-3F41-20B4913E53EF}"/>
              </a:ext>
            </a:extLst>
          </p:cNvPr>
          <p:cNvSpPr txBox="1"/>
          <p:nvPr/>
        </p:nvSpPr>
        <p:spPr>
          <a:xfrm>
            <a:off x="823140" y="4672584"/>
            <a:ext cx="1054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Game </a:t>
            </a:r>
            <a:r>
              <a:rPr lang="de-CH" dirty="0" err="1"/>
              <a:t>treatment</a:t>
            </a:r>
            <a:r>
              <a:rPr lang="de-CH" dirty="0"/>
              <a:t> </a:t>
            </a:r>
            <a:r>
              <a:rPr lang="de-CH" dirty="0" err="1"/>
              <a:t>pairings</a:t>
            </a:r>
            <a:br>
              <a:rPr lang="de-CH" dirty="0"/>
            </a:br>
            <a:r>
              <a:rPr lang="de-CH" dirty="0"/>
              <a:t>** Does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significantly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(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/median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86819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0040FC0-E270-36F8-1882-AED4F98DC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21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/>
              <a:t>Micro Level </a:t>
            </a:r>
            <a:r>
              <a:rPr lang="de-CH" sz="2800" dirty="0" err="1"/>
              <a:t>Results</a:t>
            </a:r>
            <a:r>
              <a:rPr lang="de-CH" sz="2800" dirty="0"/>
              <a:t> – </a:t>
            </a:r>
            <a:r>
              <a:rPr lang="de-CH" sz="2800" dirty="0" err="1"/>
              <a:t>Buyers</a:t>
            </a:r>
            <a:r>
              <a:rPr lang="de-CH" sz="2800" dirty="0"/>
              <a:t>’ </a:t>
            </a:r>
            <a:r>
              <a:rPr lang="de-CH" sz="2800" dirty="0" err="1"/>
              <a:t>Aggressiveness</a:t>
            </a:r>
            <a:endParaRPr lang="de-CH" sz="28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3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ANALYSIS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F95BCC1F-59AF-BE35-B3BC-5D205B601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636299"/>
              </p:ext>
            </p:extLst>
          </p:nvPr>
        </p:nvGraphicFramePr>
        <p:xfrm>
          <a:off x="823140" y="1961606"/>
          <a:ext cx="10545717" cy="217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531">
                  <a:extLst>
                    <a:ext uri="{9D8B030D-6E8A-4147-A177-3AD203B41FA5}">
                      <a16:colId xmlns:a16="http://schemas.microsoft.com/office/drawing/2014/main" val="1753315794"/>
                    </a:ext>
                  </a:extLst>
                </a:gridCol>
                <a:gridCol w="1894857">
                  <a:extLst>
                    <a:ext uri="{9D8B030D-6E8A-4147-A177-3AD203B41FA5}">
                      <a16:colId xmlns:a16="http://schemas.microsoft.com/office/drawing/2014/main" val="89952197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732578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160037997"/>
                    </a:ext>
                  </a:extLst>
                </a:gridCol>
                <a:gridCol w="1342347">
                  <a:extLst>
                    <a:ext uri="{9D8B030D-6E8A-4147-A177-3AD203B41FA5}">
                      <a16:colId xmlns:a16="http://schemas.microsoft.com/office/drawing/2014/main" val="2390885420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603978653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180645477"/>
                    </a:ext>
                  </a:extLst>
                </a:gridCol>
              </a:tblGrid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Treatment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Observations</a:t>
                      </a:r>
                      <a:r>
                        <a:rPr lang="de-CH" sz="1600" dirty="0"/>
                        <a:t>*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Median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Std.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Direction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P-</a:t>
                      </a:r>
                      <a:r>
                        <a:rPr lang="de-CH" sz="1600" dirty="0" err="1"/>
                        <a:t>value</a:t>
                      </a:r>
                      <a:r>
                        <a:rPr lang="de-CH" sz="1600" dirty="0"/>
                        <a:t>**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282453943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Control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323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33.44%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25.20%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27.23%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3061040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Neg.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338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36.97%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31.16%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25.34% 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Greater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0.00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4156532667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Pos.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305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35.03%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29.69%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24.52%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Greater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0.03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311205718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BFEE5DF-D08C-E659-3F41-20B4913E53EF}"/>
              </a:ext>
            </a:extLst>
          </p:cNvPr>
          <p:cNvSpPr txBox="1"/>
          <p:nvPr/>
        </p:nvSpPr>
        <p:spPr>
          <a:xfrm>
            <a:off x="823140" y="4672584"/>
            <a:ext cx="1054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participants</a:t>
            </a:r>
            <a:r>
              <a:rPr lang="de-CH" dirty="0"/>
              <a:t> </a:t>
            </a:r>
            <a:r>
              <a:rPr lang="de-CH" dirty="0" err="1"/>
              <a:t>unique</a:t>
            </a:r>
            <a:r>
              <a:rPr lang="de-CH" dirty="0"/>
              <a:t> per </a:t>
            </a:r>
            <a:r>
              <a:rPr lang="de-CH" dirty="0" err="1"/>
              <a:t>treatment</a:t>
            </a:r>
            <a:r>
              <a:rPr lang="de-CH" dirty="0"/>
              <a:t>, game, and </a:t>
            </a:r>
            <a:r>
              <a:rPr lang="de-CH" dirty="0" err="1"/>
              <a:t>round</a:t>
            </a:r>
            <a:br>
              <a:rPr lang="de-CH" dirty="0"/>
            </a:br>
            <a:r>
              <a:rPr lang="de-CH" dirty="0"/>
              <a:t>** Does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significantly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(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/median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3027944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789C004-6516-12DE-06D7-1DA70CD6C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5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3971B-1B5D-EAA5-AA43-46C4BADF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59BCBC7-3DCE-CE1A-6E52-36FD878DFA20}"/>
              </a:ext>
            </a:extLst>
          </p:cNvPr>
          <p:cNvSpPr/>
          <p:nvPr/>
        </p:nvSpPr>
        <p:spPr>
          <a:xfrm>
            <a:off x="905256" y="2020824"/>
            <a:ext cx="566928" cy="56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/>
              <a:t>1</a:t>
            </a:r>
            <a:endParaRPr lang="de-CH" b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082079C-92D9-FB64-1CDD-BEF546D55FCE}"/>
              </a:ext>
            </a:extLst>
          </p:cNvPr>
          <p:cNvSpPr/>
          <p:nvPr/>
        </p:nvSpPr>
        <p:spPr>
          <a:xfrm>
            <a:off x="905256" y="2740152"/>
            <a:ext cx="566928" cy="56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/>
              <a:t>2</a:t>
            </a:r>
            <a:endParaRPr lang="de-CH" b="1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9CA3E77-075D-3ABC-4725-65EACA45C927}"/>
              </a:ext>
            </a:extLst>
          </p:cNvPr>
          <p:cNvSpPr/>
          <p:nvPr/>
        </p:nvSpPr>
        <p:spPr>
          <a:xfrm>
            <a:off x="905256" y="3429000"/>
            <a:ext cx="566928" cy="56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/>
              <a:t>3</a:t>
            </a:r>
            <a:endParaRPr lang="de-CH" b="1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9DB5993-4971-C3A3-5E00-A36DAF79E37C}"/>
              </a:ext>
            </a:extLst>
          </p:cNvPr>
          <p:cNvSpPr/>
          <p:nvPr/>
        </p:nvSpPr>
        <p:spPr>
          <a:xfrm>
            <a:off x="905256" y="4117848"/>
            <a:ext cx="566928" cy="56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/>
              <a:t>4</a:t>
            </a:r>
            <a:endParaRPr lang="de-CH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06618B-93E1-1992-49AE-4AF4CEA13940}"/>
              </a:ext>
            </a:extLst>
          </p:cNvPr>
          <p:cNvSpPr txBox="1"/>
          <p:nvPr/>
        </p:nvSpPr>
        <p:spPr>
          <a:xfrm>
            <a:off x="1792224" y="2119622"/>
            <a:ext cx="443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INTRO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B3525FC-9F6A-3B0E-A302-225B4325DB26}"/>
              </a:ext>
            </a:extLst>
          </p:cNvPr>
          <p:cNvSpPr txBox="1"/>
          <p:nvPr/>
        </p:nvSpPr>
        <p:spPr>
          <a:xfrm>
            <a:off x="1792224" y="2838950"/>
            <a:ext cx="443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RESEARCH QUESTION &amp; HYPOTHESES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33E866E-CA7F-F174-BF2C-F8067E22590E}"/>
              </a:ext>
            </a:extLst>
          </p:cNvPr>
          <p:cNvSpPr txBox="1"/>
          <p:nvPr/>
        </p:nvSpPr>
        <p:spPr>
          <a:xfrm>
            <a:off x="1792224" y="3527798"/>
            <a:ext cx="443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ANALYSIS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DED1D8-EF69-006A-DAE5-23DEAC774FD6}"/>
              </a:ext>
            </a:extLst>
          </p:cNvPr>
          <p:cNvSpPr txBox="1"/>
          <p:nvPr/>
        </p:nvSpPr>
        <p:spPr>
          <a:xfrm>
            <a:off x="1792224" y="4216646"/>
            <a:ext cx="443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SUMMARY &amp; POLICY RECOMMENDATIONS</a:t>
            </a:r>
          </a:p>
        </p:txBody>
      </p:sp>
      <p:pic>
        <p:nvPicPr>
          <p:cNvPr id="13" name="Grafik 12" descr="Bild von der Olivenhalle der UZH an der Affolternstrasse in Zürich Oerlikon">
            <a:extLst>
              <a:ext uri="{FF2B5EF4-FFF2-40B4-BE49-F238E27FC236}">
                <a16:creationId xmlns:a16="http://schemas.microsoft.com/office/drawing/2014/main" id="{484C4BCE-46B8-612E-111B-B4D646F5EB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r="15156"/>
          <a:stretch/>
        </p:blipFill>
        <p:spPr>
          <a:xfrm>
            <a:off x="6446520" y="-18288"/>
            <a:ext cx="5745480" cy="626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71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/>
              <a:t>Micro Level </a:t>
            </a:r>
            <a:r>
              <a:rPr lang="de-CH" sz="2800" dirty="0" err="1"/>
              <a:t>Results</a:t>
            </a:r>
            <a:r>
              <a:rPr lang="de-CH" sz="2800" dirty="0"/>
              <a:t> – Sellers’ </a:t>
            </a:r>
            <a:r>
              <a:rPr lang="de-CH" sz="2800" dirty="0" err="1"/>
              <a:t>Aggressiveness</a:t>
            </a:r>
            <a:endParaRPr lang="de-CH" sz="28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3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ANALYSIS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F95BCC1F-59AF-BE35-B3BC-5D205B601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2216"/>
              </p:ext>
            </p:extLst>
          </p:nvPr>
        </p:nvGraphicFramePr>
        <p:xfrm>
          <a:off x="823140" y="1961606"/>
          <a:ext cx="10545717" cy="217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531">
                  <a:extLst>
                    <a:ext uri="{9D8B030D-6E8A-4147-A177-3AD203B41FA5}">
                      <a16:colId xmlns:a16="http://schemas.microsoft.com/office/drawing/2014/main" val="1753315794"/>
                    </a:ext>
                  </a:extLst>
                </a:gridCol>
                <a:gridCol w="1894857">
                  <a:extLst>
                    <a:ext uri="{9D8B030D-6E8A-4147-A177-3AD203B41FA5}">
                      <a16:colId xmlns:a16="http://schemas.microsoft.com/office/drawing/2014/main" val="89952197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732578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160037997"/>
                    </a:ext>
                  </a:extLst>
                </a:gridCol>
                <a:gridCol w="1342347">
                  <a:extLst>
                    <a:ext uri="{9D8B030D-6E8A-4147-A177-3AD203B41FA5}">
                      <a16:colId xmlns:a16="http://schemas.microsoft.com/office/drawing/2014/main" val="2390885420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603978653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180645477"/>
                    </a:ext>
                  </a:extLst>
                </a:gridCol>
              </a:tblGrid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Treatment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Observations</a:t>
                      </a:r>
                      <a:r>
                        <a:rPr lang="de-CH" sz="1600" dirty="0"/>
                        <a:t>*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Median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Std.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Direction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P-</a:t>
                      </a:r>
                      <a:r>
                        <a:rPr lang="de-CH" sz="1600" dirty="0" err="1"/>
                        <a:t>value</a:t>
                      </a:r>
                      <a:r>
                        <a:rPr lang="de-CH" sz="1600" dirty="0"/>
                        <a:t>**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282453943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Control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278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118.69%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39.71%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235.71%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3061040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Neg.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401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61.35%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32.05%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106.42% 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Less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0.04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4156532667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Pos.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345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68.83%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34.94%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132.21%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Less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0.01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311205718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BFEE5DF-D08C-E659-3F41-20B4913E53EF}"/>
              </a:ext>
            </a:extLst>
          </p:cNvPr>
          <p:cNvSpPr txBox="1"/>
          <p:nvPr/>
        </p:nvSpPr>
        <p:spPr>
          <a:xfrm>
            <a:off x="823140" y="4672584"/>
            <a:ext cx="10545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participants</a:t>
            </a:r>
            <a:r>
              <a:rPr lang="de-CH" dirty="0"/>
              <a:t> </a:t>
            </a:r>
            <a:r>
              <a:rPr lang="de-CH" dirty="0" err="1"/>
              <a:t>unique</a:t>
            </a:r>
            <a:r>
              <a:rPr lang="de-CH" dirty="0"/>
              <a:t> per </a:t>
            </a:r>
            <a:r>
              <a:rPr lang="de-CH" dirty="0" err="1"/>
              <a:t>treatment</a:t>
            </a:r>
            <a:r>
              <a:rPr lang="de-CH" dirty="0"/>
              <a:t>, game, and </a:t>
            </a:r>
            <a:r>
              <a:rPr lang="de-CH" dirty="0" err="1"/>
              <a:t>round</a:t>
            </a:r>
            <a:br>
              <a:rPr lang="de-CH" dirty="0"/>
            </a:br>
            <a:r>
              <a:rPr lang="de-CH" dirty="0"/>
              <a:t>** Does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significantly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(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/median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532401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0DB104D-5DE2-3B37-4DDE-7499D0ADD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164" y="924141"/>
            <a:ext cx="7746707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18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CD4180C5-A494-439A-C0A8-5A6DE17A7499}"/>
              </a:ext>
            </a:extLst>
          </p:cNvPr>
          <p:cNvSpPr/>
          <p:nvPr/>
        </p:nvSpPr>
        <p:spPr>
          <a:xfrm>
            <a:off x="923544" y="3698529"/>
            <a:ext cx="10360136" cy="1835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3760"/>
            <a:ext cx="10515600" cy="566928"/>
          </a:xfrm>
        </p:spPr>
        <p:txBody>
          <a:bodyPr>
            <a:normAutofit/>
          </a:bodyPr>
          <a:lstStyle/>
          <a:p>
            <a:r>
              <a:rPr lang="de-CH" sz="2800" dirty="0"/>
              <a:t>Main Take-Aways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1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SUMMARY &amp; POLICY RECOMMENDATIONS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BD4D7F8-D7D6-E659-65E3-89AFDD146506}"/>
              </a:ext>
            </a:extLst>
          </p:cNvPr>
          <p:cNvGrpSpPr/>
          <p:nvPr/>
        </p:nvGrpSpPr>
        <p:grpSpPr>
          <a:xfrm>
            <a:off x="923544" y="1920240"/>
            <a:ext cx="2194560" cy="1207008"/>
            <a:chOff x="905256" y="1783080"/>
            <a:chExt cx="2194560" cy="1207008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664E7BD-210A-EFB8-C610-6CF704E2DED2}"/>
                </a:ext>
              </a:extLst>
            </p:cNvPr>
            <p:cNvSpPr/>
            <p:nvPr/>
          </p:nvSpPr>
          <p:spPr>
            <a:xfrm>
              <a:off x="905256" y="1783080"/>
              <a:ext cx="2194560" cy="1207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B9706EE5-57BE-435D-392E-6133573D40F2}"/>
                </a:ext>
              </a:extLst>
            </p:cNvPr>
            <p:cNvSpPr txBox="1"/>
            <p:nvPr/>
          </p:nvSpPr>
          <p:spPr>
            <a:xfrm>
              <a:off x="1097280" y="1995562"/>
              <a:ext cx="16642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Market Efficiency</a:t>
              </a:r>
            </a:p>
          </p:txBody>
        </p:sp>
        <p:sp>
          <p:nvSpPr>
            <p:cNvPr id="8" name="Pfeil: nach oben 7">
              <a:extLst>
                <a:ext uri="{FF2B5EF4-FFF2-40B4-BE49-F238E27FC236}">
                  <a16:creationId xmlns:a16="http://schemas.microsoft.com/office/drawing/2014/main" id="{FD65E276-47C6-794E-9330-F68C17F6D2E4}"/>
                </a:ext>
              </a:extLst>
            </p:cNvPr>
            <p:cNvSpPr/>
            <p:nvPr/>
          </p:nvSpPr>
          <p:spPr>
            <a:xfrm rot="10800000">
              <a:off x="1618488" y="2354362"/>
              <a:ext cx="310896" cy="307777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9" name="Pfeil: nach oben 8">
              <a:extLst>
                <a:ext uri="{FF2B5EF4-FFF2-40B4-BE49-F238E27FC236}">
                  <a16:creationId xmlns:a16="http://schemas.microsoft.com/office/drawing/2014/main" id="{5CD36087-C306-EC20-51E5-E72EC0BF5C34}"/>
                </a:ext>
              </a:extLst>
            </p:cNvPr>
            <p:cNvSpPr/>
            <p:nvPr/>
          </p:nvSpPr>
          <p:spPr>
            <a:xfrm>
              <a:off x="2478016" y="2354361"/>
              <a:ext cx="310896" cy="307777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D630EC1-0833-F132-A949-A6B8D8CAACCC}"/>
                </a:ext>
              </a:extLst>
            </p:cNvPr>
            <p:cNvSpPr txBox="1"/>
            <p:nvPr/>
          </p:nvSpPr>
          <p:spPr>
            <a:xfrm>
              <a:off x="1042418" y="2354362"/>
              <a:ext cx="5760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First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1BDDAAED-D121-79B5-B77C-31A9351157FA}"/>
                </a:ext>
              </a:extLst>
            </p:cNvPr>
            <p:cNvSpPr txBox="1"/>
            <p:nvPr/>
          </p:nvSpPr>
          <p:spPr>
            <a:xfrm>
              <a:off x="1906521" y="2354361"/>
              <a:ext cx="5760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err="1">
                  <a:solidFill>
                    <a:schemeClr val="bg1"/>
                  </a:solidFill>
                </a:rPr>
                <a:t>Then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935EBD1-3DDD-8619-06B8-1A40FE31DF08}"/>
              </a:ext>
            </a:extLst>
          </p:cNvPr>
          <p:cNvGrpSpPr/>
          <p:nvPr/>
        </p:nvGrpSpPr>
        <p:grpSpPr>
          <a:xfrm>
            <a:off x="3666736" y="1920240"/>
            <a:ext cx="2194560" cy="1207008"/>
            <a:chOff x="905256" y="1783080"/>
            <a:chExt cx="2194560" cy="1207008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43FD236-5BF7-954E-AEB8-79BA85380161}"/>
                </a:ext>
              </a:extLst>
            </p:cNvPr>
            <p:cNvSpPr/>
            <p:nvPr/>
          </p:nvSpPr>
          <p:spPr>
            <a:xfrm>
              <a:off x="905256" y="1783080"/>
              <a:ext cx="2194560" cy="1207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96238A8-EE90-9E1B-A0F3-6D0769AD25DE}"/>
                </a:ext>
              </a:extLst>
            </p:cNvPr>
            <p:cNvSpPr txBox="1"/>
            <p:nvPr/>
          </p:nvSpPr>
          <p:spPr>
            <a:xfrm>
              <a:off x="1097280" y="1995562"/>
              <a:ext cx="16642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Price </a:t>
              </a:r>
              <a:r>
                <a:rPr lang="de-CH" sz="1400" dirty="0" err="1">
                  <a:solidFill>
                    <a:schemeClr val="bg1"/>
                  </a:solidFill>
                </a:rPr>
                <a:t>Volatility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Pfeil: nach oben 19">
              <a:extLst>
                <a:ext uri="{FF2B5EF4-FFF2-40B4-BE49-F238E27FC236}">
                  <a16:creationId xmlns:a16="http://schemas.microsoft.com/office/drawing/2014/main" id="{044FEB6C-BEEC-D6B7-66CC-32D4D98B9765}"/>
                </a:ext>
              </a:extLst>
            </p:cNvPr>
            <p:cNvSpPr/>
            <p:nvPr/>
          </p:nvSpPr>
          <p:spPr>
            <a:xfrm>
              <a:off x="1618488" y="2354362"/>
              <a:ext cx="310896" cy="307777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Pfeil: nach oben 20">
              <a:extLst>
                <a:ext uri="{FF2B5EF4-FFF2-40B4-BE49-F238E27FC236}">
                  <a16:creationId xmlns:a16="http://schemas.microsoft.com/office/drawing/2014/main" id="{35D3E9A7-E4D2-E5DD-31E3-0450F0C1D5D3}"/>
                </a:ext>
              </a:extLst>
            </p:cNvPr>
            <p:cNvSpPr/>
            <p:nvPr/>
          </p:nvSpPr>
          <p:spPr>
            <a:xfrm rot="10800000">
              <a:off x="2478016" y="2354361"/>
              <a:ext cx="310896" cy="307777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A41E6DC-BFB2-422A-1401-DA055E978D8A}"/>
                </a:ext>
              </a:extLst>
            </p:cNvPr>
            <p:cNvSpPr txBox="1"/>
            <p:nvPr/>
          </p:nvSpPr>
          <p:spPr>
            <a:xfrm>
              <a:off x="1042418" y="2354362"/>
              <a:ext cx="5760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First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282A6B1-07CD-E74D-7259-69530DB7F759}"/>
                </a:ext>
              </a:extLst>
            </p:cNvPr>
            <p:cNvSpPr txBox="1"/>
            <p:nvPr/>
          </p:nvSpPr>
          <p:spPr>
            <a:xfrm>
              <a:off x="1906521" y="2354361"/>
              <a:ext cx="5760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err="1">
                  <a:solidFill>
                    <a:schemeClr val="bg1"/>
                  </a:solidFill>
                </a:rPr>
                <a:t>Then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7C8262C-159A-BA1F-A579-03F85539D4DC}"/>
              </a:ext>
            </a:extLst>
          </p:cNvPr>
          <p:cNvGrpSpPr/>
          <p:nvPr/>
        </p:nvGrpSpPr>
        <p:grpSpPr>
          <a:xfrm>
            <a:off x="6432791" y="1920240"/>
            <a:ext cx="2194560" cy="1207008"/>
            <a:chOff x="905256" y="1783080"/>
            <a:chExt cx="2194560" cy="1207008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28CBF63-5B4D-9DBF-8CF5-87DFE0C52502}"/>
                </a:ext>
              </a:extLst>
            </p:cNvPr>
            <p:cNvSpPr/>
            <p:nvPr/>
          </p:nvSpPr>
          <p:spPr>
            <a:xfrm>
              <a:off x="905256" y="1783080"/>
              <a:ext cx="2194560" cy="1207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AAB5C3F-1440-8ED9-D3A4-0DF75D49F28D}"/>
                </a:ext>
              </a:extLst>
            </p:cNvPr>
            <p:cNvSpPr txBox="1"/>
            <p:nvPr/>
          </p:nvSpPr>
          <p:spPr>
            <a:xfrm>
              <a:off x="1097280" y="1995562"/>
              <a:ext cx="16642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Price Levels</a:t>
              </a:r>
            </a:p>
          </p:txBody>
        </p:sp>
        <p:sp>
          <p:nvSpPr>
            <p:cNvPr id="27" name="Pfeil: nach oben 26">
              <a:extLst>
                <a:ext uri="{FF2B5EF4-FFF2-40B4-BE49-F238E27FC236}">
                  <a16:creationId xmlns:a16="http://schemas.microsoft.com/office/drawing/2014/main" id="{FAEC700E-9381-7E2F-8080-429ADD409DC1}"/>
                </a:ext>
              </a:extLst>
            </p:cNvPr>
            <p:cNvSpPr/>
            <p:nvPr/>
          </p:nvSpPr>
          <p:spPr>
            <a:xfrm>
              <a:off x="2249424" y="2354362"/>
              <a:ext cx="310896" cy="307777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4954CCD5-31A8-5BAF-B7EC-7617ED20B74D}"/>
                </a:ext>
              </a:extLst>
            </p:cNvPr>
            <p:cNvSpPr txBox="1"/>
            <p:nvPr/>
          </p:nvSpPr>
          <p:spPr>
            <a:xfrm>
              <a:off x="1367026" y="2354362"/>
              <a:ext cx="8823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Overall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C9A69FEB-9271-7F11-8FD3-E68D59D4815C}"/>
              </a:ext>
            </a:extLst>
          </p:cNvPr>
          <p:cNvGrpSpPr/>
          <p:nvPr/>
        </p:nvGrpSpPr>
        <p:grpSpPr>
          <a:xfrm>
            <a:off x="9089121" y="1920240"/>
            <a:ext cx="2194560" cy="1207008"/>
            <a:chOff x="905256" y="1783080"/>
            <a:chExt cx="2194560" cy="1207008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2C471F1-F8B2-0359-32E3-35710B768188}"/>
                </a:ext>
              </a:extLst>
            </p:cNvPr>
            <p:cNvSpPr/>
            <p:nvPr/>
          </p:nvSpPr>
          <p:spPr>
            <a:xfrm>
              <a:off x="905256" y="1783080"/>
              <a:ext cx="2194560" cy="1207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39BC61A-D823-B998-2414-CD8ADDB86C94}"/>
                </a:ext>
              </a:extLst>
            </p:cNvPr>
            <p:cNvSpPr txBox="1"/>
            <p:nvPr/>
          </p:nvSpPr>
          <p:spPr>
            <a:xfrm>
              <a:off x="1097280" y="1995562"/>
              <a:ext cx="16642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chemeClr val="bg1"/>
                  </a:solidFill>
                </a:rPr>
                <a:t>Rel. </a:t>
              </a:r>
              <a:r>
                <a:rPr lang="de-CH" sz="1400" dirty="0" err="1">
                  <a:solidFill>
                    <a:schemeClr val="bg1"/>
                  </a:solidFill>
                </a:rPr>
                <a:t>Aggressiveness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39" name="Pfeil: nach oben 38">
              <a:extLst>
                <a:ext uri="{FF2B5EF4-FFF2-40B4-BE49-F238E27FC236}">
                  <a16:creationId xmlns:a16="http://schemas.microsoft.com/office/drawing/2014/main" id="{00A6D590-F1ED-535B-AFB0-16DCE59C7541}"/>
                </a:ext>
              </a:extLst>
            </p:cNvPr>
            <p:cNvSpPr/>
            <p:nvPr/>
          </p:nvSpPr>
          <p:spPr>
            <a:xfrm>
              <a:off x="1618488" y="2354362"/>
              <a:ext cx="310896" cy="307777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Pfeil: nach oben 39">
              <a:extLst>
                <a:ext uri="{FF2B5EF4-FFF2-40B4-BE49-F238E27FC236}">
                  <a16:creationId xmlns:a16="http://schemas.microsoft.com/office/drawing/2014/main" id="{C2D1A580-1315-8EDB-0DB4-E6E066EAECB0}"/>
                </a:ext>
              </a:extLst>
            </p:cNvPr>
            <p:cNvSpPr/>
            <p:nvPr/>
          </p:nvSpPr>
          <p:spPr>
            <a:xfrm rot="10800000">
              <a:off x="2478016" y="2354361"/>
              <a:ext cx="310896" cy="307777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933505BC-5812-A052-8BC8-61E915BABB9D}"/>
                </a:ext>
              </a:extLst>
            </p:cNvPr>
            <p:cNvSpPr txBox="1"/>
            <p:nvPr/>
          </p:nvSpPr>
          <p:spPr>
            <a:xfrm>
              <a:off x="1042418" y="2354362"/>
              <a:ext cx="576069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050" dirty="0" err="1">
                  <a:solidFill>
                    <a:schemeClr val="bg1"/>
                  </a:solidFill>
                </a:rPr>
                <a:t>Buyers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5899C563-8589-6F78-8FA0-FB675BC86FB8}"/>
                </a:ext>
              </a:extLst>
            </p:cNvPr>
            <p:cNvSpPr txBox="1"/>
            <p:nvPr/>
          </p:nvSpPr>
          <p:spPr>
            <a:xfrm>
              <a:off x="1906521" y="2354361"/>
              <a:ext cx="57606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050" dirty="0">
                  <a:solidFill>
                    <a:schemeClr val="bg1"/>
                  </a:solidFill>
                </a:rPr>
                <a:t>Sellers</a:t>
              </a:r>
              <a:endParaRPr lang="de-CH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65F3AEF2-20D4-F6B9-E43E-2DC39D47F5C6}"/>
              </a:ext>
            </a:extLst>
          </p:cNvPr>
          <p:cNvSpPr txBox="1"/>
          <p:nvPr/>
        </p:nvSpPr>
        <p:spPr>
          <a:xfrm>
            <a:off x="923544" y="3698529"/>
            <a:ext cx="10360136" cy="183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Ins="360000" bIns="360000" rtlCol="0">
            <a:spAutoFit/>
          </a:bodyPr>
          <a:lstStyle/>
          <a:p>
            <a:pPr algn="just"/>
            <a:r>
              <a:rPr lang="de-CH" dirty="0" err="1"/>
              <a:t>Externalities</a:t>
            </a:r>
            <a:r>
              <a:rPr lang="de-CH" dirty="0"/>
              <a:t> </a:t>
            </a:r>
            <a:r>
              <a:rPr lang="de-CH" dirty="0" err="1"/>
              <a:t>definitely</a:t>
            </a:r>
            <a:r>
              <a:rPr lang="de-CH" dirty="0"/>
              <a:t> </a:t>
            </a:r>
            <a:r>
              <a:rPr lang="de-CH" dirty="0" err="1"/>
              <a:t>influence</a:t>
            </a:r>
            <a:r>
              <a:rPr lang="de-CH" dirty="0"/>
              <a:t> </a:t>
            </a:r>
            <a:r>
              <a:rPr lang="de-CH" dirty="0" err="1"/>
              <a:t>market</a:t>
            </a:r>
            <a:r>
              <a:rPr lang="de-CH" dirty="0"/>
              <a:t> </a:t>
            </a:r>
            <a:r>
              <a:rPr lang="de-CH" dirty="0" err="1"/>
              <a:t>behavior</a:t>
            </a:r>
            <a:r>
              <a:rPr lang="de-CH" dirty="0"/>
              <a:t> – </a:t>
            </a:r>
            <a:r>
              <a:rPr lang="de-CH" dirty="0" err="1"/>
              <a:t>even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(</a:t>
            </a:r>
            <a:r>
              <a:rPr lang="de-CH" dirty="0" err="1"/>
              <a:t>government</a:t>
            </a:r>
            <a:r>
              <a:rPr lang="de-CH" dirty="0"/>
              <a:t>) </a:t>
            </a:r>
            <a:r>
              <a:rPr lang="de-CH" dirty="0" err="1"/>
              <a:t>interference</a:t>
            </a:r>
            <a:r>
              <a:rPr lang="de-CH" dirty="0"/>
              <a:t>! </a:t>
            </a:r>
            <a:r>
              <a:rPr lang="de-CH" dirty="0" err="1"/>
              <a:t>Instead</a:t>
            </a:r>
            <a:r>
              <a:rPr lang="de-CH" dirty="0"/>
              <a:t>, </a:t>
            </a:r>
            <a:r>
              <a:rPr lang="de-CH" dirty="0" err="1"/>
              <a:t>existing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systems</a:t>
            </a:r>
            <a:r>
              <a:rPr lang="de-CH" dirty="0"/>
              <a:t> (like </a:t>
            </a:r>
            <a:r>
              <a:rPr lang="de-CH" dirty="0" err="1"/>
              <a:t>norms</a:t>
            </a:r>
            <a:r>
              <a:rPr lang="de-CH" dirty="0"/>
              <a:t>!) </a:t>
            </a:r>
            <a:r>
              <a:rPr lang="de-CH" dirty="0" err="1"/>
              <a:t>guide</a:t>
            </a:r>
            <a:r>
              <a:rPr lang="de-CH" dirty="0"/>
              <a:t> </a:t>
            </a:r>
            <a:r>
              <a:rPr lang="de-CH" dirty="0" err="1"/>
              <a:t>behavior</a:t>
            </a:r>
            <a:r>
              <a:rPr lang="de-CH" dirty="0"/>
              <a:t> </a:t>
            </a:r>
            <a:r>
              <a:rPr lang="de-CH" dirty="0" err="1"/>
              <a:t>under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treatment</a:t>
            </a:r>
            <a:r>
              <a:rPr lang="de-CH" dirty="0"/>
              <a:t> </a:t>
            </a:r>
            <a:r>
              <a:rPr lang="de-CH" dirty="0" err="1"/>
              <a:t>conditions</a:t>
            </a:r>
            <a:r>
              <a:rPr lang="de-CH" dirty="0"/>
              <a:t>. </a:t>
            </a:r>
            <a:r>
              <a:rPr lang="de-CH" dirty="0" err="1"/>
              <a:t>Therefore</a:t>
            </a:r>
            <a:r>
              <a:rPr lang="de-CH" dirty="0"/>
              <a:t>, </a:t>
            </a:r>
            <a:r>
              <a:rPr lang="de-CH" dirty="0" err="1"/>
              <a:t>studying</a:t>
            </a:r>
            <a:r>
              <a:rPr lang="de-CH" dirty="0"/>
              <a:t> and </a:t>
            </a:r>
            <a:r>
              <a:rPr lang="de-CH" dirty="0" err="1"/>
              <a:t>understanding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norms</a:t>
            </a:r>
            <a:r>
              <a:rPr lang="de-CH" dirty="0"/>
              <a:t> </a:t>
            </a:r>
            <a:r>
              <a:rPr lang="de-CH" dirty="0" err="1"/>
              <a:t>emerge</a:t>
            </a:r>
            <a:r>
              <a:rPr lang="de-CH" dirty="0"/>
              <a:t> and </a:t>
            </a:r>
            <a:r>
              <a:rPr lang="de-CH" dirty="0" err="1"/>
              <a:t>proliferate</a:t>
            </a:r>
            <a:r>
              <a:rPr lang="de-CH" dirty="0"/>
              <a:t> </a:t>
            </a:r>
            <a:r>
              <a:rPr lang="de-CH" dirty="0" err="1"/>
              <a:t>becomes</a:t>
            </a:r>
            <a:r>
              <a:rPr lang="de-CH" dirty="0"/>
              <a:t> imperative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designing</a:t>
            </a:r>
            <a:r>
              <a:rPr lang="de-CH" dirty="0"/>
              <a:t> </a:t>
            </a:r>
            <a:r>
              <a:rPr lang="de-CH" dirty="0" err="1"/>
              <a:t>markets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externalities</a:t>
            </a:r>
            <a:r>
              <a:rPr lang="de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494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B65D6-A254-8A53-56A9-305A1582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1259"/>
          </a:xfrm>
        </p:spPr>
        <p:txBody>
          <a:bodyPr>
            <a:normAutofit fontScale="90000"/>
          </a:bodyPr>
          <a:lstStyle/>
          <a:p>
            <a:r>
              <a:rPr lang="de-CH" sz="2800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0B135B-EF8D-19C0-2E56-B41E2AF46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7824"/>
            <a:ext cx="10515600" cy="5299139"/>
          </a:xfrm>
        </p:spPr>
        <p:txBody>
          <a:bodyPr>
            <a:normAutofit/>
          </a:bodyPr>
          <a:lstStyle/>
          <a:p>
            <a:r>
              <a:rPr lang="en-US" sz="1100" dirty="0"/>
              <a:t>Baron, D. P. (2001). Private politics, corporate social responsibility, and integrated strategy. Journal of Economics and Management Strategy, 10(1), 7–45. https://doi.org/10.1162/105864001300122548 </a:t>
            </a:r>
          </a:p>
          <a:p>
            <a:r>
              <a:rPr lang="en-US" sz="1100" dirty="0" err="1"/>
              <a:t>Kitzmueller</a:t>
            </a:r>
            <a:r>
              <a:rPr lang="en-US" sz="1100" dirty="0"/>
              <a:t>, M., &amp; </a:t>
            </a:r>
            <a:r>
              <a:rPr lang="en-US" sz="1100" dirty="0" err="1"/>
              <a:t>Shimshack</a:t>
            </a:r>
            <a:r>
              <a:rPr lang="en-US" sz="1100" dirty="0"/>
              <a:t>, J. (2012). Economic perspectives on corporate social responsibility. Journal of Economic Literature, 50(1), 51–84. </a:t>
            </a:r>
            <a:r>
              <a:rPr lang="en-US" sz="1100" dirty="0">
                <a:hlinkClick r:id="rId2"/>
              </a:rPr>
              <a:t>https://doi.org/10.1257/jel.50.1.51</a:t>
            </a:r>
            <a:endParaRPr lang="en-US" sz="1100" dirty="0"/>
          </a:p>
          <a:p>
            <a:r>
              <a:rPr lang="en-US" sz="1100" dirty="0"/>
              <a:t>Goodley, Simon (2013, February 17). Death, sanctions and big business in the struggle for Zimbabwe’s diamonds. </a:t>
            </a:r>
            <a:r>
              <a:rPr lang="en-US" sz="1100" i="1" dirty="0"/>
              <a:t>The Guardian. https://www.theguardian.com/business/2013/feb/17/zimbabwe-death-sanctions-business-diamonds </a:t>
            </a:r>
            <a:r>
              <a:rPr lang="en-US" sz="1100" dirty="0"/>
              <a:t>[accessed on October 25].</a:t>
            </a:r>
          </a:p>
          <a:p>
            <a:r>
              <a:rPr lang="en-US" sz="1100" i="1" dirty="0"/>
              <a:t> </a:t>
            </a:r>
            <a:r>
              <a:rPr lang="en-US" sz="1100" dirty="0"/>
              <a:t>Chevron fined for Amazon pollution by Ecuadorian court (2011, February 11). </a:t>
            </a:r>
            <a:r>
              <a:rPr lang="en-US" sz="1100" i="1" dirty="0"/>
              <a:t>BBC</a:t>
            </a:r>
            <a:r>
              <a:rPr lang="en-US" sz="1100" dirty="0"/>
              <a:t>. https://www.bbc.com/news/world-latin-america-12460333 [accessed on October 25].</a:t>
            </a:r>
          </a:p>
          <a:p>
            <a:r>
              <a:rPr lang="en-US" sz="1100" dirty="0"/>
              <a:t>Goodley, Simon (2015, June 21). Compass Group subsidiary ‘paid bribes to Kazakhstan customs officials’. </a:t>
            </a:r>
            <a:r>
              <a:rPr lang="en-US" sz="1100" i="1" dirty="0"/>
              <a:t>The Guardian. </a:t>
            </a:r>
            <a:r>
              <a:rPr lang="en-US" sz="1100" i="1" dirty="0">
                <a:hlinkClick r:id="rId3"/>
              </a:rPr>
              <a:t>https://www.theguardian.com/business/2015/jun/21/compass-group-subsidiary-paid-bribes-to-kazakhstan-customs-officials</a:t>
            </a:r>
            <a:r>
              <a:rPr lang="en-US" sz="1100" dirty="0"/>
              <a:t> [accessed on October 25].</a:t>
            </a:r>
          </a:p>
          <a:p>
            <a:r>
              <a:rPr lang="en-US" sz="1100" dirty="0" err="1"/>
              <a:t>Benabou</a:t>
            </a:r>
            <a:r>
              <a:rPr lang="en-US" sz="1100" dirty="0"/>
              <a:t>, R., &amp; </a:t>
            </a:r>
            <a:r>
              <a:rPr lang="en-US" sz="1100" dirty="0" err="1"/>
              <a:t>Tirole</a:t>
            </a:r>
            <a:r>
              <a:rPr lang="en-US" sz="1100" dirty="0"/>
              <a:t>, J. (2010). Individual and corporate social responsibility. </a:t>
            </a:r>
            <a:r>
              <a:rPr lang="en-US" sz="1100" dirty="0" err="1"/>
              <a:t>Economica</a:t>
            </a:r>
            <a:r>
              <a:rPr lang="en-US" sz="1100" dirty="0"/>
              <a:t>, 77(305), 1–19. https://doi.org/10.1111/j.1468-0335.2009.00843.x </a:t>
            </a:r>
          </a:p>
          <a:p>
            <a:r>
              <a:rPr lang="en-US" sz="1100" dirty="0" err="1"/>
              <a:t>Frynas</a:t>
            </a:r>
            <a:r>
              <a:rPr lang="en-US" sz="1100" dirty="0"/>
              <a:t>, J. G., &amp; Stephens, S. (2015). Political Corporate Social Responsibility: Reviewing Theories and Setting New Agendas. International Journal of Management Reviews, 17(4), 483–509. </a:t>
            </a:r>
            <a:r>
              <a:rPr lang="en-US" sz="1100" dirty="0">
                <a:hlinkClick r:id="rId4"/>
              </a:rPr>
              <a:t>https://doi.org/10.1111/ijmr.12049</a:t>
            </a: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268582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/>
              <a:t>CSR – A Salient </a:t>
            </a:r>
            <a:r>
              <a:rPr lang="de-CH" sz="2800" dirty="0" err="1"/>
              <a:t>Issue</a:t>
            </a:r>
            <a:endParaRPr lang="de-CH" sz="28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1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INTRO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B9A4D041-B49F-C4CE-9375-A46353C01857}"/>
              </a:ext>
            </a:extLst>
          </p:cNvPr>
          <p:cNvSpPr txBox="1"/>
          <p:nvPr/>
        </p:nvSpPr>
        <p:spPr>
          <a:xfrm>
            <a:off x="838200" y="1874520"/>
            <a:ext cx="2965704" cy="287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37DB146-67B5-F508-1252-F242AA28B970}"/>
              </a:ext>
            </a:extLst>
          </p:cNvPr>
          <p:cNvSpPr txBox="1"/>
          <p:nvPr/>
        </p:nvSpPr>
        <p:spPr>
          <a:xfrm>
            <a:off x="4613149" y="1874520"/>
            <a:ext cx="2965704" cy="287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36A0F39-E885-B2BD-E3E7-CAC06CA0825F}"/>
              </a:ext>
            </a:extLst>
          </p:cNvPr>
          <p:cNvSpPr txBox="1"/>
          <p:nvPr/>
        </p:nvSpPr>
        <p:spPr>
          <a:xfrm>
            <a:off x="8388098" y="1874520"/>
            <a:ext cx="2965704" cy="287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EBEEC06-FAC9-0D00-C115-40D25D66B4E2}"/>
              </a:ext>
            </a:extLst>
          </p:cNvPr>
          <p:cNvSpPr txBox="1"/>
          <p:nvPr/>
        </p:nvSpPr>
        <p:spPr>
          <a:xfrm>
            <a:off x="838199" y="4941832"/>
            <a:ext cx="296570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400" dirty="0"/>
              <a:t>Environmental </a:t>
            </a:r>
            <a:r>
              <a:rPr lang="de-CH" sz="1400" dirty="0" err="1"/>
              <a:t>pollution</a:t>
            </a:r>
            <a:r>
              <a:rPr lang="de-CH" sz="1400" dirty="0"/>
              <a:t> </a:t>
            </a:r>
            <a:r>
              <a:rPr lang="de-CH" sz="1400" dirty="0" err="1"/>
              <a:t>by</a:t>
            </a:r>
            <a:r>
              <a:rPr lang="de-CH" sz="1400" dirty="0"/>
              <a:t> </a:t>
            </a:r>
            <a:r>
              <a:rPr lang="de-CH" sz="1400" dirty="0" err="1"/>
              <a:t>oil</a:t>
            </a:r>
            <a:r>
              <a:rPr lang="de-CH" sz="1400" dirty="0"/>
              <a:t> </a:t>
            </a:r>
            <a:r>
              <a:rPr lang="de-CH" sz="1400" dirty="0" err="1"/>
              <a:t>giant</a:t>
            </a:r>
            <a:r>
              <a:rPr lang="de-CH" sz="1400" dirty="0"/>
              <a:t>  and </a:t>
            </a:r>
            <a:r>
              <a:rPr lang="de-CH" sz="1400" dirty="0" err="1"/>
              <a:t>insufficient</a:t>
            </a:r>
            <a:r>
              <a:rPr lang="de-CH" sz="1400" dirty="0"/>
              <a:t> clean-</a:t>
            </a:r>
            <a:r>
              <a:rPr lang="de-CH" sz="1400" dirty="0" err="1"/>
              <a:t>up</a:t>
            </a:r>
            <a:r>
              <a:rPr lang="de-CH" sz="1400" dirty="0"/>
              <a:t> </a:t>
            </a:r>
            <a:r>
              <a:rPr lang="de-CH" sz="1400" dirty="0" err="1"/>
              <a:t>efforts</a:t>
            </a:r>
            <a:r>
              <a:rPr lang="de-CH" sz="1400" dirty="0"/>
              <a:t> – Chevron (Texaco) in Ecuador (BBC, 2011)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700A2D5-79EE-129F-4DAF-2420266F8E33}"/>
              </a:ext>
            </a:extLst>
          </p:cNvPr>
          <p:cNvSpPr txBox="1"/>
          <p:nvPr/>
        </p:nvSpPr>
        <p:spPr>
          <a:xfrm>
            <a:off x="4613149" y="4941832"/>
            <a:ext cx="296570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400" dirty="0"/>
              <a:t>Multinational </a:t>
            </a:r>
            <a:r>
              <a:rPr lang="de-CH" sz="1400" dirty="0" err="1"/>
              <a:t>catering</a:t>
            </a:r>
            <a:r>
              <a:rPr lang="de-CH" sz="1400" dirty="0"/>
              <a:t> </a:t>
            </a:r>
            <a:r>
              <a:rPr lang="de-CH" sz="1400" dirty="0" err="1"/>
              <a:t>corporation</a:t>
            </a:r>
            <a:r>
              <a:rPr lang="de-CH" sz="1400" dirty="0"/>
              <a:t> </a:t>
            </a:r>
            <a:r>
              <a:rPr lang="de-CH" sz="1400" dirty="0" err="1"/>
              <a:t>entangled</a:t>
            </a:r>
            <a:r>
              <a:rPr lang="de-CH" sz="1400" dirty="0"/>
              <a:t> in </a:t>
            </a:r>
            <a:r>
              <a:rPr lang="de-CH" sz="1400" dirty="0" err="1"/>
              <a:t>bribery</a:t>
            </a:r>
            <a:r>
              <a:rPr lang="de-CH" sz="1400" dirty="0"/>
              <a:t> </a:t>
            </a:r>
            <a:r>
              <a:rPr lang="de-CH" sz="1400" dirty="0" err="1"/>
              <a:t>scheme</a:t>
            </a:r>
            <a:r>
              <a:rPr lang="de-CH" sz="1400" dirty="0"/>
              <a:t> in </a:t>
            </a:r>
            <a:r>
              <a:rPr lang="de-CH" sz="1400" dirty="0" err="1"/>
              <a:t>Kazakhstan</a:t>
            </a:r>
            <a:r>
              <a:rPr lang="de-CH" sz="1400" dirty="0"/>
              <a:t> (The Guardian, 2015)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C07AD47-51D2-8F50-521A-B3DB824D994A}"/>
              </a:ext>
            </a:extLst>
          </p:cNvPr>
          <p:cNvSpPr txBox="1"/>
          <p:nvPr/>
        </p:nvSpPr>
        <p:spPr>
          <a:xfrm>
            <a:off x="8388096" y="4941832"/>
            <a:ext cx="296570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400" dirty="0"/>
              <a:t>Transnational </a:t>
            </a:r>
            <a:r>
              <a:rPr lang="de-CH" sz="1400" dirty="0" err="1"/>
              <a:t>companies</a:t>
            </a:r>
            <a:r>
              <a:rPr lang="de-CH" sz="1400" dirty="0"/>
              <a:t> </a:t>
            </a:r>
            <a:r>
              <a:rPr lang="de-CH" sz="1400" dirty="0" err="1"/>
              <a:t>implied</a:t>
            </a:r>
            <a:r>
              <a:rPr lang="de-CH" sz="1400" dirty="0"/>
              <a:t> in trade </a:t>
            </a:r>
            <a:r>
              <a:rPr lang="de-CH" sz="1400" dirty="0" err="1"/>
              <a:t>with</a:t>
            </a:r>
            <a:r>
              <a:rPr lang="de-CH" sz="1400" dirty="0"/>
              <a:t> </a:t>
            </a:r>
            <a:r>
              <a:rPr lang="de-CH" sz="1400" dirty="0" err="1"/>
              <a:t>conflict</a:t>
            </a:r>
            <a:r>
              <a:rPr lang="de-CH" sz="1400" dirty="0"/>
              <a:t> </a:t>
            </a:r>
            <a:r>
              <a:rPr lang="de-CH" sz="1400" dirty="0" err="1"/>
              <a:t>resources</a:t>
            </a:r>
            <a:r>
              <a:rPr lang="de-CH" sz="1400" dirty="0"/>
              <a:t> (The Guardian, 2013)</a:t>
            </a:r>
          </a:p>
        </p:txBody>
      </p:sp>
      <p:pic>
        <p:nvPicPr>
          <p:cNvPr id="28" name="Grafik 27">
            <a:hlinkClick r:id="rId2"/>
            <a:extLst>
              <a:ext uri="{FF2B5EF4-FFF2-40B4-BE49-F238E27FC236}">
                <a16:creationId xmlns:a16="http://schemas.microsoft.com/office/drawing/2014/main" id="{868BA0BB-E1E5-5BF8-DDCE-1C26DCC62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50"/>
          <a:stretch/>
        </p:blipFill>
        <p:spPr>
          <a:xfrm>
            <a:off x="774190" y="1856232"/>
            <a:ext cx="3093721" cy="2907792"/>
          </a:xfrm>
          <a:prstGeom prst="rect">
            <a:avLst/>
          </a:prstGeom>
        </p:spPr>
      </p:pic>
      <p:pic>
        <p:nvPicPr>
          <p:cNvPr id="30" name="Grafik 29">
            <a:hlinkClick r:id="rId4"/>
            <a:extLst>
              <a:ext uri="{FF2B5EF4-FFF2-40B4-BE49-F238E27FC236}">
                <a16:creationId xmlns:a16="http://schemas.microsoft.com/office/drawing/2014/main" id="{941C9150-9CE7-30DD-9B58-27C59EB28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936" y="1856232"/>
            <a:ext cx="3144136" cy="2898648"/>
          </a:xfrm>
          <a:prstGeom prst="rect">
            <a:avLst/>
          </a:prstGeom>
        </p:spPr>
      </p:pic>
      <p:pic>
        <p:nvPicPr>
          <p:cNvPr id="32" name="Grafik 31">
            <a:hlinkClick r:id="rId6"/>
            <a:extLst>
              <a:ext uri="{FF2B5EF4-FFF2-40B4-BE49-F238E27FC236}">
                <a16:creationId xmlns:a16="http://schemas.microsoft.com/office/drawing/2014/main" id="{D0899FE6-6FC6-8371-4639-188E6DD44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8096" y="1805051"/>
            <a:ext cx="3093722" cy="294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3760"/>
            <a:ext cx="10515600" cy="566928"/>
          </a:xfrm>
        </p:spPr>
        <p:txBody>
          <a:bodyPr>
            <a:normAutofit/>
          </a:bodyPr>
          <a:lstStyle/>
          <a:p>
            <a:r>
              <a:rPr lang="de-CH" sz="2800" dirty="0" err="1"/>
              <a:t>What</a:t>
            </a:r>
            <a:r>
              <a:rPr lang="de-CH" sz="2800" dirty="0"/>
              <a:t> </a:t>
            </a:r>
            <a:r>
              <a:rPr lang="de-CH" sz="2800" dirty="0" err="1"/>
              <a:t>is</a:t>
            </a:r>
            <a:r>
              <a:rPr lang="de-CH" sz="2800" dirty="0"/>
              <a:t> CSR?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4312E4-E849-3B4C-A16A-0379C206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1800" dirty="0"/>
              <a:t>Corporate </a:t>
            </a:r>
            <a:r>
              <a:rPr lang="de-CH" sz="1800" dirty="0" err="1"/>
              <a:t>Social</a:t>
            </a:r>
            <a:r>
              <a:rPr lang="de-CH" sz="1800" dirty="0"/>
              <a:t> </a:t>
            </a:r>
            <a:r>
              <a:rPr lang="de-CH" sz="1800" dirty="0" err="1"/>
              <a:t>Responsilibity</a:t>
            </a:r>
            <a:r>
              <a:rPr lang="de-CH" sz="1800" dirty="0"/>
              <a:t> </a:t>
            </a:r>
          </a:p>
          <a:p>
            <a:pPr lvl="1"/>
            <a:r>
              <a:rPr lang="de-CH" sz="1400" dirty="0" err="1"/>
              <a:t>How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</a:t>
            </a:r>
            <a:r>
              <a:rPr lang="de-CH" sz="1400" dirty="0" err="1"/>
              <a:t>it</a:t>
            </a:r>
            <a:r>
              <a:rPr lang="de-CH" sz="1400" dirty="0"/>
              <a:t> </a:t>
            </a:r>
            <a:r>
              <a:rPr lang="de-CH" sz="1400" dirty="0" err="1"/>
              <a:t>applied</a:t>
            </a:r>
            <a:r>
              <a:rPr lang="de-CH" sz="1400" dirty="0"/>
              <a:t> </a:t>
            </a:r>
            <a:r>
              <a:rPr lang="de-CH" sz="1400" dirty="0" err="1"/>
              <a:t>by</a:t>
            </a:r>
            <a:r>
              <a:rPr lang="de-CH" sz="1400" dirty="0"/>
              <a:t> </a:t>
            </a:r>
            <a:r>
              <a:rPr lang="de-CH" sz="1400" dirty="0" err="1"/>
              <a:t>corporations</a:t>
            </a:r>
            <a:r>
              <a:rPr lang="de-CH" sz="1400" dirty="0"/>
              <a:t>?</a:t>
            </a:r>
          </a:p>
          <a:p>
            <a:pPr lvl="2"/>
            <a:r>
              <a:rPr lang="de-CH" sz="1000" dirty="0"/>
              <a:t>Not-</a:t>
            </a:r>
            <a:r>
              <a:rPr lang="de-CH" sz="1000" dirty="0" err="1"/>
              <a:t>for</a:t>
            </a:r>
            <a:r>
              <a:rPr lang="de-CH" sz="1000" dirty="0"/>
              <a:t>-profit </a:t>
            </a:r>
            <a:r>
              <a:rPr lang="de-CH" sz="1000" dirty="0" err="1"/>
              <a:t>vs</a:t>
            </a:r>
            <a:r>
              <a:rPr lang="de-CH" sz="1000" dirty="0"/>
              <a:t> </a:t>
            </a:r>
            <a:r>
              <a:rPr lang="de-CH" sz="1000" dirty="0" err="1"/>
              <a:t>strategic</a:t>
            </a:r>
            <a:r>
              <a:rPr lang="de-CH" sz="1000" dirty="0"/>
              <a:t> (</a:t>
            </a:r>
            <a:r>
              <a:rPr lang="de-CH" sz="1000" dirty="0" err="1"/>
              <a:t>Kitzmueller</a:t>
            </a:r>
            <a:r>
              <a:rPr lang="de-CH" sz="1000" dirty="0"/>
              <a:t> &amp; </a:t>
            </a:r>
            <a:r>
              <a:rPr lang="de-CH" sz="1000" dirty="0" err="1"/>
              <a:t>Shimshack</a:t>
            </a:r>
            <a:r>
              <a:rPr lang="de-CH" sz="1000" dirty="0"/>
              <a:t>, 2012; Baron, 2001)</a:t>
            </a:r>
          </a:p>
          <a:p>
            <a:pPr lvl="1"/>
            <a:r>
              <a:rPr lang="de-CH" sz="1400" dirty="0" err="1"/>
              <a:t>What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motivation</a:t>
            </a:r>
            <a:r>
              <a:rPr lang="de-CH" sz="1400" dirty="0"/>
              <a:t> </a:t>
            </a:r>
            <a:r>
              <a:rPr lang="de-CH" sz="1400" dirty="0" err="1"/>
              <a:t>behind</a:t>
            </a:r>
            <a:r>
              <a:rPr lang="de-CH" sz="1400" dirty="0"/>
              <a:t> </a:t>
            </a:r>
            <a:r>
              <a:rPr lang="de-CH" sz="1400" dirty="0" err="1"/>
              <a:t>its</a:t>
            </a:r>
            <a:r>
              <a:rPr lang="de-CH" sz="1400" dirty="0"/>
              <a:t> </a:t>
            </a:r>
            <a:r>
              <a:rPr lang="de-CH" sz="1400" dirty="0" err="1"/>
              <a:t>application</a:t>
            </a:r>
            <a:r>
              <a:rPr lang="de-CH" sz="1400" dirty="0"/>
              <a:t>?</a:t>
            </a:r>
          </a:p>
          <a:p>
            <a:pPr lvl="2"/>
            <a:r>
              <a:rPr lang="de-CH" sz="1000" dirty="0" err="1"/>
              <a:t>Delegated</a:t>
            </a:r>
            <a:r>
              <a:rPr lang="de-CH" sz="1000" dirty="0"/>
              <a:t> </a:t>
            </a:r>
            <a:r>
              <a:rPr lang="de-CH" sz="1000" dirty="0" err="1"/>
              <a:t>philanthropy</a:t>
            </a:r>
            <a:r>
              <a:rPr lang="de-CH" sz="1000" dirty="0"/>
              <a:t> vs. insider-</a:t>
            </a:r>
            <a:r>
              <a:rPr lang="de-CH" sz="1000" dirty="0" err="1"/>
              <a:t>intiated</a:t>
            </a:r>
            <a:r>
              <a:rPr lang="de-CH" sz="1000" dirty="0"/>
              <a:t> </a:t>
            </a:r>
            <a:r>
              <a:rPr lang="de-CH" sz="1000" dirty="0" err="1"/>
              <a:t>corporate</a:t>
            </a:r>
            <a:r>
              <a:rPr lang="de-CH" sz="1000" dirty="0"/>
              <a:t> </a:t>
            </a:r>
            <a:r>
              <a:rPr lang="de-CH" sz="1000" dirty="0" err="1"/>
              <a:t>philanthropy</a:t>
            </a:r>
            <a:r>
              <a:rPr lang="de-CH" sz="1000" dirty="0"/>
              <a:t> (</a:t>
            </a:r>
            <a:r>
              <a:rPr lang="de-CH" sz="1000" dirty="0" err="1"/>
              <a:t>Benabou</a:t>
            </a:r>
            <a:r>
              <a:rPr lang="de-CH" sz="1000" dirty="0"/>
              <a:t> &amp; </a:t>
            </a:r>
            <a:r>
              <a:rPr lang="de-CH" sz="1000" dirty="0" err="1"/>
              <a:t>Tirole</a:t>
            </a:r>
            <a:r>
              <a:rPr lang="de-CH" sz="1000" dirty="0"/>
              <a:t>, 2010)</a:t>
            </a:r>
          </a:p>
          <a:p>
            <a:pPr lvl="1"/>
            <a:r>
              <a:rPr lang="de-CH" sz="1400" dirty="0" err="1"/>
              <a:t>How</a:t>
            </a:r>
            <a:r>
              <a:rPr lang="de-CH" sz="1400" dirty="0"/>
              <a:t> </a:t>
            </a:r>
            <a:r>
              <a:rPr lang="de-CH" sz="1400" dirty="0" err="1"/>
              <a:t>is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resulting</a:t>
            </a:r>
            <a:r>
              <a:rPr lang="de-CH" sz="1400" dirty="0"/>
              <a:t> </a:t>
            </a:r>
            <a:r>
              <a:rPr lang="de-CH" sz="1400" dirty="0" err="1"/>
              <a:t>corporate</a:t>
            </a:r>
            <a:r>
              <a:rPr lang="de-CH" sz="1400" dirty="0"/>
              <a:t> </a:t>
            </a:r>
            <a:r>
              <a:rPr lang="de-CH" sz="1400" dirty="0" err="1"/>
              <a:t>behavior</a:t>
            </a:r>
            <a:r>
              <a:rPr lang="de-CH" sz="1400" dirty="0"/>
              <a:t> </a:t>
            </a:r>
            <a:r>
              <a:rPr lang="de-CH" sz="1400" dirty="0" err="1"/>
              <a:t>perceived</a:t>
            </a:r>
            <a:r>
              <a:rPr lang="de-CH" sz="1400" dirty="0"/>
              <a:t> </a:t>
            </a:r>
            <a:r>
              <a:rPr lang="de-CH" sz="1400" dirty="0" err="1"/>
              <a:t>by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public</a:t>
            </a:r>
            <a:r>
              <a:rPr lang="de-CH" sz="1400" dirty="0"/>
              <a:t>?</a:t>
            </a:r>
          </a:p>
          <a:p>
            <a:pPr lvl="2"/>
            <a:r>
              <a:rPr lang="de-CH" sz="1000" dirty="0" err="1"/>
              <a:t>Effect</a:t>
            </a:r>
            <a:r>
              <a:rPr lang="de-CH" sz="1000" dirty="0"/>
              <a:t> </a:t>
            </a:r>
            <a:r>
              <a:rPr lang="de-CH" sz="1000" dirty="0" err="1"/>
              <a:t>undesirability</a:t>
            </a:r>
            <a:r>
              <a:rPr lang="de-CH" sz="1000" dirty="0"/>
              <a:t>, </a:t>
            </a:r>
            <a:r>
              <a:rPr lang="de-CH" sz="1000" dirty="0" err="1"/>
              <a:t>corporate</a:t>
            </a:r>
            <a:r>
              <a:rPr lang="de-CH" sz="1000" dirty="0"/>
              <a:t> </a:t>
            </a:r>
            <a:r>
              <a:rPr lang="de-CH" sz="1000" dirty="0" err="1"/>
              <a:t>culpability</a:t>
            </a:r>
            <a:r>
              <a:rPr lang="de-CH" sz="1000" dirty="0"/>
              <a:t>, </a:t>
            </a:r>
            <a:r>
              <a:rPr lang="de-CH" sz="1000" dirty="0" err="1"/>
              <a:t>level</a:t>
            </a:r>
            <a:r>
              <a:rPr lang="de-CH" sz="1000" dirty="0"/>
              <a:t> </a:t>
            </a:r>
            <a:r>
              <a:rPr lang="de-CH" sz="1000" dirty="0" err="1"/>
              <a:t>of</a:t>
            </a:r>
            <a:r>
              <a:rPr lang="de-CH" sz="1000" dirty="0"/>
              <a:t> </a:t>
            </a:r>
            <a:r>
              <a:rPr lang="de-CH" sz="1000" dirty="0" err="1"/>
              <a:t>complicity</a:t>
            </a:r>
            <a:r>
              <a:rPr lang="de-CH" sz="1000" dirty="0"/>
              <a:t> (Lange &amp; Washburn, 2012)</a:t>
            </a:r>
          </a:p>
          <a:p>
            <a:r>
              <a:rPr lang="de-CH" sz="1800" dirty="0"/>
              <a:t>Political Corporate </a:t>
            </a:r>
            <a:r>
              <a:rPr lang="de-CH" sz="1800" dirty="0" err="1"/>
              <a:t>Social</a:t>
            </a:r>
            <a:r>
              <a:rPr lang="de-CH" sz="1800" dirty="0"/>
              <a:t> </a:t>
            </a:r>
            <a:r>
              <a:rPr lang="de-CH" sz="1800" dirty="0" err="1"/>
              <a:t>Responsibility</a:t>
            </a:r>
            <a:endParaRPr lang="de-CH" sz="1800" dirty="0"/>
          </a:p>
          <a:p>
            <a:pPr lvl="1"/>
            <a:r>
              <a:rPr lang="de-CH" sz="1400" dirty="0" err="1"/>
              <a:t>Where</a:t>
            </a:r>
            <a:r>
              <a:rPr lang="de-CH" sz="1400" dirty="0"/>
              <a:t> CSR </a:t>
            </a:r>
            <a:r>
              <a:rPr lang="de-CH" sz="1400" dirty="0" err="1"/>
              <a:t>has</a:t>
            </a:r>
            <a:r>
              <a:rPr lang="de-CH" sz="1400" dirty="0"/>
              <a:t> a </a:t>
            </a:r>
            <a:r>
              <a:rPr lang="de-CH" sz="1400" dirty="0" err="1"/>
              <a:t>political</a:t>
            </a:r>
            <a:r>
              <a:rPr lang="de-CH" sz="1400" dirty="0"/>
              <a:t> </a:t>
            </a:r>
            <a:r>
              <a:rPr lang="de-CH" sz="1400" dirty="0" err="1"/>
              <a:t>impact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</a:t>
            </a:r>
            <a:r>
              <a:rPr lang="de-CH" sz="1400" dirty="0" err="1"/>
              <a:t>where</a:t>
            </a:r>
            <a:r>
              <a:rPr lang="de-CH" sz="1400" dirty="0"/>
              <a:t> </a:t>
            </a:r>
            <a:r>
              <a:rPr lang="de-CH" sz="1400" dirty="0" err="1"/>
              <a:t>politics</a:t>
            </a:r>
            <a:r>
              <a:rPr lang="de-CH" sz="1400" dirty="0"/>
              <a:t> </a:t>
            </a:r>
            <a:r>
              <a:rPr lang="de-CH" sz="1400" dirty="0" err="1"/>
              <a:t>has</a:t>
            </a:r>
            <a:r>
              <a:rPr lang="de-CH" sz="1400" dirty="0"/>
              <a:t> an </a:t>
            </a:r>
            <a:r>
              <a:rPr lang="de-CH" sz="1400" dirty="0" err="1"/>
              <a:t>impact</a:t>
            </a:r>
            <a:r>
              <a:rPr lang="de-CH" sz="1400" dirty="0"/>
              <a:t> on CSR (</a:t>
            </a:r>
            <a:r>
              <a:rPr lang="de-CH" sz="1400" dirty="0" err="1"/>
              <a:t>Frynas</a:t>
            </a:r>
            <a:r>
              <a:rPr lang="de-CH" sz="1400" dirty="0"/>
              <a:t> &amp; Stephens, 2015)</a:t>
            </a:r>
          </a:p>
          <a:p>
            <a:r>
              <a:rPr lang="de-CH" sz="1800" dirty="0"/>
              <a:t>Political Corporate </a:t>
            </a:r>
            <a:r>
              <a:rPr lang="de-CH" sz="1800" dirty="0" err="1"/>
              <a:t>Activity</a:t>
            </a:r>
            <a:endParaRPr lang="de-CH" sz="1800" dirty="0"/>
          </a:p>
          <a:p>
            <a:pPr lvl="1"/>
            <a:r>
              <a:rPr lang="de-CH" sz="1400" dirty="0"/>
              <a:t>Political </a:t>
            </a:r>
            <a:r>
              <a:rPr lang="de-CH" sz="1400" dirty="0" err="1"/>
              <a:t>actions</a:t>
            </a:r>
            <a:r>
              <a:rPr lang="de-CH" sz="1400" dirty="0"/>
              <a:t> </a:t>
            </a:r>
            <a:r>
              <a:rPr lang="de-CH" sz="1400" dirty="0" err="1"/>
              <a:t>taken</a:t>
            </a:r>
            <a:r>
              <a:rPr lang="de-CH" sz="1400" dirty="0"/>
              <a:t> </a:t>
            </a:r>
            <a:r>
              <a:rPr lang="de-CH" sz="1400" dirty="0" err="1"/>
              <a:t>by</a:t>
            </a:r>
            <a:r>
              <a:rPr lang="de-CH" sz="1400" dirty="0"/>
              <a:t> </a:t>
            </a:r>
            <a:r>
              <a:rPr lang="de-CH" sz="1400" dirty="0" err="1"/>
              <a:t>corporations</a:t>
            </a:r>
            <a:r>
              <a:rPr lang="de-CH" sz="1400" dirty="0"/>
              <a:t> </a:t>
            </a:r>
            <a:r>
              <a:rPr lang="de-CH" sz="1400" dirty="0" err="1"/>
              <a:t>to</a:t>
            </a:r>
            <a:r>
              <a:rPr lang="de-CH" sz="1400" dirty="0"/>
              <a:t> </a:t>
            </a:r>
            <a:r>
              <a:rPr lang="de-CH" sz="1400" dirty="0" err="1"/>
              <a:t>further</a:t>
            </a:r>
            <a:r>
              <a:rPr lang="de-CH" sz="1400" dirty="0"/>
              <a:t> </a:t>
            </a:r>
            <a:r>
              <a:rPr lang="de-CH" sz="1400" dirty="0" err="1"/>
              <a:t>corporate</a:t>
            </a:r>
            <a:r>
              <a:rPr lang="de-CH" sz="1400" dirty="0"/>
              <a:t> </a:t>
            </a:r>
            <a:r>
              <a:rPr lang="de-CH" sz="1400" dirty="0" err="1"/>
              <a:t>goals</a:t>
            </a:r>
            <a:r>
              <a:rPr lang="de-CH" sz="1400" dirty="0"/>
              <a:t> (</a:t>
            </a:r>
            <a:r>
              <a:rPr lang="de-CH" sz="1400" dirty="0" err="1"/>
              <a:t>Lawton</a:t>
            </a:r>
            <a:r>
              <a:rPr lang="de-CH" sz="1400" dirty="0"/>
              <a:t> et al., 2015; Hillman &amp; </a:t>
            </a:r>
            <a:r>
              <a:rPr lang="de-CH" sz="1400" dirty="0" err="1"/>
              <a:t>Hitt</a:t>
            </a:r>
            <a:r>
              <a:rPr lang="de-CH" sz="1400" dirty="0"/>
              <a:t>, 1999)</a:t>
            </a:r>
          </a:p>
          <a:p>
            <a:r>
              <a:rPr lang="de-CH" sz="1800" dirty="0"/>
              <a:t>CSR </a:t>
            </a:r>
            <a:r>
              <a:rPr lang="de-CH" sz="1800" dirty="0" err="1"/>
              <a:t>concerns</a:t>
            </a:r>
            <a:r>
              <a:rPr lang="de-CH" sz="1800" dirty="0"/>
              <a:t> </a:t>
            </a:r>
            <a:r>
              <a:rPr lang="de-CH" sz="1800" dirty="0" err="1"/>
              <a:t>can</a:t>
            </a:r>
            <a:r>
              <a:rPr lang="de-CH" sz="1800" dirty="0"/>
              <a:t> </a:t>
            </a:r>
            <a:r>
              <a:rPr lang="de-CH" sz="1800" dirty="0" err="1"/>
              <a:t>be</a:t>
            </a:r>
            <a:r>
              <a:rPr lang="de-CH" sz="1800" dirty="0"/>
              <a:t> </a:t>
            </a:r>
            <a:r>
              <a:rPr lang="de-CH" sz="1800" dirty="0" err="1"/>
              <a:t>operationalized</a:t>
            </a:r>
            <a:r>
              <a:rPr lang="de-CH" sz="1800" dirty="0"/>
              <a:t> </a:t>
            </a:r>
            <a:r>
              <a:rPr lang="de-CH" sz="1800" dirty="0" err="1"/>
              <a:t>as</a:t>
            </a:r>
            <a:r>
              <a:rPr lang="de-CH" sz="1800" dirty="0"/>
              <a:t> </a:t>
            </a:r>
            <a:r>
              <a:rPr lang="de-CH" sz="1800" dirty="0" err="1"/>
              <a:t>market</a:t>
            </a:r>
            <a:r>
              <a:rPr lang="de-CH" sz="1800" dirty="0"/>
              <a:t> </a:t>
            </a:r>
            <a:r>
              <a:rPr lang="de-CH" sz="1800" dirty="0" err="1"/>
              <a:t>externalities</a:t>
            </a:r>
            <a:endParaRPr lang="de-CH" sz="1800" dirty="0"/>
          </a:p>
          <a:p>
            <a:pPr lvl="1"/>
            <a:r>
              <a:rPr lang="de-CH" sz="1400" dirty="0" err="1"/>
              <a:t>Externalities</a:t>
            </a:r>
            <a:r>
              <a:rPr lang="de-CH" sz="1400" dirty="0"/>
              <a:t> </a:t>
            </a:r>
            <a:r>
              <a:rPr lang="de-CH" sz="1400" dirty="0" err="1"/>
              <a:t>as</a:t>
            </a:r>
            <a:r>
              <a:rPr lang="de-CH" sz="1400" dirty="0"/>
              <a:t> </a:t>
            </a:r>
            <a:r>
              <a:rPr lang="de-CH" sz="1400" dirty="0" err="1"/>
              <a:t>byproducts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trading</a:t>
            </a:r>
            <a:r>
              <a:rPr lang="de-CH" sz="1400" dirty="0"/>
              <a:t> </a:t>
            </a:r>
            <a:r>
              <a:rPr lang="de-CH" sz="1400" dirty="0" err="1"/>
              <a:t>behavior</a:t>
            </a:r>
            <a:endParaRPr lang="de-CH" sz="1400" dirty="0"/>
          </a:p>
          <a:p>
            <a:pPr lvl="1"/>
            <a:endParaRPr lang="de-CH" sz="14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1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INTRO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479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3760"/>
            <a:ext cx="10515600" cy="566928"/>
          </a:xfrm>
        </p:spPr>
        <p:txBody>
          <a:bodyPr>
            <a:normAutofit/>
          </a:bodyPr>
          <a:lstStyle/>
          <a:p>
            <a:r>
              <a:rPr lang="de-CH" sz="2800" dirty="0"/>
              <a:t>Goal </a:t>
            </a:r>
            <a:r>
              <a:rPr lang="de-CH" sz="2800" dirty="0" err="1"/>
              <a:t>of</a:t>
            </a:r>
            <a:r>
              <a:rPr lang="de-CH" sz="2800" dirty="0"/>
              <a:t> </a:t>
            </a:r>
            <a:r>
              <a:rPr lang="de-CH" sz="2800" dirty="0" err="1"/>
              <a:t>the</a:t>
            </a:r>
            <a:r>
              <a:rPr lang="de-CH" sz="2800" dirty="0"/>
              <a:t> Paper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2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RESEARCH QUESTION &amp; HYPOTHESES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130E5151-0A7D-0D45-2AA8-1689DABEF12E}"/>
              </a:ext>
            </a:extLst>
          </p:cNvPr>
          <p:cNvSpPr txBox="1"/>
          <p:nvPr/>
        </p:nvSpPr>
        <p:spPr>
          <a:xfrm>
            <a:off x="1609344" y="2105290"/>
            <a:ext cx="966520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CH" sz="1800" dirty="0" err="1"/>
              <a:t>How</a:t>
            </a:r>
            <a:r>
              <a:rPr lang="de-CH" sz="1800" dirty="0"/>
              <a:t> do </a:t>
            </a:r>
            <a:r>
              <a:rPr lang="de-CH" sz="1800" dirty="0" err="1"/>
              <a:t>externalities</a:t>
            </a:r>
            <a:r>
              <a:rPr lang="de-CH" sz="1800" dirty="0"/>
              <a:t> </a:t>
            </a:r>
            <a:r>
              <a:rPr lang="de-CH" sz="1800" dirty="0" err="1"/>
              <a:t>influence</a:t>
            </a:r>
            <a:r>
              <a:rPr lang="de-CH" sz="1800" dirty="0"/>
              <a:t> </a:t>
            </a:r>
            <a:r>
              <a:rPr lang="de-CH" sz="1800" dirty="0" err="1"/>
              <a:t>market</a:t>
            </a:r>
            <a:r>
              <a:rPr lang="de-CH" sz="1800" dirty="0"/>
              <a:t> </a:t>
            </a:r>
            <a:r>
              <a:rPr lang="de-CH" sz="1800" dirty="0" err="1"/>
              <a:t>behavior</a:t>
            </a:r>
            <a:r>
              <a:rPr lang="de-CH" sz="1800" dirty="0"/>
              <a:t> </a:t>
            </a:r>
            <a:r>
              <a:rPr lang="de-CH" sz="1800" dirty="0" err="1"/>
              <a:t>looking</a:t>
            </a:r>
            <a:r>
              <a:rPr lang="de-CH" sz="1800" dirty="0"/>
              <a:t> at experimental double </a:t>
            </a:r>
            <a:r>
              <a:rPr lang="de-CH" sz="1800" dirty="0" err="1"/>
              <a:t>auction</a:t>
            </a:r>
            <a:r>
              <a:rPr lang="de-CH" sz="1800" dirty="0"/>
              <a:t> </a:t>
            </a:r>
            <a:r>
              <a:rPr lang="de-CH" sz="1800" dirty="0" err="1"/>
              <a:t>markets</a:t>
            </a:r>
            <a:r>
              <a:rPr lang="de-CH" sz="1800" dirty="0"/>
              <a:t>?</a:t>
            </a:r>
            <a:endParaRPr lang="de-CH" sz="1400" dirty="0"/>
          </a:p>
          <a:p>
            <a:endParaRPr lang="de-CH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7BDAC35-146E-0FCA-8274-740864A249B3}"/>
              </a:ext>
            </a:extLst>
          </p:cNvPr>
          <p:cNvSpPr/>
          <p:nvPr/>
        </p:nvSpPr>
        <p:spPr>
          <a:xfrm>
            <a:off x="905256" y="2020824"/>
            <a:ext cx="566928" cy="56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b="1" dirty="0"/>
              <a:t>1</a:t>
            </a:r>
            <a:endParaRPr lang="de-CH" b="1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47E40B3-1419-691C-2BD9-9EE80D451D5A}"/>
              </a:ext>
            </a:extLst>
          </p:cNvPr>
          <p:cNvSpPr/>
          <p:nvPr/>
        </p:nvSpPr>
        <p:spPr>
          <a:xfrm>
            <a:off x="1856231" y="2729483"/>
            <a:ext cx="566927" cy="566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/>
              <a:t>1.1</a:t>
            </a:r>
            <a:endParaRPr lang="de-CH" sz="1100" b="1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83C27563-DFC7-26DB-5961-E9B7DB90F388}"/>
              </a:ext>
            </a:extLst>
          </p:cNvPr>
          <p:cNvCxnSpPr>
            <a:stCxn id="8" idx="4"/>
            <a:endCxn id="9" idx="2"/>
          </p:cNvCxnSpPr>
          <p:nvPr/>
        </p:nvCxnSpPr>
        <p:spPr>
          <a:xfrm rot="16200000" flipH="1">
            <a:off x="1309878" y="2466593"/>
            <a:ext cx="425195" cy="667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C104EEF-4A9C-98D2-37BD-BB4BCCE479AB}"/>
              </a:ext>
            </a:extLst>
          </p:cNvPr>
          <p:cNvSpPr txBox="1"/>
          <p:nvPr/>
        </p:nvSpPr>
        <p:spPr>
          <a:xfrm>
            <a:off x="2423158" y="2831126"/>
            <a:ext cx="96652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CH" sz="1400" dirty="0" err="1"/>
              <a:t>How</a:t>
            </a:r>
            <a:r>
              <a:rPr lang="de-CH" sz="1400" dirty="0"/>
              <a:t> </a:t>
            </a:r>
            <a:r>
              <a:rPr lang="de-CH" sz="1400" dirty="0" err="1"/>
              <a:t>can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results</a:t>
            </a:r>
            <a:r>
              <a:rPr lang="de-CH" sz="1400" dirty="0"/>
              <a:t>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experiment</a:t>
            </a:r>
            <a:r>
              <a:rPr lang="de-CH" sz="1400" dirty="0"/>
              <a:t> </a:t>
            </a:r>
            <a:r>
              <a:rPr lang="de-CH" sz="1400" dirty="0" err="1"/>
              <a:t>help</a:t>
            </a:r>
            <a:r>
              <a:rPr lang="de-CH" sz="1400" dirty="0"/>
              <a:t> </a:t>
            </a:r>
            <a:r>
              <a:rPr lang="de-CH" sz="1400" dirty="0" err="1"/>
              <a:t>inform</a:t>
            </a:r>
            <a:r>
              <a:rPr lang="de-CH" sz="1400" dirty="0"/>
              <a:t> </a:t>
            </a:r>
            <a:r>
              <a:rPr lang="de-CH" sz="1400" dirty="0" err="1"/>
              <a:t>regulators</a:t>
            </a:r>
            <a:r>
              <a:rPr lang="de-CH" sz="1400" dirty="0"/>
              <a:t> </a:t>
            </a:r>
            <a:r>
              <a:rPr lang="de-CH" sz="1400" dirty="0" err="1"/>
              <a:t>when</a:t>
            </a:r>
            <a:r>
              <a:rPr lang="de-CH" sz="1400" dirty="0"/>
              <a:t> </a:t>
            </a:r>
            <a:r>
              <a:rPr lang="de-CH" sz="1400" dirty="0" err="1"/>
              <a:t>designing</a:t>
            </a:r>
            <a:r>
              <a:rPr lang="de-CH" sz="1400" dirty="0"/>
              <a:t> </a:t>
            </a:r>
            <a:r>
              <a:rPr lang="de-CH" sz="1400" dirty="0" err="1"/>
              <a:t>markets</a:t>
            </a:r>
            <a:r>
              <a:rPr lang="de-CH" sz="1400" dirty="0"/>
              <a:t>?</a:t>
            </a:r>
            <a:endParaRPr lang="de-CH" sz="1100" dirty="0"/>
          </a:p>
          <a:p>
            <a:endParaRPr lang="de-CH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42BD908-6DAF-65EE-93C0-E661958EA9F5}"/>
              </a:ext>
            </a:extLst>
          </p:cNvPr>
          <p:cNvCxnSpPr>
            <a:cxnSpLocks/>
          </p:cNvCxnSpPr>
          <p:nvPr/>
        </p:nvCxnSpPr>
        <p:spPr>
          <a:xfrm>
            <a:off x="3521964" y="3566160"/>
            <a:ext cx="51480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3E89995-7DCA-883C-6F5B-6CB6C03DAA99}"/>
              </a:ext>
            </a:extLst>
          </p:cNvPr>
          <p:cNvSpPr txBox="1"/>
          <p:nvPr/>
        </p:nvSpPr>
        <p:spPr>
          <a:xfrm>
            <a:off x="4916424" y="3648456"/>
            <a:ext cx="23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Market </a:t>
            </a:r>
            <a:r>
              <a:rPr lang="de-CH" dirty="0" err="1"/>
              <a:t>Indicators</a:t>
            </a:r>
            <a:endParaRPr lang="de-CH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ED528F2-BD24-82AF-6957-972926F2D92C}"/>
              </a:ext>
            </a:extLst>
          </p:cNvPr>
          <p:cNvGrpSpPr/>
          <p:nvPr/>
        </p:nvGrpSpPr>
        <p:grpSpPr>
          <a:xfrm>
            <a:off x="3103628" y="3938302"/>
            <a:ext cx="5984745" cy="399526"/>
            <a:chOff x="2889504" y="3938302"/>
            <a:chExt cx="5984745" cy="399526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5468407-4655-B264-6AB1-487830BD4C8B}"/>
                </a:ext>
              </a:extLst>
            </p:cNvPr>
            <p:cNvSpPr txBox="1"/>
            <p:nvPr/>
          </p:nvSpPr>
          <p:spPr>
            <a:xfrm>
              <a:off x="2889504" y="3968496"/>
              <a:ext cx="1618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Macro</a:t>
              </a:r>
              <a:r>
                <a:rPr lang="de-CH" dirty="0"/>
                <a:t> </a:t>
              </a:r>
              <a:r>
                <a:rPr lang="de-CH" dirty="0" err="1"/>
                <a:t>level</a:t>
              </a:r>
              <a:endParaRPr lang="de-CH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2B322AB-F47F-C5EB-F726-D4D9BE9F594C}"/>
                </a:ext>
              </a:extLst>
            </p:cNvPr>
            <p:cNvSpPr txBox="1"/>
            <p:nvPr/>
          </p:nvSpPr>
          <p:spPr>
            <a:xfrm>
              <a:off x="7255762" y="3938302"/>
              <a:ext cx="1618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/>
                <a:t>Micro </a:t>
              </a:r>
              <a:r>
                <a:rPr lang="de-CH" dirty="0" err="1"/>
                <a:t>level</a:t>
              </a:r>
              <a:endParaRPr lang="de-CH" dirty="0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4FF7D00A-BDC0-F301-9CE2-2E7DEAB3A21B}"/>
              </a:ext>
            </a:extLst>
          </p:cNvPr>
          <p:cNvSpPr txBox="1"/>
          <p:nvPr/>
        </p:nvSpPr>
        <p:spPr>
          <a:xfrm>
            <a:off x="3103200" y="4517136"/>
            <a:ext cx="2226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/>
              <a:t>Efficiency</a:t>
            </a:r>
          </a:p>
          <a:p>
            <a:pPr marL="285750" indent="-285750">
              <a:buFontTx/>
              <a:buChar char="-"/>
            </a:pPr>
            <a:r>
              <a:rPr lang="de-CH" dirty="0"/>
              <a:t>Price </a:t>
            </a:r>
            <a:r>
              <a:rPr lang="de-CH" dirty="0" err="1"/>
              <a:t>volatility</a:t>
            </a: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Price </a:t>
            </a:r>
            <a:r>
              <a:rPr lang="de-CH" dirty="0" err="1"/>
              <a:t>levels</a:t>
            </a:r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22FBC0A-B139-0767-2F09-BD8CA3249D89}"/>
              </a:ext>
            </a:extLst>
          </p:cNvPr>
          <p:cNvSpPr txBox="1"/>
          <p:nvPr/>
        </p:nvSpPr>
        <p:spPr>
          <a:xfrm>
            <a:off x="7470000" y="4517136"/>
            <a:ext cx="222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/>
              <a:t>(Relative) </a:t>
            </a:r>
            <a:r>
              <a:rPr lang="de-CH" dirty="0" err="1"/>
              <a:t>aggressiveness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59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18ED425C-CFEF-5792-C624-673FA4FB8AF3}"/>
              </a:ext>
            </a:extLst>
          </p:cNvPr>
          <p:cNvSpPr/>
          <p:nvPr/>
        </p:nvSpPr>
        <p:spPr>
          <a:xfrm>
            <a:off x="8823960" y="3215512"/>
            <a:ext cx="2159998" cy="68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20EF894-E5B4-A747-84DE-12464BA9F60E}"/>
              </a:ext>
            </a:extLst>
          </p:cNvPr>
          <p:cNvSpPr/>
          <p:nvPr/>
        </p:nvSpPr>
        <p:spPr>
          <a:xfrm>
            <a:off x="5836917" y="3204472"/>
            <a:ext cx="2184383" cy="1332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8F9C0BF-17DE-8557-7698-D0D23B1017A5}"/>
              </a:ext>
            </a:extLst>
          </p:cNvPr>
          <p:cNvSpPr/>
          <p:nvPr/>
        </p:nvSpPr>
        <p:spPr>
          <a:xfrm>
            <a:off x="3337559" y="3204472"/>
            <a:ext cx="2159998" cy="683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D6F9A940-631B-46BB-1069-EE35D6F48303}"/>
              </a:ext>
            </a:extLst>
          </p:cNvPr>
          <p:cNvSpPr/>
          <p:nvPr/>
        </p:nvSpPr>
        <p:spPr>
          <a:xfrm>
            <a:off x="813815" y="3204472"/>
            <a:ext cx="2184383" cy="1605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 err="1"/>
              <a:t>Expected</a:t>
            </a:r>
            <a:r>
              <a:rPr lang="de-CH" sz="2800" dirty="0"/>
              <a:t> </a:t>
            </a:r>
            <a:r>
              <a:rPr lang="de-CH" sz="2800" dirty="0" err="1"/>
              <a:t>Results</a:t>
            </a:r>
            <a:endParaRPr lang="de-CH" sz="28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2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RESEARCH QUESTION AND HYPOTHESES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B9A4D041-B49F-C4CE-9375-A46353C01857}"/>
              </a:ext>
            </a:extLst>
          </p:cNvPr>
          <p:cNvSpPr txBox="1"/>
          <p:nvPr/>
        </p:nvSpPr>
        <p:spPr>
          <a:xfrm>
            <a:off x="838200" y="2496312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Efficiency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37DB146-67B5-F508-1252-F242AA28B970}"/>
              </a:ext>
            </a:extLst>
          </p:cNvPr>
          <p:cNvSpPr txBox="1"/>
          <p:nvPr/>
        </p:nvSpPr>
        <p:spPr>
          <a:xfrm>
            <a:off x="3337561" y="2496312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Price </a:t>
            </a:r>
            <a:r>
              <a:rPr lang="de-CH" dirty="0" err="1"/>
              <a:t>volatility</a:t>
            </a:r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36A0F39-E885-B2BD-E3E7-CAC06CA0825F}"/>
              </a:ext>
            </a:extLst>
          </p:cNvPr>
          <p:cNvSpPr txBox="1"/>
          <p:nvPr/>
        </p:nvSpPr>
        <p:spPr>
          <a:xfrm>
            <a:off x="5836922" y="2496312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Price </a:t>
            </a:r>
            <a:r>
              <a:rPr lang="de-CH" dirty="0" err="1"/>
              <a:t>levels</a:t>
            </a:r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EBEEC06-FAC9-0D00-C115-40D25D66B4E2}"/>
              </a:ext>
            </a:extLst>
          </p:cNvPr>
          <p:cNvSpPr txBox="1"/>
          <p:nvPr/>
        </p:nvSpPr>
        <p:spPr>
          <a:xfrm>
            <a:off x="838199" y="3259336"/>
            <a:ext cx="2160000" cy="1446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</a:rPr>
              <a:t>1a) M</a:t>
            </a:r>
            <a:r>
              <a:rPr lang="en-US" sz="1100" dirty="0" err="1">
                <a:solidFill>
                  <a:schemeClr val="bg1"/>
                </a:solidFill>
              </a:rPr>
              <a:t>arket</a:t>
            </a:r>
            <a:r>
              <a:rPr lang="en-US" sz="1100" dirty="0">
                <a:solidFill>
                  <a:schemeClr val="bg1"/>
                </a:solidFill>
              </a:rPr>
              <a:t> efficiency in the negative externality market is lower than in the control market.</a:t>
            </a:r>
            <a:br>
              <a:rPr lang="en-US" sz="1100" dirty="0">
                <a:solidFill>
                  <a:schemeClr val="bg1"/>
                </a:solidFill>
              </a:rPr>
            </a:b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1b) The positive externality market does not suffer from decreased market efficiency compared to the control market.</a:t>
            </a:r>
            <a:endParaRPr lang="de-CH" sz="1100" dirty="0">
              <a:solidFill>
                <a:schemeClr val="bg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700A2D5-79EE-129F-4DAF-2420266F8E33}"/>
              </a:ext>
            </a:extLst>
          </p:cNvPr>
          <p:cNvSpPr txBox="1"/>
          <p:nvPr/>
        </p:nvSpPr>
        <p:spPr>
          <a:xfrm>
            <a:off x="3337559" y="3259336"/>
            <a:ext cx="216000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</a:rPr>
              <a:t>2) </a:t>
            </a:r>
            <a:r>
              <a:rPr lang="en-US" sz="1100" dirty="0">
                <a:solidFill>
                  <a:schemeClr val="bg1"/>
                </a:solidFill>
              </a:rPr>
              <a:t>Price volatility in treatment markets is higher compared to the control market. </a:t>
            </a:r>
            <a:endParaRPr lang="de-CH" sz="1100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C07AD47-51D2-8F50-521A-B3DB824D994A}"/>
              </a:ext>
            </a:extLst>
          </p:cNvPr>
          <p:cNvSpPr txBox="1"/>
          <p:nvPr/>
        </p:nvSpPr>
        <p:spPr>
          <a:xfrm>
            <a:off x="5836920" y="3259336"/>
            <a:ext cx="2160000" cy="1277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</a:rPr>
              <a:t>3a) </a:t>
            </a:r>
            <a:r>
              <a:rPr lang="en-US" sz="1100" dirty="0">
                <a:solidFill>
                  <a:schemeClr val="bg1"/>
                </a:solidFill>
              </a:rPr>
              <a:t>Price levels in the positive externality market are higher compared to the control market.</a:t>
            </a:r>
            <a:br>
              <a:rPr lang="en-US" sz="1100" dirty="0">
                <a:solidFill>
                  <a:schemeClr val="bg1"/>
                </a:solidFill>
              </a:rPr>
            </a:b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3b) Price levels in the negative externality market are lower compared to the control market. </a:t>
            </a:r>
            <a:endParaRPr lang="de-CH" sz="11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796EB05-E586-89FA-65E0-8521ED0E87E5}"/>
              </a:ext>
            </a:extLst>
          </p:cNvPr>
          <p:cNvSpPr txBox="1"/>
          <p:nvPr/>
        </p:nvSpPr>
        <p:spPr>
          <a:xfrm>
            <a:off x="3337559" y="1872290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Macro</a:t>
            </a:r>
            <a:r>
              <a:rPr lang="de-CH" dirty="0"/>
              <a:t> </a:t>
            </a:r>
            <a:r>
              <a:rPr lang="de-CH" dirty="0" err="1"/>
              <a:t>level</a:t>
            </a:r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E68C45E-C667-EF89-7BED-96A4153CE21C}"/>
              </a:ext>
            </a:extLst>
          </p:cNvPr>
          <p:cNvSpPr txBox="1"/>
          <p:nvPr/>
        </p:nvSpPr>
        <p:spPr>
          <a:xfrm>
            <a:off x="8823962" y="2502408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Aggressiveness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BE5BFBE-1446-8E60-EC9F-A45C94DB3721}"/>
              </a:ext>
            </a:extLst>
          </p:cNvPr>
          <p:cNvSpPr txBox="1"/>
          <p:nvPr/>
        </p:nvSpPr>
        <p:spPr>
          <a:xfrm>
            <a:off x="8823960" y="3265432"/>
            <a:ext cx="216000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</a:rPr>
              <a:t>4) A</a:t>
            </a:r>
            <a:r>
              <a:rPr lang="en-US" sz="1100" dirty="0" err="1">
                <a:solidFill>
                  <a:schemeClr val="bg1"/>
                </a:solidFill>
              </a:rPr>
              <a:t>ggressiveness</a:t>
            </a:r>
            <a:r>
              <a:rPr lang="en-US" sz="1100" dirty="0">
                <a:solidFill>
                  <a:schemeClr val="bg1"/>
                </a:solidFill>
              </a:rPr>
              <a:t> in the treatment markets is lower compared to the control market.</a:t>
            </a:r>
            <a:endParaRPr lang="de-CH" sz="11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B3D0A2F-906F-4D19-D959-9FEFD9F59C59}"/>
              </a:ext>
            </a:extLst>
          </p:cNvPr>
          <p:cNvSpPr txBox="1"/>
          <p:nvPr/>
        </p:nvSpPr>
        <p:spPr>
          <a:xfrm>
            <a:off x="8823960" y="1869242"/>
            <a:ext cx="216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Micro </a:t>
            </a:r>
            <a:r>
              <a:rPr lang="de-CH" dirty="0" err="1"/>
              <a:t>level</a:t>
            </a:r>
            <a:endParaRPr lang="de-CH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4F80560-4CE8-968B-04C7-A1FE96E0E3E7}"/>
              </a:ext>
            </a:extLst>
          </p:cNvPr>
          <p:cNvCxnSpPr/>
          <p:nvPr/>
        </p:nvCxnSpPr>
        <p:spPr>
          <a:xfrm>
            <a:off x="8385048" y="2048256"/>
            <a:ext cx="0" cy="3328416"/>
          </a:xfrm>
          <a:prstGeom prst="line">
            <a:avLst/>
          </a:prstGeom>
          <a:ln w="28575">
            <a:solidFill>
              <a:srgbClr val="5652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44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A4E30-9C1C-EFB6-A6DA-459FE7EC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968"/>
            <a:ext cx="10515600" cy="803720"/>
          </a:xfrm>
        </p:spPr>
        <p:txBody>
          <a:bodyPr>
            <a:normAutofit/>
          </a:bodyPr>
          <a:lstStyle/>
          <a:p>
            <a:r>
              <a:rPr lang="de-CH" sz="2800" dirty="0" err="1"/>
              <a:t>Macro</a:t>
            </a:r>
            <a:r>
              <a:rPr lang="de-CH" sz="2800" dirty="0"/>
              <a:t> Level </a:t>
            </a:r>
            <a:r>
              <a:rPr lang="de-CH" sz="2800" dirty="0" err="1"/>
              <a:t>Results</a:t>
            </a:r>
            <a:r>
              <a:rPr lang="de-CH" sz="2800"/>
              <a:t>*** </a:t>
            </a:r>
            <a:r>
              <a:rPr lang="de-CH" sz="2800" dirty="0"/>
              <a:t>– Trading Volume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64A9E7B-5E5E-2E90-0B71-EE1209B18C2D}"/>
              </a:ext>
            </a:extLst>
          </p:cNvPr>
          <p:cNvGrpSpPr/>
          <p:nvPr/>
        </p:nvGrpSpPr>
        <p:grpSpPr>
          <a:xfrm>
            <a:off x="365761" y="310894"/>
            <a:ext cx="4489701" cy="566928"/>
            <a:chOff x="210313" y="54862"/>
            <a:chExt cx="4489701" cy="5669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0D20DE0-E10D-D4BF-388B-DEF09EE820CE}"/>
                </a:ext>
              </a:extLst>
            </p:cNvPr>
            <p:cNvSpPr/>
            <p:nvPr/>
          </p:nvSpPr>
          <p:spPr>
            <a:xfrm>
              <a:off x="210313" y="155447"/>
              <a:ext cx="365759" cy="3657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/>
                <a:t>3</a:t>
              </a:r>
              <a:endParaRPr lang="de-CH" b="1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456D7E90-6A3C-C670-36D3-5513D895C642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54862"/>
              <a:ext cx="0" cy="566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2659C506-0010-FA7D-EDC0-C8CDF21936FF}"/>
                </a:ext>
              </a:extLst>
            </p:cNvPr>
            <p:cNvGrpSpPr/>
            <p:nvPr/>
          </p:nvGrpSpPr>
          <p:grpSpPr>
            <a:xfrm>
              <a:off x="685800" y="113797"/>
              <a:ext cx="4014214" cy="449057"/>
              <a:chOff x="685800" y="182654"/>
              <a:chExt cx="4014214" cy="449057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B86E3B0-D957-6AA4-83A5-91DA24B909B4}"/>
                  </a:ext>
                </a:extLst>
              </p:cNvPr>
              <p:cNvSpPr txBox="1"/>
              <p:nvPr/>
            </p:nvSpPr>
            <p:spPr>
              <a:xfrm>
                <a:off x="685800" y="385490"/>
                <a:ext cx="36667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b="1" dirty="0"/>
                  <a:t>ANALYSIS</a:t>
                </a:r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08CB5DD-FF59-B38B-9594-60A00AC30719}"/>
                  </a:ext>
                </a:extLst>
              </p:cNvPr>
              <p:cNvSpPr txBox="1"/>
              <p:nvPr/>
            </p:nvSpPr>
            <p:spPr>
              <a:xfrm>
                <a:off x="685800" y="182654"/>
                <a:ext cx="40142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000" dirty="0"/>
                  <a:t>POLITICAL CORPORATE SOCIAL RESPONSIBILITY</a:t>
                </a:r>
              </a:p>
            </p:txBody>
          </p:sp>
        </p:grpSp>
      </p:grp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F95BCC1F-59AF-BE35-B3BC-5D205B601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453111"/>
              </p:ext>
            </p:extLst>
          </p:nvPr>
        </p:nvGraphicFramePr>
        <p:xfrm>
          <a:off x="823140" y="1961606"/>
          <a:ext cx="10545717" cy="217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531">
                  <a:extLst>
                    <a:ext uri="{9D8B030D-6E8A-4147-A177-3AD203B41FA5}">
                      <a16:colId xmlns:a16="http://schemas.microsoft.com/office/drawing/2014/main" val="1753315794"/>
                    </a:ext>
                  </a:extLst>
                </a:gridCol>
                <a:gridCol w="1894857">
                  <a:extLst>
                    <a:ext uri="{9D8B030D-6E8A-4147-A177-3AD203B41FA5}">
                      <a16:colId xmlns:a16="http://schemas.microsoft.com/office/drawing/2014/main" val="89952197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7325788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160037997"/>
                    </a:ext>
                  </a:extLst>
                </a:gridCol>
                <a:gridCol w="1342347">
                  <a:extLst>
                    <a:ext uri="{9D8B030D-6E8A-4147-A177-3AD203B41FA5}">
                      <a16:colId xmlns:a16="http://schemas.microsoft.com/office/drawing/2014/main" val="2390885420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603978653"/>
                    </a:ext>
                  </a:extLst>
                </a:gridCol>
                <a:gridCol w="1506531">
                  <a:extLst>
                    <a:ext uri="{9D8B030D-6E8A-4147-A177-3AD203B41FA5}">
                      <a16:colId xmlns:a16="http://schemas.microsoft.com/office/drawing/2014/main" val="1180645477"/>
                    </a:ext>
                  </a:extLst>
                </a:gridCol>
              </a:tblGrid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Treatment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Observations</a:t>
                      </a:r>
                      <a:r>
                        <a:rPr lang="de-CH" sz="1600" dirty="0"/>
                        <a:t>*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Median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Std.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Direction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P-</a:t>
                      </a:r>
                      <a:r>
                        <a:rPr lang="de-CH" sz="1600" dirty="0" err="1"/>
                        <a:t>value</a:t>
                      </a:r>
                      <a:r>
                        <a:rPr lang="de-CH" sz="1600" dirty="0"/>
                        <a:t>**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282453943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Control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81.60%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80.00%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15.44%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-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13061040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Neg.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50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88.09%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85.71%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9.91% 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Greater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0.01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4156532667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r>
                        <a:rPr lang="de-CH" sz="1600" dirty="0"/>
                        <a:t>Pos. </a:t>
                      </a:r>
                      <a:r>
                        <a:rPr lang="de-CH" sz="1600" dirty="0" err="1"/>
                        <a:t>Externalities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60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79.66%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77.50%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15.61%</a:t>
                      </a:r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 err="1"/>
                        <a:t>Less</a:t>
                      </a:r>
                      <a:r>
                        <a:rPr lang="de-CH" sz="1600" dirty="0"/>
                        <a:t> </a:t>
                      </a:r>
                      <a:r>
                        <a:rPr lang="de-CH" sz="1600" dirty="0" err="1"/>
                        <a:t>than</a:t>
                      </a:r>
                      <a:endParaRPr lang="de-CH" sz="1600" dirty="0"/>
                    </a:p>
                  </a:txBody>
                  <a:tcPr marL="118639" marR="118639" marT="59320" marB="59320"/>
                </a:tc>
                <a:tc>
                  <a:txBody>
                    <a:bodyPr/>
                    <a:lstStyle/>
                    <a:p>
                      <a:r>
                        <a:rPr lang="de-CH" sz="1600" dirty="0"/>
                        <a:t>0.26</a:t>
                      </a:r>
                    </a:p>
                  </a:txBody>
                  <a:tcPr marL="118639" marR="118639" marT="59320" marB="59320"/>
                </a:tc>
                <a:extLst>
                  <a:ext uri="{0D108BD9-81ED-4DB2-BD59-A6C34878D82A}">
                    <a16:rowId xmlns:a16="http://schemas.microsoft.com/office/drawing/2014/main" val="3112057183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BFEE5DF-D08C-E659-3F41-20B4913E53EF}"/>
              </a:ext>
            </a:extLst>
          </p:cNvPr>
          <p:cNvSpPr txBox="1"/>
          <p:nvPr/>
        </p:nvSpPr>
        <p:spPr>
          <a:xfrm>
            <a:off x="823140" y="4672584"/>
            <a:ext cx="10545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Game </a:t>
            </a:r>
            <a:r>
              <a:rPr lang="de-CH" dirty="0" err="1"/>
              <a:t>treatment</a:t>
            </a:r>
            <a:r>
              <a:rPr lang="de-CH" dirty="0"/>
              <a:t> </a:t>
            </a:r>
            <a:r>
              <a:rPr lang="de-CH" dirty="0" err="1"/>
              <a:t>pairings</a:t>
            </a:r>
            <a:br>
              <a:rPr lang="de-CH" dirty="0"/>
            </a:br>
            <a:r>
              <a:rPr lang="de-CH" dirty="0"/>
              <a:t>** Does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significantly</a:t>
            </a:r>
            <a:r>
              <a:rPr lang="de-CH" dirty="0"/>
              <a:t> </a:t>
            </a:r>
            <a:r>
              <a:rPr lang="de-CH" dirty="0" err="1"/>
              <a:t>differ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(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/median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control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)?</a:t>
            </a:r>
          </a:p>
          <a:p>
            <a:r>
              <a:rPr lang="de-CH" dirty="0"/>
              <a:t>*** Link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public</a:t>
            </a:r>
            <a:r>
              <a:rPr lang="de-CH" dirty="0"/>
              <a:t> GitHub Repo </a:t>
            </a:r>
            <a:r>
              <a:rPr lang="de-CH" dirty="0" err="1"/>
              <a:t>with</a:t>
            </a:r>
            <a:r>
              <a:rPr lang="de-CH" dirty="0"/>
              <a:t> Code and Data: https://github.com/brhyner/MA22-externalities-markets</a:t>
            </a:r>
          </a:p>
        </p:txBody>
      </p:sp>
    </p:spTree>
    <p:extLst>
      <p:ext uri="{BB962C8B-B14F-4D97-AF65-F5344CB8AC3E}">
        <p14:creationId xmlns:p14="http://schemas.microsoft.com/office/powerpoint/2010/main" val="221701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FFB181-9404-3303-D0DF-9FC087183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4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2CCB181-5512-B4F7-7053-55AD3A181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924141"/>
            <a:ext cx="7746709" cy="4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9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Personal Office Template">
      <a:dk1>
        <a:srgbClr val="212121"/>
      </a:dk1>
      <a:lt1>
        <a:sysClr val="window" lastClr="FFFFFF"/>
      </a:lt1>
      <a:dk2>
        <a:srgbClr val="323232"/>
      </a:dk2>
      <a:lt2>
        <a:srgbClr val="ECECEC"/>
      </a:lt2>
      <a:accent1>
        <a:srgbClr val="565264"/>
      </a:accent1>
      <a:accent2>
        <a:srgbClr val="706677"/>
      </a:accent2>
      <a:accent3>
        <a:srgbClr val="A6808C"/>
      </a:accent3>
      <a:accent4>
        <a:srgbClr val="CCB7AE"/>
      </a:accent4>
      <a:accent5>
        <a:srgbClr val="604878"/>
      </a:accent5>
      <a:accent6>
        <a:srgbClr val="D6CFCB"/>
      </a:accent6>
      <a:hlink>
        <a:srgbClr val="08979D"/>
      </a:hlink>
      <a:folHlink>
        <a:srgbClr val="A38F85"/>
      </a:folHlink>
    </a:clrScheme>
    <a:fontScheme name="Personal Office Template">
      <a:majorFont>
        <a:latin typeface="Tahoma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1387</Words>
  <Application>Microsoft Office PowerPoint</Application>
  <PresentationFormat>Breitbild</PresentationFormat>
  <Paragraphs>290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Corbel</vt:lpstr>
      <vt:lpstr>Symbol</vt:lpstr>
      <vt:lpstr>Tahoma</vt:lpstr>
      <vt:lpstr>Office</vt:lpstr>
      <vt:lpstr>Political Corporate Social Responsibility</vt:lpstr>
      <vt:lpstr>Agenda</vt:lpstr>
      <vt:lpstr>CSR – A Salient Issue</vt:lpstr>
      <vt:lpstr>What is CSR?</vt:lpstr>
      <vt:lpstr>Goal of the Paper</vt:lpstr>
      <vt:lpstr>Expected Results</vt:lpstr>
      <vt:lpstr>Macro Level Results*** – Trading Volume</vt:lpstr>
      <vt:lpstr>PowerPoint-Präsentation</vt:lpstr>
      <vt:lpstr>PowerPoint-Präsentation</vt:lpstr>
      <vt:lpstr>Macro Level Results – Gains of Trade</vt:lpstr>
      <vt:lpstr>PowerPoint-Präsentation</vt:lpstr>
      <vt:lpstr>PowerPoint-Präsentation</vt:lpstr>
      <vt:lpstr>Macro Level Results – Price Volatility</vt:lpstr>
      <vt:lpstr>PowerPoint-Präsentation</vt:lpstr>
      <vt:lpstr>PowerPoint-Präsentation</vt:lpstr>
      <vt:lpstr>Macro Level Results – Price Levels</vt:lpstr>
      <vt:lpstr>PowerPoint-Präsentation</vt:lpstr>
      <vt:lpstr>Micro Level Results – Buyers’ Aggressiveness</vt:lpstr>
      <vt:lpstr>PowerPoint-Präsentation</vt:lpstr>
      <vt:lpstr>Micro Level Results – Sellers’ Aggressiveness</vt:lpstr>
      <vt:lpstr>PowerPoint-Präsentation</vt:lpstr>
      <vt:lpstr>Main Take-Aways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Corporate Social Responsibility</dc:title>
  <dc:creator>Bobatz Rhyner</dc:creator>
  <cp:lastModifiedBy>Bobatz Rhyner</cp:lastModifiedBy>
  <cp:revision>12</cp:revision>
  <dcterms:created xsi:type="dcterms:W3CDTF">2022-10-24T11:25:25Z</dcterms:created>
  <dcterms:modified xsi:type="dcterms:W3CDTF">2022-10-31T12:26:06Z</dcterms:modified>
</cp:coreProperties>
</file>