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65" r:id="rId3"/>
    <p:sldId id="258" r:id="rId4"/>
    <p:sldId id="257" r:id="rId5"/>
    <p:sldId id="270" r:id="rId6"/>
    <p:sldId id="259" r:id="rId7"/>
    <p:sldId id="266" r:id="rId8"/>
    <p:sldId id="260" r:id="rId9"/>
    <p:sldId id="267" r:id="rId10"/>
    <p:sldId id="262" r:id="rId11"/>
    <p:sldId id="271" r:id="rId12"/>
    <p:sldId id="264" r:id="rId13"/>
    <p:sldId id="269" r:id="rId14"/>
    <p:sldId id="261" r:id="rId15"/>
    <p:sldId id="268" r:id="rId16"/>
    <p:sldId id="272" r:id="rId17"/>
    <p:sldId id="277" r:id="rId18"/>
    <p:sldId id="273" r:id="rId19"/>
    <p:sldId id="274" r:id="rId20"/>
    <p:sldId id="275" r:id="rId21"/>
    <p:sldId id="276" r:id="rId22"/>
    <p:sldId id="278" r:id="rId23"/>
    <p:sldId id="284" r:id="rId24"/>
    <p:sldId id="279" r:id="rId25"/>
    <p:sldId id="280" r:id="rId26"/>
    <p:sldId id="281" r:id="rId27"/>
    <p:sldId id="282" r:id="rId28"/>
    <p:sldId id="283"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 userDrawn="1">
          <p15:clr>
            <a:srgbClr val="A4A3A4"/>
          </p15:clr>
        </p15:guide>
        <p15:guide id="2" pos="75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97"/>
    <p:restoredTop sz="82353"/>
  </p:normalViewPr>
  <p:slideViewPr>
    <p:cSldViewPr snapToGrid="0" snapToObjects="1" showGuides="1">
      <p:cViewPr>
        <p:scale>
          <a:sx n="100" d="100"/>
          <a:sy n="100" d="100"/>
        </p:scale>
        <p:origin x="2520" y="472"/>
      </p:cViewPr>
      <p:guideLst>
        <p:guide orient="horz" pos="48"/>
        <p:guide pos="75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441B64-47E5-C645-B76C-D0153FC89EF9}" type="datetimeFigureOut">
              <a:rPr lang="en-US" smtClean="0"/>
              <a:t>7/6/22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66CB9B-264C-824C-B08F-850F289C237E}" type="slidenum">
              <a:rPr lang="en-US" smtClean="0"/>
              <a:t>‹#›</a:t>
            </a:fld>
            <a:endParaRPr lang="en-US"/>
          </a:p>
        </p:txBody>
      </p:sp>
    </p:spTree>
    <p:extLst>
      <p:ext uri="{BB962C8B-B14F-4D97-AF65-F5344CB8AC3E}">
        <p14:creationId xmlns:p14="http://schemas.microsoft.com/office/powerpoint/2010/main" val="2330586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expand, </a:t>
            </a:r>
            <a:r>
              <a:rPr lang="en-US" dirty="0" err="1"/>
              <a:t>cofirm</a:t>
            </a:r>
            <a:r>
              <a:rPr lang="en-US" dirty="0"/>
              <a:t> it equals </a:t>
            </a:r>
            <a:r>
              <a:rPr lang="en-US" dirty="0" err="1"/>
              <a:t>isserlis</a:t>
            </a:r>
            <a:endParaRPr lang="en-US" dirty="0"/>
          </a:p>
        </p:txBody>
      </p:sp>
      <p:sp>
        <p:nvSpPr>
          <p:cNvPr id="4" name="Slide Number Placeholder 3"/>
          <p:cNvSpPr>
            <a:spLocks noGrp="1"/>
          </p:cNvSpPr>
          <p:nvPr>
            <p:ph type="sldNum" sz="quarter" idx="5"/>
          </p:nvPr>
        </p:nvSpPr>
        <p:spPr/>
        <p:txBody>
          <a:bodyPr/>
          <a:lstStyle/>
          <a:p>
            <a:fld id="{4966CB9B-264C-824C-B08F-850F289C237E}" type="slidenum">
              <a:rPr lang="en-US" smtClean="0"/>
              <a:t>18</a:t>
            </a:fld>
            <a:endParaRPr lang="en-US"/>
          </a:p>
        </p:txBody>
      </p:sp>
    </p:spTree>
    <p:extLst>
      <p:ext uri="{BB962C8B-B14F-4D97-AF65-F5344CB8AC3E}">
        <p14:creationId xmlns:p14="http://schemas.microsoft.com/office/powerpoint/2010/main" val="1395978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strange and we should </a:t>
            </a:r>
            <a:r>
              <a:rPr lang="en-US" dirty="0" err="1"/>
              <a:t>prolly</a:t>
            </a:r>
            <a:r>
              <a:rPr lang="en-US" dirty="0"/>
              <a:t> understand it</a:t>
            </a:r>
          </a:p>
        </p:txBody>
      </p:sp>
      <p:sp>
        <p:nvSpPr>
          <p:cNvPr id="4" name="Slide Number Placeholder 3"/>
          <p:cNvSpPr>
            <a:spLocks noGrp="1"/>
          </p:cNvSpPr>
          <p:nvPr>
            <p:ph type="sldNum" sz="quarter" idx="5"/>
          </p:nvPr>
        </p:nvSpPr>
        <p:spPr/>
        <p:txBody>
          <a:bodyPr/>
          <a:lstStyle/>
          <a:p>
            <a:fld id="{4966CB9B-264C-824C-B08F-850F289C237E}" type="slidenum">
              <a:rPr lang="en-US" smtClean="0"/>
              <a:t>19</a:t>
            </a:fld>
            <a:endParaRPr lang="en-US"/>
          </a:p>
        </p:txBody>
      </p:sp>
    </p:spTree>
    <p:extLst>
      <p:ext uri="{BB962C8B-B14F-4D97-AF65-F5344CB8AC3E}">
        <p14:creationId xmlns:p14="http://schemas.microsoft.com/office/powerpoint/2010/main" val="2575008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spearman </a:t>
            </a:r>
            <a:r>
              <a:rPr lang="en-US" dirty="0" err="1"/>
              <a:t>corr</a:t>
            </a:r>
            <a:r>
              <a:rPr lang="en-US" dirty="0"/>
              <a:t> higher, how do ranks change?, list ranks in order, compare</a:t>
            </a:r>
          </a:p>
          <a:p>
            <a:endParaRPr lang="en-US" dirty="0"/>
          </a:p>
          <a:p>
            <a:r>
              <a:rPr lang="en-US" dirty="0"/>
              <a:t>just use the reported </a:t>
            </a:r>
            <a:r>
              <a:rPr lang="en-US" dirty="0" err="1"/>
              <a:t>dbl</a:t>
            </a:r>
            <a:r>
              <a:rPr lang="en-US" dirty="0"/>
              <a:t> mutant </a:t>
            </a:r>
            <a:r>
              <a:rPr lang="en-US" dirty="0" err="1"/>
              <a:t>fitnesses</a:t>
            </a:r>
            <a:r>
              <a:rPr lang="en-US" dirty="0"/>
              <a:t>, and compare their reported results with multiplicative formula</a:t>
            </a:r>
          </a:p>
          <a:p>
            <a:r>
              <a:rPr lang="en-US" dirty="0"/>
              <a:t>is there an additional measurement we aren’t using?</a:t>
            </a:r>
          </a:p>
          <a:p>
            <a:endParaRPr lang="en-US" dirty="0"/>
          </a:p>
          <a:p>
            <a:r>
              <a:rPr lang="en-US" dirty="0"/>
              <a:t>story: cumulant doesn’t measure multiplicative effects</a:t>
            </a:r>
          </a:p>
        </p:txBody>
      </p:sp>
      <p:sp>
        <p:nvSpPr>
          <p:cNvPr id="4" name="Slide Number Placeholder 3"/>
          <p:cNvSpPr>
            <a:spLocks noGrp="1"/>
          </p:cNvSpPr>
          <p:nvPr>
            <p:ph type="sldNum" sz="quarter" idx="5"/>
          </p:nvPr>
        </p:nvSpPr>
        <p:spPr/>
        <p:txBody>
          <a:bodyPr/>
          <a:lstStyle/>
          <a:p>
            <a:fld id="{4966CB9B-264C-824C-B08F-850F289C237E}" type="slidenum">
              <a:rPr lang="en-US" smtClean="0"/>
              <a:t>21</a:t>
            </a:fld>
            <a:endParaRPr lang="en-US"/>
          </a:p>
        </p:txBody>
      </p:sp>
    </p:spTree>
    <p:extLst>
      <p:ext uri="{BB962C8B-B14F-4D97-AF65-F5344CB8AC3E}">
        <p14:creationId xmlns:p14="http://schemas.microsoft.com/office/powerpoint/2010/main" val="1247338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strange and we should </a:t>
            </a:r>
            <a:r>
              <a:rPr lang="en-US" dirty="0" err="1"/>
              <a:t>prolly</a:t>
            </a:r>
            <a:r>
              <a:rPr lang="en-US" dirty="0"/>
              <a:t> understand it</a:t>
            </a:r>
          </a:p>
        </p:txBody>
      </p:sp>
      <p:sp>
        <p:nvSpPr>
          <p:cNvPr id="4" name="Slide Number Placeholder 3"/>
          <p:cNvSpPr>
            <a:spLocks noGrp="1"/>
          </p:cNvSpPr>
          <p:nvPr>
            <p:ph type="sldNum" sz="quarter" idx="5"/>
          </p:nvPr>
        </p:nvSpPr>
        <p:spPr/>
        <p:txBody>
          <a:bodyPr/>
          <a:lstStyle/>
          <a:p>
            <a:fld id="{4966CB9B-264C-824C-B08F-850F289C237E}" type="slidenum">
              <a:rPr lang="en-US" smtClean="0"/>
              <a:t>23</a:t>
            </a:fld>
            <a:endParaRPr lang="en-US"/>
          </a:p>
        </p:txBody>
      </p:sp>
    </p:spTree>
    <p:extLst>
      <p:ext uri="{BB962C8B-B14F-4D97-AF65-F5344CB8AC3E}">
        <p14:creationId xmlns:p14="http://schemas.microsoft.com/office/powerpoint/2010/main" val="94096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multiplicative is significant but cumulant not, are these less likely to be in protein complexes (physical interactions)</a:t>
            </a:r>
          </a:p>
        </p:txBody>
      </p:sp>
      <p:sp>
        <p:nvSpPr>
          <p:cNvPr id="4" name="Slide Number Placeholder 3"/>
          <p:cNvSpPr>
            <a:spLocks noGrp="1"/>
          </p:cNvSpPr>
          <p:nvPr>
            <p:ph type="sldNum" sz="quarter" idx="5"/>
          </p:nvPr>
        </p:nvSpPr>
        <p:spPr/>
        <p:txBody>
          <a:bodyPr/>
          <a:lstStyle/>
          <a:p>
            <a:fld id="{4966CB9B-264C-824C-B08F-850F289C237E}" type="slidenum">
              <a:rPr lang="en-US" smtClean="0"/>
              <a:t>25</a:t>
            </a:fld>
            <a:endParaRPr lang="en-US"/>
          </a:p>
        </p:txBody>
      </p:sp>
    </p:spTree>
    <p:extLst>
      <p:ext uri="{BB962C8B-B14F-4D97-AF65-F5344CB8AC3E}">
        <p14:creationId xmlns:p14="http://schemas.microsoft.com/office/powerpoint/2010/main" val="1088587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pairwise signal is strong, then triple signal </a:t>
            </a:r>
            <a:r>
              <a:rPr lang="en-US" dirty="0" err="1"/>
              <a:t>Iis</a:t>
            </a:r>
            <a:r>
              <a:rPr lang="en-US" dirty="0"/>
              <a:t> strong, i.e. if there’s experimental noise, underestimate digenic score would overestimate </a:t>
            </a:r>
            <a:r>
              <a:rPr lang="en-US" dirty="0" err="1"/>
              <a:t>trigenic</a:t>
            </a:r>
            <a:r>
              <a:rPr lang="en-US" dirty="0"/>
              <a:t> score</a:t>
            </a:r>
          </a:p>
          <a:p>
            <a:r>
              <a:rPr lang="en-US" dirty="0"/>
              <a:t>do they have physical </a:t>
            </a:r>
            <a:r>
              <a:rPr lang="en-US" dirty="0" err="1"/>
              <a:t>interctions</a:t>
            </a:r>
            <a:r>
              <a:rPr lang="en-US" dirty="0"/>
              <a:t>, see database for physical interactions, look at correspondence b/t physical and genetic interactions</a:t>
            </a:r>
          </a:p>
          <a:p>
            <a:r>
              <a:rPr lang="en-US" dirty="0"/>
              <a:t>protein complexes</a:t>
            </a:r>
          </a:p>
          <a:p>
            <a:endParaRPr lang="en-US" dirty="0"/>
          </a:p>
          <a:p>
            <a:r>
              <a:rPr lang="en-US" dirty="0"/>
              <a:t>linear regression to see if not accurately estimating digenic score leads to over/under </a:t>
            </a:r>
            <a:r>
              <a:rPr lang="en-US" dirty="0" err="1"/>
              <a:t>estiamtion</a:t>
            </a:r>
            <a:r>
              <a:rPr lang="en-US" dirty="0"/>
              <a:t> of </a:t>
            </a:r>
            <a:r>
              <a:rPr lang="en-US" dirty="0" err="1"/>
              <a:t>trigenic</a:t>
            </a:r>
            <a:r>
              <a:rPr lang="en-US" dirty="0"/>
              <a:t> score. e.g. to explain many </a:t>
            </a:r>
            <a:r>
              <a:rPr lang="en-US" dirty="0" err="1"/>
              <a:t>trigenic</a:t>
            </a:r>
            <a:r>
              <a:rPr lang="en-US" dirty="0"/>
              <a:t> scores that all have same 2 genes, could correcting them by some constant make them all insignificant</a:t>
            </a:r>
          </a:p>
          <a:p>
            <a:endParaRPr lang="en-US" dirty="0"/>
          </a:p>
          <a:p>
            <a:r>
              <a:rPr lang="en-US" dirty="0"/>
              <a:t>our list is “better” than their list in terms of…. how do they claim that their list is reasonable, what analyses do they do? see 2018 and 2020 papers</a:t>
            </a:r>
          </a:p>
        </p:txBody>
      </p:sp>
      <p:sp>
        <p:nvSpPr>
          <p:cNvPr id="4" name="Slide Number Placeholder 3"/>
          <p:cNvSpPr>
            <a:spLocks noGrp="1"/>
          </p:cNvSpPr>
          <p:nvPr>
            <p:ph type="sldNum" sz="quarter" idx="5"/>
          </p:nvPr>
        </p:nvSpPr>
        <p:spPr/>
        <p:txBody>
          <a:bodyPr/>
          <a:lstStyle/>
          <a:p>
            <a:fld id="{4966CB9B-264C-824C-B08F-850F289C237E}" type="slidenum">
              <a:rPr lang="en-US" smtClean="0"/>
              <a:t>27</a:t>
            </a:fld>
            <a:endParaRPr lang="en-US"/>
          </a:p>
        </p:txBody>
      </p:sp>
    </p:spTree>
    <p:extLst>
      <p:ext uri="{BB962C8B-B14F-4D97-AF65-F5344CB8AC3E}">
        <p14:creationId xmlns:p14="http://schemas.microsoft.com/office/powerpoint/2010/main" val="3971610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change pairwise genetic score does interaction go away</a:t>
            </a:r>
          </a:p>
          <a:p>
            <a:endParaRPr lang="en-US" dirty="0"/>
          </a:p>
          <a:p>
            <a:r>
              <a:rPr lang="en-US" dirty="0" err="1"/>
              <a:t>e_ij</a:t>
            </a:r>
            <a:r>
              <a:rPr lang="en-US" dirty="0"/>
              <a:t> + delta makes many </a:t>
            </a:r>
            <a:r>
              <a:rPr lang="en-US" dirty="0" err="1"/>
              <a:t>trigenic</a:t>
            </a:r>
            <a:r>
              <a:rPr lang="en-US" dirty="0"/>
              <a:t> scores </a:t>
            </a:r>
            <a:r>
              <a:rPr lang="en-US" dirty="0" err="1"/>
              <a:t>disappaear</a:t>
            </a:r>
            <a:endParaRPr lang="en-US" dirty="0"/>
          </a:p>
          <a:p>
            <a:r>
              <a:rPr lang="en-US" dirty="0"/>
              <a:t>robustness analysis, are </a:t>
            </a:r>
            <a:r>
              <a:rPr lang="en-US" dirty="0" err="1"/>
              <a:t>tigenic</a:t>
            </a:r>
            <a:r>
              <a:rPr lang="en-US" dirty="0"/>
              <a:t> scores stable under some small perturbation of pairwise scores</a:t>
            </a:r>
          </a:p>
        </p:txBody>
      </p:sp>
      <p:sp>
        <p:nvSpPr>
          <p:cNvPr id="4" name="Slide Number Placeholder 3"/>
          <p:cNvSpPr>
            <a:spLocks noGrp="1"/>
          </p:cNvSpPr>
          <p:nvPr>
            <p:ph type="sldNum" sz="quarter" idx="5"/>
          </p:nvPr>
        </p:nvSpPr>
        <p:spPr/>
        <p:txBody>
          <a:bodyPr/>
          <a:lstStyle/>
          <a:p>
            <a:fld id="{4966CB9B-264C-824C-B08F-850F289C237E}" type="slidenum">
              <a:rPr lang="en-US" smtClean="0"/>
              <a:t>28</a:t>
            </a:fld>
            <a:endParaRPr lang="en-US"/>
          </a:p>
        </p:txBody>
      </p:sp>
    </p:spTree>
    <p:extLst>
      <p:ext uri="{BB962C8B-B14F-4D97-AF65-F5344CB8AC3E}">
        <p14:creationId xmlns:p14="http://schemas.microsoft.com/office/powerpoint/2010/main" val="856401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PPI from:</a:t>
            </a:r>
          </a:p>
          <a:p>
            <a:r>
              <a:rPr lang="en-US" dirty="0"/>
              <a:t>http://</a:t>
            </a:r>
            <a:r>
              <a:rPr lang="en-US" dirty="0" err="1"/>
              <a:t>sgd-archive.yeastgenome.org</a:t>
            </a:r>
            <a:r>
              <a:rPr lang="en-US" dirty="0"/>
              <a:t>/curation/literature/</a:t>
            </a:r>
          </a:p>
        </p:txBody>
      </p:sp>
      <p:sp>
        <p:nvSpPr>
          <p:cNvPr id="4" name="Slide Number Placeholder 3"/>
          <p:cNvSpPr>
            <a:spLocks noGrp="1"/>
          </p:cNvSpPr>
          <p:nvPr>
            <p:ph type="sldNum" sz="quarter" idx="5"/>
          </p:nvPr>
        </p:nvSpPr>
        <p:spPr/>
        <p:txBody>
          <a:bodyPr/>
          <a:lstStyle/>
          <a:p>
            <a:fld id="{4966CB9B-264C-824C-B08F-850F289C237E}" type="slidenum">
              <a:rPr lang="en-US" smtClean="0"/>
              <a:t>30</a:t>
            </a:fld>
            <a:endParaRPr lang="en-US"/>
          </a:p>
        </p:txBody>
      </p:sp>
    </p:spTree>
    <p:extLst>
      <p:ext uri="{BB962C8B-B14F-4D97-AF65-F5344CB8AC3E}">
        <p14:creationId xmlns:p14="http://schemas.microsoft.com/office/powerpoint/2010/main" val="403126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DDBB5-4F0E-BA6B-0D76-914419C75D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D26423-C61E-A317-A511-D522787D5F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FFDAB7-6C9E-C147-3006-89BC29C944CE}"/>
              </a:ext>
            </a:extLst>
          </p:cNvPr>
          <p:cNvSpPr>
            <a:spLocks noGrp="1"/>
          </p:cNvSpPr>
          <p:nvPr>
            <p:ph type="dt" sz="half" idx="10"/>
          </p:nvPr>
        </p:nvSpPr>
        <p:spPr/>
        <p:txBody>
          <a:bodyPr/>
          <a:lstStyle/>
          <a:p>
            <a:fld id="{3EFD25D9-D117-F747-8A2A-6AA688CEC479}" type="datetimeFigureOut">
              <a:rPr lang="en-US" smtClean="0"/>
              <a:t>7/6/22</a:t>
            </a:fld>
            <a:endParaRPr lang="en-US"/>
          </a:p>
        </p:txBody>
      </p:sp>
      <p:sp>
        <p:nvSpPr>
          <p:cNvPr id="5" name="Footer Placeholder 4">
            <a:extLst>
              <a:ext uri="{FF2B5EF4-FFF2-40B4-BE49-F238E27FC236}">
                <a16:creationId xmlns:a16="http://schemas.microsoft.com/office/drawing/2014/main" id="{A883B565-5D21-5FFE-6517-98AD367323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517BD2-5DF8-FCB3-1B8B-AA5A1DFE1033}"/>
              </a:ext>
            </a:extLst>
          </p:cNvPr>
          <p:cNvSpPr>
            <a:spLocks noGrp="1"/>
          </p:cNvSpPr>
          <p:nvPr>
            <p:ph type="sldNum" sz="quarter" idx="12"/>
          </p:nvPr>
        </p:nvSpPr>
        <p:spPr/>
        <p:txBody>
          <a:bodyPr/>
          <a:lstStyle/>
          <a:p>
            <a:fld id="{F9B317B6-25E2-F041-8412-420CDDB4DB33}" type="slidenum">
              <a:rPr lang="en-US" smtClean="0"/>
              <a:t>‹#›</a:t>
            </a:fld>
            <a:endParaRPr lang="en-US"/>
          </a:p>
        </p:txBody>
      </p:sp>
    </p:spTree>
    <p:extLst>
      <p:ext uri="{BB962C8B-B14F-4D97-AF65-F5344CB8AC3E}">
        <p14:creationId xmlns:p14="http://schemas.microsoft.com/office/powerpoint/2010/main" val="1243513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3061-DF24-09F4-954E-504EBDE6D5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A18141-E142-FB55-1471-D05848A815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56437-AFD7-0977-4039-6487FD31B11A}"/>
              </a:ext>
            </a:extLst>
          </p:cNvPr>
          <p:cNvSpPr>
            <a:spLocks noGrp="1"/>
          </p:cNvSpPr>
          <p:nvPr>
            <p:ph type="dt" sz="half" idx="10"/>
          </p:nvPr>
        </p:nvSpPr>
        <p:spPr/>
        <p:txBody>
          <a:bodyPr/>
          <a:lstStyle/>
          <a:p>
            <a:fld id="{3EFD25D9-D117-F747-8A2A-6AA688CEC479}" type="datetimeFigureOut">
              <a:rPr lang="en-US" smtClean="0"/>
              <a:t>7/6/22</a:t>
            </a:fld>
            <a:endParaRPr lang="en-US"/>
          </a:p>
        </p:txBody>
      </p:sp>
      <p:sp>
        <p:nvSpPr>
          <p:cNvPr id="5" name="Footer Placeholder 4">
            <a:extLst>
              <a:ext uri="{FF2B5EF4-FFF2-40B4-BE49-F238E27FC236}">
                <a16:creationId xmlns:a16="http://schemas.microsoft.com/office/drawing/2014/main" id="{1BAB07F1-8CCE-C0FE-F2FB-82F620D81C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019692-5ECC-8064-F130-4C748DD90748}"/>
              </a:ext>
            </a:extLst>
          </p:cNvPr>
          <p:cNvSpPr>
            <a:spLocks noGrp="1"/>
          </p:cNvSpPr>
          <p:nvPr>
            <p:ph type="sldNum" sz="quarter" idx="12"/>
          </p:nvPr>
        </p:nvSpPr>
        <p:spPr/>
        <p:txBody>
          <a:bodyPr/>
          <a:lstStyle/>
          <a:p>
            <a:fld id="{F9B317B6-25E2-F041-8412-420CDDB4DB33}" type="slidenum">
              <a:rPr lang="en-US" smtClean="0"/>
              <a:t>‹#›</a:t>
            </a:fld>
            <a:endParaRPr lang="en-US"/>
          </a:p>
        </p:txBody>
      </p:sp>
    </p:spTree>
    <p:extLst>
      <p:ext uri="{BB962C8B-B14F-4D97-AF65-F5344CB8AC3E}">
        <p14:creationId xmlns:p14="http://schemas.microsoft.com/office/powerpoint/2010/main" val="128966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42BF78-4514-4234-8648-CC10CBDAF4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488A87-684E-00FD-8141-B6396737FD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6D1C1-FD4F-D577-5889-681FF0EDCD04}"/>
              </a:ext>
            </a:extLst>
          </p:cNvPr>
          <p:cNvSpPr>
            <a:spLocks noGrp="1"/>
          </p:cNvSpPr>
          <p:nvPr>
            <p:ph type="dt" sz="half" idx="10"/>
          </p:nvPr>
        </p:nvSpPr>
        <p:spPr/>
        <p:txBody>
          <a:bodyPr/>
          <a:lstStyle/>
          <a:p>
            <a:fld id="{3EFD25D9-D117-F747-8A2A-6AA688CEC479}" type="datetimeFigureOut">
              <a:rPr lang="en-US" smtClean="0"/>
              <a:t>7/6/22</a:t>
            </a:fld>
            <a:endParaRPr lang="en-US"/>
          </a:p>
        </p:txBody>
      </p:sp>
      <p:sp>
        <p:nvSpPr>
          <p:cNvPr id="5" name="Footer Placeholder 4">
            <a:extLst>
              <a:ext uri="{FF2B5EF4-FFF2-40B4-BE49-F238E27FC236}">
                <a16:creationId xmlns:a16="http://schemas.microsoft.com/office/drawing/2014/main" id="{1F39BDA9-B154-87A7-9414-0394BC2688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2F67C1-9D85-6E39-ED69-BAAED9B9AEEB}"/>
              </a:ext>
            </a:extLst>
          </p:cNvPr>
          <p:cNvSpPr>
            <a:spLocks noGrp="1"/>
          </p:cNvSpPr>
          <p:nvPr>
            <p:ph type="sldNum" sz="quarter" idx="12"/>
          </p:nvPr>
        </p:nvSpPr>
        <p:spPr/>
        <p:txBody>
          <a:bodyPr/>
          <a:lstStyle/>
          <a:p>
            <a:fld id="{F9B317B6-25E2-F041-8412-420CDDB4DB33}" type="slidenum">
              <a:rPr lang="en-US" smtClean="0"/>
              <a:t>‹#›</a:t>
            </a:fld>
            <a:endParaRPr lang="en-US"/>
          </a:p>
        </p:txBody>
      </p:sp>
    </p:spTree>
    <p:extLst>
      <p:ext uri="{BB962C8B-B14F-4D97-AF65-F5344CB8AC3E}">
        <p14:creationId xmlns:p14="http://schemas.microsoft.com/office/powerpoint/2010/main" val="3610943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3109C-5748-5B5D-7DE4-C5E3B706A3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77FD4B-F341-8D40-1D2F-FED701D358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A18A3A-9150-F512-E694-C4BFFC28B726}"/>
              </a:ext>
            </a:extLst>
          </p:cNvPr>
          <p:cNvSpPr>
            <a:spLocks noGrp="1"/>
          </p:cNvSpPr>
          <p:nvPr>
            <p:ph type="dt" sz="half" idx="10"/>
          </p:nvPr>
        </p:nvSpPr>
        <p:spPr/>
        <p:txBody>
          <a:bodyPr/>
          <a:lstStyle/>
          <a:p>
            <a:fld id="{3EFD25D9-D117-F747-8A2A-6AA688CEC479}" type="datetimeFigureOut">
              <a:rPr lang="en-US" smtClean="0"/>
              <a:t>7/6/22</a:t>
            </a:fld>
            <a:endParaRPr lang="en-US"/>
          </a:p>
        </p:txBody>
      </p:sp>
      <p:sp>
        <p:nvSpPr>
          <p:cNvPr id="5" name="Footer Placeholder 4">
            <a:extLst>
              <a:ext uri="{FF2B5EF4-FFF2-40B4-BE49-F238E27FC236}">
                <a16:creationId xmlns:a16="http://schemas.microsoft.com/office/drawing/2014/main" id="{AC506FED-15EC-66BD-C26C-1A5665A0B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3B9079-198D-DF94-7CA9-48B0D5E5A473}"/>
              </a:ext>
            </a:extLst>
          </p:cNvPr>
          <p:cNvSpPr>
            <a:spLocks noGrp="1"/>
          </p:cNvSpPr>
          <p:nvPr>
            <p:ph type="sldNum" sz="quarter" idx="12"/>
          </p:nvPr>
        </p:nvSpPr>
        <p:spPr/>
        <p:txBody>
          <a:bodyPr/>
          <a:lstStyle/>
          <a:p>
            <a:fld id="{F9B317B6-25E2-F041-8412-420CDDB4DB33}" type="slidenum">
              <a:rPr lang="en-US" smtClean="0"/>
              <a:t>‹#›</a:t>
            </a:fld>
            <a:endParaRPr lang="en-US"/>
          </a:p>
        </p:txBody>
      </p:sp>
    </p:spTree>
    <p:extLst>
      <p:ext uri="{BB962C8B-B14F-4D97-AF65-F5344CB8AC3E}">
        <p14:creationId xmlns:p14="http://schemas.microsoft.com/office/powerpoint/2010/main" val="2866503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86376-83E6-6EB9-BB84-C573D255FC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87DEB1-E97B-EB10-848A-10D95EA3FC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FD709A-177A-37E9-3EE2-B9641E17EC19}"/>
              </a:ext>
            </a:extLst>
          </p:cNvPr>
          <p:cNvSpPr>
            <a:spLocks noGrp="1"/>
          </p:cNvSpPr>
          <p:nvPr>
            <p:ph type="dt" sz="half" idx="10"/>
          </p:nvPr>
        </p:nvSpPr>
        <p:spPr/>
        <p:txBody>
          <a:bodyPr/>
          <a:lstStyle/>
          <a:p>
            <a:fld id="{3EFD25D9-D117-F747-8A2A-6AA688CEC479}" type="datetimeFigureOut">
              <a:rPr lang="en-US" smtClean="0"/>
              <a:t>7/6/22</a:t>
            </a:fld>
            <a:endParaRPr lang="en-US"/>
          </a:p>
        </p:txBody>
      </p:sp>
      <p:sp>
        <p:nvSpPr>
          <p:cNvPr id="5" name="Footer Placeholder 4">
            <a:extLst>
              <a:ext uri="{FF2B5EF4-FFF2-40B4-BE49-F238E27FC236}">
                <a16:creationId xmlns:a16="http://schemas.microsoft.com/office/drawing/2014/main" id="{FA572113-5811-EC6D-4BFF-FDF8AB8798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CA0A23-7545-0527-5D34-776816618FBA}"/>
              </a:ext>
            </a:extLst>
          </p:cNvPr>
          <p:cNvSpPr>
            <a:spLocks noGrp="1"/>
          </p:cNvSpPr>
          <p:nvPr>
            <p:ph type="sldNum" sz="quarter" idx="12"/>
          </p:nvPr>
        </p:nvSpPr>
        <p:spPr/>
        <p:txBody>
          <a:bodyPr/>
          <a:lstStyle/>
          <a:p>
            <a:fld id="{F9B317B6-25E2-F041-8412-420CDDB4DB33}" type="slidenum">
              <a:rPr lang="en-US" smtClean="0"/>
              <a:t>‹#›</a:t>
            </a:fld>
            <a:endParaRPr lang="en-US"/>
          </a:p>
        </p:txBody>
      </p:sp>
    </p:spTree>
    <p:extLst>
      <p:ext uri="{BB962C8B-B14F-4D97-AF65-F5344CB8AC3E}">
        <p14:creationId xmlns:p14="http://schemas.microsoft.com/office/powerpoint/2010/main" val="937936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24FD-8945-78B4-32B9-EE3A1CA446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C2B6E7-4988-9807-320E-9FB448D7A5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AA8814-1A42-1006-B5E6-BAA7A318A4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1F4E23-C6BA-0C30-B965-061CD8898042}"/>
              </a:ext>
            </a:extLst>
          </p:cNvPr>
          <p:cNvSpPr>
            <a:spLocks noGrp="1"/>
          </p:cNvSpPr>
          <p:nvPr>
            <p:ph type="dt" sz="half" idx="10"/>
          </p:nvPr>
        </p:nvSpPr>
        <p:spPr/>
        <p:txBody>
          <a:bodyPr/>
          <a:lstStyle/>
          <a:p>
            <a:fld id="{3EFD25D9-D117-F747-8A2A-6AA688CEC479}" type="datetimeFigureOut">
              <a:rPr lang="en-US" smtClean="0"/>
              <a:t>7/6/22</a:t>
            </a:fld>
            <a:endParaRPr lang="en-US"/>
          </a:p>
        </p:txBody>
      </p:sp>
      <p:sp>
        <p:nvSpPr>
          <p:cNvPr id="6" name="Footer Placeholder 5">
            <a:extLst>
              <a:ext uri="{FF2B5EF4-FFF2-40B4-BE49-F238E27FC236}">
                <a16:creationId xmlns:a16="http://schemas.microsoft.com/office/drawing/2014/main" id="{946CCAD9-CFF2-DE80-8E20-382E345494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1BFB9E-DF22-1B67-CB93-9F5653CA2632}"/>
              </a:ext>
            </a:extLst>
          </p:cNvPr>
          <p:cNvSpPr>
            <a:spLocks noGrp="1"/>
          </p:cNvSpPr>
          <p:nvPr>
            <p:ph type="sldNum" sz="quarter" idx="12"/>
          </p:nvPr>
        </p:nvSpPr>
        <p:spPr/>
        <p:txBody>
          <a:bodyPr/>
          <a:lstStyle/>
          <a:p>
            <a:fld id="{F9B317B6-25E2-F041-8412-420CDDB4DB33}" type="slidenum">
              <a:rPr lang="en-US" smtClean="0"/>
              <a:t>‹#›</a:t>
            </a:fld>
            <a:endParaRPr lang="en-US"/>
          </a:p>
        </p:txBody>
      </p:sp>
    </p:spTree>
    <p:extLst>
      <p:ext uri="{BB962C8B-B14F-4D97-AF65-F5344CB8AC3E}">
        <p14:creationId xmlns:p14="http://schemas.microsoft.com/office/powerpoint/2010/main" val="1612053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8DBF1-4099-F2ED-786D-3A98B64772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CD3053-60F5-2828-1DFB-15F6925445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BC69C0-B979-97BC-44BC-CEF38D0A39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B7DCCA-2977-B1FC-6078-900423A481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006BFC-85C6-BCDC-CA6A-5BD851B78C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07D180-696B-9E4F-6791-29477F3BFA19}"/>
              </a:ext>
            </a:extLst>
          </p:cNvPr>
          <p:cNvSpPr>
            <a:spLocks noGrp="1"/>
          </p:cNvSpPr>
          <p:nvPr>
            <p:ph type="dt" sz="half" idx="10"/>
          </p:nvPr>
        </p:nvSpPr>
        <p:spPr/>
        <p:txBody>
          <a:bodyPr/>
          <a:lstStyle/>
          <a:p>
            <a:fld id="{3EFD25D9-D117-F747-8A2A-6AA688CEC479}" type="datetimeFigureOut">
              <a:rPr lang="en-US" smtClean="0"/>
              <a:t>7/6/22</a:t>
            </a:fld>
            <a:endParaRPr lang="en-US"/>
          </a:p>
        </p:txBody>
      </p:sp>
      <p:sp>
        <p:nvSpPr>
          <p:cNvPr id="8" name="Footer Placeholder 7">
            <a:extLst>
              <a:ext uri="{FF2B5EF4-FFF2-40B4-BE49-F238E27FC236}">
                <a16:creationId xmlns:a16="http://schemas.microsoft.com/office/drawing/2014/main" id="{8F0B9359-B9C8-8AAE-BBBC-6A19E8A992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7A6A68-A18A-56C1-A031-06C291951338}"/>
              </a:ext>
            </a:extLst>
          </p:cNvPr>
          <p:cNvSpPr>
            <a:spLocks noGrp="1"/>
          </p:cNvSpPr>
          <p:nvPr>
            <p:ph type="sldNum" sz="quarter" idx="12"/>
          </p:nvPr>
        </p:nvSpPr>
        <p:spPr/>
        <p:txBody>
          <a:bodyPr/>
          <a:lstStyle/>
          <a:p>
            <a:fld id="{F9B317B6-25E2-F041-8412-420CDDB4DB33}" type="slidenum">
              <a:rPr lang="en-US" smtClean="0"/>
              <a:t>‹#›</a:t>
            </a:fld>
            <a:endParaRPr lang="en-US"/>
          </a:p>
        </p:txBody>
      </p:sp>
    </p:spTree>
    <p:extLst>
      <p:ext uri="{BB962C8B-B14F-4D97-AF65-F5344CB8AC3E}">
        <p14:creationId xmlns:p14="http://schemas.microsoft.com/office/powerpoint/2010/main" val="339830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28045-77E2-3367-B42F-61C04B7E38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C17355-2F5A-8E09-78CE-CCEF1AE6365C}"/>
              </a:ext>
            </a:extLst>
          </p:cNvPr>
          <p:cNvSpPr>
            <a:spLocks noGrp="1"/>
          </p:cNvSpPr>
          <p:nvPr>
            <p:ph type="dt" sz="half" idx="10"/>
          </p:nvPr>
        </p:nvSpPr>
        <p:spPr/>
        <p:txBody>
          <a:bodyPr/>
          <a:lstStyle/>
          <a:p>
            <a:fld id="{3EFD25D9-D117-F747-8A2A-6AA688CEC479}" type="datetimeFigureOut">
              <a:rPr lang="en-US" smtClean="0"/>
              <a:t>7/6/22</a:t>
            </a:fld>
            <a:endParaRPr lang="en-US"/>
          </a:p>
        </p:txBody>
      </p:sp>
      <p:sp>
        <p:nvSpPr>
          <p:cNvPr id="4" name="Footer Placeholder 3">
            <a:extLst>
              <a:ext uri="{FF2B5EF4-FFF2-40B4-BE49-F238E27FC236}">
                <a16:creationId xmlns:a16="http://schemas.microsoft.com/office/drawing/2014/main" id="{2526BF35-2A5B-CA7A-F33F-AB6F6128C1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53B754-FDBE-66AD-E5D5-132D98936B34}"/>
              </a:ext>
            </a:extLst>
          </p:cNvPr>
          <p:cNvSpPr>
            <a:spLocks noGrp="1"/>
          </p:cNvSpPr>
          <p:nvPr>
            <p:ph type="sldNum" sz="quarter" idx="12"/>
          </p:nvPr>
        </p:nvSpPr>
        <p:spPr/>
        <p:txBody>
          <a:bodyPr/>
          <a:lstStyle/>
          <a:p>
            <a:fld id="{F9B317B6-25E2-F041-8412-420CDDB4DB33}" type="slidenum">
              <a:rPr lang="en-US" smtClean="0"/>
              <a:t>‹#›</a:t>
            </a:fld>
            <a:endParaRPr lang="en-US"/>
          </a:p>
        </p:txBody>
      </p:sp>
    </p:spTree>
    <p:extLst>
      <p:ext uri="{BB962C8B-B14F-4D97-AF65-F5344CB8AC3E}">
        <p14:creationId xmlns:p14="http://schemas.microsoft.com/office/powerpoint/2010/main" val="2870161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AC24D9-C05B-065E-CA08-02B34B1CA312}"/>
              </a:ext>
            </a:extLst>
          </p:cNvPr>
          <p:cNvSpPr>
            <a:spLocks noGrp="1"/>
          </p:cNvSpPr>
          <p:nvPr>
            <p:ph type="dt" sz="half" idx="10"/>
          </p:nvPr>
        </p:nvSpPr>
        <p:spPr/>
        <p:txBody>
          <a:bodyPr/>
          <a:lstStyle/>
          <a:p>
            <a:fld id="{3EFD25D9-D117-F747-8A2A-6AA688CEC479}" type="datetimeFigureOut">
              <a:rPr lang="en-US" smtClean="0"/>
              <a:t>7/6/22</a:t>
            </a:fld>
            <a:endParaRPr lang="en-US"/>
          </a:p>
        </p:txBody>
      </p:sp>
      <p:sp>
        <p:nvSpPr>
          <p:cNvPr id="3" name="Footer Placeholder 2">
            <a:extLst>
              <a:ext uri="{FF2B5EF4-FFF2-40B4-BE49-F238E27FC236}">
                <a16:creationId xmlns:a16="http://schemas.microsoft.com/office/drawing/2014/main" id="{07D2A194-F678-E2F4-ADB6-8394E08B63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55B3F7-FCD4-A6A9-90BA-97D99115E87A}"/>
              </a:ext>
            </a:extLst>
          </p:cNvPr>
          <p:cNvSpPr>
            <a:spLocks noGrp="1"/>
          </p:cNvSpPr>
          <p:nvPr>
            <p:ph type="sldNum" sz="quarter" idx="12"/>
          </p:nvPr>
        </p:nvSpPr>
        <p:spPr/>
        <p:txBody>
          <a:bodyPr/>
          <a:lstStyle/>
          <a:p>
            <a:fld id="{F9B317B6-25E2-F041-8412-420CDDB4DB33}" type="slidenum">
              <a:rPr lang="en-US" smtClean="0"/>
              <a:t>‹#›</a:t>
            </a:fld>
            <a:endParaRPr lang="en-US"/>
          </a:p>
        </p:txBody>
      </p:sp>
    </p:spTree>
    <p:extLst>
      <p:ext uri="{BB962C8B-B14F-4D97-AF65-F5344CB8AC3E}">
        <p14:creationId xmlns:p14="http://schemas.microsoft.com/office/powerpoint/2010/main" val="2821018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3D221-89D3-0103-8E97-AF46285DB1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2C1F34-59BE-46E8-7A0B-BDADFB6DC3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A8F390-499F-6ACC-0407-B879E8DA97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9FF3B9-5DD0-CF28-09F3-4C5EEC6ACA42}"/>
              </a:ext>
            </a:extLst>
          </p:cNvPr>
          <p:cNvSpPr>
            <a:spLocks noGrp="1"/>
          </p:cNvSpPr>
          <p:nvPr>
            <p:ph type="dt" sz="half" idx="10"/>
          </p:nvPr>
        </p:nvSpPr>
        <p:spPr/>
        <p:txBody>
          <a:bodyPr/>
          <a:lstStyle/>
          <a:p>
            <a:fld id="{3EFD25D9-D117-F747-8A2A-6AA688CEC479}" type="datetimeFigureOut">
              <a:rPr lang="en-US" smtClean="0"/>
              <a:t>7/6/22</a:t>
            </a:fld>
            <a:endParaRPr lang="en-US"/>
          </a:p>
        </p:txBody>
      </p:sp>
      <p:sp>
        <p:nvSpPr>
          <p:cNvPr id="6" name="Footer Placeholder 5">
            <a:extLst>
              <a:ext uri="{FF2B5EF4-FFF2-40B4-BE49-F238E27FC236}">
                <a16:creationId xmlns:a16="http://schemas.microsoft.com/office/drawing/2014/main" id="{21514CEA-B8D2-5203-CA40-11E8BE835C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1ACDFC-FD1F-7AB8-6BF5-7F2E39470BE1}"/>
              </a:ext>
            </a:extLst>
          </p:cNvPr>
          <p:cNvSpPr>
            <a:spLocks noGrp="1"/>
          </p:cNvSpPr>
          <p:nvPr>
            <p:ph type="sldNum" sz="quarter" idx="12"/>
          </p:nvPr>
        </p:nvSpPr>
        <p:spPr/>
        <p:txBody>
          <a:bodyPr/>
          <a:lstStyle/>
          <a:p>
            <a:fld id="{F9B317B6-25E2-F041-8412-420CDDB4DB33}" type="slidenum">
              <a:rPr lang="en-US" smtClean="0"/>
              <a:t>‹#›</a:t>
            </a:fld>
            <a:endParaRPr lang="en-US"/>
          </a:p>
        </p:txBody>
      </p:sp>
    </p:spTree>
    <p:extLst>
      <p:ext uri="{BB962C8B-B14F-4D97-AF65-F5344CB8AC3E}">
        <p14:creationId xmlns:p14="http://schemas.microsoft.com/office/powerpoint/2010/main" val="624068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F5E65-76C1-7911-5BC4-985E1986BE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819588-01A3-DA70-177B-C1E39F63C2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60DE13-27CF-9C9F-3FD2-D0A550D200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470490-5A72-A6A1-8FFE-06CF99B2496D}"/>
              </a:ext>
            </a:extLst>
          </p:cNvPr>
          <p:cNvSpPr>
            <a:spLocks noGrp="1"/>
          </p:cNvSpPr>
          <p:nvPr>
            <p:ph type="dt" sz="half" idx="10"/>
          </p:nvPr>
        </p:nvSpPr>
        <p:spPr/>
        <p:txBody>
          <a:bodyPr/>
          <a:lstStyle/>
          <a:p>
            <a:fld id="{3EFD25D9-D117-F747-8A2A-6AA688CEC479}" type="datetimeFigureOut">
              <a:rPr lang="en-US" smtClean="0"/>
              <a:t>7/6/22</a:t>
            </a:fld>
            <a:endParaRPr lang="en-US"/>
          </a:p>
        </p:txBody>
      </p:sp>
      <p:sp>
        <p:nvSpPr>
          <p:cNvPr id="6" name="Footer Placeholder 5">
            <a:extLst>
              <a:ext uri="{FF2B5EF4-FFF2-40B4-BE49-F238E27FC236}">
                <a16:creationId xmlns:a16="http://schemas.microsoft.com/office/drawing/2014/main" id="{A620DF41-C5E5-4964-0A1C-B9B8FCA6B9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4FD19B-AA8D-BE39-CCF3-47EA54B4C90E}"/>
              </a:ext>
            </a:extLst>
          </p:cNvPr>
          <p:cNvSpPr>
            <a:spLocks noGrp="1"/>
          </p:cNvSpPr>
          <p:nvPr>
            <p:ph type="sldNum" sz="quarter" idx="12"/>
          </p:nvPr>
        </p:nvSpPr>
        <p:spPr/>
        <p:txBody>
          <a:bodyPr/>
          <a:lstStyle/>
          <a:p>
            <a:fld id="{F9B317B6-25E2-F041-8412-420CDDB4DB33}" type="slidenum">
              <a:rPr lang="en-US" smtClean="0"/>
              <a:t>‹#›</a:t>
            </a:fld>
            <a:endParaRPr lang="en-US"/>
          </a:p>
        </p:txBody>
      </p:sp>
    </p:spTree>
    <p:extLst>
      <p:ext uri="{BB962C8B-B14F-4D97-AF65-F5344CB8AC3E}">
        <p14:creationId xmlns:p14="http://schemas.microsoft.com/office/powerpoint/2010/main" val="1630149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30259F-8CD7-A969-F9EE-EA63AF9B0B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7A852F-A25E-34F3-4931-43518B2E28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A932A-5C50-78B7-70C1-753E642A84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FD25D9-D117-F747-8A2A-6AA688CEC479}" type="datetimeFigureOut">
              <a:rPr lang="en-US" smtClean="0"/>
              <a:t>7/6/22</a:t>
            </a:fld>
            <a:endParaRPr lang="en-US"/>
          </a:p>
        </p:txBody>
      </p:sp>
      <p:sp>
        <p:nvSpPr>
          <p:cNvPr id="5" name="Footer Placeholder 4">
            <a:extLst>
              <a:ext uri="{FF2B5EF4-FFF2-40B4-BE49-F238E27FC236}">
                <a16:creationId xmlns:a16="http://schemas.microsoft.com/office/drawing/2014/main" id="{54FF2BE5-D42B-F4FA-D2EB-0CDE62E202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990465-92B0-AD97-D2E9-1F5A1C4FEB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B317B6-25E2-F041-8412-420CDDB4DB33}" type="slidenum">
              <a:rPr lang="en-US" smtClean="0"/>
              <a:t>‹#›</a:t>
            </a:fld>
            <a:endParaRPr lang="en-US"/>
          </a:p>
        </p:txBody>
      </p:sp>
    </p:spTree>
    <p:extLst>
      <p:ext uri="{BB962C8B-B14F-4D97-AF65-F5344CB8AC3E}">
        <p14:creationId xmlns:p14="http://schemas.microsoft.com/office/powerpoint/2010/main" val="2573380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63.png"/><Relationship Id="rId7" Type="http://schemas.openxmlformats.org/officeDocument/2006/relationships/image" Target="../media/image5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s>
</file>

<file path=ppt/slides/_rels/slide2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2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2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7.png"/><Relationship Id="rId21" Type="http://schemas.openxmlformats.org/officeDocument/2006/relationships/image" Target="../media/image28.png"/><Relationship Id="rId7" Type="http://schemas.openxmlformats.org/officeDocument/2006/relationships/image" Target="../media/image10.png"/><Relationship Id="rId12" Type="http://schemas.openxmlformats.org/officeDocument/2006/relationships/image" Target="../media/image19.png"/><Relationship Id="rId17" Type="http://schemas.openxmlformats.org/officeDocument/2006/relationships/image" Target="../media/image24.png"/><Relationship Id="rId25" Type="http://schemas.openxmlformats.org/officeDocument/2006/relationships/image" Target="../media/image31.png"/><Relationship Id="rId2" Type="http://schemas.openxmlformats.org/officeDocument/2006/relationships/image" Target="../media/image16.png"/><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300.png"/><Relationship Id="rId5" Type="http://schemas.openxmlformats.org/officeDocument/2006/relationships/image" Target="../media/image8.png"/><Relationship Id="rId15" Type="http://schemas.openxmlformats.org/officeDocument/2006/relationships/image" Target="../media/image22.png"/><Relationship Id="rId23" Type="http://schemas.openxmlformats.org/officeDocument/2006/relationships/image" Target="../media/image30.png"/><Relationship Id="rId10" Type="http://schemas.openxmlformats.org/officeDocument/2006/relationships/image" Target="../media/image13.png"/><Relationship Id="rId19" Type="http://schemas.openxmlformats.org/officeDocument/2006/relationships/image" Target="../media/image26.png"/><Relationship Id="rId4" Type="http://schemas.openxmlformats.org/officeDocument/2006/relationships/image" Target="../media/image18.png"/><Relationship Id="rId9" Type="http://schemas.openxmlformats.org/officeDocument/2006/relationships/image" Target="../media/image12.png"/><Relationship Id="rId14" Type="http://schemas.openxmlformats.org/officeDocument/2006/relationships/image" Target="../media/image21.png"/><Relationship Id="rId22" Type="http://schemas.openxmlformats.org/officeDocument/2006/relationships/image" Target="../media/image29.png"/></Relationships>
</file>

<file path=ppt/slides/_rels/slide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2.png"/><Relationship Id="rId18" Type="http://schemas.openxmlformats.org/officeDocument/2006/relationships/image" Target="../media/image34.png"/><Relationship Id="rId3" Type="http://schemas.openxmlformats.org/officeDocument/2006/relationships/image" Target="../media/image8.png"/><Relationship Id="rId21" Type="http://schemas.openxmlformats.org/officeDocument/2006/relationships/image" Target="../media/image37.png"/><Relationship Id="rId7" Type="http://schemas.openxmlformats.org/officeDocument/2006/relationships/image" Target="../media/image12.png"/><Relationship Id="rId12" Type="http://schemas.openxmlformats.org/officeDocument/2006/relationships/image" Target="../media/image21.png"/><Relationship Id="rId17" Type="http://schemas.openxmlformats.org/officeDocument/2006/relationships/image" Target="../media/image33.png"/><Relationship Id="rId2" Type="http://schemas.openxmlformats.org/officeDocument/2006/relationships/image" Target="../media/image320.png"/><Relationship Id="rId16" Type="http://schemas.openxmlformats.org/officeDocument/2006/relationships/image" Target="../media/image25.png"/><Relationship Id="rId20"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20.png"/><Relationship Id="rId5" Type="http://schemas.openxmlformats.org/officeDocument/2006/relationships/image" Target="../media/image10.png"/><Relationship Id="rId15" Type="http://schemas.openxmlformats.org/officeDocument/2006/relationships/image" Target="../media/image24.png"/><Relationship Id="rId10" Type="http://schemas.openxmlformats.org/officeDocument/2006/relationships/image" Target="../media/image19.png"/><Relationship Id="rId19" Type="http://schemas.openxmlformats.org/officeDocument/2006/relationships/image" Target="../media/image3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3A09-BA3C-D1CA-437B-06BE6DA6C46C}"/>
              </a:ext>
            </a:extLst>
          </p:cNvPr>
          <p:cNvSpPr>
            <a:spLocks noGrp="1"/>
          </p:cNvSpPr>
          <p:nvPr>
            <p:ph type="ctrTitle"/>
          </p:nvPr>
        </p:nvSpPr>
        <p:spPr/>
        <p:txBody>
          <a:bodyPr/>
          <a:lstStyle/>
          <a:p>
            <a:r>
              <a:rPr lang="en-US" dirty="0"/>
              <a:t>yeast knockout analyses</a:t>
            </a:r>
          </a:p>
        </p:txBody>
      </p:sp>
      <p:sp>
        <p:nvSpPr>
          <p:cNvPr id="3" name="Subtitle 2">
            <a:extLst>
              <a:ext uri="{FF2B5EF4-FFF2-40B4-BE49-F238E27FC236}">
                <a16:creationId xmlns:a16="http://schemas.microsoft.com/office/drawing/2014/main" id="{F437089C-8AD1-B347-3ECE-AB703E37ECC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02305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203C1F-4E85-BED6-4DA3-92B55DFE6AE6}"/>
              </a:ext>
            </a:extLst>
          </p:cNvPr>
          <p:cNvPicPr>
            <a:picLocks noChangeAspect="1"/>
          </p:cNvPicPr>
          <p:nvPr/>
        </p:nvPicPr>
        <p:blipFill>
          <a:blip r:embed="rId2"/>
          <a:stretch>
            <a:fillRect/>
          </a:stretch>
        </p:blipFill>
        <p:spPr>
          <a:xfrm>
            <a:off x="0" y="689238"/>
            <a:ext cx="11963400" cy="4610100"/>
          </a:xfrm>
          <a:prstGeom prst="rect">
            <a:avLst/>
          </a:prstGeom>
        </p:spPr>
      </p:pic>
      <p:sp>
        <p:nvSpPr>
          <p:cNvPr id="50" name="TextBox 49">
            <a:extLst>
              <a:ext uri="{FF2B5EF4-FFF2-40B4-BE49-F238E27FC236}">
                <a16:creationId xmlns:a16="http://schemas.microsoft.com/office/drawing/2014/main" id="{2749758E-9C6F-3C4A-8B3F-CA0D5CD993DD}"/>
              </a:ext>
            </a:extLst>
          </p:cNvPr>
          <p:cNvSpPr txBox="1"/>
          <p:nvPr/>
        </p:nvSpPr>
        <p:spPr>
          <a:xfrm>
            <a:off x="0" y="23673"/>
            <a:ext cx="7943906" cy="523220"/>
          </a:xfrm>
          <a:prstGeom prst="rect">
            <a:avLst/>
          </a:prstGeom>
          <a:noFill/>
        </p:spPr>
        <p:txBody>
          <a:bodyPr wrap="none" rtlCol="0">
            <a:spAutoFit/>
          </a:bodyPr>
          <a:lstStyle/>
          <a:p>
            <a:r>
              <a:rPr lang="en-US" sz="2800" dirty="0" err="1"/>
              <a:t>Kuzmin</a:t>
            </a:r>
            <a:r>
              <a:rPr lang="en-US" sz="2800" dirty="0"/>
              <a:t> formula vs multiplicative and additive models</a:t>
            </a:r>
          </a:p>
        </p:txBody>
      </p:sp>
      <p:sp>
        <p:nvSpPr>
          <p:cNvPr id="12" name="TextBox 11">
            <a:extLst>
              <a:ext uri="{FF2B5EF4-FFF2-40B4-BE49-F238E27FC236}">
                <a16:creationId xmlns:a16="http://schemas.microsoft.com/office/drawing/2014/main" id="{0D9C5482-6DD5-E3D6-D1DA-8437413029A5}"/>
              </a:ext>
            </a:extLst>
          </p:cNvPr>
          <p:cNvSpPr txBox="1"/>
          <p:nvPr/>
        </p:nvSpPr>
        <p:spPr>
          <a:xfrm>
            <a:off x="0" y="5483221"/>
            <a:ext cx="8474529" cy="923330"/>
          </a:xfrm>
          <a:prstGeom prst="rect">
            <a:avLst/>
          </a:prstGeom>
          <a:noFill/>
        </p:spPr>
        <p:txBody>
          <a:bodyPr wrap="square" rtlCol="0">
            <a:spAutoFit/>
          </a:bodyPr>
          <a:lstStyle/>
          <a:p>
            <a:pPr marL="285750" indent="-285750">
              <a:buFont typeface="Arial" panose="020B0604020202020204" pitchFamily="34" charset="0"/>
              <a:buChar char="•"/>
            </a:pPr>
            <a:r>
              <a:rPr lang="en-US" dirty="0" err="1"/>
              <a:t>kuzmin</a:t>
            </a:r>
            <a:r>
              <a:rPr lang="en-US" dirty="0"/>
              <a:t> formula (</a:t>
            </a:r>
            <a:r>
              <a:rPr lang="en-US" dirty="0">
                <a:solidFill>
                  <a:srgbClr val="FF0000"/>
                </a:solidFill>
              </a:rPr>
              <a:t>red</a:t>
            </a:r>
            <a:r>
              <a:rPr lang="en-US" dirty="0"/>
              <a:t>) , additive model (black), multiplicative model (</a:t>
            </a:r>
            <a:r>
              <a:rPr lang="en-US" dirty="0">
                <a:solidFill>
                  <a:schemeClr val="accent1"/>
                </a:solidFill>
              </a:rPr>
              <a:t>blue</a:t>
            </a:r>
            <a:r>
              <a:rPr lang="en-US" dirty="0"/>
              <a:t>)</a:t>
            </a:r>
          </a:p>
          <a:p>
            <a:pPr marL="285750" indent="-285750">
              <a:buFont typeface="Arial" panose="020B0604020202020204" pitchFamily="34" charset="0"/>
              <a:buChar char="•"/>
            </a:pPr>
            <a:r>
              <a:rPr lang="en-US" dirty="0"/>
              <a:t>calculated significance threshold for multiplicative model using a quantile that corresponded to their cutoff value of -0.08 on their scale</a:t>
            </a:r>
          </a:p>
        </p:txBody>
      </p:sp>
      <p:sp>
        <p:nvSpPr>
          <p:cNvPr id="8" name="TextBox 7">
            <a:extLst>
              <a:ext uri="{FF2B5EF4-FFF2-40B4-BE49-F238E27FC236}">
                <a16:creationId xmlns:a16="http://schemas.microsoft.com/office/drawing/2014/main" id="{90BD85D8-65AC-F69D-2848-98630EBC3F78}"/>
              </a:ext>
            </a:extLst>
          </p:cNvPr>
          <p:cNvSpPr txBox="1"/>
          <p:nvPr/>
        </p:nvSpPr>
        <p:spPr>
          <a:xfrm>
            <a:off x="10353944" y="3291510"/>
            <a:ext cx="1415143" cy="923330"/>
          </a:xfrm>
          <a:prstGeom prst="rect">
            <a:avLst/>
          </a:prstGeom>
          <a:noFill/>
        </p:spPr>
        <p:txBody>
          <a:bodyPr wrap="square" rtlCol="0">
            <a:spAutoFit/>
          </a:bodyPr>
          <a:lstStyle/>
          <a:p>
            <a:pPr algn="ctr"/>
            <a:r>
              <a:rPr lang="en-US" dirty="0"/>
              <a:t>Pearson correlation: 0.58574</a:t>
            </a:r>
          </a:p>
        </p:txBody>
      </p:sp>
      <p:sp>
        <p:nvSpPr>
          <p:cNvPr id="4" name="TextBox 3">
            <a:extLst>
              <a:ext uri="{FF2B5EF4-FFF2-40B4-BE49-F238E27FC236}">
                <a16:creationId xmlns:a16="http://schemas.microsoft.com/office/drawing/2014/main" id="{C58BC9E9-ED48-2F6D-179F-9830242F2B89}"/>
              </a:ext>
            </a:extLst>
          </p:cNvPr>
          <p:cNvSpPr txBox="1"/>
          <p:nvPr/>
        </p:nvSpPr>
        <p:spPr>
          <a:xfrm>
            <a:off x="8474529" y="5483221"/>
            <a:ext cx="3717471"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red dashed lines: significance thresholds</a:t>
            </a:r>
          </a:p>
          <a:p>
            <a:pPr marL="285750" indent="-285750">
              <a:buFont typeface="Arial" panose="020B0604020202020204" pitchFamily="34" charset="0"/>
              <a:buChar char="•"/>
            </a:pPr>
            <a:r>
              <a:rPr lang="en-US" sz="1400" dirty="0"/>
              <a:t>black dashed lines: value where epistasis switches signs from negative to positive</a:t>
            </a:r>
          </a:p>
        </p:txBody>
      </p:sp>
    </p:spTree>
    <p:extLst>
      <p:ext uri="{BB962C8B-B14F-4D97-AF65-F5344CB8AC3E}">
        <p14:creationId xmlns:p14="http://schemas.microsoft.com/office/powerpoint/2010/main" val="2299676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A91FE2-DDA0-C235-65C5-DFC883F1FEF7}"/>
              </a:ext>
            </a:extLst>
          </p:cNvPr>
          <p:cNvPicPr>
            <a:picLocks noChangeAspect="1"/>
          </p:cNvPicPr>
          <p:nvPr/>
        </p:nvPicPr>
        <p:blipFill>
          <a:blip r:embed="rId2"/>
          <a:stretch>
            <a:fillRect/>
          </a:stretch>
        </p:blipFill>
        <p:spPr>
          <a:xfrm>
            <a:off x="0" y="650776"/>
            <a:ext cx="12065000" cy="4610100"/>
          </a:xfrm>
          <a:prstGeom prst="rect">
            <a:avLst/>
          </a:prstGeom>
        </p:spPr>
      </p:pic>
      <p:sp>
        <p:nvSpPr>
          <p:cNvPr id="8" name="TextBox 7">
            <a:extLst>
              <a:ext uri="{FF2B5EF4-FFF2-40B4-BE49-F238E27FC236}">
                <a16:creationId xmlns:a16="http://schemas.microsoft.com/office/drawing/2014/main" id="{90BD85D8-65AC-F69D-2848-98630EBC3F78}"/>
              </a:ext>
            </a:extLst>
          </p:cNvPr>
          <p:cNvSpPr txBox="1"/>
          <p:nvPr/>
        </p:nvSpPr>
        <p:spPr>
          <a:xfrm>
            <a:off x="10174959" y="3216726"/>
            <a:ext cx="1415143" cy="923330"/>
          </a:xfrm>
          <a:prstGeom prst="rect">
            <a:avLst/>
          </a:prstGeom>
          <a:noFill/>
        </p:spPr>
        <p:txBody>
          <a:bodyPr wrap="square" rtlCol="0">
            <a:spAutoFit/>
          </a:bodyPr>
          <a:lstStyle/>
          <a:p>
            <a:pPr algn="ctr"/>
            <a:r>
              <a:rPr lang="en-US" dirty="0"/>
              <a:t>Pearson correlation: 0.5235</a:t>
            </a:r>
          </a:p>
        </p:txBody>
      </p:sp>
      <p:sp>
        <p:nvSpPr>
          <p:cNvPr id="9" name="TextBox 8">
            <a:extLst>
              <a:ext uri="{FF2B5EF4-FFF2-40B4-BE49-F238E27FC236}">
                <a16:creationId xmlns:a16="http://schemas.microsoft.com/office/drawing/2014/main" id="{C74ED905-39D8-F6DE-18F1-F991714F748A}"/>
              </a:ext>
            </a:extLst>
          </p:cNvPr>
          <p:cNvSpPr txBox="1"/>
          <p:nvPr/>
        </p:nvSpPr>
        <p:spPr>
          <a:xfrm>
            <a:off x="0" y="5483221"/>
            <a:ext cx="8474529" cy="923330"/>
          </a:xfrm>
          <a:prstGeom prst="rect">
            <a:avLst/>
          </a:prstGeom>
          <a:noFill/>
        </p:spPr>
        <p:txBody>
          <a:bodyPr wrap="square" rtlCol="0">
            <a:spAutoFit/>
          </a:bodyPr>
          <a:lstStyle/>
          <a:p>
            <a:pPr marL="285750" indent="-285750">
              <a:buFont typeface="Arial" panose="020B0604020202020204" pitchFamily="34" charset="0"/>
              <a:buChar char="•"/>
            </a:pPr>
            <a:r>
              <a:rPr lang="en-US" dirty="0" err="1"/>
              <a:t>kuzmin</a:t>
            </a:r>
            <a:r>
              <a:rPr lang="en-US" dirty="0"/>
              <a:t> formula (</a:t>
            </a:r>
            <a:r>
              <a:rPr lang="en-US" dirty="0">
                <a:solidFill>
                  <a:srgbClr val="FF0000"/>
                </a:solidFill>
              </a:rPr>
              <a:t>red</a:t>
            </a:r>
            <a:r>
              <a:rPr lang="en-US" dirty="0"/>
              <a:t>) , additive model (black), multiplicative model (</a:t>
            </a:r>
            <a:r>
              <a:rPr lang="en-US" dirty="0">
                <a:solidFill>
                  <a:schemeClr val="accent1"/>
                </a:solidFill>
              </a:rPr>
              <a:t>blue</a:t>
            </a:r>
            <a:r>
              <a:rPr lang="en-US" dirty="0"/>
              <a:t>)</a:t>
            </a:r>
          </a:p>
          <a:p>
            <a:pPr marL="285750" indent="-285750">
              <a:buFont typeface="Arial" panose="020B0604020202020204" pitchFamily="34" charset="0"/>
              <a:buChar char="•"/>
            </a:pPr>
            <a:r>
              <a:rPr lang="en-US" dirty="0"/>
              <a:t>calculated significance threshold for multiplicative model using a quantile that corresponded to their cutoff value of -0.08 on their scale</a:t>
            </a:r>
          </a:p>
        </p:txBody>
      </p:sp>
      <p:sp>
        <p:nvSpPr>
          <p:cNvPr id="10" name="TextBox 9">
            <a:extLst>
              <a:ext uri="{FF2B5EF4-FFF2-40B4-BE49-F238E27FC236}">
                <a16:creationId xmlns:a16="http://schemas.microsoft.com/office/drawing/2014/main" id="{A7180731-2A52-86A0-497E-80AEB0F04DF4}"/>
              </a:ext>
            </a:extLst>
          </p:cNvPr>
          <p:cNvSpPr txBox="1"/>
          <p:nvPr/>
        </p:nvSpPr>
        <p:spPr>
          <a:xfrm>
            <a:off x="8474529" y="5483221"/>
            <a:ext cx="3717471"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red dashed lines: significance thresholds</a:t>
            </a:r>
          </a:p>
          <a:p>
            <a:pPr marL="285750" indent="-285750">
              <a:buFont typeface="Arial" panose="020B0604020202020204" pitchFamily="34" charset="0"/>
              <a:buChar char="•"/>
            </a:pPr>
            <a:r>
              <a:rPr lang="en-US" sz="1400" dirty="0"/>
              <a:t>black dashed lines: value where epistasis switches signs from negative to positive</a:t>
            </a:r>
          </a:p>
        </p:txBody>
      </p:sp>
      <p:sp>
        <p:nvSpPr>
          <p:cNvPr id="11" name="TextBox 10">
            <a:extLst>
              <a:ext uri="{FF2B5EF4-FFF2-40B4-BE49-F238E27FC236}">
                <a16:creationId xmlns:a16="http://schemas.microsoft.com/office/drawing/2014/main" id="{F58242B7-DA68-6561-2D16-F268F5AE3320}"/>
              </a:ext>
            </a:extLst>
          </p:cNvPr>
          <p:cNvSpPr txBox="1"/>
          <p:nvPr/>
        </p:nvSpPr>
        <p:spPr>
          <a:xfrm>
            <a:off x="0" y="23673"/>
            <a:ext cx="12475979" cy="523220"/>
          </a:xfrm>
          <a:prstGeom prst="rect">
            <a:avLst/>
          </a:prstGeom>
          <a:noFill/>
        </p:spPr>
        <p:txBody>
          <a:bodyPr wrap="none" rtlCol="0">
            <a:spAutoFit/>
          </a:bodyPr>
          <a:lstStyle/>
          <a:p>
            <a:r>
              <a:rPr lang="en-US" sz="2800" dirty="0"/>
              <a:t>same as previous slide, but only for their ~3k interactions they report as “significant”</a:t>
            </a:r>
          </a:p>
        </p:txBody>
      </p:sp>
    </p:spTree>
    <p:extLst>
      <p:ext uri="{BB962C8B-B14F-4D97-AF65-F5344CB8AC3E}">
        <p14:creationId xmlns:p14="http://schemas.microsoft.com/office/powerpoint/2010/main" val="3418697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CFD50B0-9AE9-235E-17C2-6B2D67E4E6D5}"/>
              </a:ext>
            </a:extLst>
          </p:cNvPr>
          <p:cNvSpPr txBox="1"/>
          <p:nvPr/>
        </p:nvSpPr>
        <p:spPr>
          <a:xfrm>
            <a:off x="0" y="23673"/>
            <a:ext cx="3419462" cy="523220"/>
          </a:xfrm>
          <a:prstGeom prst="rect">
            <a:avLst/>
          </a:prstGeom>
          <a:noFill/>
        </p:spPr>
        <p:txBody>
          <a:bodyPr wrap="none" rtlCol="0">
            <a:spAutoFit/>
          </a:bodyPr>
          <a:lstStyle/>
          <a:p>
            <a:r>
              <a:rPr lang="en-US" sz="2800" dirty="0"/>
              <a:t>epistasis sign switches</a:t>
            </a:r>
          </a:p>
        </p:txBody>
      </p:sp>
      <p:graphicFrame>
        <p:nvGraphicFramePr>
          <p:cNvPr id="6" name="Table 6">
            <a:extLst>
              <a:ext uri="{FF2B5EF4-FFF2-40B4-BE49-F238E27FC236}">
                <a16:creationId xmlns:a16="http://schemas.microsoft.com/office/drawing/2014/main" id="{13817BB6-CC9F-2FC1-0B87-196D0DD7CD15}"/>
              </a:ext>
            </a:extLst>
          </p:cNvPr>
          <p:cNvGraphicFramePr>
            <a:graphicFrameLocks noGrp="1"/>
          </p:cNvGraphicFramePr>
          <p:nvPr>
            <p:extLst>
              <p:ext uri="{D42A27DB-BD31-4B8C-83A1-F6EECF244321}">
                <p14:modId xmlns:p14="http://schemas.microsoft.com/office/powerpoint/2010/main" val="4012484589"/>
              </p:ext>
            </p:extLst>
          </p:nvPr>
        </p:nvGraphicFramePr>
        <p:xfrm>
          <a:off x="850237" y="1988653"/>
          <a:ext cx="7864168" cy="1854200"/>
        </p:xfrm>
        <a:graphic>
          <a:graphicData uri="http://schemas.openxmlformats.org/drawingml/2006/table">
            <a:tbl>
              <a:tblPr firstRow="1" bandRow="1">
                <a:tableStyleId>{D7AC3CCA-C797-4891-BE02-D94E43425B78}</a:tableStyleId>
              </a:tblPr>
              <a:tblGrid>
                <a:gridCol w="1625600">
                  <a:extLst>
                    <a:ext uri="{9D8B030D-6E8A-4147-A177-3AD203B41FA5}">
                      <a16:colId xmlns:a16="http://schemas.microsoft.com/office/drawing/2014/main" val="217355821"/>
                    </a:ext>
                  </a:extLst>
                </a:gridCol>
                <a:gridCol w="1625600">
                  <a:extLst>
                    <a:ext uri="{9D8B030D-6E8A-4147-A177-3AD203B41FA5}">
                      <a16:colId xmlns:a16="http://schemas.microsoft.com/office/drawing/2014/main" val="3728690510"/>
                    </a:ext>
                  </a:extLst>
                </a:gridCol>
                <a:gridCol w="1625600">
                  <a:extLst>
                    <a:ext uri="{9D8B030D-6E8A-4147-A177-3AD203B41FA5}">
                      <a16:colId xmlns:a16="http://schemas.microsoft.com/office/drawing/2014/main" val="184788685"/>
                    </a:ext>
                  </a:extLst>
                </a:gridCol>
                <a:gridCol w="1895988">
                  <a:extLst>
                    <a:ext uri="{9D8B030D-6E8A-4147-A177-3AD203B41FA5}">
                      <a16:colId xmlns:a16="http://schemas.microsoft.com/office/drawing/2014/main" val="3269833537"/>
                    </a:ext>
                  </a:extLst>
                </a:gridCol>
                <a:gridCol w="1091380">
                  <a:extLst>
                    <a:ext uri="{9D8B030D-6E8A-4147-A177-3AD203B41FA5}">
                      <a16:colId xmlns:a16="http://schemas.microsoft.com/office/drawing/2014/main" val="3510310139"/>
                    </a:ext>
                  </a:extLst>
                </a:gridCol>
              </a:tblGrid>
              <a:tr h="370840">
                <a:tc rowSpan="2" gridSpan="2">
                  <a:txBody>
                    <a:bodyPr/>
                    <a:lstStyle/>
                    <a:p>
                      <a:pPr algn="ctr"/>
                      <a:endParaRPr lang="en-US" dirty="0"/>
                    </a:p>
                  </a:txBody>
                  <a:tcPr/>
                </a:tc>
                <a:tc rowSpan="2" hMerge="1">
                  <a:txBody>
                    <a:bodyPr/>
                    <a:lstStyle/>
                    <a:p>
                      <a:pPr algn="ctr"/>
                      <a:endParaRPr lang="en-US" dirty="0"/>
                    </a:p>
                  </a:txBody>
                  <a:tcPr/>
                </a:tc>
                <a:tc gridSpan="3">
                  <a:txBody>
                    <a:bodyPr/>
                    <a:lstStyle/>
                    <a:p>
                      <a:pPr algn="ctr"/>
                      <a:r>
                        <a:rPr lang="en-US" dirty="0"/>
                        <a:t>multiplicative model</a:t>
                      </a:r>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657201829"/>
                  </a:ext>
                </a:extLst>
              </a:tr>
              <a:tr h="370840">
                <a:tc gridSpan="2" vMerge="1">
                  <a:txBody>
                    <a:bodyPr/>
                    <a:lstStyle/>
                    <a:p>
                      <a:pPr algn="ctr"/>
                      <a:endParaRPr lang="en-US" dirty="0"/>
                    </a:p>
                  </a:txBody>
                  <a:tcPr/>
                </a:tc>
                <a:tc hMerge="1" vMerge="1">
                  <a:txBody>
                    <a:bodyPr/>
                    <a:lstStyle/>
                    <a:p>
                      <a:pPr algn="ctr"/>
                      <a:endParaRPr lang="en-US" dirty="0"/>
                    </a:p>
                  </a:txBody>
                  <a:tcPr/>
                </a:tc>
                <a:tc>
                  <a:txBody>
                    <a:bodyPr/>
                    <a:lstStyle/>
                    <a:p>
                      <a:pPr algn="ctr"/>
                      <a:r>
                        <a:rPr lang="en-US" dirty="0"/>
                        <a:t>“positive” (&gt; 1)</a:t>
                      </a:r>
                    </a:p>
                  </a:txBody>
                  <a:tcPr/>
                </a:tc>
                <a:tc>
                  <a:txBody>
                    <a:bodyPr/>
                    <a:lstStyle/>
                    <a:p>
                      <a:pPr algn="ctr"/>
                      <a:r>
                        <a:rPr lang="en-US" dirty="0"/>
                        <a:t>“negative” (&lt; 1)</a:t>
                      </a:r>
                    </a:p>
                  </a:txBody>
                  <a:tcPr/>
                </a:tc>
                <a:tc>
                  <a:txBody>
                    <a:bodyPr/>
                    <a:lstStyle/>
                    <a:p>
                      <a:pPr algn="ctr"/>
                      <a:r>
                        <a:rPr lang="en-US" b="1" dirty="0"/>
                        <a:t>Total</a:t>
                      </a:r>
                    </a:p>
                  </a:txBody>
                  <a:tcPr/>
                </a:tc>
                <a:extLst>
                  <a:ext uri="{0D108BD9-81ED-4DB2-BD59-A6C34878D82A}">
                    <a16:rowId xmlns:a16="http://schemas.microsoft.com/office/drawing/2014/main" val="2606002054"/>
                  </a:ext>
                </a:extLst>
              </a:tr>
              <a:tr h="370840">
                <a:tc rowSpan="3">
                  <a:txBody>
                    <a:bodyPr/>
                    <a:lstStyle/>
                    <a:p>
                      <a:pPr algn="ctr"/>
                      <a:r>
                        <a:rPr lang="en-US" b="1" dirty="0" err="1"/>
                        <a:t>kuzmin</a:t>
                      </a:r>
                      <a:r>
                        <a:rPr lang="en-US" b="1" dirty="0"/>
                        <a:t> model</a:t>
                      </a:r>
                    </a:p>
                  </a:txBody>
                  <a:tcPr anchor="ctr"/>
                </a:tc>
                <a:tc>
                  <a:txBody>
                    <a:bodyPr/>
                    <a:lstStyle/>
                    <a:p>
                      <a:pPr algn="ctr"/>
                      <a:r>
                        <a:rPr lang="en-US" dirty="0"/>
                        <a:t>positive (&gt; 0)</a:t>
                      </a:r>
                    </a:p>
                  </a:txBody>
                  <a:tcPr/>
                </a:tc>
                <a:tc>
                  <a:txBody>
                    <a:bodyPr/>
                    <a:lstStyle/>
                    <a:p>
                      <a:pPr algn="ctr"/>
                      <a:r>
                        <a:rPr lang="en-US" dirty="0"/>
                        <a:t>1199</a:t>
                      </a:r>
                    </a:p>
                  </a:txBody>
                  <a:tcPr/>
                </a:tc>
                <a:tc>
                  <a:txBody>
                    <a:bodyPr/>
                    <a:lstStyle/>
                    <a:p>
                      <a:pPr algn="ctr"/>
                      <a:r>
                        <a:rPr lang="en-US" dirty="0"/>
                        <a:t>711</a:t>
                      </a:r>
                    </a:p>
                  </a:txBody>
                  <a:tcPr/>
                </a:tc>
                <a:tc>
                  <a:txBody>
                    <a:bodyPr/>
                    <a:lstStyle/>
                    <a:p>
                      <a:pPr algn="ctr"/>
                      <a:r>
                        <a:rPr lang="en-US" sz="1800" b="0" i="0" kern="1200" dirty="0">
                          <a:solidFill>
                            <a:schemeClr val="dk1"/>
                          </a:solidFill>
                          <a:effectLst/>
                          <a:latin typeface="+mn-lt"/>
                          <a:ea typeface="+mn-ea"/>
                          <a:cs typeface="+mn-cs"/>
                        </a:rPr>
                        <a:t>1910</a:t>
                      </a:r>
                      <a:endParaRPr lang="en-US" dirty="0"/>
                    </a:p>
                  </a:txBody>
                  <a:tcPr/>
                </a:tc>
                <a:extLst>
                  <a:ext uri="{0D108BD9-81ED-4DB2-BD59-A6C34878D82A}">
                    <a16:rowId xmlns:a16="http://schemas.microsoft.com/office/drawing/2014/main" val="1242918584"/>
                  </a:ext>
                </a:extLst>
              </a:tr>
              <a:tr h="370840">
                <a:tc vMerge="1">
                  <a:txBody>
                    <a:bodyPr/>
                    <a:lstStyle/>
                    <a:p>
                      <a:pPr algn="ctr"/>
                      <a:endParaRPr lang="en-US" dirty="0"/>
                    </a:p>
                  </a:txBody>
                  <a:tcPr/>
                </a:tc>
                <a:tc>
                  <a:txBody>
                    <a:bodyPr/>
                    <a:lstStyle/>
                    <a:p>
                      <a:pPr algn="ctr"/>
                      <a:r>
                        <a:rPr lang="en-US" dirty="0"/>
                        <a:t>negative (&lt; 0)</a:t>
                      </a:r>
                    </a:p>
                  </a:txBody>
                  <a:tcPr/>
                </a:tc>
                <a:tc>
                  <a:txBody>
                    <a:bodyPr/>
                    <a:lstStyle/>
                    <a:p>
                      <a:pPr algn="ctr"/>
                      <a:r>
                        <a:rPr lang="en-US" sz="1800" b="0" i="0" kern="1200" dirty="0">
                          <a:solidFill>
                            <a:schemeClr val="dk1"/>
                          </a:solidFill>
                          <a:effectLst/>
                          <a:latin typeface="+mn-lt"/>
                          <a:ea typeface="+mn-ea"/>
                          <a:cs typeface="+mn-cs"/>
                        </a:rPr>
                        <a:t>23988</a:t>
                      </a:r>
                      <a:endParaRPr lang="en-US" dirty="0"/>
                    </a:p>
                  </a:txBody>
                  <a:tcPr/>
                </a:tc>
                <a:tc>
                  <a:txBody>
                    <a:bodyPr/>
                    <a:lstStyle/>
                    <a:p>
                      <a:pPr algn="ctr"/>
                      <a:r>
                        <a:rPr lang="en-US" dirty="0"/>
                        <a:t>60213</a:t>
                      </a:r>
                    </a:p>
                  </a:txBody>
                  <a:tcPr/>
                </a:tc>
                <a:tc>
                  <a:txBody>
                    <a:bodyPr/>
                    <a:lstStyle/>
                    <a:p>
                      <a:pPr algn="ctr"/>
                      <a:r>
                        <a:rPr lang="en-US" dirty="0"/>
                        <a:t>84201</a:t>
                      </a:r>
                    </a:p>
                  </a:txBody>
                  <a:tcPr/>
                </a:tc>
                <a:extLst>
                  <a:ext uri="{0D108BD9-81ED-4DB2-BD59-A6C34878D82A}">
                    <a16:rowId xmlns:a16="http://schemas.microsoft.com/office/drawing/2014/main" val="336266705"/>
                  </a:ext>
                </a:extLst>
              </a:tr>
              <a:tr h="370840">
                <a:tc vMerge="1">
                  <a:txBody>
                    <a:bodyPr/>
                    <a:lstStyle/>
                    <a:p>
                      <a:pPr algn="ctr"/>
                      <a:endParaRPr lang="en-US" b="1" dirty="0"/>
                    </a:p>
                  </a:txBody>
                  <a:tcPr/>
                </a:tc>
                <a:tc>
                  <a:txBody>
                    <a:bodyPr/>
                    <a:lstStyle/>
                    <a:p>
                      <a:pPr algn="ctr"/>
                      <a:r>
                        <a:rPr lang="en-US" b="1" dirty="0"/>
                        <a:t>Total</a:t>
                      </a:r>
                      <a:endParaRPr lang="en-US" dirty="0"/>
                    </a:p>
                  </a:txBody>
                  <a:tcPr/>
                </a:tc>
                <a:tc>
                  <a:txBody>
                    <a:bodyPr/>
                    <a:lstStyle/>
                    <a:p>
                      <a:pPr algn="ctr"/>
                      <a:r>
                        <a:rPr lang="en-US" dirty="0"/>
                        <a:t>25187</a:t>
                      </a:r>
                    </a:p>
                  </a:txBody>
                  <a:tcPr/>
                </a:tc>
                <a:tc>
                  <a:txBody>
                    <a:bodyPr/>
                    <a:lstStyle/>
                    <a:p>
                      <a:pPr algn="ctr"/>
                      <a:r>
                        <a:rPr lang="en-US" dirty="0"/>
                        <a:t>60924</a:t>
                      </a:r>
                    </a:p>
                  </a:txBody>
                  <a:tcPr/>
                </a:tc>
                <a:tc>
                  <a:txBody>
                    <a:bodyPr/>
                    <a:lstStyle/>
                    <a:p>
                      <a:r>
                        <a:rPr lang="en-US" dirty="0"/>
                        <a:t>86111</a:t>
                      </a:r>
                    </a:p>
                  </a:txBody>
                  <a:tcPr/>
                </a:tc>
                <a:extLst>
                  <a:ext uri="{0D108BD9-81ED-4DB2-BD59-A6C34878D82A}">
                    <a16:rowId xmlns:a16="http://schemas.microsoft.com/office/drawing/2014/main" val="1211423417"/>
                  </a:ext>
                </a:extLst>
              </a:tr>
            </a:tbl>
          </a:graphicData>
        </a:graphic>
      </p:graphicFrame>
      <p:sp>
        <p:nvSpPr>
          <p:cNvPr id="10" name="TextBox 9">
            <a:extLst>
              <a:ext uri="{FF2B5EF4-FFF2-40B4-BE49-F238E27FC236}">
                <a16:creationId xmlns:a16="http://schemas.microsoft.com/office/drawing/2014/main" id="{125A4CAC-C59F-7D1D-340E-5DCE09C18099}"/>
              </a:ext>
            </a:extLst>
          </p:cNvPr>
          <p:cNvSpPr txBox="1"/>
          <p:nvPr/>
        </p:nvSpPr>
        <p:spPr>
          <a:xfrm>
            <a:off x="850237" y="5068561"/>
            <a:ext cx="9222911" cy="1754326"/>
          </a:xfrm>
          <a:prstGeom prst="rect">
            <a:avLst/>
          </a:prstGeom>
          <a:noFill/>
        </p:spPr>
        <p:txBody>
          <a:bodyPr wrap="square">
            <a:spAutoFit/>
          </a:bodyPr>
          <a:lstStyle/>
          <a:p>
            <a:r>
              <a:rPr lang="en-US" dirty="0"/>
              <a:t>Notes:</a:t>
            </a:r>
          </a:p>
          <a:p>
            <a:pPr marL="285750" indent="-285750">
              <a:buFont typeface="Arial" panose="020B0604020202020204" pitchFamily="34" charset="0"/>
              <a:buChar char="•"/>
            </a:pPr>
            <a:r>
              <a:rPr lang="en-US" dirty="0"/>
              <a:t>multiplicative model has many more “positive” </a:t>
            </a:r>
            <a:r>
              <a:rPr lang="en-US" dirty="0" err="1"/>
              <a:t>trigenic</a:t>
            </a:r>
            <a:r>
              <a:rPr lang="en-US" dirty="0"/>
              <a:t> interactions (~1/3 of total) compared to mixed model (~2%)</a:t>
            </a:r>
          </a:p>
          <a:p>
            <a:pPr marL="285750" indent="-285750">
              <a:buFont typeface="Arial" panose="020B0604020202020204" pitchFamily="34" charset="0"/>
              <a:buChar char="•"/>
            </a:pPr>
            <a:r>
              <a:rPr lang="en-US" dirty="0"/>
              <a:t>like any two methods to quantify interactions, they won’t give exactly the same results but correlated results. Thus, if you were to select only negative results on one scale, some of these are going to be positive on another scale.</a:t>
            </a:r>
          </a:p>
        </p:txBody>
      </p:sp>
      <p:sp>
        <p:nvSpPr>
          <p:cNvPr id="2" name="TextBox 1">
            <a:extLst>
              <a:ext uri="{FF2B5EF4-FFF2-40B4-BE49-F238E27FC236}">
                <a16:creationId xmlns:a16="http://schemas.microsoft.com/office/drawing/2014/main" id="{D7F22C36-BDD5-8A42-77C6-453CBFE9C184}"/>
              </a:ext>
            </a:extLst>
          </p:cNvPr>
          <p:cNvSpPr txBox="1"/>
          <p:nvPr/>
        </p:nvSpPr>
        <p:spPr>
          <a:xfrm>
            <a:off x="9292077" y="4018242"/>
            <a:ext cx="2493523" cy="646331"/>
          </a:xfrm>
          <a:prstGeom prst="rect">
            <a:avLst/>
          </a:prstGeom>
          <a:noFill/>
        </p:spPr>
        <p:txBody>
          <a:bodyPr wrap="square" rtlCol="0">
            <a:spAutoFit/>
          </a:bodyPr>
          <a:lstStyle/>
          <a:p>
            <a:r>
              <a:rPr lang="en-US" dirty="0"/>
              <a:t>86111, less than 91111 total because 5k nan’s</a:t>
            </a:r>
          </a:p>
        </p:txBody>
      </p:sp>
      <p:cxnSp>
        <p:nvCxnSpPr>
          <p:cNvPr id="4" name="Straight Arrow Connector 3">
            <a:extLst>
              <a:ext uri="{FF2B5EF4-FFF2-40B4-BE49-F238E27FC236}">
                <a16:creationId xmlns:a16="http://schemas.microsoft.com/office/drawing/2014/main" id="{B0FA0F34-EE64-69BF-D26C-69A702A7F4CF}"/>
              </a:ext>
            </a:extLst>
          </p:cNvPr>
          <p:cNvCxnSpPr/>
          <p:nvPr/>
        </p:nvCxnSpPr>
        <p:spPr>
          <a:xfrm flipH="1" flipV="1">
            <a:off x="8813800" y="3842853"/>
            <a:ext cx="478277" cy="29734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4881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CFD50B0-9AE9-235E-17C2-6B2D67E4E6D5}"/>
              </a:ext>
            </a:extLst>
          </p:cNvPr>
          <p:cNvSpPr txBox="1"/>
          <p:nvPr/>
        </p:nvSpPr>
        <p:spPr>
          <a:xfrm>
            <a:off x="0" y="23673"/>
            <a:ext cx="3324115" cy="523220"/>
          </a:xfrm>
          <a:prstGeom prst="rect">
            <a:avLst/>
          </a:prstGeom>
          <a:noFill/>
        </p:spPr>
        <p:txBody>
          <a:bodyPr wrap="none" rtlCol="0">
            <a:spAutoFit/>
          </a:bodyPr>
          <a:lstStyle/>
          <a:p>
            <a:r>
              <a:rPr lang="en-US" sz="2800" dirty="0"/>
              <a:t>statistical significance</a:t>
            </a:r>
          </a:p>
        </p:txBody>
      </p:sp>
      <p:sp>
        <p:nvSpPr>
          <p:cNvPr id="3" name="TextBox 2">
            <a:extLst>
              <a:ext uri="{FF2B5EF4-FFF2-40B4-BE49-F238E27FC236}">
                <a16:creationId xmlns:a16="http://schemas.microsoft.com/office/drawing/2014/main" id="{210E2CC3-2365-8A1E-3B30-F74F4F9F0FF4}"/>
              </a:ext>
            </a:extLst>
          </p:cNvPr>
          <p:cNvSpPr txBox="1"/>
          <p:nvPr/>
        </p:nvSpPr>
        <p:spPr>
          <a:xfrm>
            <a:off x="1" y="1502229"/>
            <a:ext cx="12192000" cy="4524315"/>
          </a:xfrm>
          <a:prstGeom prst="rect">
            <a:avLst/>
          </a:prstGeom>
          <a:noFill/>
        </p:spPr>
        <p:txBody>
          <a:bodyPr wrap="square" rtlCol="0">
            <a:spAutoFit/>
          </a:bodyPr>
          <a:lstStyle/>
          <a:p>
            <a:pPr marL="285750" indent="-285750">
              <a:buFont typeface="Arial" panose="020B0604020202020204" pitchFamily="34" charset="0"/>
              <a:buChar char="•"/>
            </a:pPr>
            <a:r>
              <a:rPr lang="en-US" dirty="0"/>
              <a:t>False positives?</a:t>
            </a:r>
          </a:p>
          <a:p>
            <a:pPr marL="742950" lvl="1" indent="-285750">
              <a:buFont typeface="Arial" panose="020B0604020202020204" pitchFamily="34" charset="0"/>
              <a:buChar char="•"/>
            </a:pPr>
            <a:r>
              <a:rPr lang="en-US" dirty="0"/>
              <a:t>They use a threshold of -0.08, such that </a:t>
            </a:r>
            <a:r>
              <a:rPr lang="en-US" dirty="0" err="1"/>
              <a:t>trigenic</a:t>
            </a:r>
            <a:r>
              <a:rPr lang="en-US" dirty="0"/>
              <a:t> interaction scores below this are significant</a:t>
            </a:r>
          </a:p>
          <a:p>
            <a:pPr marL="742950" lvl="1" indent="-285750">
              <a:buFont typeface="Arial" panose="020B0604020202020204" pitchFamily="34" charset="0"/>
              <a:buChar char="•"/>
            </a:pPr>
            <a:r>
              <a:rPr lang="en-US" dirty="0"/>
              <a:t>This corresponds to the ~16% quantile of their distribution</a:t>
            </a:r>
          </a:p>
          <a:p>
            <a:pPr marL="742950" lvl="1" indent="-285750">
              <a:buFont typeface="Arial" panose="020B0604020202020204" pitchFamily="34" charset="0"/>
              <a:buChar char="•"/>
            </a:pPr>
            <a:r>
              <a:rPr lang="en-US" dirty="0"/>
              <a:t>The value on the multiplicative scale that corresponds to this quantile is ~0.88 (&lt; 1 is negative interaction)</a:t>
            </a:r>
          </a:p>
          <a:p>
            <a:pPr marL="742950" lvl="1" indent="-285750">
              <a:buFont typeface="Arial" panose="020B0604020202020204" pitchFamily="34" charset="0"/>
              <a:buChar char="•"/>
            </a:pPr>
            <a:r>
              <a:rPr lang="en-US" b="1" dirty="0"/>
              <a:t>~14% of their significantly negative results (using their formula) are above the 0.88 significance threshold on the multiplicative scale</a:t>
            </a:r>
          </a:p>
          <a:p>
            <a:pPr marL="1200150" lvl="2" indent="-285750">
              <a:buFont typeface="Arial" panose="020B0604020202020204" pitchFamily="34" charset="0"/>
              <a:buChar char="•"/>
            </a:pPr>
            <a:r>
              <a:rPr lang="en-US" dirty="0"/>
              <a:t>their reported false positive rate is 20%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DO: False negatives?</a:t>
            </a:r>
          </a:p>
          <a:p>
            <a:pPr marL="742950" lvl="1" indent="-285750">
              <a:buFont typeface="Arial" panose="020B0604020202020204" pitchFamily="34" charset="0"/>
              <a:buChar char="•"/>
            </a:pPr>
            <a:r>
              <a:rPr lang="en-US" dirty="0"/>
              <a:t>a little more tricky, not sure how they got their significant list b/c there are 13k </a:t>
            </a:r>
            <a:r>
              <a:rPr lang="en-US" dirty="0" err="1"/>
              <a:t>trigenic</a:t>
            </a:r>
            <a:r>
              <a:rPr lang="en-US" dirty="0"/>
              <a:t> interactions below their threshold of -0.08 but they only report ~3k</a:t>
            </a:r>
          </a:p>
          <a:p>
            <a:pPr marL="1200150" lvl="2" indent="-285750">
              <a:buFont typeface="Arial" panose="020B0604020202020204" pitchFamily="34" charset="0"/>
              <a:buChar char="•"/>
            </a:pPr>
            <a:r>
              <a:rPr lang="en-US" dirty="0"/>
              <a:t>but I can still look at interactions that fall above -0.08 on their scale (not significantly negative) but are significantly negative on multiplicative scale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DO: what about interactions that we detect as significantly positive</a:t>
            </a:r>
          </a:p>
        </p:txBody>
      </p:sp>
    </p:spTree>
    <p:extLst>
      <p:ext uri="{BB962C8B-B14F-4D97-AF65-F5344CB8AC3E}">
        <p14:creationId xmlns:p14="http://schemas.microsoft.com/office/powerpoint/2010/main" val="2859755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2749758E-9C6F-3C4A-8B3F-CA0D5CD993DD}"/>
              </a:ext>
            </a:extLst>
          </p:cNvPr>
          <p:cNvSpPr txBox="1"/>
          <p:nvPr/>
        </p:nvSpPr>
        <p:spPr>
          <a:xfrm>
            <a:off x="0" y="23673"/>
            <a:ext cx="2395912" cy="523220"/>
          </a:xfrm>
          <a:prstGeom prst="rect">
            <a:avLst/>
          </a:prstGeom>
          <a:noFill/>
        </p:spPr>
        <p:txBody>
          <a:bodyPr wrap="none" rtlCol="0">
            <a:spAutoFit/>
          </a:bodyPr>
          <a:lstStyle/>
          <a:p>
            <a:r>
              <a:rPr lang="en-US" sz="2800" dirty="0"/>
              <a:t>to definitely do</a:t>
            </a:r>
          </a:p>
        </p:txBody>
      </p:sp>
      <p:sp>
        <p:nvSpPr>
          <p:cNvPr id="3" name="TextBox 2">
            <a:extLst>
              <a:ext uri="{FF2B5EF4-FFF2-40B4-BE49-F238E27FC236}">
                <a16:creationId xmlns:a16="http://schemas.microsoft.com/office/drawing/2014/main" id="{4A1D42AC-0AC7-0178-EAFA-03FD057B5B18}"/>
              </a:ext>
            </a:extLst>
          </p:cNvPr>
          <p:cNvSpPr txBox="1"/>
          <p:nvPr/>
        </p:nvSpPr>
        <p:spPr>
          <a:xfrm>
            <a:off x="304799" y="936171"/>
            <a:ext cx="10843225" cy="1938992"/>
          </a:xfrm>
          <a:prstGeom prst="rect">
            <a:avLst/>
          </a:prstGeom>
          <a:noFill/>
        </p:spPr>
        <p:txBody>
          <a:bodyPr wrap="none" rtlCol="0">
            <a:spAutoFit/>
          </a:bodyPr>
          <a:lstStyle/>
          <a:p>
            <a:pPr marL="285750" indent="-285750">
              <a:buFont typeface="Arial" panose="020B0604020202020204" pitchFamily="34" charset="0"/>
              <a:buChar char="•"/>
            </a:pPr>
            <a:r>
              <a:rPr lang="en-US" sz="2000" dirty="0"/>
              <a:t>make v. brief review (~3-5 sentences) of readings on additive vs multiplicative scales, put in overleaf</a:t>
            </a:r>
          </a:p>
          <a:p>
            <a:pPr marL="742950" lvl="1" indent="-285750">
              <a:buFont typeface="Arial" panose="020B0604020202020204" pitchFamily="34" charset="0"/>
              <a:buChar char="•"/>
            </a:pPr>
            <a:r>
              <a:rPr lang="en-US" sz="2000" dirty="0"/>
              <a:t>full additive, full multiplicative, multiplicative with additive interaction</a:t>
            </a:r>
          </a:p>
          <a:p>
            <a:pPr marL="285750" indent="-285750">
              <a:buFont typeface="Arial" panose="020B0604020202020204" pitchFamily="34" charset="0"/>
              <a:buChar char="•"/>
            </a:pPr>
            <a:r>
              <a:rPr lang="en-US" sz="2000" dirty="0"/>
              <a:t>redo a couple of </a:t>
            </a:r>
            <a:r>
              <a:rPr lang="en-US" sz="2000" dirty="0" err="1"/>
              <a:t>Kuzmin</a:t>
            </a:r>
            <a:r>
              <a:rPr lang="en-US" sz="2000" dirty="0"/>
              <a:t> et </a:t>
            </a:r>
            <a:r>
              <a:rPr lang="en-US" sz="2000" dirty="0" err="1"/>
              <a:t>al’s</a:t>
            </a:r>
            <a:r>
              <a:rPr lang="en-US" sz="2000" dirty="0"/>
              <a:t> analyses (simple correlations mentioned in results)</a:t>
            </a:r>
          </a:p>
          <a:p>
            <a:pPr marL="742950" lvl="1" indent="-285750">
              <a:buFont typeface="Arial" panose="020B0604020202020204" pitchFamily="34" charset="0"/>
              <a:buChar char="•"/>
            </a:pPr>
            <a:r>
              <a:rPr lang="en-US" sz="2000" dirty="0"/>
              <a:t>new </a:t>
            </a:r>
            <a:r>
              <a:rPr lang="en-US" sz="2000" dirty="0" err="1"/>
              <a:t>trigenic</a:t>
            </a:r>
            <a:r>
              <a:rPr lang="en-US" sz="2000" dirty="0"/>
              <a:t> interactions?</a:t>
            </a:r>
          </a:p>
          <a:p>
            <a:pPr marL="742950" lvl="1" indent="-285750">
              <a:buFont typeface="Arial" panose="020B0604020202020204" pitchFamily="34" charset="0"/>
              <a:buChar char="•"/>
            </a:pPr>
            <a:r>
              <a:rPr lang="en-US" sz="2000" dirty="0"/>
              <a:t>can we redo their validation and get better false positive/negative rates</a:t>
            </a:r>
          </a:p>
          <a:p>
            <a:pPr marL="285750" indent="-285750">
              <a:buFont typeface="Arial" panose="020B0604020202020204" pitchFamily="34" charset="0"/>
              <a:buChar char="•"/>
            </a:pPr>
            <a:r>
              <a:rPr lang="en-US" sz="2000" dirty="0"/>
              <a:t>look at </a:t>
            </a:r>
            <a:r>
              <a:rPr lang="en-US" sz="2000" dirty="0" err="1"/>
              <a:t>Beerenwinkel</a:t>
            </a:r>
            <a:r>
              <a:rPr lang="en-US" sz="2000" dirty="0"/>
              <a:t> et al 2007, explanation for “lines”, from mixing of scales?</a:t>
            </a:r>
          </a:p>
        </p:txBody>
      </p:sp>
      <p:sp>
        <p:nvSpPr>
          <p:cNvPr id="5" name="TextBox 4">
            <a:extLst>
              <a:ext uri="{FF2B5EF4-FFF2-40B4-BE49-F238E27FC236}">
                <a16:creationId xmlns:a16="http://schemas.microsoft.com/office/drawing/2014/main" id="{420C033F-8C9F-1C60-46B1-63AD11174FC5}"/>
              </a:ext>
            </a:extLst>
          </p:cNvPr>
          <p:cNvSpPr txBox="1"/>
          <p:nvPr/>
        </p:nvSpPr>
        <p:spPr>
          <a:xfrm>
            <a:off x="0" y="3251741"/>
            <a:ext cx="2013115" cy="523220"/>
          </a:xfrm>
          <a:prstGeom prst="rect">
            <a:avLst/>
          </a:prstGeom>
          <a:noFill/>
        </p:spPr>
        <p:txBody>
          <a:bodyPr wrap="none" rtlCol="0">
            <a:spAutoFit/>
          </a:bodyPr>
          <a:lstStyle/>
          <a:p>
            <a:r>
              <a:rPr lang="en-US" sz="2800" dirty="0"/>
              <a:t>to maybe do</a:t>
            </a:r>
          </a:p>
        </p:txBody>
      </p:sp>
      <p:sp>
        <p:nvSpPr>
          <p:cNvPr id="6" name="TextBox 5">
            <a:extLst>
              <a:ext uri="{FF2B5EF4-FFF2-40B4-BE49-F238E27FC236}">
                <a16:creationId xmlns:a16="http://schemas.microsoft.com/office/drawing/2014/main" id="{CA6C047A-0194-8F3E-E149-8690C75A7BF1}"/>
              </a:ext>
            </a:extLst>
          </p:cNvPr>
          <p:cNvSpPr txBox="1"/>
          <p:nvPr/>
        </p:nvSpPr>
        <p:spPr>
          <a:xfrm>
            <a:off x="304799" y="3994720"/>
            <a:ext cx="11468011" cy="2246769"/>
          </a:xfrm>
          <a:prstGeom prst="rect">
            <a:avLst/>
          </a:prstGeom>
          <a:noFill/>
        </p:spPr>
        <p:txBody>
          <a:bodyPr wrap="none" rtlCol="0">
            <a:spAutoFit/>
          </a:bodyPr>
          <a:lstStyle/>
          <a:p>
            <a:pPr marL="285750" indent="-285750">
              <a:buFont typeface="Arial" panose="020B0604020202020204" pitchFamily="34" charset="0"/>
              <a:buChar char="•"/>
            </a:pPr>
            <a:r>
              <a:rPr lang="en-US" sz="2000" dirty="0"/>
              <a:t>See what studies have cited </a:t>
            </a:r>
            <a:r>
              <a:rPr lang="en-US" sz="2000" dirty="0" err="1"/>
              <a:t>Kuzmin</a:t>
            </a:r>
            <a:r>
              <a:rPr lang="en-US" sz="2000" dirty="0"/>
              <a:t> et al and used their data and/or formulae</a:t>
            </a:r>
          </a:p>
          <a:p>
            <a:pPr marL="742950" lvl="1" indent="-285750">
              <a:buFont typeface="Arial" panose="020B0604020202020204" pitchFamily="34" charset="0"/>
              <a:buChar char="•"/>
            </a:pPr>
            <a:r>
              <a:rPr lang="en-US" sz="2000" dirty="0"/>
              <a:t>google </a:t>
            </a:r>
            <a:r>
              <a:rPr lang="en-US" sz="2000" dirty="0" err="1"/>
              <a:t>trigenic</a:t>
            </a:r>
            <a:r>
              <a:rPr lang="en-US" sz="2000" dirty="0"/>
              <a:t> interactions, 3-way interactions</a:t>
            </a:r>
          </a:p>
          <a:p>
            <a:pPr marL="285750" indent="-285750">
              <a:buFont typeface="Arial" panose="020B0604020202020204" pitchFamily="34" charset="0"/>
              <a:buChar char="•"/>
            </a:pPr>
            <a:r>
              <a:rPr lang="en-US" sz="2000" dirty="0"/>
              <a:t>collect the diversity of ways people quantify epistasis (experimental studies, mutation correlation studies)</a:t>
            </a:r>
          </a:p>
          <a:p>
            <a:pPr marL="742950" lvl="1" indent="-285750">
              <a:buFont typeface="Arial" panose="020B0604020202020204" pitchFamily="34" charset="0"/>
              <a:buChar char="•"/>
            </a:pPr>
            <a:r>
              <a:rPr lang="en-US" sz="2000" dirty="0" err="1"/>
              <a:t>minDC</a:t>
            </a:r>
            <a:r>
              <a:rPr lang="en-US" sz="2000" dirty="0"/>
              <a:t> score from another yeast </a:t>
            </a:r>
            <a:r>
              <a:rPr lang="en-US" sz="2000" dirty="0" err="1"/>
              <a:t>trigenic</a:t>
            </a:r>
            <a:r>
              <a:rPr lang="en-US" sz="2000" dirty="0"/>
              <a:t> study in Cell Reports (Haber et al 2013)</a:t>
            </a:r>
          </a:p>
          <a:p>
            <a:pPr marL="742950" lvl="1" indent="-285750">
              <a:buFont typeface="Arial" panose="020B0604020202020204" pitchFamily="34" charset="0"/>
              <a:buChar char="•"/>
            </a:pPr>
            <a:r>
              <a:rPr lang="en-US" sz="2000" dirty="0"/>
              <a:t>mutual information</a:t>
            </a:r>
          </a:p>
          <a:p>
            <a:pPr marL="742950" lvl="1" indent="-285750">
              <a:buFont typeface="Arial" panose="020B0604020202020204" pitchFamily="34" charset="0"/>
              <a:buChar char="•"/>
            </a:pPr>
            <a:r>
              <a:rPr lang="en-US" sz="2000" dirty="0"/>
              <a:t>was miscalculating higher order interactions a one-off mistake, or is it more systemic in literature?</a:t>
            </a:r>
          </a:p>
          <a:p>
            <a:pPr marL="742950" lvl="1" indent="-285750">
              <a:buFont typeface="Arial" panose="020B0604020202020204" pitchFamily="34" charset="0"/>
              <a:buChar char="•"/>
            </a:pPr>
            <a:r>
              <a:rPr lang="en-US" sz="2000" dirty="0"/>
              <a:t>could we advocate for a standard way to calculate epistasis for everyone to adopt?</a:t>
            </a:r>
          </a:p>
        </p:txBody>
      </p:sp>
    </p:spTree>
    <p:extLst>
      <p:ext uri="{BB962C8B-B14F-4D97-AF65-F5344CB8AC3E}">
        <p14:creationId xmlns:p14="http://schemas.microsoft.com/office/powerpoint/2010/main" val="3730609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2749758E-9C6F-3C4A-8B3F-CA0D5CD993DD}"/>
              </a:ext>
            </a:extLst>
          </p:cNvPr>
          <p:cNvSpPr txBox="1"/>
          <p:nvPr/>
        </p:nvSpPr>
        <p:spPr>
          <a:xfrm>
            <a:off x="0" y="23673"/>
            <a:ext cx="2340321" cy="523220"/>
          </a:xfrm>
          <a:prstGeom prst="rect">
            <a:avLst/>
          </a:prstGeom>
          <a:noFill/>
        </p:spPr>
        <p:txBody>
          <a:bodyPr wrap="none" rtlCol="0">
            <a:spAutoFit/>
          </a:bodyPr>
          <a:lstStyle/>
          <a:p>
            <a:r>
              <a:rPr lang="en-US" sz="2800" dirty="0"/>
              <a:t>lingering notes</a:t>
            </a:r>
          </a:p>
        </p:txBody>
      </p:sp>
      <p:sp>
        <p:nvSpPr>
          <p:cNvPr id="2" name="TextBox 1">
            <a:extLst>
              <a:ext uri="{FF2B5EF4-FFF2-40B4-BE49-F238E27FC236}">
                <a16:creationId xmlns:a16="http://schemas.microsoft.com/office/drawing/2014/main" id="{D36E754E-00A0-899A-3ACE-DE5C9FA037DF}"/>
              </a:ext>
            </a:extLst>
          </p:cNvPr>
          <p:cNvSpPr txBox="1"/>
          <p:nvPr/>
        </p:nvSpPr>
        <p:spPr>
          <a:xfrm>
            <a:off x="155074" y="1656347"/>
            <a:ext cx="12036926" cy="3139321"/>
          </a:xfrm>
          <a:prstGeom prst="rect">
            <a:avLst/>
          </a:prstGeom>
          <a:noFill/>
        </p:spPr>
        <p:txBody>
          <a:bodyPr wrap="square" rtlCol="0">
            <a:spAutoFit/>
          </a:bodyPr>
          <a:lstStyle/>
          <a:p>
            <a:r>
              <a:rPr lang="en-US" dirty="0"/>
              <a:t>easy to go between additive and multiplicative models, but a model that includes both scales can introduce novel scaling factors that don’t make sense (this could be phrased more elegantly)</a:t>
            </a:r>
          </a:p>
          <a:p>
            <a:endParaRPr lang="en-US" dirty="0"/>
          </a:p>
          <a:p>
            <a:endParaRPr lang="en-US" dirty="0"/>
          </a:p>
          <a:p>
            <a:r>
              <a:rPr lang="en-US" dirty="0"/>
              <a:t>Summary of ongoing epistasis efforts:</a:t>
            </a:r>
          </a:p>
          <a:p>
            <a:pPr marL="342900" indent="-342900">
              <a:buFont typeface="+mj-lt"/>
              <a:buAutoNum type="arabicPeriod"/>
            </a:pPr>
            <a:r>
              <a:rPr lang="en-US" dirty="0"/>
              <a:t>unifying epistasis</a:t>
            </a:r>
          </a:p>
          <a:p>
            <a:pPr marL="342900" indent="-342900">
              <a:buFont typeface="+mj-lt"/>
              <a:buAutoNum type="arabicPeriod"/>
            </a:pPr>
            <a:r>
              <a:rPr lang="en-US" dirty="0"/>
              <a:t>multivariate </a:t>
            </a:r>
            <a:r>
              <a:rPr lang="en-US" dirty="0" err="1"/>
              <a:t>bernoulli</a:t>
            </a:r>
            <a:endParaRPr lang="en-US" dirty="0"/>
          </a:p>
          <a:p>
            <a:pPr marL="342900" indent="-342900">
              <a:buFont typeface="+mj-lt"/>
              <a:buAutoNum type="arabicPeriod"/>
            </a:pPr>
            <a:r>
              <a:rPr lang="en-US" dirty="0"/>
              <a:t>reanalysis of data</a:t>
            </a:r>
          </a:p>
          <a:p>
            <a:pPr marL="800100" lvl="1" indent="-342900">
              <a:buFont typeface="Arial" panose="020B0604020202020204" pitchFamily="34" charset="0"/>
              <a:buChar char="•"/>
            </a:pPr>
            <a:r>
              <a:rPr lang="en-US" dirty="0" err="1"/>
              <a:t>trigenic</a:t>
            </a:r>
            <a:r>
              <a:rPr lang="en-US" dirty="0"/>
              <a:t> </a:t>
            </a:r>
            <a:r>
              <a:rPr lang="en-US" dirty="0" err="1"/>
              <a:t>Kuzmin</a:t>
            </a:r>
            <a:r>
              <a:rPr lang="en-US" dirty="0"/>
              <a:t> et al data, correcting results</a:t>
            </a:r>
          </a:p>
          <a:p>
            <a:pPr marL="800100" lvl="1" indent="-342900">
              <a:buFont typeface="Arial" panose="020B0604020202020204" pitchFamily="34" charset="0"/>
              <a:buChar char="•"/>
            </a:pPr>
            <a:r>
              <a:rPr lang="en-US" dirty="0"/>
              <a:t>reanalysis of </a:t>
            </a:r>
            <a:r>
              <a:rPr lang="en-US" dirty="0" err="1"/>
              <a:t>beerenwinkel</a:t>
            </a:r>
            <a:r>
              <a:rPr lang="en-US" dirty="0"/>
              <a:t>/</a:t>
            </a:r>
            <a:r>
              <a:rPr lang="en-US" dirty="0" err="1"/>
              <a:t>lenski</a:t>
            </a:r>
            <a:r>
              <a:rPr lang="en-US" dirty="0"/>
              <a:t> data</a:t>
            </a:r>
          </a:p>
          <a:p>
            <a:pPr marL="800100" lvl="1" indent="-342900">
              <a:buFont typeface="Arial" panose="020B0604020202020204" pitchFamily="34" charset="0"/>
              <a:buChar char="•"/>
            </a:pPr>
            <a:r>
              <a:rPr lang="en-US" dirty="0"/>
              <a:t>other large datasets generated more recently?</a:t>
            </a:r>
          </a:p>
        </p:txBody>
      </p:sp>
    </p:spTree>
    <p:extLst>
      <p:ext uri="{BB962C8B-B14F-4D97-AF65-F5344CB8AC3E}">
        <p14:creationId xmlns:p14="http://schemas.microsoft.com/office/powerpoint/2010/main" val="3076161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2749758E-9C6F-3C4A-8B3F-CA0D5CD993DD}"/>
              </a:ext>
            </a:extLst>
          </p:cNvPr>
          <p:cNvSpPr txBox="1"/>
          <p:nvPr/>
        </p:nvSpPr>
        <p:spPr>
          <a:xfrm>
            <a:off x="0" y="23673"/>
            <a:ext cx="5207901" cy="523220"/>
          </a:xfrm>
          <a:prstGeom prst="rect">
            <a:avLst/>
          </a:prstGeom>
          <a:noFill/>
        </p:spPr>
        <p:txBody>
          <a:bodyPr wrap="none" rtlCol="0">
            <a:spAutoFit/>
          </a:bodyPr>
          <a:lstStyle/>
          <a:p>
            <a:r>
              <a:rPr lang="en-US" sz="2800" dirty="0"/>
              <a:t>works that cited </a:t>
            </a:r>
            <a:r>
              <a:rPr lang="en-US" sz="2800" dirty="0" err="1"/>
              <a:t>Kuzmin</a:t>
            </a:r>
            <a:r>
              <a:rPr lang="en-US" sz="2800" dirty="0"/>
              <a:t> et al 2018</a:t>
            </a:r>
          </a:p>
        </p:txBody>
      </p:sp>
      <p:pic>
        <p:nvPicPr>
          <p:cNvPr id="6" name="Picture 5">
            <a:extLst>
              <a:ext uri="{FF2B5EF4-FFF2-40B4-BE49-F238E27FC236}">
                <a16:creationId xmlns:a16="http://schemas.microsoft.com/office/drawing/2014/main" id="{DC53276A-D6EF-C246-C63F-7C230BD70964}"/>
              </a:ext>
            </a:extLst>
          </p:cNvPr>
          <p:cNvPicPr>
            <a:picLocks noChangeAspect="1"/>
          </p:cNvPicPr>
          <p:nvPr/>
        </p:nvPicPr>
        <p:blipFill>
          <a:blip r:embed="rId2"/>
          <a:stretch>
            <a:fillRect/>
          </a:stretch>
        </p:blipFill>
        <p:spPr>
          <a:xfrm>
            <a:off x="1568450" y="2628900"/>
            <a:ext cx="6794500" cy="2971800"/>
          </a:xfrm>
          <a:prstGeom prst="rect">
            <a:avLst/>
          </a:prstGeom>
        </p:spPr>
      </p:pic>
      <p:sp>
        <p:nvSpPr>
          <p:cNvPr id="7" name="TextBox 6">
            <a:extLst>
              <a:ext uri="{FF2B5EF4-FFF2-40B4-BE49-F238E27FC236}">
                <a16:creationId xmlns:a16="http://schemas.microsoft.com/office/drawing/2014/main" id="{8BD4B25F-64F2-3D16-1A60-76A7949FA626}"/>
              </a:ext>
            </a:extLst>
          </p:cNvPr>
          <p:cNvSpPr txBox="1"/>
          <p:nvPr/>
        </p:nvSpPr>
        <p:spPr>
          <a:xfrm>
            <a:off x="279400" y="1168400"/>
            <a:ext cx="6896440" cy="646331"/>
          </a:xfrm>
          <a:prstGeom prst="rect">
            <a:avLst/>
          </a:prstGeom>
          <a:noFill/>
        </p:spPr>
        <p:txBody>
          <a:bodyPr wrap="none" rtlCol="0">
            <a:spAutoFit/>
          </a:bodyPr>
          <a:lstStyle/>
          <a:p>
            <a:r>
              <a:rPr lang="en-US" dirty="0" err="1"/>
              <a:t>Tendler</a:t>
            </a:r>
            <a:r>
              <a:rPr lang="en-US" dirty="0"/>
              <a:t> et al 2019</a:t>
            </a:r>
          </a:p>
          <a:p>
            <a:pPr marL="285750" indent="-285750">
              <a:buFont typeface="Arial" panose="020B0604020202020204" pitchFamily="34" charset="0"/>
              <a:buChar char="•"/>
            </a:pPr>
            <a:r>
              <a:rPr lang="en-US" dirty="0"/>
              <a:t>The </a:t>
            </a:r>
            <a:r>
              <a:rPr lang="en-US" dirty="0" err="1"/>
              <a:t>Kuzmin</a:t>
            </a:r>
            <a:r>
              <a:rPr lang="en-US" dirty="0"/>
              <a:t> et al 2018 equation is derived from an </a:t>
            </a:r>
            <a:r>
              <a:rPr lang="en-US" dirty="0" err="1"/>
              <a:t>Isserlis</a:t>
            </a:r>
            <a:r>
              <a:rPr lang="en-US" dirty="0"/>
              <a:t> Null model</a:t>
            </a:r>
          </a:p>
        </p:txBody>
      </p:sp>
    </p:spTree>
    <p:extLst>
      <p:ext uri="{BB962C8B-B14F-4D97-AF65-F5344CB8AC3E}">
        <p14:creationId xmlns:p14="http://schemas.microsoft.com/office/powerpoint/2010/main" val="320832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EB0D8B-DF93-D215-0301-C8CF60E04853}"/>
              </a:ext>
            </a:extLst>
          </p:cNvPr>
          <p:cNvSpPr txBox="1">
            <a:spLocks noGrp="1"/>
          </p:cNvSpPr>
          <p:nvPr>
            <p:ph type="title"/>
          </p:nvPr>
        </p:nvSpPr>
        <p:spPr>
          <a:xfrm>
            <a:off x="838200" y="677041"/>
            <a:ext cx="4562659" cy="701731"/>
          </a:xfrm>
          <a:prstGeom prst="rect">
            <a:avLst/>
          </a:prstGeom>
          <a:noFill/>
        </p:spPr>
        <p:txBody>
          <a:bodyPr wrap="none" rtlCol="0">
            <a:spAutoFit/>
          </a:bodyPr>
          <a:lstStyle/>
          <a:p>
            <a:r>
              <a:rPr lang="en-US" dirty="0" err="1"/>
              <a:t>Kuzmin</a:t>
            </a:r>
            <a:r>
              <a:rPr lang="en-US" dirty="0"/>
              <a:t> 2020 paper</a:t>
            </a:r>
          </a:p>
        </p:txBody>
      </p:sp>
    </p:spTree>
    <p:extLst>
      <p:ext uri="{BB962C8B-B14F-4D97-AF65-F5344CB8AC3E}">
        <p14:creationId xmlns:p14="http://schemas.microsoft.com/office/powerpoint/2010/main" val="3078603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05793F-C516-3488-1D0E-3209D8943ABF}"/>
              </a:ext>
            </a:extLst>
          </p:cNvPr>
          <p:cNvSpPr txBox="1"/>
          <p:nvPr/>
        </p:nvSpPr>
        <p:spPr>
          <a:xfrm>
            <a:off x="0" y="23673"/>
            <a:ext cx="3000309" cy="523220"/>
          </a:xfrm>
          <a:prstGeom prst="rect">
            <a:avLst/>
          </a:prstGeom>
          <a:noFill/>
        </p:spPr>
        <p:txBody>
          <a:bodyPr wrap="none" rtlCol="0">
            <a:spAutoFit/>
          </a:bodyPr>
          <a:lstStyle/>
          <a:p>
            <a:r>
              <a:rPr lang="en-US" sz="2800" dirty="0" err="1"/>
              <a:t>Kuzmin</a:t>
            </a:r>
            <a:r>
              <a:rPr lang="en-US" sz="2800" dirty="0"/>
              <a:t> 2020 paper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F15B718-4147-B66E-0A32-C4F216BCAC3D}"/>
                  </a:ext>
                </a:extLst>
              </p:cNvPr>
              <p:cNvSpPr txBox="1"/>
              <p:nvPr/>
            </p:nvSpPr>
            <p:spPr>
              <a:xfrm>
                <a:off x="392896" y="1391421"/>
                <a:ext cx="2750240"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b="0" i="1" smtClean="0">
                          <a:latin typeface="Cambria Math" panose="02040503050406030204" pitchFamily="18" charset="0"/>
                        </a:rPr>
                        <m:t> </m:t>
                      </m:r>
                      <m:r>
                        <a:rPr lang="en-US"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b="0" i="1" smtClean="0">
                                  <a:solidFill>
                                    <a:schemeClr val="tx1"/>
                                  </a:solidFill>
                                  <a:latin typeface="Cambria Math" panose="02040503050406030204" pitchFamily="18" charset="0"/>
                                </a:rPr>
                                <m:t>𝑖𝑗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sub>
                          </m:sSub>
                          <m:r>
                            <a:rPr lang="en-US" b="0" i="1" smtClean="0">
                              <a:solidFill>
                                <a:schemeClr val="tx1"/>
                              </a:solidFill>
                              <a:latin typeface="Cambria Math" panose="02040503050406030204" pitchFamily="18" charset="0"/>
                            </a:rPr>
                            <m:t> − </m:t>
                          </m:r>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m:oMathPara>
                </a14:m>
                <a:endParaRPr lang="en-US" dirty="0">
                  <a:solidFill>
                    <a:schemeClr val="tx1"/>
                  </a:solidFill>
                </a:endParaRPr>
              </a:p>
            </p:txBody>
          </p:sp>
        </mc:Choice>
        <mc:Fallback xmlns="">
          <p:sp>
            <p:nvSpPr>
              <p:cNvPr id="7" name="TextBox 6">
                <a:extLst>
                  <a:ext uri="{FF2B5EF4-FFF2-40B4-BE49-F238E27FC236}">
                    <a16:creationId xmlns:a16="http://schemas.microsoft.com/office/drawing/2014/main" id="{6F15B718-4147-B66E-0A32-C4F216BCAC3D}"/>
                  </a:ext>
                </a:extLst>
              </p:cNvPr>
              <p:cNvSpPr txBox="1">
                <a:spLocks noRot="1" noChangeAspect="1" noMove="1" noResize="1" noEditPoints="1" noAdjustHandles="1" noChangeArrowheads="1" noChangeShapeType="1" noTextEdit="1"/>
              </p:cNvSpPr>
              <p:nvPr/>
            </p:nvSpPr>
            <p:spPr>
              <a:xfrm>
                <a:off x="392896" y="1391421"/>
                <a:ext cx="2750240" cy="299313"/>
              </a:xfrm>
              <a:prstGeom prst="rect">
                <a:avLst/>
              </a:prstGeom>
              <a:blipFill>
                <a:blip r:embed="rId3"/>
                <a:stretch>
                  <a:fillRect l="-459" t="-4167" r="-917" b="-29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3ED9470-E6DD-D30D-DDB9-0104D4077041}"/>
                  </a:ext>
                </a:extLst>
              </p:cNvPr>
              <p:cNvSpPr txBox="1"/>
              <p:nvPr/>
            </p:nvSpPr>
            <p:spPr>
              <a:xfrm>
                <a:off x="864723" y="2008067"/>
                <a:ext cx="2424959" cy="299313"/>
              </a:xfrm>
              <a:prstGeom prst="rect">
                <a:avLst/>
              </a:prstGeom>
              <a:noFill/>
            </p:spPr>
            <p:txBody>
              <a:bodyPr wrap="none" lIns="0" tIns="0" rIns="0" bIns="0" rtlCol="0">
                <a:spAutoFit/>
              </a:bodyPr>
              <a:lstStyle/>
              <a:p>
                <a:r>
                  <a:rPr lang="en-US" dirty="0">
                    <a:solidFill>
                      <a:schemeClr val="tx1"/>
                    </a:solidFill>
                  </a:rPr>
                  <a:t>where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b="0" i="1" smtClean="0">
                            <a:solidFill>
                              <a:schemeClr val="tx1"/>
                            </a:solidFill>
                            <a:latin typeface="Cambria Math" panose="02040503050406030204" pitchFamily="18" charset="0"/>
                          </a:rPr>
                          <m:t>𝑖𝑗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sub>
                    </m:sSub>
                    <m:r>
                      <a:rPr lang="en-US"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𝑖𝑗𝑘</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𝑖𝑗</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𝑘</m:t>
                        </m:r>
                      </m:sub>
                    </m:sSub>
                  </m:oMath>
                </a14:m>
                <a:endParaRPr lang="en-US" dirty="0">
                  <a:solidFill>
                    <a:schemeClr val="tx1"/>
                  </a:solidFill>
                </a:endParaRPr>
              </a:p>
            </p:txBody>
          </p:sp>
        </mc:Choice>
        <mc:Fallback xmlns="">
          <p:sp>
            <p:nvSpPr>
              <p:cNvPr id="8" name="TextBox 7">
                <a:extLst>
                  <a:ext uri="{FF2B5EF4-FFF2-40B4-BE49-F238E27FC236}">
                    <a16:creationId xmlns:a16="http://schemas.microsoft.com/office/drawing/2014/main" id="{F3ED9470-E6DD-D30D-DDB9-0104D4077041}"/>
                  </a:ext>
                </a:extLst>
              </p:cNvPr>
              <p:cNvSpPr txBox="1">
                <a:spLocks noRot="1" noChangeAspect="1" noMove="1" noResize="1" noEditPoints="1" noAdjustHandles="1" noChangeArrowheads="1" noChangeShapeType="1" noTextEdit="1"/>
              </p:cNvSpPr>
              <p:nvPr/>
            </p:nvSpPr>
            <p:spPr>
              <a:xfrm>
                <a:off x="864723" y="2008067"/>
                <a:ext cx="2424959" cy="299313"/>
              </a:xfrm>
              <a:prstGeom prst="rect">
                <a:avLst/>
              </a:prstGeom>
              <a:blipFill>
                <a:blip r:embed="rId4"/>
                <a:stretch>
                  <a:fillRect l="-6250" t="-20000" r="-521"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9E450BA-0404-A8A6-ECAB-93CD6A4FAE67}"/>
                  </a:ext>
                </a:extLst>
              </p:cNvPr>
              <p:cNvSpPr txBox="1"/>
              <p:nvPr/>
            </p:nvSpPr>
            <p:spPr>
              <a:xfrm>
                <a:off x="392896" y="2624714"/>
                <a:ext cx="3368614"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b="0" i="1" smtClean="0">
                          <a:latin typeface="Cambria Math" panose="02040503050406030204" pitchFamily="18" charset="0"/>
                        </a:rPr>
                        <m:t> </m:t>
                      </m:r>
                      <m:r>
                        <a:rPr lang="en-US"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𝑖𝑗𝑘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b="0" i="1" smtClean="0">
                              <a:solidFill>
                                <a:schemeClr val="tx1"/>
                              </a:solidFill>
                              <a:latin typeface="Cambria Math" panose="02040503050406030204" pitchFamily="18" charset="0"/>
                            </a:rPr>
                            <m:t>− </m:t>
                          </m:r>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m:oMathPara>
                </a14:m>
                <a:endParaRPr lang="en-US" dirty="0">
                  <a:solidFill>
                    <a:schemeClr val="tx1"/>
                  </a:solidFill>
                </a:endParaRPr>
              </a:p>
            </p:txBody>
          </p:sp>
        </mc:Choice>
        <mc:Fallback xmlns="">
          <p:sp>
            <p:nvSpPr>
              <p:cNvPr id="9" name="TextBox 8">
                <a:extLst>
                  <a:ext uri="{FF2B5EF4-FFF2-40B4-BE49-F238E27FC236}">
                    <a16:creationId xmlns:a16="http://schemas.microsoft.com/office/drawing/2014/main" id="{19E450BA-0404-A8A6-ECAB-93CD6A4FAE67}"/>
                  </a:ext>
                </a:extLst>
              </p:cNvPr>
              <p:cNvSpPr txBox="1">
                <a:spLocks noRot="1" noChangeAspect="1" noMove="1" noResize="1" noEditPoints="1" noAdjustHandles="1" noChangeArrowheads="1" noChangeShapeType="1" noTextEdit="1"/>
              </p:cNvSpPr>
              <p:nvPr/>
            </p:nvSpPr>
            <p:spPr>
              <a:xfrm>
                <a:off x="392896" y="2624714"/>
                <a:ext cx="3368614" cy="299313"/>
              </a:xfrm>
              <a:prstGeom prst="rect">
                <a:avLst/>
              </a:prstGeom>
              <a:blipFill>
                <a:blip r:embed="rId5"/>
                <a:stretch>
                  <a:fillRect l="-375" t="-8000" r="-375" b="-28000"/>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2269A1D2-6284-B58D-858B-9B0DA74695E6}"/>
              </a:ext>
            </a:extLst>
          </p:cNvPr>
          <p:cNvPicPr>
            <a:picLocks noChangeAspect="1"/>
          </p:cNvPicPr>
          <p:nvPr/>
        </p:nvPicPr>
        <p:blipFill>
          <a:blip r:embed="rId6"/>
          <a:stretch>
            <a:fillRect/>
          </a:stretch>
        </p:blipFill>
        <p:spPr>
          <a:xfrm>
            <a:off x="5136143" y="1111302"/>
            <a:ext cx="6165574" cy="2205458"/>
          </a:xfrm>
          <a:prstGeom prst="rect">
            <a:avLst/>
          </a:prstGeom>
        </p:spPr>
      </p:pic>
      <p:sp>
        <p:nvSpPr>
          <p:cNvPr id="11" name="TextBox 10">
            <a:extLst>
              <a:ext uri="{FF2B5EF4-FFF2-40B4-BE49-F238E27FC236}">
                <a16:creationId xmlns:a16="http://schemas.microsoft.com/office/drawing/2014/main" id="{E6FA4D23-6827-CC0E-2474-B2D01677BEC9}"/>
              </a:ext>
            </a:extLst>
          </p:cNvPr>
          <p:cNvSpPr txBox="1"/>
          <p:nvPr/>
        </p:nvSpPr>
        <p:spPr>
          <a:xfrm>
            <a:off x="298174" y="5125329"/>
            <a:ext cx="4292137" cy="923330"/>
          </a:xfrm>
          <a:prstGeom prst="rect">
            <a:avLst/>
          </a:prstGeom>
          <a:noFill/>
        </p:spPr>
        <p:txBody>
          <a:bodyPr wrap="none" rtlCol="0">
            <a:spAutoFit/>
          </a:bodyPr>
          <a:lstStyle/>
          <a:p>
            <a:r>
              <a:rPr lang="en-US" dirty="0"/>
              <a:t>removing abs(recalculated – reported) &gt; 0.1</a:t>
            </a:r>
          </a:p>
          <a:p>
            <a:r>
              <a:rPr lang="en-US" dirty="0"/>
              <a:t>leaves 98.9% of data, ~187k interactions</a:t>
            </a:r>
          </a:p>
          <a:p>
            <a:r>
              <a:rPr lang="en-US" dirty="0" err="1"/>
              <a:t>pearson</a:t>
            </a:r>
            <a:r>
              <a:rPr lang="en-US" dirty="0"/>
              <a:t> </a:t>
            </a:r>
            <a:r>
              <a:rPr lang="en-US" dirty="0" err="1"/>
              <a:t>corr</a:t>
            </a:r>
            <a:r>
              <a:rPr lang="en-US" dirty="0"/>
              <a:t> = 0.997</a:t>
            </a:r>
          </a:p>
        </p:txBody>
      </p:sp>
      <p:pic>
        <p:nvPicPr>
          <p:cNvPr id="12" name="Picture 11">
            <a:extLst>
              <a:ext uri="{FF2B5EF4-FFF2-40B4-BE49-F238E27FC236}">
                <a16:creationId xmlns:a16="http://schemas.microsoft.com/office/drawing/2014/main" id="{A9BDE060-63BC-E1E7-1ED5-60E8A2751459}"/>
              </a:ext>
            </a:extLst>
          </p:cNvPr>
          <p:cNvPicPr>
            <a:picLocks noChangeAspect="1"/>
          </p:cNvPicPr>
          <p:nvPr/>
        </p:nvPicPr>
        <p:blipFill>
          <a:blip r:embed="rId7"/>
          <a:stretch>
            <a:fillRect/>
          </a:stretch>
        </p:blipFill>
        <p:spPr>
          <a:xfrm>
            <a:off x="4935566" y="4124739"/>
            <a:ext cx="6958260" cy="2504661"/>
          </a:xfrm>
          <a:prstGeom prst="rect">
            <a:avLst/>
          </a:prstGeom>
        </p:spPr>
      </p:pic>
    </p:spTree>
    <p:extLst>
      <p:ext uri="{BB962C8B-B14F-4D97-AF65-F5344CB8AC3E}">
        <p14:creationId xmlns:p14="http://schemas.microsoft.com/office/powerpoint/2010/main" val="4259690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05793F-C516-3488-1D0E-3209D8943ABF}"/>
              </a:ext>
            </a:extLst>
          </p:cNvPr>
          <p:cNvSpPr txBox="1"/>
          <p:nvPr/>
        </p:nvSpPr>
        <p:spPr>
          <a:xfrm>
            <a:off x="0" y="23673"/>
            <a:ext cx="3000309" cy="523220"/>
          </a:xfrm>
          <a:prstGeom prst="rect">
            <a:avLst/>
          </a:prstGeom>
          <a:noFill/>
        </p:spPr>
        <p:txBody>
          <a:bodyPr wrap="none" rtlCol="0">
            <a:spAutoFit/>
          </a:bodyPr>
          <a:lstStyle/>
          <a:p>
            <a:r>
              <a:rPr lang="en-US" sz="2800" dirty="0" err="1"/>
              <a:t>Kuzmin</a:t>
            </a:r>
            <a:r>
              <a:rPr lang="en-US" sz="2800" dirty="0"/>
              <a:t> 2020 paper</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9E450BA-0404-A8A6-ECAB-93CD6A4FAE67}"/>
                  </a:ext>
                </a:extLst>
              </p:cNvPr>
              <p:cNvSpPr txBox="1"/>
              <p:nvPr/>
            </p:nvSpPr>
            <p:spPr>
              <a:xfrm>
                <a:off x="655983" y="1729920"/>
                <a:ext cx="4330223"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b="0" i="1" smtClean="0">
                          <a:latin typeface="Cambria Math" panose="02040503050406030204" pitchFamily="18" charset="0"/>
                        </a:rPr>
                        <m:t> </m:t>
                      </m:r>
                      <m:r>
                        <a:rPr lang="en-US"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𝑖𝑗𝑘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  </m:t>
                              </m:r>
                              <m:r>
                                <a:rPr lang="en-US" i="1">
                                  <a:latin typeface="Cambria Math" panose="02040503050406030204" pitchFamily="18" charset="0"/>
                                </a:rPr>
                                <m:t>𝑓</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𝑓</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m:oMathPara>
                </a14:m>
                <a:endParaRPr lang="en-US" dirty="0">
                  <a:solidFill>
                    <a:schemeClr val="tx1"/>
                  </a:solidFill>
                </a:endParaRPr>
              </a:p>
            </p:txBody>
          </p:sp>
        </mc:Choice>
        <mc:Fallback xmlns="">
          <p:sp>
            <p:nvSpPr>
              <p:cNvPr id="9" name="TextBox 8">
                <a:extLst>
                  <a:ext uri="{FF2B5EF4-FFF2-40B4-BE49-F238E27FC236}">
                    <a16:creationId xmlns:a16="http://schemas.microsoft.com/office/drawing/2014/main" id="{19E450BA-0404-A8A6-ECAB-93CD6A4FAE67}"/>
                  </a:ext>
                </a:extLst>
              </p:cNvPr>
              <p:cNvSpPr txBox="1">
                <a:spLocks noRot="1" noChangeAspect="1" noMove="1" noResize="1" noEditPoints="1" noAdjustHandles="1" noChangeArrowheads="1" noChangeShapeType="1" noTextEdit="1"/>
              </p:cNvSpPr>
              <p:nvPr/>
            </p:nvSpPr>
            <p:spPr>
              <a:xfrm>
                <a:off x="655983" y="1729920"/>
                <a:ext cx="4330223" cy="299313"/>
              </a:xfrm>
              <a:prstGeom prst="rect">
                <a:avLst/>
              </a:prstGeom>
              <a:blipFill>
                <a:blip r:embed="rId3"/>
                <a:stretch>
                  <a:fillRect l="-292" t="-8333" r="-585" b="-29167"/>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F6964AA2-DF7C-EF9A-B69C-FDE3617A69A9}"/>
              </a:ext>
            </a:extLst>
          </p:cNvPr>
          <p:cNvSpPr txBox="1"/>
          <p:nvPr/>
        </p:nvSpPr>
        <p:spPr>
          <a:xfrm>
            <a:off x="655983" y="914400"/>
            <a:ext cx="2888611" cy="369332"/>
          </a:xfrm>
          <a:prstGeom prst="rect">
            <a:avLst/>
          </a:prstGeom>
          <a:noFill/>
        </p:spPr>
        <p:txBody>
          <a:bodyPr wrap="none" rtlCol="0">
            <a:spAutoFit/>
          </a:bodyPr>
          <a:lstStyle/>
          <a:p>
            <a:r>
              <a:rPr lang="en-US" dirty="0"/>
              <a:t>using </a:t>
            </a:r>
            <a:r>
              <a:rPr lang="en-US" dirty="0" err="1"/>
              <a:t>Isserlis</a:t>
            </a:r>
            <a:r>
              <a:rPr lang="en-US" dirty="0"/>
              <a:t> formula instead</a:t>
            </a:r>
          </a:p>
        </p:txBody>
      </p:sp>
      <p:pic>
        <p:nvPicPr>
          <p:cNvPr id="3" name="Picture 2">
            <a:extLst>
              <a:ext uri="{FF2B5EF4-FFF2-40B4-BE49-F238E27FC236}">
                <a16:creationId xmlns:a16="http://schemas.microsoft.com/office/drawing/2014/main" id="{178C17BD-C2B8-EB1B-C649-76DA54D7DAEC}"/>
              </a:ext>
            </a:extLst>
          </p:cNvPr>
          <p:cNvPicPr>
            <a:picLocks noChangeAspect="1"/>
          </p:cNvPicPr>
          <p:nvPr/>
        </p:nvPicPr>
        <p:blipFill>
          <a:blip r:embed="rId4"/>
          <a:stretch>
            <a:fillRect/>
          </a:stretch>
        </p:blipFill>
        <p:spPr>
          <a:xfrm>
            <a:off x="5354368" y="641326"/>
            <a:ext cx="6837632" cy="247650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63EE0BE-6ED7-CD36-FA9A-922D33328A38}"/>
                  </a:ext>
                </a:extLst>
              </p:cNvPr>
              <p:cNvSpPr txBox="1"/>
              <p:nvPr/>
            </p:nvSpPr>
            <p:spPr>
              <a:xfrm>
                <a:off x="655982" y="2922003"/>
                <a:ext cx="4698385" cy="945643"/>
              </a:xfrm>
              <a:prstGeom prst="rect">
                <a:avLst/>
              </a:prstGeom>
              <a:noFill/>
            </p:spPr>
            <p:txBody>
              <a:bodyPr wrap="square" rtlCol="0">
                <a:spAutoFit/>
              </a:bodyPr>
              <a:lstStyle/>
              <a:p>
                <a:r>
                  <a:rPr lang="en-US" dirty="0"/>
                  <a:t>note: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𝑖𝑘</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𝑗𝑘</m:t>
                        </m:r>
                      </m:sub>
                    </m:sSub>
                  </m:oMath>
                </a14:m>
                <a:r>
                  <a:rPr lang="en-US" dirty="0"/>
                  <a:t> never used in original formula, I pulled them from elsewhere in table</a:t>
                </a:r>
              </a:p>
              <a:p>
                <a:endParaRPr lang="en-US" dirty="0"/>
              </a:p>
            </p:txBody>
          </p:sp>
        </mc:Choice>
        <mc:Fallback xmlns="">
          <p:sp>
            <p:nvSpPr>
              <p:cNvPr id="5" name="TextBox 4">
                <a:extLst>
                  <a:ext uri="{FF2B5EF4-FFF2-40B4-BE49-F238E27FC236}">
                    <a16:creationId xmlns:a16="http://schemas.microsoft.com/office/drawing/2014/main" id="{163EE0BE-6ED7-CD36-FA9A-922D33328A38}"/>
                  </a:ext>
                </a:extLst>
              </p:cNvPr>
              <p:cNvSpPr txBox="1">
                <a:spLocks noRot="1" noChangeAspect="1" noMove="1" noResize="1" noEditPoints="1" noAdjustHandles="1" noChangeArrowheads="1" noChangeShapeType="1" noTextEdit="1"/>
              </p:cNvSpPr>
              <p:nvPr/>
            </p:nvSpPr>
            <p:spPr>
              <a:xfrm>
                <a:off x="655982" y="2922003"/>
                <a:ext cx="4698385" cy="945643"/>
              </a:xfrm>
              <a:prstGeom prst="rect">
                <a:avLst/>
              </a:prstGeom>
              <a:blipFill>
                <a:blip r:embed="rId5"/>
                <a:stretch>
                  <a:fillRect l="-1078" t="-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4A7ABF8-0509-E90D-2584-A68DB7C1DE29}"/>
                  </a:ext>
                </a:extLst>
              </p:cNvPr>
              <p:cNvSpPr txBox="1"/>
              <p:nvPr/>
            </p:nvSpPr>
            <p:spPr>
              <a:xfrm>
                <a:off x="655981" y="3639645"/>
                <a:ext cx="3368614"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b="0" i="1" smtClean="0">
                          <a:latin typeface="Cambria Math" panose="02040503050406030204" pitchFamily="18" charset="0"/>
                        </a:rPr>
                        <m:t> </m:t>
                      </m:r>
                      <m:r>
                        <a:rPr lang="en-US"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𝑖𝑗𝑘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b="0" i="1" smtClean="0">
                              <a:solidFill>
                                <a:schemeClr val="tx1"/>
                              </a:solidFill>
                              <a:latin typeface="Cambria Math" panose="02040503050406030204" pitchFamily="18" charset="0"/>
                            </a:rPr>
                            <m:t>− </m:t>
                          </m:r>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m:oMathPara>
                </a14:m>
                <a:endParaRPr lang="en-US" dirty="0">
                  <a:solidFill>
                    <a:schemeClr val="tx1"/>
                  </a:solidFill>
                </a:endParaRPr>
              </a:p>
            </p:txBody>
          </p:sp>
        </mc:Choice>
        <mc:Fallback xmlns="">
          <p:sp>
            <p:nvSpPr>
              <p:cNvPr id="13" name="TextBox 12">
                <a:extLst>
                  <a:ext uri="{FF2B5EF4-FFF2-40B4-BE49-F238E27FC236}">
                    <a16:creationId xmlns:a16="http://schemas.microsoft.com/office/drawing/2014/main" id="{04A7ABF8-0509-E90D-2584-A68DB7C1DE29}"/>
                  </a:ext>
                </a:extLst>
              </p:cNvPr>
              <p:cNvSpPr txBox="1">
                <a:spLocks noRot="1" noChangeAspect="1" noMove="1" noResize="1" noEditPoints="1" noAdjustHandles="1" noChangeArrowheads="1" noChangeShapeType="1" noTextEdit="1"/>
              </p:cNvSpPr>
              <p:nvPr/>
            </p:nvSpPr>
            <p:spPr>
              <a:xfrm>
                <a:off x="655981" y="3639645"/>
                <a:ext cx="3368614" cy="299313"/>
              </a:xfrm>
              <a:prstGeom prst="rect">
                <a:avLst/>
              </a:prstGeom>
              <a:blipFill>
                <a:blip r:embed="rId6"/>
                <a:stretch>
                  <a:fillRect l="-376" t="-8000" r="-752" b="-2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1A85415-F198-9138-9AC7-0BF603BA1091}"/>
                  </a:ext>
                </a:extLst>
              </p:cNvPr>
              <p:cNvSpPr txBox="1"/>
              <p:nvPr/>
            </p:nvSpPr>
            <p:spPr>
              <a:xfrm>
                <a:off x="0" y="5027551"/>
                <a:ext cx="6189643"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b="0" i="1" smtClean="0">
                          <a:latin typeface="Cambria Math" panose="02040503050406030204" pitchFamily="18" charset="0"/>
                        </a:rPr>
                        <m:t> </m:t>
                      </m:r>
                      <m:r>
                        <a:rPr lang="en-US"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𝑖𝑗𝑘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 </m:t>
                              </m:r>
                              <m:r>
                                <a:rPr lang="en-US" i="1">
                                  <a:latin typeface="Cambria Math" panose="02040503050406030204" pitchFamily="18" charset="0"/>
                                </a:rPr>
                                <m:t>𝑓</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𝑓</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r>
                            <a:rPr lang="en-US" b="0" i="1" smtClean="0">
                              <a:latin typeface="Cambria Math" panose="02040503050406030204" pitchFamily="18" charset="0"/>
                            </a:rPr>
                            <m:t>𝑓</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𝑓</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m:oMathPara>
                </a14:m>
                <a:endParaRPr lang="en-US" dirty="0">
                  <a:solidFill>
                    <a:schemeClr val="tx1"/>
                  </a:solidFill>
                </a:endParaRPr>
              </a:p>
            </p:txBody>
          </p:sp>
        </mc:Choice>
        <mc:Fallback xmlns="">
          <p:sp>
            <p:nvSpPr>
              <p:cNvPr id="14" name="TextBox 13">
                <a:extLst>
                  <a:ext uri="{FF2B5EF4-FFF2-40B4-BE49-F238E27FC236}">
                    <a16:creationId xmlns:a16="http://schemas.microsoft.com/office/drawing/2014/main" id="{41A85415-F198-9138-9AC7-0BF603BA1091}"/>
                  </a:ext>
                </a:extLst>
              </p:cNvPr>
              <p:cNvSpPr txBox="1">
                <a:spLocks noRot="1" noChangeAspect="1" noMove="1" noResize="1" noEditPoints="1" noAdjustHandles="1" noChangeArrowheads="1" noChangeShapeType="1" noTextEdit="1"/>
              </p:cNvSpPr>
              <p:nvPr/>
            </p:nvSpPr>
            <p:spPr>
              <a:xfrm>
                <a:off x="0" y="5027551"/>
                <a:ext cx="6189643" cy="299313"/>
              </a:xfrm>
              <a:prstGeom prst="rect">
                <a:avLst/>
              </a:prstGeom>
              <a:blipFill>
                <a:blip r:embed="rId7"/>
                <a:stretch>
                  <a:fillRect t="-8333" b="-29167"/>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B986FBFA-38B9-C5B7-CDB9-80641E817252}"/>
              </a:ext>
            </a:extLst>
          </p:cNvPr>
          <p:cNvPicPr>
            <a:picLocks noChangeAspect="1"/>
          </p:cNvPicPr>
          <p:nvPr/>
        </p:nvPicPr>
        <p:blipFill>
          <a:blip r:embed="rId8"/>
          <a:stretch>
            <a:fillRect/>
          </a:stretch>
        </p:blipFill>
        <p:spPr>
          <a:xfrm>
            <a:off x="6642173" y="4191531"/>
            <a:ext cx="5476663" cy="1971352"/>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81A786B-CC98-E484-19B0-70F2E070B25A}"/>
                  </a:ext>
                </a:extLst>
              </p:cNvPr>
              <p:cNvSpPr txBox="1"/>
              <p:nvPr/>
            </p:nvSpPr>
            <p:spPr>
              <a:xfrm>
                <a:off x="655983" y="5500373"/>
                <a:ext cx="2196499"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𝑖𝑘</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𝑓</m:t>
                        </m:r>
                      </m:e>
                      <m:sub>
                        <m:r>
                          <a:rPr lang="en-US" b="0" i="1" smtClean="0">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b="0" i="1" smtClean="0">
                            <a:latin typeface="Cambria Math" panose="02040503050406030204" pitchFamily="18" charset="0"/>
                          </a:rPr>
                          <m:t>𝑖</m:t>
                        </m:r>
                        <m:r>
                          <a:rPr lang="en-US" i="1">
                            <a:latin typeface="Cambria Math" panose="02040503050406030204" pitchFamily="18" charset="0"/>
                          </a:rPr>
                          <m:t>𝑘</m:t>
                        </m:r>
                      </m:sub>
                    </m:sSub>
                    <m:r>
                      <a:rPr lang="en-US" i="1">
                        <a:latin typeface="Cambria Math" panose="02040503050406030204" pitchFamily="18" charset="0"/>
                      </a:rPr>
                      <m:t>)</m:t>
                    </m:r>
                  </m:oMath>
                </a14:m>
                <a:r>
                  <a:rPr lang="en-US" dirty="0"/>
                  <a:t> ??</a:t>
                </a:r>
              </a:p>
            </p:txBody>
          </p:sp>
        </mc:Choice>
        <mc:Fallback xmlns="">
          <p:sp>
            <p:nvSpPr>
              <p:cNvPr id="15" name="TextBox 14">
                <a:extLst>
                  <a:ext uri="{FF2B5EF4-FFF2-40B4-BE49-F238E27FC236}">
                    <a16:creationId xmlns:a16="http://schemas.microsoft.com/office/drawing/2014/main" id="{581A786B-CC98-E484-19B0-70F2E070B25A}"/>
                  </a:ext>
                </a:extLst>
              </p:cNvPr>
              <p:cNvSpPr txBox="1">
                <a:spLocks noRot="1" noChangeAspect="1" noMove="1" noResize="1" noEditPoints="1" noAdjustHandles="1" noChangeArrowheads="1" noChangeShapeType="1" noTextEdit="1"/>
              </p:cNvSpPr>
              <p:nvPr/>
            </p:nvSpPr>
            <p:spPr>
              <a:xfrm>
                <a:off x="655983" y="5500373"/>
                <a:ext cx="2196499" cy="369332"/>
              </a:xfrm>
              <a:prstGeom prst="rect">
                <a:avLst/>
              </a:prstGeom>
              <a:blipFill>
                <a:blip r:embed="rId9"/>
                <a:stretch>
                  <a:fillRect l="-1149" t="-3226" r="-1724"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F8AE3D6-24F2-51EC-4973-91C3DA2FB679}"/>
                  </a:ext>
                </a:extLst>
              </p:cNvPr>
              <p:cNvSpPr txBox="1"/>
              <p:nvPr/>
            </p:nvSpPr>
            <p:spPr>
              <a:xfrm>
                <a:off x="655983" y="5890719"/>
                <a:ext cx="2215607" cy="391646"/>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𝑗𝑘</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𝑓</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𝑗𝑘</m:t>
                        </m:r>
                      </m:sub>
                    </m:sSub>
                    <m:r>
                      <a:rPr lang="en-US" i="1">
                        <a:latin typeface="Cambria Math" panose="02040503050406030204" pitchFamily="18" charset="0"/>
                      </a:rPr>
                      <m:t>)</m:t>
                    </m:r>
                  </m:oMath>
                </a14:m>
                <a:r>
                  <a:rPr lang="en-US" dirty="0"/>
                  <a:t> ??</a:t>
                </a:r>
              </a:p>
            </p:txBody>
          </p:sp>
        </mc:Choice>
        <mc:Fallback xmlns="">
          <p:sp>
            <p:nvSpPr>
              <p:cNvPr id="16" name="TextBox 15">
                <a:extLst>
                  <a:ext uri="{FF2B5EF4-FFF2-40B4-BE49-F238E27FC236}">
                    <a16:creationId xmlns:a16="http://schemas.microsoft.com/office/drawing/2014/main" id="{7F8AE3D6-24F2-51EC-4973-91C3DA2FB679}"/>
                  </a:ext>
                </a:extLst>
              </p:cNvPr>
              <p:cNvSpPr txBox="1">
                <a:spLocks noRot="1" noChangeAspect="1" noMove="1" noResize="1" noEditPoints="1" noAdjustHandles="1" noChangeArrowheads="1" noChangeShapeType="1" noTextEdit="1"/>
              </p:cNvSpPr>
              <p:nvPr/>
            </p:nvSpPr>
            <p:spPr>
              <a:xfrm>
                <a:off x="655983" y="5890719"/>
                <a:ext cx="2215607" cy="391646"/>
              </a:xfrm>
              <a:prstGeom prst="rect">
                <a:avLst/>
              </a:prstGeom>
              <a:blipFill>
                <a:blip r:embed="rId10"/>
                <a:stretch>
                  <a:fillRect l="-1136" t="-6250" r="-1136" b="-18750"/>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4BB5B61F-5E42-EACA-3D33-A337715CC58D}"/>
              </a:ext>
            </a:extLst>
          </p:cNvPr>
          <p:cNvSpPr txBox="1"/>
          <p:nvPr/>
        </p:nvSpPr>
        <p:spPr>
          <a:xfrm>
            <a:off x="6096000" y="3221315"/>
            <a:ext cx="2295821" cy="646331"/>
          </a:xfrm>
          <a:prstGeom prst="rect">
            <a:avLst/>
          </a:prstGeom>
          <a:noFill/>
        </p:spPr>
        <p:txBody>
          <a:bodyPr wrap="none" rtlCol="0">
            <a:spAutoFit/>
          </a:bodyPr>
          <a:lstStyle/>
          <a:p>
            <a:r>
              <a:rPr lang="en-US" dirty="0"/>
              <a:t>negative bias??</a:t>
            </a:r>
          </a:p>
          <a:p>
            <a:r>
              <a:rPr lang="en-US" dirty="0"/>
              <a:t>subtracting too much?</a:t>
            </a:r>
          </a:p>
        </p:txBody>
      </p:sp>
    </p:spTree>
    <p:extLst>
      <p:ext uri="{BB962C8B-B14F-4D97-AF65-F5344CB8AC3E}">
        <p14:creationId xmlns:p14="http://schemas.microsoft.com/office/powerpoint/2010/main" val="2300324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799252-8EA0-CBDE-5EBE-0CA8E0568A44}"/>
              </a:ext>
            </a:extLst>
          </p:cNvPr>
          <p:cNvSpPr txBox="1"/>
          <p:nvPr/>
        </p:nvSpPr>
        <p:spPr>
          <a:xfrm>
            <a:off x="0" y="23673"/>
            <a:ext cx="4845494" cy="523220"/>
          </a:xfrm>
          <a:prstGeom prst="rect">
            <a:avLst/>
          </a:prstGeom>
          <a:noFill/>
        </p:spPr>
        <p:txBody>
          <a:bodyPr wrap="none" rtlCol="0">
            <a:spAutoFit/>
          </a:bodyPr>
          <a:lstStyle/>
          <a:p>
            <a:r>
              <a:rPr lang="en-US" sz="2800" dirty="0" err="1"/>
              <a:t>kuzmin</a:t>
            </a:r>
            <a:r>
              <a:rPr lang="en-US" sz="2800" dirty="0"/>
              <a:t> et al experimental setup</a:t>
            </a:r>
          </a:p>
        </p:txBody>
      </p:sp>
      <p:sp>
        <p:nvSpPr>
          <p:cNvPr id="5" name="TextBox 4">
            <a:extLst>
              <a:ext uri="{FF2B5EF4-FFF2-40B4-BE49-F238E27FC236}">
                <a16:creationId xmlns:a16="http://schemas.microsoft.com/office/drawing/2014/main" id="{F2F3BBFB-0539-BB70-2220-ED7560430C6E}"/>
              </a:ext>
            </a:extLst>
          </p:cNvPr>
          <p:cNvSpPr txBox="1"/>
          <p:nvPr/>
        </p:nvSpPr>
        <p:spPr>
          <a:xfrm>
            <a:off x="190500" y="966408"/>
            <a:ext cx="1125301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focused on deleterious</a:t>
            </a:r>
            <a:r>
              <a:rPr lang="en-US" b="1" dirty="0"/>
              <a:t> negative </a:t>
            </a:r>
            <a:r>
              <a:rPr lang="en-US" dirty="0" err="1"/>
              <a:t>trigenic</a:t>
            </a:r>
            <a:r>
              <a:rPr lang="en-US" dirty="0"/>
              <a:t> interactions</a:t>
            </a:r>
          </a:p>
          <a:p>
            <a:pPr marL="742950" lvl="1" indent="-285750">
              <a:buFont typeface="Arial" panose="020B0604020202020204" pitchFamily="34" charset="0"/>
              <a:buChar char="•"/>
            </a:pPr>
            <a:r>
              <a:rPr lang="en-US" dirty="0"/>
              <a:t>more accurately scored than positive interactions?</a:t>
            </a:r>
          </a:p>
          <a:p>
            <a:pPr marL="742950" lvl="1" indent="-285750">
              <a:buFont typeface="Arial" panose="020B0604020202020204" pitchFamily="34" charset="0"/>
              <a:buChar char="•"/>
            </a:pPr>
            <a:r>
              <a:rPr lang="en-US" dirty="0"/>
              <a:t>“generally more functionally informative than positive digenic interactions”? so more mechanistic insight into function/wiring</a:t>
            </a:r>
          </a:p>
        </p:txBody>
      </p:sp>
      <p:pic>
        <p:nvPicPr>
          <p:cNvPr id="8" name="Picture 7">
            <a:extLst>
              <a:ext uri="{FF2B5EF4-FFF2-40B4-BE49-F238E27FC236}">
                <a16:creationId xmlns:a16="http://schemas.microsoft.com/office/drawing/2014/main" id="{EA508835-7B67-0E6E-7834-2F7E0B302165}"/>
              </a:ext>
            </a:extLst>
          </p:cNvPr>
          <p:cNvPicPr>
            <a:picLocks noChangeAspect="1"/>
          </p:cNvPicPr>
          <p:nvPr/>
        </p:nvPicPr>
        <p:blipFill>
          <a:blip r:embed="rId2"/>
          <a:stretch>
            <a:fillRect/>
          </a:stretch>
        </p:blipFill>
        <p:spPr>
          <a:xfrm>
            <a:off x="7302636" y="2510563"/>
            <a:ext cx="5032574" cy="3607689"/>
          </a:xfrm>
          <a:prstGeom prst="rect">
            <a:avLst/>
          </a:prstGeom>
        </p:spPr>
      </p:pic>
      <p:sp>
        <p:nvSpPr>
          <p:cNvPr id="9" name="TextBox 8">
            <a:extLst>
              <a:ext uri="{FF2B5EF4-FFF2-40B4-BE49-F238E27FC236}">
                <a16:creationId xmlns:a16="http://schemas.microsoft.com/office/drawing/2014/main" id="{2A767399-DC94-3D98-D302-60F4956B94DD}"/>
              </a:ext>
            </a:extLst>
          </p:cNvPr>
          <p:cNvSpPr txBox="1"/>
          <p:nvPr/>
        </p:nvSpPr>
        <p:spPr>
          <a:xfrm>
            <a:off x="7717450" y="5933586"/>
            <a:ext cx="4202945" cy="369332"/>
          </a:xfrm>
          <a:prstGeom prst="rect">
            <a:avLst/>
          </a:prstGeom>
          <a:noFill/>
        </p:spPr>
        <p:txBody>
          <a:bodyPr wrap="none" rtlCol="0">
            <a:spAutoFit/>
          </a:bodyPr>
          <a:lstStyle/>
          <a:p>
            <a:r>
              <a:rPr lang="en-US" dirty="0"/>
              <a:t>Collins … Weissman 2006, Genome Biology</a:t>
            </a:r>
          </a:p>
        </p:txBody>
      </p:sp>
      <p:pic>
        <p:nvPicPr>
          <p:cNvPr id="11" name="Picture 10">
            <a:extLst>
              <a:ext uri="{FF2B5EF4-FFF2-40B4-BE49-F238E27FC236}">
                <a16:creationId xmlns:a16="http://schemas.microsoft.com/office/drawing/2014/main" id="{B7F33D56-C376-A312-EE00-4ED84727E559}"/>
              </a:ext>
            </a:extLst>
          </p:cNvPr>
          <p:cNvPicPr>
            <a:picLocks noChangeAspect="1"/>
          </p:cNvPicPr>
          <p:nvPr/>
        </p:nvPicPr>
        <p:blipFill>
          <a:blip r:embed="rId3"/>
          <a:stretch>
            <a:fillRect/>
          </a:stretch>
        </p:blipFill>
        <p:spPr>
          <a:xfrm>
            <a:off x="190499" y="3206852"/>
            <a:ext cx="6485269" cy="1738127"/>
          </a:xfrm>
          <a:prstGeom prst="rect">
            <a:avLst/>
          </a:prstGeom>
        </p:spPr>
      </p:pic>
      <p:sp>
        <p:nvSpPr>
          <p:cNvPr id="12" name="TextBox 11">
            <a:extLst>
              <a:ext uri="{FF2B5EF4-FFF2-40B4-BE49-F238E27FC236}">
                <a16:creationId xmlns:a16="http://schemas.microsoft.com/office/drawing/2014/main" id="{9C06CBDB-7A3E-BE76-6060-827D9FE73DBC}"/>
              </a:ext>
            </a:extLst>
          </p:cNvPr>
          <p:cNvSpPr txBox="1"/>
          <p:nvPr/>
        </p:nvSpPr>
        <p:spPr>
          <a:xfrm>
            <a:off x="596942" y="6464995"/>
            <a:ext cx="4056047" cy="369332"/>
          </a:xfrm>
          <a:prstGeom prst="rect">
            <a:avLst/>
          </a:prstGeom>
          <a:noFill/>
        </p:spPr>
        <p:txBody>
          <a:bodyPr wrap="none" rtlCol="0">
            <a:spAutoFit/>
          </a:bodyPr>
          <a:lstStyle/>
          <a:p>
            <a:r>
              <a:rPr lang="en-US" dirty="0"/>
              <a:t>﻿</a:t>
            </a:r>
            <a:r>
              <a:rPr lang="en-US" dirty="0" err="1"/>
              <a:t>Baryshnikova</a:t>
            </a:r>
            <a:r>
              <a:rPr lang="en-US" dirty="0"/>
              <a:t> et al 2010, Nature Methods</a:t>
            </a:r>
          </a:p>
        </p:txBody>
      </p:sp>
      <p:pic>
        <p:nvPicPr>
          <p:cNvPr id="13" name="Picture 12">
            <a:extLst>
              <a:ext uri="{FF2B5EF4-FFF2-40B4-BE49-F238E27FC236}">
                <a16:creationId xmlns:a16="http://schemas.microsoft.com/office/drawing/2014/main" id="{9BFD303E-3B65-4604-9F52-78779FD84B1A}"/>
              </a:ext>
            </a:extLst>
          </p:cNvPr>
          <p:cNvPicPr>
            <a:picLocks noChangeAspect="1"/>
          </p:cNvPicPr>
          <p:nvPr/>
        </p:nvPicPr>
        <p:blipFill>
          <a:blip r:embed="rId4"/>
          <a:stretch>
            <a:fillRect/>
          </a:stretch>
        </p:blipFill>
        <p:spPr>
          <a:xfrm>
            <a:off x="202587" y="4995145"/>
            <a:ext cx="6473181" cy="1123107"/>
          </a:xfrm>
          <a:prstGeom prst="rect">
            <a:avLst/>
          </a:prstGeom>
        </p:spPr>
      </p:pic>
    </p:spTree>
    <p:extLst>
      <p:ext uri="{BB962C8B-B14F-4D97-AF65-F5344CB8AC3E}">
        <p14:creationId xmlns:p14="http://schemas.microsoft.com/office/powerpoint/2010/main" val="3773619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05793F-C516-3488-1D0E-3209D8943ABF}"/>
              </a:ext>
            </a:extLst>
          </p:cNvPr>
          <p:cNvSpPr txBox="1"/>
          <p:nvPr/>
        </p:nvSpPr>
        <p:spPr>
          <a:xfrm>
            <a:off x="0" y="23673"/>
            <a:ext cx="3000309" cy="523220"/>
          </a:xfrm>
          <a:prstGeom prst="rect">
            <a:avLst/>
          </a:prstGeom>
          <a:noFill/>
        </p:spPr>
        <p:txBody>
          <a:bodyPr wrap="none" rtlCol="0">
            <a:spAutoFit/>
          </a:bodyPr>
          <a:lstStyle/>
          <a:p>
            <a:r>
              <a:rPr lang="en-US" sz="2800" dirty="0" err="1"/>
              <a:t>Kuzmin</a:t>
            </a:r>
            <a:r>
              <a:rPr lang="en-US" sz="2800" dirty="0"/>
              <a:t> 2020 paper</a:t>
            </a:r>
          </a:p>
        </p:txBody>
      </p:sp>
      <p:pic>
        <p:nvPicPr>
          <p:cNvPr id="7" name="Picture 6">
            <a:extLst>
              <a:ext uri="{FF2B5EF4-FFF2-40B4-BE49-F238E27FC236}">
                <a16:creationId xmlns:a16="http://schemas.microsoft.com/office/drawing/2014/main" id="{0AADFB78-2908-4CA4-177E-D4AB96DF5995}"/>
              </a:ext>
            </a:extLst>
          </p:cNvPr>
          <p:cNvPicPr>
            <a:picLocks noChangeAspect="1"/>
          </p:cNvPicPr>
          <p:nvPr/>
        </p:nvPicPr>
        <p:blipFill>
          <a:blip r:embed="rId2"/>
          <a:stretch>
            <a:fillRect/>
          </a:stretch>
        </p:blipFill>
        <p:spPr>
          <a:xfrm>
            <a:off x="2126320" y="1499981"/>
            <a:ext cx="9785234" cy="3500230"/>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BC12DFA-29F6-010B-0647-21FFC62E165B}"/>
                  </a:ext>
                </a:extLst>
              </p:cNvPr>
              <p:cNvSpPr txBox="1"/>
              <p:nvPr/>
            </p:nvSpPr>
            <p:spPr>
              <a:xfrm>
                <a:off x="4532051" y="5058706"/>
                <a:ext cx="330090"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𝑗𝑘</m:t>
                          </m:r>
                        </m:sub>
                      </m:sSub>
                    </m:oMath>
                  </m:oMathPara>
                </a14:m>
                <a:endParaRPr lang="en-US" dirty="0">
                  <a:solidFill>
                    <a:schemeClr val="tx1"/>
                  </a:solidFill>
                </a:endParaRPr>
              </a:p>
            </p:txBody>
          </p:sp>
        </mc:Choice>
        <mc:Fallback xmlns="">
          <p:sp>
            <p:nvSpPr>
              <p:cNvPr id="17" name="TextBox 16">
                <a:extLst>
                  <a:ext uri="{FF2B5EF4-FFF2-40B4-BE49-F238E27FC236}">
                    <a16:creationId xmlns:a16="http://schemas.microsoft.com/office/drawing/2014/main" id="{DBC12DFA-29F6-010B-0647-21FFC62E165B}"/>
                  </a:ext>
                </a:extLst>
              </p:cNvPr>
              <p:cNvSpPr txBox="1">
                <a:spLocks noRot="1" noChangeAspect="1" noMove="1" noResize="1" noEditPoints="1" noAdjustHandles="1" noChangeArrowheads="1" noChangeShapeType="1" noTextEdit="1"/>
              </p:cNvSpPr>
              <p:nvPr/>
            </p:nvSpPr>
            <p:spPr>
              <a:xfrm>
                <a:off x="4532051" y="5058706"/>
                <a:ext cx="330090" cy="299313"/>
              </a:xfrm>
              <a:prstGeom prst="rect">
                <a:avLst/>
              </a:prstGeom>
              <a:blipFill>
                <a:blip r:embed="rId3"/>
                <a:stretch>
                  <a:fillRect l="-21429" t="-4167" b="-29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40EDF88-018F-4807-7A88-D00902EE1688}"/>
                  </a:ext>
                </a:extLst>
              </p:cNvPr>
              <p:cNvSpPr txBox="1"/>
              <p:nvPr/>
            </p:nvSpPr>
            <p:spPr>
              <a:xfrm rot="16200000">
                <a:off x="1338877" y="2885743"/>
                <a:ext cx="1065740"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b="0" i="1" smtClean="0">
                              <a:solidFill>
                                <a:schemeClr val="tx1"/>
                              </a:solidFill>
                              <a:latin typeface="Cambria Math" panose="02040503050406030204" pitchFamily="18" charset="0"/>
                            </a:rPr>
                            <m:t>− </m:t>
                          </m:r>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oMath>
                  </m:oMathPara>
                </a14:m>
                <a:endParaRPr lang="en-US" dirty="0">
                  <a:solidFill>
                    <a:schemeClr val="tx1"/>
                  </a:solidFill>
                </a:endParaRPr>
              </a:p>
            </p:txBody>
          </p:sp>
        </mc:Choice>
        <mc:Fallback xmlns="">
          <p:sp>
            <p:nvSpPr>
              <p:cNvPr id="18" name="TextBox 17">
                <a:extLst>
                  <a:ext uri="{FF2B5EF4-FFF2-40B4-BE49-F238E27FC236}">
                    <a16:creationId xmlns:a16="http://schemas.microsoft.com/office/drawing/2014/main" id="{240EDF88-018F-4807-7A88-D00902EE1688}"/>
                  </a:ext>
                </a:extLst>
              </p:cNvPr>
              <p:cNvSpPr txBox="1">
                <a:spLocks noRot="1" noChangeAspect="1" noMove="1" noResize="1" noEditPoints="1" noAdjustHandles="1" noChangeArrowheads="1" noChangeShapeType="1" noTextEdit="1"/>
              </p:cNvSpPr>
              <p:nvPr/>
            </p:nvSpPr>
            <p:spPr>
              <a:xfrm rot="16200000">
                <a:off x="1338877" y="2885743"/>
                <a:ext cx="1065740" cy="299313"/>
              </a:xfrm>
              <a:prstGeom prst="rect">
                <a:avLst/>
              </a:prstGeom>
              <a:blipFill>
                <a:blip r:embed="rId4"/>
                <a:stretch>
                  <a:fillRect l="-8000" t="-3571" r="-24000"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8B47F54-6909-9563-5053-C6F1028F163C}"/>
                  </a:ext>
                </a:extLst>
              </p:cNvPr>
              <p:cNvSpPr txBox="1"/>
              <p:nvPr/>
            </p:nvSpPr>
            <p:spPr>
              <a:xfrm>
                <a:off x="9584442" y="5000211"/>
                <a:ext cx="3198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𝑖𝑘</m:t>
                          </m:r>
                        </m:sub>
                      </m:sSub>
                    </m:oMath>
                  </m:oMathPara>
                </a14:m>
                <a:endParaRPr lang="en-US" dirty="0">
                  <a:solidFill>
                    <a:schemeClr val="tx1"/>
                  </a:solidFill>
                </a:endParaRPr>
              </a:p>
            </p:txBody>
          </p:sp>
        </mc:Choice>
        <mc:Fallback xmlns="">
          <p:sp>
            <p:nvSpPr>
              <p:cNvPr id="19" name="TextBox 18">
                <a:extLst>
                  <a:ext uri="{FF2B5EF4-FFF2-40B4-BE49-F238E27FC236}">
                    <a16:creationId xmlns:a16="http://schemas.microsoft.com/office/drawing/2014/main" id="{88B47F54-6909-9563-5053-C6F1028F163C}"/>
                  </a:ext>
                </a:extLst>
              </p:cNvPr>
              <p:cNvSpPr txBox="1">
                <a:spLocks noRot="1" noChangeAspect="1" noMove="1" noResize="1" noEditPoints="1" noAdjustHandles="1" noChangeArrowheads="1" noChangeShapeType="1" noTextEdit="1"/>
              </p:cNvSpPr>
              <p:nvPr/>
            </p:nvSpPr>
            <p:spPr>
              <a:xfrm>
                <a:off x="9584442" y="5000211"/>
                <a:ext cx="319896" cy="276999"/>
              </a:xfrm>
              <a:prstGeom prst="rect">
                <a:avLst/>
              </a:prstGeom>
              <a:blipFill>
                <a:blip r:embed="rId5"/>
                <a:stretch>
                  <a:fillRect l="-23077" r="-7692"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3AD8342-83CD-62F8-2782-ED352CFA7C41}"/>
                  </a:ext>
                </a:extLst>
              </p:cNvPr>
              <p:cNvSpPr txBox="1"/>
              <p:nvPr/>
            </p:nvSpPr>
            <p:spPr>
              <a:xfrm rot="16200000">
                <a:off x="6500782" y="2882186"/>
                <a:ext cx="10363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b="0" i="1" smtClean="0">
                              <a:solidFill>
                                <a:schemeClr val="tx1"/>
                              </a:solidFill>
                              <a:latin typeface="Cambria Math" panose="02040503050406030204" pitchFamily="18" charset="0"/>
                            </a:rPr>
                            <m:t>− </m:t>
                          </m:r>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oMath>
                  </m:oMathPara>
                </a14:m>
                <a:endParaRPr lang="en-US" dirty="0">
                  <a:solidFill>
                    <a:schemeClr val="tx1"/>
                  </a:solidFill>
                </a:endParaRPr>
              </a:p>
            </p:txBody>
          </p:sp>
        </mc:Choice>
        <mc:Fallback xmlns="">
          <p:sp>
            <p:nvSpPr>
              <p:cNvPr id="20" name="TextBox 19">
                <a:extLst>
                  <a:ext uri="{FF2B5EF4-FFF2-40B4-BE49-F238E27FC236}">
                    <a16:creationId xmlns:a16="http://schemas.microsoft.com/office/drawing/2014/main" id="{F3AD8342-83CD-62F8-2782-ED352CFA7C41}"/>
                  </a:ext>
                </a:extLst>
              </p:cNvPr>
              <p:cNvSpPr txBox="1">
                <a:spLocks noRot="1" noChangeAspect="1" noMove="1" noResize="1" noEditPoints="1" noAdjustHandles="1" noChangeArrowheads="1" noChangeShapeType="1" noTextEdit="1"/>
              </p:cNvSpPr>
              <p:nvPr/>
            </p:nvSpPr>
            <p:spPr>
              <a:xfrm rot="16200000">
                <a:off x="6500782" y="2882186"/>
                <a:ext cx="1036309" cy="276999"/>
              </a:xfrm>
              <a:prstGeom prst="rect">
                <a:avLst/>
              </a:prstGeom>
              <a:blipFill>
                <a:blip r:embed="rId6"/>
                <a:stretch>
                  <a:fillRect l="-4348" t="-1220" r="-39130" b="-8537"/>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3A47364E-188F-0511-BA4F-902A30A412C0}"/>
              </a:ext>
            </a:extLst>
          </p:cNvPr>
          <p:cNvSpPr txBox="1"/>
          <p:nvPr/>
        </p:nvSpPr>
        <p:spPr>
          <a:xfrm>
            <a:off x="2021404" y="5593431"/>
            <a:ext cx="9724200" cy="646331"/>
          </a:xfrm>
          <a:prstGeom prst="rect">
            <a:avLst/>
          </a:prstGeom>
          <a:noFill/>
        </p:spPr>
        <p:txBody>
          <a:bodyPr wrap="none" rtlCol="0">
            <a:spAutoFit/>
          </a:bodyPr>
          <a:lstStyle/>
          <a:p>
            <a:r>
              <a:rPr lang="en-US" dirty="0"/>
              <a:t>measured value of double mutant systematically higher than expected based on how they calculate e,</a:t>
            </a:r>
          </a:p>
          <a:p>
            <a:r>
              <a:rPr lang="en-US" dirty="0"/>
              <a:t>substituting them in here leads to subtracting too much -&gt; negative bias?</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872C4D9-53BA-64D0-E77D-AABFE037E48D}"/>
                  </a:ext>
                </a:extLst>
              </p:cNvPr>
              <p:cNvSpPr txBox="1"/>
              <p:nvPr/>
            </p:nvSpPr>
            <p:spPr>
              <a:xfrm>
                <a:off x="2126320" y="6325517"/>
                <a:ext cx="4330223"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b="0" i="1" smtClean="0">
                          <a:latin typeface="Cambria Math" panose="02040503050406030204" pitchFamily="18" charset="0"/>
                        </a:rPr>
                        <m:t> </m:t>
                      </m:r>
                      <m:r>
                        <a:rPr lang="en-US"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𝑖𝑗𝑘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  </m:t>
                              </m:r>
                              <m:r>
                                <a:rPr lang="en-US" i="1">
                                  <a:latin typeface="Cambria Math" panose="02040503050406030204" pitchFamily="18" charset="0"/>
                                </a:rPr>
                                <m:t>𝑓</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b="0" i="1" smtClean="0">
                              <a:solidFill>
                                <a:schemeClr val="tx1"/>
                              </a:solidFill>
                              <a:latin typeface="Cambria Math" panose="02040503050406030204" pitchFamily="18" charset="0"/>
                            </a:rPr>
                            <m:t>−</m:t>
                          </m:r>
                          <m:r>
                            <a:rPr lang="en-US" b="0" i="1" smtClean="0">
                              <a:solidFill>
                                <a:srgbClr val="FF0000"/>
                              </a:solidFill>
                              <a:latin typeface="Cambria Math" panose="02040503050406030204" pitchFamily="18" charset="0"/>
                            </a:rPr>
                            <m:t>𝑓</m:t>
                          </m:r>
                        </m:e>
                        <m:sub>
                          <m:r>
                            <a:rPr lang="en-US" b="0" i="1" smtClean="0">
                              <a:solidFill>
                                <a:srgbClr val="FF0000"/>
                              </a:solidFill>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𝑓</m:t>
                          </m:r>
                        </m:e>
                        <m:sub>
                          <m:r>
                            <a:rPr lang="en-US" b="0" i="1" smtClean="0">
                              <a:solidFill>
                                <a:srgbClr val="FF0000"/>
                              </a:solidFill>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m:oMathPara>
                </a14:m>
                <a:endParaRPr lang="en-US" dirty="0">
                  <a:solidFill>
                    <a:schemeClr val="tx1"/>
                  </a:solidFill>
                </a:endParaRPr>
              </a:p>
            </p:txBody>
          </p:sp>
        </mc:Choice>
        <mc:Fallback xmlns="">
          <p:sp>
            <p:nvSpPr>
              <p:cNvPr id="21" name="TextBox 20">
                <a:extLst>
                  <a:ext uri="{FF2B5EF4-FFF2-40B4-BE49-F238E27FC236}">
                    <a16:creationId xmlns:a16="http://schemas.microsoft.com/office/drawing/2014/main" id="{0872C4D9-53BA-64D0-E77D-AABFE037E48D}"/>
                  </a:ext>
                </a:extLst>
              </p:cNvPr>
              <p:cNvSpPr txBox="1">
                <a:spLocks noRot="1" noChangeAspect="1" noMove="1" noResize="1" noEditPoints="1" noAdjustHandles="1" noChangeArrowheads="1" noChangeShapeType="1" noTextEdit="1"/>
              </p:cNvSpPr>
              <p:nvPr/>
            </p:nvSpPr>
            <p:spPr>
              <a:xfrm>
                <a:off x="2126320" y="6325517"/>
                <a:ext cx="4330223" cy="299313"/>
              </a:xfrm>
              <a:prstGeom prst="rect">
                <a:avLst/>
              </a:prstGeom>
              <a:blipFill>
                <a:blip r:embed="rId7"/>
                <a:stretch>
                  <a:fillRect t="-8333" r="-585" b="-29167"/>
                </a:stretch>
              </a:blipFill>
            </p:spPr>
            <p:txBody>
              <a:bodyPr/>
              <a:lstStyle/>
              <a:p>
                <a:r>
                  <a:rPr lang="en-US">
                    <a:noFill/>
                  </a:rPr>
                  <a:t> </a:t>
                </a:r>
              </a:p>
            </p:txBody>
          </p:sp>
        </mc:Fallback>
      </mc:AlternateContent>
    </p:spTree>
    <p:extLst>
      <p:ext uri="{BB962C8B-B14F-4D97-AF65-F5344CB8AC3E}">
        <p14:creationId xmlns:p14="http://schemas.microsoft.com/office/powerpoint/2010/main" val="49001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05793F-C516-3488-1D0E-3209D8943ABF}"/>
              </a:ext>
            </a:extLst>
          </p:cNvPr>
          <p:cNvSpPr txBox="1"/>
          <p:nvPr/>
        </p:nvSpPr>
        <p:spPr>
          <a:xfrm>
            <a:off x="0" y="23673"/>
            <a:ext cx="3000309" cy="523220"/>
          </a:xfrm>
          <a:prstGeom prst="rect">
            <a:avLst/>
          </a:prstGeom>
          <a:noFill/>
        </p:spPr>
        <p:txBody>
          <a:bodyPr wrap="none" rtlCol="0">
            <a:spAutoFit/>
          </a:bodyPr>
          <a:lstStyle/>
          <a:p>
            <a:r>
              <a:rPr lang="en-US" sz="2800" dirty="0" err="1"/>
              <a:t>Kuzmin</a:t>
            </a:r>
            <a:r>
              <a:rPr lang="en-US" sz="2800" dirty="0"/>
              <a:t> 2020 paper</a:t>
            </a:r>
          </a:p>
        </p:txBody>
      </p:sp>
      <p:sp>
        <p:nvSpPr>
          <p:cNvPr id="2" name="TextBox 1">
            <a:extLst>
              <a:ext uri="{FF2B5EF4-FFF2-40B4-BE49-F238E27FC236}">
                <a16:creationId xmlns:a16="http://schemas.microsoft.com/office/drawing/2014/main" id="{F5DA1963-3F42-5389-9405-9ACC0D3951DB}"/>
              </a:ext>
            </a:extLst>
          </p:cNvPr>
          <p:cNvSpPr txBox="1"/>
          <p:nvPr/>
        </p:nvSpPr>
        <p:spPr>
          <a:xfrm>
            <a:off x="0" y="503193"/>
            <a:ext cx="7637284" cy="3139321"/>
          </a:xfrm>
          <a:prstGeom prst="rect">
            <a:avLst/>
          </a:prstGeom>
          <a:noFill/>
        </p:spPr>
        <p:txBody>
          <a:bodyPr wrap="none" rtlCol="0">
            <a:spAutoFit/>
          </a:bodyPr>
          <a:lstStyle/>
          <a:p>
            <a:r>
              <a:rPr lang="en-US" dirty="0"/>
              <a:t>solution</a:t>
            </a:r>
          </a:p>
          <a:p>
            <a:pPr marL="285750" indent="-285750">
              <a:buFont typeface="Arial" panose="020B0604020202020204" pitchFamily="34" charset="0"/>
              <a:buChar char="•"/>
            </a:pPr>
            <a:r>
              <a:rPr lang="en-US" dirty="0"/>
              <a:t>don’t use measured values of </a:t>
            </a:r>
            <a:r>
              <a:rPr lang="en-US" dirty="0" err="1"/>
              <a:t>f_jk</a:t>
            </a:r>
            <a:r>
              <a:rPr lang="en-US" dirty="0"/>
              <a:t> and </a:t>
            </a:r>
            <a:r>
              <a:rPr lang="en-US" dirty="0" err="1"/>
              <a:t>f_ik</a:t>
            </a:r>
            <a:endParaRPr lang="en-US" dirty="0"/>
          </a:p>
          <a:p>
            <a:pPr marL="285750" indent="-285750">
              <a:buFont typeface="Arial" panose="020B0604020202020204" pitchFamily="34" charset="0"/>
              <a:buChar char="•"/>
            </a:pPr>
            <a:r>
              <a:rPr lang="en-US" dirty="0"/>
              <a:t>set e.g. </a:t>
            </a:r>
            <a:r>
              <a:rPr lang="en-US" dirty="0" err="1"/>
              <a:t>f_jk</a:t>
            </a:r>
            <a:r>
              <a:rPr lang="en-US" dirty="0"/>
              <a:t> = </a:t>
            </a:r>
            <a:r>
              <a:rPr lang="en-US" dirty="0" err="1"/>
              <a:t>f_i</a:t>
            </a:r>
            <a:r>
              <a:rPr lang="en-US" dirty="0"/>
              <a:t>*</a:t>
            </a:r>
            <a:r>
              <a:rPr lang="en-US" dirty="0" err="1"/>
              <a:t>f_j</a:t>
            </a:r>
            <a:r>
              <a:rPr lang="en-US" dirty="0"/>
              <a:t> + </a:t>
            </a:r>
            <a:r>
              <a:rPr lang="en-US" dirty="0" err="1"/>
              <a:t>e_ij</a:t>
            </a:r>
            <a:r>
              <a:rPr lang="en-US" dirty="0"/>
              <a:t>, where LHS is some imputed double mutant value</a:t>
            </a:r>
          </a:p>
          <a:p>
            <a:pPr marL="285750" indent="-285750">
              <a:buFont typeface="Arial" panose="020B0604020202020204" pitchFamily="34" charset="0"/>
              <a:buChar char="•"/>
            </a:pPr>
            <a:r>
              <a:rPr lang="en-US" dirty="0"/>
              <a:t>use to compute multiplicative </a:t>
            </a:r>
            <a:r>
              <a:rPr lang="en-US" dirty="0" err="1"/>
              <a:t>tau_ijk</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where </a:t>
            </a:r>
          </a:p>
          <a:p>
            <a:pPr marL="742950" lvl="1" indent="-285750">
              <a:buFont typeface="Arial" panose="020B0604020202020204" pitchFamily="34" charset="0"/>
              <a:buChar char="•"/>
            </a:pPr>
            <a:r>
              <a:rPr lang="en-US" dirty="0" err="1"/>
              <a:t>f_ij</a:t>
            </a:r>
            <a:r>
              <a:rPr lang="en-US" dirty="0"/>
              <a:t> = </a:t>
            </a:r>
            <a:r>
              <a:rPr lang="en-US" dirty="0" err="1"/>
              <a:t>f_i</a:t>
            </a:r>
            <a:r>
              <a:rPr lang="en-US" dirty="0"/>
              <a:t>*</a:t>
            </a:r>
            <a:r>
              <a:rPr lang="en-US" dirty="0" err="1"/>
              <a:t>f_j</a:t>
            </a:r>
            <a:r>
              <a:rPr lang="en-US" dirty="0"/>
              <a:t> + </a:t>
            </a:r>
            <a:r>
              <a:rPr lang="en-US" dirty="0" err="1"/>
              <a:t>e_ij</a:t>
            </a:r>
            <a:endParaRPr lang="en-US" dirty="0"/>
          </a:p>
          <a:p>
            <a:pPr marL="742950" lvl="1" indent="-285750">
              <a:buFont typeface="Arial" panose="020B0604020202020204" pitchFamily="34" charset="0"/>
              <a:buChar char="•"/>
            </a:pPr>
            <a:r>
              <a:rPr lang="en-US" dirty="0"/>
              <a:t>and </a:t>
            </a:r>
            <a:r>
              <a:rPr lang="en-US" dirty="0" err="1"/>
              <a:t>e_ij_multiplicative</a:t>
            </a:r>
            <a:r>
              <a:rPr lang="en-US" dirty="0"/>
              <a:t> = (</a:t>
            </a:r>
            <a:r>
              <a:rPr lang="en-US" dirty="0" err="1"/>
              <a:t>f_i</a:t>
            </a:r>
            <a:r>
              <a:rPr lang="en-US" dirty="0"/>
              <a:t>*</a:t>
            </a:r>
            <a:r>
              <a:rPr lang="en-US" dirty="0" err="1"/>
              <a:t>f_j</a:t>
            </a:r>
            <a:r>
              <a:rPr lang="en-US" dirty="0"/>
              <a:t> + </a:t>
            </a:r>
            <a:r>
              <a:rPr lang="en-US" dirty="0" err="1"/>
              <a:t>e_ij</a:t>
            </a:r>
            <a:r>
              <a:rPr lang="en-US" dirty="0"/>
              <a:t>)/ (</a:t>
            </a:r>
            <a:r>
              <a:rPr lang="en-US" dirty="0" err="1"/>
              <a:t>f_i</a:t>
            </a:r>
            <a:r>
              <a:rPr lang="en-US" dirty="0"/>
              <a:t>*</a:t>
            </a:r>
            <a:r>
              <a:rPr lang="en-US" dirty="0" err="1"/>
              <a:t>f_j</a:t>
            </a:r>
            <a:r>
              <a:rPr lang="en-US" dirty="0"/>
              <a:t>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9B42E82-8F40-D527-DB42-D6DBAC787545}"/>
                  </a:ext>
                </a:extLst>
              </p:cNvPr>
              <p:cNvSpPr txBox="1"/>
              <p:nvPr/>
            </p:nvSpPr>
            <p:spPr>
              <a:xfrm>
                <a:off x="695703" y="1795049"/>
                <a:ext cx="1608902" cy="6126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𝑗𝑘</m:t>
                              </m:r>
                            </m:sub>
                          </m:sSub>
                        </m:den>
                      </m:f>
                    </m:oMath>
                  </m:oMathPara>
                </a14:m>
                <a:endParaRPr lang="en-US" dirty="0"/>
              </a:p>
            </p:txBody>
          </p:sp>
        </mc:Choice>
        <mc:Fallback xmlns="">
          <p:sp>
            <p:nvSpPr>
              <p:cNvPr id="11" name="TextBox 10">
                <a:extLst>
                  <a:ext uri="{FF2B5EF4-FFF2-40B4-BE49-F238E27FC236}">
                    <a16:creationId xmlns:a16="http://schemas.microsoft.com/office/drawing/2014/main" id="{C9B42E82-8F40-D527-DB42-D6DBAC787545}"/>
                  </a:ext>
                </a:extLst>
              </p:cNvPr>
              <p:cNvSpPr txBox="1">
                <a:spLocks noRot="1" noChangeAspect="1" noMove="1" noResize="1" noEditPoints="1" noAdjustHandles="1" noChangeArrowheads="1" noChangeShapeType="1" noTextEdit="1"/>
              </p:cNvSpPr>
              <p:nvPr/>
            </p:nvSpPr>
            <p:spPr>
              <a:xfrm>
                <a:off x="695703" y="1795049"/>
                <a:ext cx="1608902" cy="612668"/>
              </a:xfrm>
              <a:prstGeom prst="rect">
                <a:avLst/>
              </a:prstGeom>
              <a:blipFill>
                <a:blip r:embed="rId3"/>
                <a:stretch>
                  <a:fillRect l="-781" t="-2041" r="-781" b="-14286"/>
                </a:stretch>
              </a:blipFill>
            </p:spPr>
            <p:txBody>
              <a:bodyPr/>
              <a:lstStyle/>
              <a:p>
                <a:r>
                  <a:rPr lang="en-US">
                    <a:noFill/>
                  </a:rPr>
                  <a:t> </a:t>
                </a:r>
              </a:p>
            </p:txBody>
          </p:sp>
        </mc:Fallback>
      </mc:AlternateContent>
      <p:graphicFrame>
        <p:nvGraphicFramePr>
          <p:cNvPr id="13" name="Table 5">
            <a:extLst>
              <a:ext uri="{FF2B5EF4-FFF2-40B4-BE49-F238E27FC236}">
                <a16:creationId xmlns:a16="http://schemas.microsoft.com/office/drawing/2014/main" id="{B229BCC3-E07F-0244-85A7-540A3C91FADD}"/>
              </a:ext>
            </a:extLst>
          </p:cNvPr>
          <p:cNvGraphicFramePr>
            <a:graphicFrameLocks noGrp="1"/>
          </p:cNvGraphicFramePr>
          <p:nvPr>
            <p:extLst>
              <p:ext uri="{D42A27DB-BD31-4B8C-83A1-F6EECF244321}">
                <p14:modId xmlns:p14="http://schemas.microsoft.com/office/powerpoint/2010/main" val="3873566100"/>
              </p:ext>
            </p:extLst>
          </p:nvPr>
        </p:nvGraphicFramePr>
        <p:xfrm>
          <a:off x="5859645" y="1580353"/>
          <a:ext cx="6332355" cy="1654728"/>
        </p:xfrm>
        <a:graphic>
          <a:graphicData uri="http://schemas.openxmlformats.org/drawingml/2006/table">
            <a:tbl>
              <a:tblPr firstRow="1" bandRow="1">
                <a:tableStyleId>{5C22544A-7EE6-4342-B048-85BDC9FD1C3A}</a:tableStyleId>
              </a:tblPr>
              <a:tblGrid>
                <a:gridCol w="2110785">
                  <a:extLst>
                    <a:ext uri="{9D8B030D-6E8A-4147-A177-3AD203B41FA5}">
                      <a16:colId xmlns:a16="http://schemas.microsoft.com/office/drawing/2014/main" val="3500012502"/>
                    </a:ext>
                  </a:extLst>
                </a:gridCol>
                <a:gridCol w="2110785">
                  <a:extLst>
                    <a:ext uri="{9D8B030D-6E8A-4147-A177-3AD203B41FA5}">
                      <a16:colId xmlns:a16="http://schemas.microsoft.com/office/drawing/2014/main" val="260473047"/>
                    </a:ext>
                  </a:extLst>
                </a:gridCol>
                <a:gridCol w="2110785">
                  <a:extLst>
                    <a:ext uri="{9D8B030D-6E8A-4147-A177-3AD203B41FA5}">
                      <a16:colId xmlns:a16="http://schemas.microsoft.com/office/drawing/2014/main" val="785468259"/>
                    </a:ext>
                  </a:extLst>
                </a:gridCol>
              </a:tblGrid>
              <a:tr h="413682">
                <a:tc>
                  <a:txBody>
                    <a:bodyPr/>
                    <a:lstStyle/>
                    <a:p>
                      <a:pPr algn="ctr"/>
                      <a:r>
                        <a:rPr lang="en-US" dirty="0"/>
                        <a:t>statistic</a:t>
                      </a:r>
                    </a:p>
                  </a:txBody>
                  <a:tcPr/>
                </a:tc>
                <a:tc>
                  <a:txBody>
                    <a:bodyPr/>
                    <a:lstStyle/>
                    <a:p>
                      <a:pPr algn="ctr"/>
                      <a:r>
                        <a:rPr lang="en-US" dirty="0" err="1"/>
                        <a:t>tau_reported</a:t>
                      </a:r>
                      <a:endParaRPr lang="en-US" dirty="0"/>
                    </a:p>
                  </a:txBody>
                  <a:tcPr/>
                </a:tc>
                <a:tc>
                  <a:txBody>
                    <a:bodyPr/>
                    <a:lstStyle/>
                    <a:p>
                      <a:pPr algn="ctr"/>
                      <a:r>
                        <a:rPr lang="en-US" dirty="0" err="1"/>
                        <a:t>tau_multiplicative</a:t>
                      </a:r>
                      <a:endParaRPr lang="en-US" dirty="0"/>
                    </a:p>
                  </a:txBody>
                  <a:tcPr/>
                </a:tc>
                <a:extLst>
                  <a:ext uri="{0D108BD9-81ED-4DB2-BD59-A6C34878D82A}">
                    <a16:rowId xmlns:a16="http://schemas.microsoft.com/office/drawing/2014/main" val="2058219579"/>
                  </a:ext>
                </a:extLst>
              </a:tr>
              <a:tr h="413682">
                <a:tc>
                  <a:txBody>
                    <a:bodyPr/>
                    <a:lstStyle/>
                    <a:p>
                      <a:pPr algn="ctr"/>
                      <a:r>
                        <a:rPr lang="en-US" b="1" dirty="0"/>
                        <a:t>mean</a:t>
                      </a:r>
                    </a:p>
                  </a:txBody>
                  <a:tcPr/>
                </a:tc>
                <a:tc>
                  <a:txBody>
                    <a:bodyPr/>
                    <a:lstStyle/>
                    <a:p>
                      <a:pPr algn="ctr"/>
                      <a:r>
                        <a:rPr lang="en-US" sz="1800" b="0" i="0" kern="1200" dirty="0">
                          <a:solidFill>
                            <a:schemeClr val="dk1"/>
                          </a:solidFill>
                          <a:effectLst/>
                          <a:latin typeface="+mn-lt"/>
                          <a:ea typeface="+mn-ea"/>
                          <a:cs typeface="+mn-cs"/>
                        </a:rPr>
                        <a:t>0.0044771370</a:t>
                      </a:r>
                      <a:endParaRPr lang="en-US" dirty="0"/>
                    </a:p>
                  </a:txBody>
                  <a:tcPr/>
                </a:tc>
                <a:tc>
                  <a:txBody>
                    <a:bodyPr/>
                    <a:lstStyle/>
                    <a:p>
                      <a:pPr algn="ctr"/>
                      <a:r>
                        <a:rPr lang="en-US" sz="1800" b="0" i="0" kern="1200" dirty="0">
                          <a:solidFill>
                            <a:schemeClr val="dk1"/>
                          </a:solidFill>
                          <a:effectLst/>
                          <a:latin typeface="+mn-lt"/>
                          <a:ea typeface="+mn-ea"/>
                          <a:cs typeface="+mn-cs"/>
                        </a:rPr>
                        <a:t>1.0127539478</a:t>
                      </a:r>
                      <a:endParaRPr lang="en-US" dirty="0"/>
                    </a:p>
                  </a:txBody>
                  <a:tcPr/>
                </a:tc>
                <a:extLst>
                  <a:ext uri="{0D108BD9-81ED-4DB2-BD59-A6C34878D82A}">
                    <a16:rowId xmlns:a16="http://schemas.microsoft.com/office/drawing/2014/main" val="125614809"/>
                  </a:ext>
                </a:extLst>
              </a:tr>
              <a:tr h="413682">
                <a:tc>
                  <a:txBody>
                    <a:bodyPr/>
                    <a:lstStyle/>
                    <a:p>
                      <a:pPr algn="ctr"/>
                      <a:r>
                        <a:rPr lang="en-US" b="1" dirty="0"/>
                        <a:t>median</a:t>
                      </a:r>
                    </a:p>
                  </a:txBody>
                  <a:tcPr/>
                </a:tc>
                <a:tc>
                  <a:txBody>
                    <a:bodyPr/>
                    <a:lstStyle/>
                    <a:p>
                      <a:pPr algn="ctr"/>
                      <a:r>
                        <a:rPr lang="en-US" sz="1800" b="0" i="0" kern="1200" dirty="0">
                          <a:solidFill>
                            <a:schemeClr val="dk1"/>
                          </a:solidFill>
                          <a:effectLst/>
                          <a:latin typeface="+mn-lt"/>
                          <a:ea typeface="+mn-ea"/>
                          <a:cs typeface="+mn-cs"/>
                        </a:rPr>
                        <a:t>0.003783500000</a:t>
                      </a:r>
                      <a:endParaRPr lang="en-US" dirty="0"/>
                    </a:p>
                  </a:txBody>
                  <a:tcPr/>
                </a:tc>
                <a:tc>
                  <a:txBody>
                    <a:bodyPr/>
                    <a:lstStyle/>
                    <a:p>
                      <a:pPr algn="ctr"/>
                      <a:r>
                        <a:rPr lang="en-US" sz="1800" b="0" i="0" kern="1200" dirty="0">
                          <a:solidFill>
                            <a:schemeClr val="dk1"/>
                          </a:solidFill>
                          <a:effectLst/>
                          <a:latin typeface="+mn-lt"/>
                          <a:ea typeface="+mn-ea"/>
                          <a:cs typeface="+mn-cs"/>
                        </a:rPr>
                        <a:t>1.0045042116</a:t>
                      </a:r>
                      <a:endParaRPr lang="en-US" dirty="0"/>
                    </a:p>
                  </a:txBody>
                  <a:tcPr/>
                </a:tc>
                <a:extLst>
                  <a:ext uri="{0D108BD9-81ED-4DB2-BD59-A6C34878D82A}">
                    <a16:rowId xmlns:a16="http://schemas.microsoft.com/office/drawing/2014/main" val="1350235585"/>
                  </a:ext>
                </a:extLst>
              </a:tr>
              <a:tr h="413682">
                <a:tc>
                  <a:txBody>
                    <a:bodyPr/>
                    <a:lstStyle/>
                    <a:p>
                      <a:pPr algn="ctr"/>
                      <a:r>
                        <a:rPr lang="en-US" b="1" dirty="0"/>
                        <a:t>std</a:t>
                      </a:r>
                    </a:p>
                  </a:txBody>
                  <a:tcPr/>
                </a:tc>
                <a:tc>
                  <a:txBody>
                    <a:bodyPr/>
                    <a:lstStyle/>
                    <a:p>
                      <a:pPr algn="ctr"/>
                      <a:r>
                        <a:rPr lang="en-US" sz="1800" b="0" i="0" kern="1200" dirty="0">
                          <a:solidFill>
                            <a:schemeClr val="dk1"/>
                          </a:solidFill>
                          <a:effectLst/>
                          <a:latin typeface="+mn-lt"/>
                          <a:ea typeface="+mn-ea"/>
                          <a:cs typeface="+mn-cs"/>
                        </a:rPr>
                        <a:t>0.05943114514</a:t>
                      </a:r>
                      <a:endParaRPr lang="en-US" dirty="0"/>
                    </a:p>
                  </a:txBody>
                  <a:tcPr/>
                </a:tc>
                <a:tc>
                  <a:txBody>
                    <a:bodyPr/>
                    <a:lstStyle/>
                    <a:p>
                      <a:pPr algn="ctr"/>
                      <a:r>
                        <a:rPr lang="en-US" sz="1800" b="0" i="0" kern="1200" dirty="0">
                          <a:solidFill>
                            <a:schemeClr val="dk1"/>
                          </a:solidFill>
                          <a:effectLst/>
                          <a:latin typeface="+mn-lt"/>
                          <a:ea typeface="+mn-ea"/>
                          <a:cs typeface="+mn-cs"/>
                        </a:rPr>
                        <a:t>0.4070305624</a:t>
                      </a:r>
                      <a:endParaRPr lang="en-US" dirty="0"/>
                    </a:p>
                  </a:txBody>
                  <a:tcPr/>
                </a:tc>
                <a:extLst>
                  <a:ext uri="{0D108BD9-81ED-4DB2-BD59-A6C34878D82A}">
                    <a16:rowId xmlns:a16="http://schemas.microsoft.com/office/drawing/2014/main" val="236949927"/>
                  </a:ext>
                </a:extLst>
              </a:tr>
            </a:tbl>
          </a:graphicData>
        </a:graphic>
      </p:graphicFrame>
      <p:sp>
        <p:nvSpPr>
          <p:cNvPr id="5" name="TextBox 4">
            <a:extLst>
              <a:ext uri="{FF2B5EF4-FFF2-40B4-BE49-F238E27FC236}">
                <a16:creationId xmlns:a16="http://schemas.microsoft.com/office/drawing/2014/main" id="{F26DFD03-12B4-093B-5868-DFE0E7A9A6A6}"/>
              </a:ext>
            </a:extLst>
          </p:cNvPr>
          <p:cNvSpPr txBox="1"/>
          <p:nvPr/>
        </p:nvSpPr>
        <p:spPr>
          <a:xfrm>
            <a:off x="431205" y="4685153"/>
            <a:ext cx="2002984" cy="369332"/>
          </a:xfrm>
          <a:prstGeom prst="rect">
            <a:avLst/>
          </a:prstGeom>
          <a:noFill/>
        </p:spPr>
        <p:txBody>
          <a:bodyPr wrap="none" rtlCol="0">
            <a:spAutoFit/>
          </a:bodyPr>
          <a:lstStyle/>
          <a:p>
            <a:r>
              <a:rPr lang="en-US" dirty="0" err="1"/>
              <a:t>pearson</a:t>
            </a:r>
            <a:r>
              <a:rPr lang="en-US" dirty="0"/>
              <a:t> </a:t>
            </a:r>
            <a:r>
              <a:rPr lang="en-US" dirty="0" err="1"/>
              <a:t>corr</a:t>
            </a:r>
            <a:r>
              <a:rPr lang="en-US" dirty="0"/>
              <a:t> = 0.24</a:t>
            </a:r>
          </a:p>
        </p:txBody>
      </p:sp>
      <p:pic>
        <p:nvPicPr>
          <p:cNvPr id="6" name="Picture 5">
            <a:extLst>
              <a:ext uri="{FF2B5EF4-FFF2-40B4-BE49-F238E27FC236}">
                <a16:creationId xmlns:a16="http://schemas.microsoft.com/office/drawing/2014/main" id="{1FB0230A-CAC9-47A5-ECDD-DC0B36539CF4}"/>
              </a:ext>
            </a:extLst>
          </p:cNvPr>
          <p:cNvPicPr>
            <a:picLocks noChangeAspect="1"/>
          </p:cNvPicPr>
          <p:nvPr/>
        </p:nvPicPr>
        <p:blipFill>
          <a:blip r:embed="rId4"/>
          <a:stretch>
            <a:fillRect/>
          </a:stretch>
        </p:blipFill>
        <p:spPr>
          <a:xfrm>
            <a:off x="4267200" y="3617230"/>
            <a:ext cx="7924800" cy="2874509"/>
          </a:xfrm>
          <a:prstGeom prst="rect">
            <a:avLst/>
          </a:prstGeom>
        </p:spPr>
      </p:pic>
      <p:sp>
        <p:nvSpPr>
          <p:cNvPr id="8" name="TextBox 7">
            <a:extLst>
              <a:ext uri="{FF2B5EF4-FFF2-40B4-BE49-F238E27FC236}">
                <a16:creationId xmlns:a16="http://schemas.microsoft.com/office/drawing/2014/main" id="{FF28902E-0781-DE6B-274A-6AF767F3CFA8}"/>
              </a:ext>
            </a:extLst>
          </p:cNvPr>
          <p:cNvSpPr txBox="1"/>
          <p:nvPr/>
        </p:nvSpPr>
        <p:spPr>
          <a:xfrm>
            <a:off x="4439478" y="6463408"/>
            <a:ext cx="3622145" cy="369332"/>
          </a:xfrm>
          <a:prstGeom prst="rect">
            <a:avLst/>
          </a:prstGeom>
          <a:noFill/>
        </p:spPr>
        <p:txBody>
          <a:bodyPr wrap="none" rtlCol="0">
            <a:spAutoFit/>
          </a:bodyPr>
          <a:lstStyle/>
          <a:p>
            <a:r>
              <a:rPr lang="en-US" dirty="0"/>
              <a:t>note: log axis, reported shifted by +1</a:t>
            </a:r>
          </a:p>
        </p:txBody>
      </p:sp>
    </p:spTree>
    <p:extLst>
      <p:ext uri="{BB962C8B-B14F-4D97-AF65-F5344CB8AC3E}">
        <p14:creationId xmlns:p14="http://schemas.microsoft.com/office/powerpoint/2010/main" val="2365913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3A09-BA3C-D1CA-437B-06BE6DA6C46C}"/>
              </a:ext>
            </a:extLst>
          </p:cNvPr>
          <p:cNvSpPr>
            <a:spLocks noGrp="1"/>
          </p:cNvSpPr>
          <p:nvPr>
            <p:ph type="ctrTitle"/>
          </p:nvPr>
        </p:nvSpPr>
        <p:spPr/>
        <p:txBody>
          <a:bodyPr/>
          <a:lstStyle/>
          <a:p>
            <a:r>
              <a:rPr lang="en-US" dirty="0"/>
              <a:t>7/6/2022 update</a:t>
            </a:r>
          </a:p>
        </p:txBody>
      </p:sp>
    </p:spTree>
    <p:extLst>
      <p:ext uri="{BB962C8B-B14F-4D97-AF65-F5344CB8AC3E}">
        <p14:creationId xmlns:p14="http://schemas.microsoft.com/office/powerpoint/2010/main" val="3552589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05793F-C516-3488-1D0E-3209D8943ABF}"/>
              </a:ext>
            </a:extLst>
          </p:cNvPr>
          <p:cNvSpPr txBox="1"/>
          <p:nvPr/>
        </p:nvSpPr>
        <p:spPr>
          <a:xfrm>
            <a:off x="0" y="23673"/>
            <a:ext cx="3000309" cy="523220"/>
          </a:xfrm>
          <a:prstGeom prst="rect">
            <a:avLst/>
          </a:prstGeom>
          <a:noFill/>
        </p:spPr>
        <p:txBody>
          <a:bodyPr wrap="none" rtlCol="0">
            <a:spAutoFit/>
          </a:bodyPr>
          <a:lstStyle/>
          <a:p>
            <a:r>
              <a:rPr lang="en-US" sz="2800" dirty="0" err="1"/>
              <a:t>Kuzmin</a:t>
            </a:r>
            <a:r>
              <a:rPr lang="en-US" sz="2800" dirty="0"/>
              <a:t> 2020 paper</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19E450BA-0404-A8A6-ECAB-93CD6A4FAE67}"/>
                  </a:ext>
                </a:extLst>
              </p:cNvPr>
              <p:cNvSpPr txBox="1"/>
              <p:nvPr/>
            </p:nvSpPr>
            <p:spPr>
              <a:xfrm>
                <a:off x="655983" y="2075601"/>
                <a:ext cx="4330223"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b="0" i="1" smtClean="0">
                          <a:latin typeface="Cambria Math" panose="02040503050406030204" pitchFamily="18" charset="0"/>
                        </a:rPr>
                        <m:t> </m:t>
                      </m:r>
                      <m:r>
                        <a:rPr lang="en-US"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𝑖𝑗𝑘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  </m:t>
                              </m:r>
                              <m:r>
                                <a:rPr lang="en-US" i="1">
                                  <a:latin typeface="Cambria Math" panose="02040503050406030204" pitchFamily="18" charset="0"/>
                                </a:rPr>
                                <m:t>𝑓</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𝑓</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m:oMathPara>
                </a14:m>
                <a:endParaRPr lang="en-US" dirty="0">
                  <a:solidFill>
                    <a:schemeClr val="tx1"/>
                  </a:solidFill>
                </a:endParaRPr>
              </a:p>
            </p:txBody>
          </p:sp>
        </mc:Choice>
        <mc:Fallback>
          <p:sp>
            <p:nvSpPr>
              <p:cNvPr id="9" name="TextBox 8">
                <a:extLst>
                  <a:ext uri="{FF2B5EF4-FFF2-40B4-BE49-F238E27FC236}">
                    <a16:creationId xmlns:a16="http://schemas.microsoft.com/office/drawing/2014/main" id="{19E450BA-0404-A8A6-ECAB-93CD6A4FAE67}"/>
                  </a:ext>
                </a:extLst>
              </p:cNvPr>
              <p:cNvSpPr txBox="1">
                <a:spLocks noRot="1" noChangeAspect="1" noMove="1" noResize="1" noEditPoints="1" noAdjustHandles="1" noChangeArrowheads="1" noChangeShapeType="1" noTextEdit="1"/>
              </p:cNvSpPr>
              <p:nvPr/>
            </p:nvSpPr>
            <p:spPr>
              <a:xfrm>
                <a:off x="655983" y="2075601"/>
                <a:ext cx="4330223" cy="299313"/>
              </a:xfrm>
              <a:prstGeom prst="rect">
                <a:avLst/>
              </a:prstGeom>
              <a:blipFill>
                <a:blip r:embed="rId3"/>
                <a:stretch>
                  <a:fillRect l="-292" t="-8000" r="-585" b="-24000"/>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F6964AA2-DF7C-EF9A-B69C-FDE3617A69A9}"/>
              </a:ext>
            </a:extLst>
          </p:cNvPr>
          <p:cNvSpPr txBox="1"/>
          <p:nvPr/>
        </p:nvSpPr>
        <p:spPr>
          <a:xfrm>
            <a:off x="0" y="1634957"/>
            <a:ext cx="3146182" cy="369332"/>
          </a:xfrm>
          <a:prstGeom prst="rect">
            <a:avLst/>
          </a:prstGeom>
          <a:noFill/>
        </p:spPr>
        <p:txBody>
          <a:bodyPr wrap="none" rtlCol="0">
            <a:spAutoFit/>
          </a:bodyPr>
          <a:lstStyle/>
          <a:p>
            <a:r>
              <a:rPr lang="en-US" dirty="0"/>
              <a:t>using cumulant formula instead</a:t>
            </a:r>
          </a:p>
        </p:txBody>
      </p:sp>
      <p:pic>
        <p:nvPicPr>
          <p:cNvPr id="3" name="Picture 2">
            <a:extLst>
              <a:ext uri="{FF2B5EF4-FFF2-40B4-BE49-F238E27FC236}">
                <a16:creationId xmlns:a16="http://schemas.microsoft.com/office/drawing/2014/main" id="{178C17BD-C2B8-EB1B-C649-76DA54D7DAEC}"/>
              </a:ext>
            </a:extLst>
          </p:cNvPr>
          <p:cNvPicPr>
            <a:picLocks noChangeAspect="1"/>
          </p:cNvPicPr>
          <p:nvPr/>
        </p:nvPicPr>
        <p:blipFill>
          <a:blip r:embed="rId4"/>
          <a:stretch>
            <a:fillRect/>
          </a:stretch>
        </p:blipFill>
        <p:spPr>
          <a:xfrm>
            <a:off x="5354368" y="641326"/>
            <a:ext cx="6837632" cy="2476500"/>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63EE0BE-6ED7-CD36-FA9A-922D33328A38}"/>
                  </a:ext>
                </a:extLst>
              </p:cNvPr>
              <p:cNvSpPr txBox="1"/>
              <p:nvPr/>
            </p:nvSpPr>
            <p:spPr>
              <a:xfrm>
                <a:off x="0" y="2942065"/>
                <a:ext cx="5354368" cy="1499641"/>
              </a:xfrm>
              <a:prstGeom prst="rect">
                <a:avLst/>
              </a:prstGeom>
              <a:noFill/>
            </p:spPr>
            <p:txBody>
              <a:bodyPr wrap="square" rtlCol="0">
                <a:spAutoFit/>
              </a:bodyPr>
              <a:lstStyle/>
              <a:p>
                <a:r>
                  <a:rPr lang="en-US" b="1" dirty="0"/>
                  <a:t>note</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𝑖𝑘</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𝑗𝑘</m:t>
                        </m:r>
                      </m:sub>
                    </m:sSub>
                  </m:oMath>
                </a14:m>
                <a:r>
                  <a:rPr lang="en-US" dirty="0"/>
                  <a:t> never used in original formula, pulled from elsewhere in table</a:t>
                </a:r>
              </a:p>
              <a:p>
                <a:r>
                  <a:rPr lang="en-US" b="1" dirty="0"/>
                  <a:t>problem:</a:t>
                </a:r>
                <a:r>
                  <a:rPr lang="en-US" dirty="0"/>
                  <a:t> </a:t>
                </a:r>
                <a:r>
                  <a:rPr lang="en-US" dirty="0" err="1"/>
                  <a:t>dbl</a:t>
                </a:r>
                <a:r>
                  <a:rPr lang="en-US" dirty="0"/>
                  <a:t> mutant finesses needed to calculate multiplicative values!</a:t>
                </a:r>
                <a:endParaRPr lang="en-US" b="1" dirty="0"/>
              </a:p>
              <a:p>
                <a:endParaRPr lang="en-US" dirty="0"/>
              </a:p>
            </p:txBody>
          </p:sp>
        </mc:Choice>
        <mc:Fallback>
          <p:sp>
            <p:nvSpPr>
              <p:cNvPr id="5" name="TextBox 4">
                <a:extLst>
                  <a:ext uri="{FF2B5EF4-FFF2-40B4-BE49-F238E27FC236}">
                    <a16:creationId xmlns:a16="http://schemas.microsoft.com/office/drawing/2014/main" id="{163EE0BE-6ED7-CD36-FA9A-922D33328A38}"/>
                  </a:ext>
                </a:extLst>
              </p:cNvPr>
              <p:cNvSpPr txBox="1">
                <a:spLocks noRot="1" noChangeAspect="1" noMove="1" noResize="1" noEditPoints="1" noAdjustHandles="1" noChangeArrowheads="1" noChangeShapeType="1" noTextEdit="1"/>
              </p:cNvSpPr>
              <p:nvPr/>
            </p:nvSpPr>
            <p:spPr>
              <a:xfrm>
                <a:off x="0" y="2942065"/>
                <a:ext cx="5354368" cy="1499641"/>
              </a:xfrm>
              <a:prstGeom prst="rect">
                <a:avLst/>
              </a:prstGeom>
              <a:blipFill>
                <a:blip r:embed="rId5"/>
                <a:stretch>
                  <a:fillRect l="-948" t="-168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04A7ABF8-0509-E90D-2584-A68DB7C1DE29}"/>
                  </a:ext>
                </a:extLst>
              </p:cNvPr>
              <p:cNvSpPr txBox="1"/>
              <p:nvPr/>
            </p:nvSpPr>
            <p:spPr>
              <a:xfrm>
                <a:off x="655982" y="1053364"/>
                <a:ext cx="3368614"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b="0" i="1" smtClean="0">
                          <a:latin typeface="Cambria Math" panose="02040503050406030204" pitchFamily="18" charset="0"/>
                        </a:rPr>
                        <m:t> </m:t>
                      </m:r>
                      <m:r>
                        <a:rPr lang="en-US"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𝑖𝑗𝑘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b="0" i="1" smtClean="0">
                              <a:solidFill>
                                <a:schemeClr val="tx1"/>
                              </a:solidFill>
                              <a:latin typeface="Cambria Math" panose="02040503050406030204" pitchFamily="18" charset="0"/>
                            </a:rPr>
                            <m:t>− </m:t>
                          </m:r>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m:oMathPara>
                </a14:m>
                <a:endParaRPr lang="en-US" dirty="0">
                  <a:solidFill>
                    <a:schemeClr val="tx1"/>
                  </a:solidFill>
                </a:endParaRPr>
              </a:p>
            </p:txBody>
          </p:sp>
        </mc:Choice>
        <mc:Fallback>
          <p:sp>
            <p:nvSpPr>
              <p:cNvPr id="13" name="TextBox 12">
                <a:extLst>
                  <a:ext uri="{FF2B5EF4-FFF2-40B4-BE49-F238E27FC236}">
                    <a16:creationId xmlns:a16="http://schemas.microsoft.com/office/drawing/2014/main" id="{04A7ABF8-0509-E90D-2584-A68DB7C1DE29}"/>
                  </a:ext>
                </a:extLst>
              </p:cNvPr>
              <p:cNvSpPr txBox="1">
                <a:spLocks noRot="1" noChangeAspect="1" noMove="1" noResize="1" noEditPoints="1" noAdjustHandles="1" noChangeArrowheads="1" noChangeShapeType="1" noTextEdit="1"/>
              </p:cNvSpPr>
              <p:nvPr/>
            </p:nvSpPr>
            <p:spPr>
              <a:xfrm>
                <a:off x="655982" y="1053364"/>
                <a:ext cx="3368614" cy="299313"/>
              </a:xfrm>
              <a:prstGeom prst="rect">
                <a:avLst/>
              </a:prstGeom>
              <a:blipFill>
                <a:blip r:embed="rId6"/>
                <a:stretch>
                  <a:fillRect l="-376" t="-8333" r="-752" b="-29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1A85415-F198-9138-9AC7-0BF603BA1091}"/>
                  </a:ext>
                </a:extLst>
              </p:cNvPr>
              <p:cNvSpPr txBox="1"/>
              <p:nvPr/>
            </p:nvSpPr>
            <p:spPr>
              <a:xfrm>
                <a:off x="0" y="5027551"/>
                <a:ext cx="6189643"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b="0" i="1" smtClean="0">
                          <a:latin typeface="Cambria Math" panose="02040503050406030204" pitchFamily="18" charset="0"/>
                        </a:rPr>
                        <m:t> </m:t>
                      </m:r>
                      <m:r>
                        <a:rPr lang="en-US"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𝑖𝑗𝑘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 </m:t>
                              </m:r>
                              <m:r>
                                <a:rPr lang="en-US" i="1">
                                  <a:latin typeface="Cambria Math" panose="02040503050406030204" pitchFamily="18" charset="0"/>
                                </a:rPr>
                                <m:t>𝑓</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𝑓</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r>
                            <a:rPr lang="en-US" b="0" i="1" smtClean="0">
                              <a:latin typeface="Cambria Math" panose="02040503050406030204" pitchFamily="18" charset="0"/>
                            </a:rPr>
                            <m:t>𝑓</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𝑓</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m:oMathPara>
                </a14:m>
                <a:endParaRPr lang="en-US" dirty="0">
                  <a:solidFill>
                    <a:schemeClr val="tx1"/>
                  </a:solidFill>
                </a:endParaRPr>
              </a:p>
            </p:txBody>
          </p:sp>
        </mc:Choice>
        <mc:Fallback xmlns="">
          <p:sp>
            <p:nvSpPr>
              <p:cNvPr id="14" name="TextBox 13">
                <a:extLst>
                  <a:ext uri="{FF2B5EF4-FFF2-40B4-BE49-F238E27FC236}">
                    <a16:creationId xmlns:a16="http://schemas.microsoft.com/office/drawing/2014/main" id="{41A85415-F198-9138-9AC7-0BF603BA1091}"/>
                  </a:ext>
                </a:extLst>
              </p:cNvPr>
              <p:cNvSpPr txBox="1">
                <a:spLocks noRot="1" noChangeAspect="1" noMove="1" noResize="1" noEditPoints="1" noAdjustHandles="1" noChangeArrowheads="1" noChangeShapeType="1" noTextEdit="1"/>
              </p:cNvSpPr>
              <p:nvPr/>
            </p:nvSpPr>
            <p:spPr>
              <a:xfrm>
                <a:off x="0" y="5027551"/>
                <a:ext cx="6189643" cy="299313"/>
              </a:xfrm>
              <a:prstGeom prst="rect">
                <a:avLst/>
              </a:prstGeom>
              <a:blipFill>
                <a:blip r:embed="rId7"/>
                <a:stretch>
                  <a:fillRect t="-8333" b="-29167"/>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B986FBFA-38B9-C5B7-CDB9-80641E817252}"/>
              </a:ext>
            </a:extLst>
          </p:cNvPr>
          <p:cNvPicPr>
            <a:picLocks noChangeAspect="1"/>
          </p:cNvPicPr>
          <p:nvPr/>
        </p:nvPicPr>
        <p:blipFill>
          <a:blip r:embed="rId8"/>
          <a:stretch>
            <a:fillRect/>
          </a:stretch>
        </p:blipFill>
        <p:spPr>
          <a:xfrm>
            <a:off x="6642173" y="4191531"/>
            <a:ext cx="5476663" cy="1971352"/>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81A786B-CC98-E484-19B0-70F2E070B25A}"/>
                  </a:ext>
                </a:extLst>
              </p:cNvPr>
              <p:cNvSpPr txBox="1"/>
              <p:nvPr/>
            </p:nvSpPr>
            <p:spPr>
              <a:xfrm>
                <a:off x="655983" y="5500373"/>
                <a:ext cx="2196499"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𝑖𝑘</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𝑓</m:t>
                        </m:r>
                      </m:e>
                      <m:sub>
                        <m:r>
                          <a:rPr lang="en-US" b="0" i="1" smtClean="0">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b="0" i="1" smtClean="0">
                            <a:latin typeface="Cambria Math" panose="02040503050406030204" pitchFamily="18" charset="0"/>
                          </a:rPr>
                          <m:t>𝑖</m:t>
                        </m:r>
                        <m:r>
                          <a:rPr lang="en-US" i="1">
                            <a:latin typeface="Cambria Math" panose="02040503050406030204" pitchFamily="18" charset="0"/>
                          </a:rPr>
                          <m:t>𝑘</m:t>
                        </m:r>
                      </m:sub>
                    </m:sSub>
                    <m:r>
                      <a:rPr lang="en-US" i="1">
                        <a:latin typeface="Cambria Math" panose="02040503050406030204" pitchFamily="18" charset="0"/>
                      </a:rPr>
                      <m:t>)</m:t>
                    </m:r>
                  </m:oMath>
                </a14:m>
                <a:r>
                  <a:rPr lang="en-US" dirty="0"/>
                  <a:t> ??</a:t>
                </a:r>
              </a:p>
            </p:txBody>
          </p:sp>
        </mc:Choice>
        <mc:Fallback xmlns="">
          <p:sp>
            <p:nvSpPr>
              <p:cNvPr id="15" name="TextBox 14">
                <a:extLst>
                  <a:ext uri="{FF2B5EF4-FFF2-40B4-BE49-F238E27FC236}">
                    <a16:creationId xmlns:a16="http://schemas.microsoft.com/office/drawing/2014/main" id="{581A786B-CC98-E484-19B0-70F2E070B25A}"/>
                  </a:ext>
                </a:extLst>
              </p:cNvPr>
              <p:cNvSpPr txBox="1">
                <a:spLocks noRot="1" noChangeAspect="1" noMove="1" noResize="1" noEditPoints="1" noAdjustHandles="1" noChangeArrowheads="1" noChangeShapeType="1" noTextEdit="1"/>
              </p:cNvSpPr>
              <p:nvPr/>
            </p:nvSpPr>
            <p:spPr>
              <a:xfrm>
                <a:off x="655983" y="5500373"/>
                <a:ext cx="2196499" cy="369332"/>
              </a:xfrm>
              <a:prstGeom prst="rect">
                <a:avLst/>
              </a:prstGeom>
              <a:blipFill>
                <a:blip r:embed="rId9"/>
                <a:stretch>
                  <a:fillRect l="-1149" t="-3226" r="-1724"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F8AE3D6-24F2-51EC-4973-91C3DA2FB679}"/>
                  </a:ext>
                </a:extLst>
              </p:cNvPr>
              <p:cNvSpPr txBox="1"/>
              <p:nvPr/>
            </p:nvSpPr>
            <p:spPr>
              <a:xfrm>
                <a:off x="655983" y="5890719"/>
                <a:ext cx="2215607" cy="391646"/>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𝑗𝑘</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𝑓</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𝑗𝑘</m:t>
                        </m:r>
                      </m:sub>
                    </m:sSub>
                    <m:r>
                      <a:rPr lang="en-US" i="1">
                        <a:latin typeface="Cambria Math" panose="02040503050406030204" pitchFamily="18" charset="0"/>
                      </a:rPr>
                      <m:t>)</m:t>
                    </m:r>
                  </m:oMath>
                </a14:m>
                <a:r>
                  <a:rPr lang="en-US" dirty="0"/>
                  <a:t> ??</a:t>
                </a:r>
              </a:p>
            </p:txBody>
          </p:sp>
        </mc:Choice>
        <mc:Fallback xmlns="">
          <p:sp>
            <p:nvSpPr>
              <p:cNvPr id="16" name="TextBox 15">
                <a:extLst>
                  <a:ext uri="{FF2B5EF4-FFF2-40B4-BE49-F238E27FC236}">
                    <a16:creationId xmlns:a16="http://schemas.microsoft.com/office/drawing/2014/main" id="{7F8AE3D6-24F2-51EC-4973-91C3DA2FB679}"/>
                  </a:ext>
                </a:extLst>
              </p:cNvPr>
              <p:cNvSpPr txBox="1">
                <a:spLocks noRot="1" noChangeAspect="1" noMove="1" noResize="1" noEditPoints="1" noAdjustHandles="1" noChangeArrowheads="1" noChangeShapeType="1" noTextEdit="1"/>
              </p:cNvSpPr>
              <p:nvPr/>
            </p:nvSpPr>
            <p:spPr>
              <a:xfrm>
                <a:off x="655983" y="5890719"/>
                <a:ext cx="2215607" cy="391646"/>
              </a:xfrm>
              <a:prstGeom prst="rect">
                <a:avLst/>
              </a:prstGeom>
              <a:blipFill>
                <a:blip r:embed="rId10"/>
                <a:stretch>
                  <a:fillRect l="-1136" t="-6250" r="-1136" b="-18750"/>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4BB5B61F-5E42-EACA-3D33-A337715CC58D}"/>
              </a:ext>
            </a:extLst>
          </p:cNvPr>
          <p:cNvSpPr txBox="1"/>
          <p:nvPr/>
        </p:nvSpPr>
        <p:spPr>
          <a:xfrm>
            <a:off x="655982" y="2395928"/>
            <a:ext cx="1517723" cy="369332"/>
          </a:xfrm>
          <a:prstGeom prst="rect">
            <a:avLst/>
          </a:prstGeom>
          <a:noFill/>
        </p:spPr>
        <p:txBody>
          <a:bodyPr wrap="none" rtlCol="0">
            <a:spAutoFit/>
          </a:bodyPr>
          <a:lstStyle/>
          <a:p>
            <a:r>
              <a:rPr lang="en-US" dirty="0"/>
              <a:t>negative bias?</a:t>
            </a:r>
          </a:p>
        </p:txBody>
      </p:sp>
      <p:sp>
        <p:nvSpPr>
          <p:cNvPr id="18" name="TextBox 17">
            <a:extLst>
              <a:ext uri="{FF2B5EF4-FFF2-40B4-BE49-F238E27FC236}">
                <a16:creationId xmlns:a16="http://schemas.microsoft.com/office/drawing/2014/main" id="{B37C61DD-9721-2C54-DFC9-2ABE9E1B6F29}"/>
              </a:ext>
            </a:extLst>
          </p:cNvPr>
          <p:cNvSpPr txBox="1"/>
          <p:nvPr/>
        </p:nvSpPr>
        <p:spPr>
          <a:xfrm>
            <a:off x="-75132" y="658225"/>
            <a:ext cx="1676998" cy="369332"/>
          </a:xfrm>
          <a:prstGeom prst="rect">
            <a:avLst/>
          </a:prstGeom>
          <a:noFill/>
        </p:spPr>
        <p:txBody>
          <a:bodyPr wrap="none" rtlCol="0">
            <a:spAutoFit/>
          </a:bodyPr>
          <a:lstStyle/>
          <a:p>
            <a:r>
              <a:rPr lang="en-US" dirty="0"/>
              <a:t>original formula</a:t>
            </a:r>
          </a:p>
        </p:txBody>
      </p:sp>
      <p:cxnSp>
        <p:nvCxnSpPr>
          <p:cNvPr id="8" name="Straight Arrow Connector 7">
            <a:extLst>
              <a:ext uri="{FF2B5EF4-FFF2-40B4-BE49-F238E27FC236}">
                <a16:creationId xmlns:a16="http://schemas.microsoft.com/office/drawing/2014/main" id="{F5BDEE1E-242E-89E4-5DF6-1F014E690077}"/>
              </a:ext>
            </a:extLst>
          </p:cNvPr>
          <p:cNvCxnSpPr/>
          <p:nvPr/>
        </p:nvCxnSpPr>
        <p:spPr>
          <a:xfrm flipV="1">
            <a:off x="4181707" y="1027557"/>
            <a:ext cx="2673154" cy="1754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1431E00-D81E-F1CA-3D19-50E17C61AE04}"/>
              </a:ext>
            </a:extLst>
          </p:cNvPr>
          <p:cNvCxnSpPr>
            <a:cxnSpLocks/>
          </p:cNvCxnSpPr>
          <p:nvPr/>
        </p:nvCxnSpPr>
        <p:spPr>
          <a:xfrm>
            <a:off x="4986206" y="2225257"/>
            <a:ext cx="1655967" cy="25314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1310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45AC35-A8A4-D444-A70C-B9BB95526EEA}"/>
              </a:ext>
            </a:extLst>
          </p:cNvPr>
          <p:cNvSpPr txBox="1"/>
          <p:nvPr/>
        </p:nvSpPr>
        <p:spPr>
          <a:xfrm>
            <a:off x="0" y="23673"/>
            <a:ext cx="8555612" cy="523220"/>
          </a:xfrm>
          <a:prstGeom prst="rect">
            <a:avLst/>
          </a:prstGeom>
          <a:noFill/>
        </p:spPr>
        <p:txBody>
          <a:bodyPr wrap="none" rtlCol="0">
            <a:spAutoFit/>
          </a:bodyPr>
          <a:lstStyle/>
          <a:p>
            <a:r>
              <a:rPr lang="en-US" sz="2800" dirty="0"/>
              <a:t>outlier analysis 1</a:t>
            </a:r>
            <a:r>
              <a:rPr lang="en-US" sz="2800" baseline="30000" dirty="0"/>
              <a:t>st</a:t>
            </a:r>
            <a:r>
              <a:rPr lang="en-US" sz="2800" dirty="0"/>
              <a:t> pass: use “imputed” </a:t>
            </a:r>
            <a:r>
              <a:rPr lang="en-US" sz="2800" dirty="0" err="1"/>
              <a:t>dbl</a:t>
            </a:r>
            <a:r>
              <a:rPr lang="en-US" sz="2800" dirty="0"/>
              <a:t> mutant fitness</a:t>
            </a:r>
          </a:p>
        </p:txBody>
      </p:sp>
      <p:sp>
        <p:nvSpPr>
          <p:cNvPr id="7" name="TextBox 6">
            <a:extLst>
              <a:ext uri="{FF2B5EF4-FFF2-40B4-BE49-F238E27FC236}">
                <a16:creationId xmlns:a16="http://schemas.microsoft.com/office/drawing/2014/main" id="{90344023-F7BA-63C4-6661-C02DC8700EE5}"/>
              </a:ext>
            </a:extLst>
          </p:cNvPr>
          <p:cNvSpPr txBox="1"/>
          <p:nvPr/>
        </p:nvSpPr>
        <p:spPr>
          <a:xfrm>
            <a:off x="0" y="546893"/>
            <a:ext cx="11560098" cy="3693319"/>
          </a:xfrm>
          <a:prstGeom prst="rect">
            <a:avLst/>
          </a:prstGeom>
          <a:noFill/>
        </p:spPr>
        <p:txBody>
          <a:bodyPr wrap="square" rtlCol="0">
            <a:spAutoFit/>
          </a:bodyPr>
          <a:lstStyle/>
          <a:p>
            <a:pPr marL="285750" indent="-285750">
              <a:buFont typeface="Arial" panose="020B0604020202020204" pitchFamily="34" charset="0"/>
              <a:buChar char="•"/>
            </a:pPr>
            <a:r>
              <a:rPr lang="en-US" dirty="0"/>
              <a:t>set </a:t>
            </a:r>
          </a:p>
          <a:p>
            <a:pPr marL="742950" lvl="1" indent="-285750">
              <a:buFont typeface="Arial" panose="020B0604020202020204" pitchFamily="34" charset="0"/>
              <a:buChar char="•"/>
            </a:pPr>
            <a:r>
              <a:rPr lang="en-US" dirty="0" err="1"/>
              <a:t>f_ik</a:t>
            </a:r>
            <a:r>
              <a:rPr lang="en-US" dirty="0"/>
              <a:t> = </a:t>
            </a:r>
            <a:r>
              <a:rPr lang="en-US" dirty="0" err="1"/>
              <a:t>f_i</a:t>
            </a:r>
            <a:r>
              <a:rPr lang="en-US" dirty="0"/>
              <a:t>*</a:t>
            </a:r>
            <a:r>
              <a:rPr lang="en-US" dirty="0" err="1"/>
              <a:t>f_k</a:t>
            </a:r>
            <a:r>
              <a:rPr lang="en-US" dirty="0"/>
              <a:t> + </a:t>
            </a:r>
            <a:r>
              <a:rPr lang="en-US" dirty="0" err="1"/>
              <a:t>e_ik</a:t>
            </a:r>
            <a:endParaRPr lang="en-US" dirty="0"/>
          </a:p>
          <a:p>
            <a:pPr marL="742950" lvl="1" indent="-285750">
              <a:buFont typeface="Arial" panose="020B0604020202020204" pitchFamily="34" charset="0"/>
              <a:buChar char="•"/>
            </a:pPr>
            <a:r>
              <a:rPr lang="en-US" dirty="0" err="1"/>
              <a:t>f_jk</a:t>
            </a:r>
            <a:r>
              <a:rPr lang="en-US" dirty="0"/>
              <a:t> = </a:t>
            </a:r>
            <a:r>
              <a:rPr lang="en-US" dirty="0" err="1"/>
              <a:t>f_j</a:t>
            </a:r>
            <a:r>
              <a:rPr lang="en-US" dirty="0"/>
              <a:t>*</a:t>
            </a:r>
            <a:r>
              <a:rPr lang="en-US" dirty="0" err="1"/>
              <a:t>f_k</a:t>
            </a:r>
            <a:r>
              <a:rPr lang="en-US" dirty="0"/>
              <a:t> + </a:t>
            </a:r>
            <a:r>
              <a:rPr lang="en-US" dirty="0" err="1"/>
              <a:t>e_jk</a:t>
            </a:r>
            <a:endParaRPr lang="en-US" dirty="0"/>
          </a:p>
          <a:p>
            <a:pPr marL="285750" indent="-285750">
              <a:buFont typeface="Arial" panose="020B0604020202020204" pitchFamily="34" charset="0"/>
              <a:buChar char="•"/>
            </a:pPr>
            <a:r>
              <a:rPr lang="en-US" dirty="0"/>
              <a:t>where LHS is imputed double mutant value</a:t>
            </a:r>
          </a:p>
          <a:p>
            <a:pPr marL="285750" indent="-285750">
              <a:buFont typeface="Arial" panose="020B0604020202020204" pitchFamily="34" charset="0"/>
              <a:buChar char="•"/>
            </a:pPr>
            <a:r>
              <a:rPr lang="en-US" dirty="0"/>
              <a:t>if I use reported values of </a:t>
            </a:r>
            <a:r>
              <a:rPr lang="en-US" dirty="0" err="1"/>
              <a:t>f_ik</a:t>
            </a:r>
            <a:r>
              <a:rPr lang="en-US" dirty="0"/>
              <a:t> and </a:t>
            </a:r>
            <a:r>
              <a:rPr lang="en-US" dirty="0" err="1"/>
              <a:t>f_jk</a:t>
            </a:r>
            <a:endParaRPr lang="en-US" dirty="0"/>
          </a:p>
          <a:p>
            <a:pPr marL="742950" lvl="1" indent="-285750">
              <a:buFont typeface="Arial" panose="020B0604020202020204" pitchFamily="34" charset="0"/>
              <a:buChar char="•"/>
            </a:pPr>
            <a:r>
              <a:rPr lang="en-US" dirty="0"/>
              <a:t>then the </a:t>
            </a:r>
            <a:r>
              <a:rPr lang="en-US" b="1" dirty="0"/>
              <a:t>multiplicative values </a:t>
            </a:r>
            <a:r>
              <a:rPr lang="en-US" dirty="0"/>
              <a:t>are different from </a:t>
            </a:r>
            <a:r>
              <a:rPr lang="en-US" b="1" dirty="0"/>
              <a:t>reported values </a:t>
            </a:r>
            <a:r>
              <a:rPr lang="en-US" dirty="0"/>
              <a:t>b/c of different scales AND different input values </a:t>
            </a:r>
          </a:p>
          <a:p>
            <a:pPr marL="742950" lvl="1" indent="-285750">
              <a:buFont typeface="Arial" panose="020B0604020202020204" pitchFamily="34" charset="0"/>
              <a:buChar char="•"/>
            </a:pPr>
            <a:r>
              <a:rPr lang="en-US" dirty="0"/>
              <a:t>instead of comparing </a:t>
            </a:r>
            <a:r>
              <a:rPr lang="en-US" b="1" dirty="0"/>
              <a:t>multiplicative values </a:t>
            </a:r>
            <a:r>
              <a:rPr lang="en-US" dirty="0"/>
              <a:t>to </a:t>
            </a:r>
            <a:r>
              <a:rPr lang="en-US" b="1" dirty="0"/>
              <a:t>reported values, </a:t>
            </a:r>
            <a:r>
              <a:rPr lang="en-US" dirty="0"/>
              <a:t>could compare to </a:t>
            </a:r>
            <a:r>
              <a:rPr lang="en-US" b="1" dirty="0"/>
              <a:t>recalculated cumulant values </a:t>
            </a:r>
            <a:r>
              <a:rPr lang="en-US" dirty="0"/>
              <a:t>and use reported double mutant fitness in both calculations</a:t>
            </a:r>
          </a:p>
          <a:p>
            <a:pPr marL="1200150" lvl="2" indent="-285750">
              <a:buFont typeface="Arial" panose="020B0604020202020204" pitchFamily="34" charset="0"/>
              <a:buChar char="•"/>
            </a:pPr>
            <a:r>
              <a:rPr lang="en-US" dirty="0"/>
              <a:t>but using reported </a:t>
            </a:r>
            <a:r>
              <a:rPr lang="en-US" dirty="0" err="1"/>
              <a:t>f_ik</a:t>
            </a:r>
            <a:r>
              <a:rPr lang="en-US" dirty="0"/>
              <a:t> and </a:t>
            </a:r>
            <a:r>
              <a:rPr lang="en-US" dirty="0" err="1"/>
              <a:t>f_jk</a:t>
            </a:r>
            <a:r>
              <a:rPr lang="en-US" dirty="0"/>
              <a:t> results in a negative bias w/ cumulant values, such that using their reported cutoff of +/- 0.08 results in many significantly negative interactions on cumulant scale (that weren’t originally reported) that aren’t significantly negative on the multiplicative scale, which we could report as false positive but…</a:t>
            </a:r>
          </a:p>
          <a:p>
            <a:endParaRPr lang="en-US" dirty="0"/>
          </a:p>
        </p:txBody>
      </p:sp>
      <p:pic>
        <p:nvPicPr>
          <p:cNvPr id="14" name="Picture 13">
            <a:extLst>
              <a:ext uri="{FF2B5EF4-FFF2-40B4-BE49-F238E27FC236}">
                <a16:creationId xmlns:a16="http://schemas.microsoft.com/office/drawing/2014/main" id="{1CA19F5A-A623-D992-3F31-91E448DB5883}"/>
              </a:ext>
            </a:extLst>
          </p:cNvPr>
          <p:cNvPicPr>
            <a:picLocks noChangeAspect="1"/>
          </p:cNvPicPr>
          <p:nvPr/>
        </p:nvPicPr>
        <p:blipFill>
          <a:blip r:embed="rId2"/>
          <a:stretch>
            <a:fillRect/>
          </a:stretch>
        </p:blipFill>
        <p:spPr>
          <a:xfrm>
            <a:off x="6553736" y="4828478"/>
            <a:ext cx="5603522" cy="2029522"/>
          </a:xfrm>
          <a:prstGeom prst="rect">
            <a:avLst/>
          </a:prstGeom>
        </p:spPr>
      </p:pic>
      <p:sp>
        <p:nvSpPr>
          <p:cNvPr id="17" name="TextBox 16">
            <a:extLst>
              <a:ext uri="{FF2B5EF4-FFF2-40B4-BE49-F238E27FC236}">
                <a16:creationId xmlns:a16="http://schemas.microsoft.com/office/drawing/2014/main" id="{52051347-0EB9-D83E-1FE6-8E48307113DC}"/>
              </a:ext>
            </a:extLst>
          </p:cNvPr>
          <p:cNvSpPr txBox="1"/>
          <p:nvPr/>
        </p:nvSpPr>
        <p:spPr>
          <a:xfrm>
            <a:off x="7951085" y="4459146"/>
            <a:ext cx="3295069" cy="369332"/>
          </a:xfrm>
          <a:prstGeom prst="rect">
            <a:avLst/>
          </a:prstGeom>
          <a:noFill/>
        </p:spPr>
        <p:txBody>
          <a:bodyPr wrap="none" rtlCol="0">
            <a:spAutoFit/>
          </a:bodyPr>
          <a:lstStyle/>
          <a:p>
            <a:r>
              <a:rPr lang="en-US" dirty="0"/>
              <a:t>using reported </a:t>
            </a:r>
            <a:r>
              <a:rPr lang="en-US" dirty="0" err="1"/>
              <a:t>dbl</a:t>
            </a:r>
            <a:r>
              <a:rPr lang="en-US" dirty="0"/>
              <a:t> mutant values</a:t>
            </a:r>
          </a:p>
        </p:txBody>
      </p:sp>
      <p:cxnSp>
        <p:nvCxnSpPr>
          <p:cNvPr id="18" name="Straight Arrow Connector 17">
            <a:extLst>
              <a:ext uri="{FF2B5EF4-FFF2-40B4-BE49-F238E27FC236}">
                <a16:creationId xmlns:a16="http://schemas.microsoft.com/office/drawing/2014/main" id="{4D9C994C-0562-3AFC-0F0B-0D6847BD1A0C}"/>
              </a:ext>
            </a:extLst>
          </p:cNvPr>
          <p:cNvCxnSpPr>
            <a:cxnSpLocks/>
          </p:cNvCxnSpPr>
          <p:nvPr/>
        </p:nvCxnSpPr>
        <p:spPr>
          <a:xfrm>
            <a:off x="5889318" y="3026768"/>
            <a:ext cx="1775838" cy="32843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021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4C93CA5-2E14-69B5-20FA-CC3C7572CB6E}"/>
              </a:ext>
            </a:extLst>
          </p:cNvPr>
          <p:cNvSpPr txBox="1"/>
          <p:nvPr/>
        </p:nvSpPr>
        <p:spPr>
          <a:xfrm>
            <a:off x="0" y="23673"/>
            <a:ext cx="8555612" cy="523220"/>
          </a:xfrm>
          <a:prstGeom prst="rect">
            <a:avLst/>
          </a:prstGeom>
          <a:noFill/>
        </p:spPr>
        <p:txBody>
          <a:bodyPr wrap="none" rtlCol="0">
            <a:spAutoFit/>
          </a:bodyPr>
          <a:lstStyle/>
          <a:p>
            <a:r>
              <a:rPr lang="en-US" sz="2800" dirty="0"/>
              <a:t>outlier analysis 1</a:t>
            </a:r>
            <a:r>
              <a:rPr lang="en-US" sz="2800" baseline="30000" dirty="0"/>
              <a:t>st</a:t>
            </a:r>
            <a:r>
              <a:rPr lang="en-US" sz="2800" dirty="0"/>
              <a:t> pass: use “imputed” </a:t>
            </a:r>
            <a:r>
              <a:rPr lang="en-US" sz="2800" dirty="0" err="1"/>
              <a:t>dbl</a:t>
            </a:r>
            <a:r>
              <a:rPr lang="en-US" sz="2800" dirty="0"/>
              <a:t> mutant fitness</a:t>
            </a:r>
          </a:p>
        </p:txBody>
      </p:sp>
      <p:pic>
        <p:nvPicPr>
          <p:cNvPr id="11" name="Picture 10">
            <a:extLst>
              <a:ext uri="{FF2B5EF4-FFF2-40B4-BE49-F238E27FC236}">
                <a16:creationId xmlns:a16="http://schemas.microsoft.com/office/drawing/2014/main" id="{5FD2C32D-00BC-A37F-2432-815BACA121CF}"/>
              </a:ext>
            </a:extLst>
          </p:cNvPr>
          <p:cNvPicPr>
            <a:picLocks noChangeAspect="1"/>
          </p:cNvPicPr>
          <p:nvPr/>
        </p:nvPicPr>
        <p:blipFill rotWithShape="1">
          <a:blip r:embed="rId3"/>
          <a:srcRect l="56546"/>
          <a:stretch/>
        </p:blipFill>
        <p:spPr>
          <a:xfrm>
            <a:off x="3508280" y="3336646"/>
            <a:ext cx="1576072" cy="1994818"/>
          </a:xfrm>
          <a:prstGeom prst="rect">
            <a:avLst/>
          </a:prstGeom>
        </p:spPr>
      </p:pic>
      <p:sp>
        <p:nvSpPr>
          <p:cNvPr id="2" name="TextBox 1">
            <a:extLst>
              <a:ext uri="{FF2B5EF4-FFF2-40B4-BE49-F238E27FC236}">
                <a16:creationId xmlns:a16="http://schemas.microsoft.com/office/drawing/2014/main" id="{FEF5B61C-5E5A-8B42-1FC4-9329E01E0EA4}"/>
              </a:ext>
            </a:extLst>
          </p:cNvPr>
          <p:cNvSpPr txBox="1"/>
          <p:nvPr/>
        </p:nvSpPr>
        <p:spPr>
          <a:xfrm>
            <a:off x="1173403" y="3673179"/>
            <a:ext cx="2316660" cy="246221"/>
          </a:xfrm>
          <a:prstGeom prst="rect">
            <a:avLst/>
          </a:prstGeom>
          <a:noFill/>
        </p:spPr>
        <p:txBody>
          <a:bodyPr wrap="none" rtlCol="0">
            <a:spAutoFit/>
          </a:bodyPr>
          <a:lstStyle/>
          <a:p>
            <a:r>
              <a:rPr lang="en-US" sz="1000" dirty="0"/>
              <a:t>both multiplicative and reported positive</a:t>
            </a:r>
          </a:p>
        </p:txBody>
      </p:sp>
      <p:sp>
        <p:nvSpPr>
          <p:cNvPr id="14" name="TextBox 13">
            <a:extLst>
              <a:ext uri="{FF2B5EF4-FFF2-40B4-BE49-F238E27FC236}">
                <a16:creationId xmlns:a16="http://schemas.microsoft.com/office/drawing/2014/main" id="{09DE8F0C-323C-0BDC-E573-BC08D41ACA6A}"/>
              </a:ext>
            </a:extLst>
          </p:cNvPr>
          <p:cNvSpPr txBox="1"/>
          <p:nvPr/>
        </p:nvSpPr>
        <p:spPr>
          <a:xfrm>
            <a:off x="1173403" y="3945500"/>
            <a:ext cx="1334020" cy="246221"/>
          </a:xfrm>
          <a:prstGeom prst="rect">
            <a:avLst/>
          </a:prstGeom>
          <a:noFill/>
        </p:spPr>
        <p:txBody>
          <a:bodyPr wrap="none" rtlCol="0">
            <a:spAutoFit/>
          </a:bodyPr>
          <a:lstStyle/>
          <a:p>
            <a:r>
              <a:rPr lang="en-US" sz="1000" dirty="0"/>
              <a:t>only reported positive</a:t>
            </a:r>
          </a:p>
        </p:txBody>
      </p:sp>
      <p:sp>
        <p:nvSpPr>
          <p:cNvPr id="15" name="TextBox 14">
            <a:extLst>
              <a:ext uri="{FF2B5EF4-FFF2-40B4-BE49-F238E27FC236}">
                <a16:creationId xmlns:a16="http://schemas.microsoft.com/office/drawing/2014/main" id="{92C7778D-6BC7-7DB4-DB33-C03AD3773876}"/>
              </a:ext>
            </a:extLst>
          </p:cNvPr>
          <p:cNvSpPr txBox="1"/>
          <p:nvPr/>
        </p:nvSpPr>
        <p:spPr>
          <a:xfrm>
            <a:off x="1173403" y="4229110"/>
            <a:ext cx="1576072" cy="246221"/>
          </a:xfrm>
          <a:prstGeom prst="rect">
            <a:avLst/>
          </a:prstGeom>
          <a:noFill/>
        </p:spPr>
        <p:txBody>
          <a:bodyPr wrap="none" rtlCol="0">
            <a:spAutoFit/>
          </a:bodyPr>
          <a:lstStyle/>
          <a:p>
            <a:r>
              <a:rPr lang="en-US" sz="1000" dirty="0"/>
              <a:t>only multiplicative positive</a:t>
            </a:r>
          </a:p>
        </p:txBody>
      </p:sp>
      <p:sp>
        <p:nvSpPr>
          <p:cNvPr id="16" name="TextBox 15">
            <a:extLst>
              <a:ext uri="{FF2B5EF4-FFF2-40B4-BE49-F238E27FC236}">
                <a16:creationId xmlns:a16="http://schemas.microsoft.com/office/drawing/2014/main" id="{6BAEE35E-3B2F-6975-B727-A95E733092E7}"/>
              </a:ext>
            </a:extLst>
          </p:cNvPr>
          <p:cNvSpPr txBox="1"/>
          <p:nvPr/>
        </p:nvSpPr>
        <p:spPr>
          <a:xfrm>
            <a:off x="1173403" y="4525394"/>
            <a:ext cx="2356735" cy="246221"/>
          </a:xfrm>
          <a:prstGeom prst="rect">
            <a:avLst/>
          </a:prstGeom>
          <a:noFill/>
        </p:spPr>
        <p:txBody>
          <a:bodyPr wrap="none" rtlCol="0">
            <a:spAutoFit/>
          </a:bodyPr>
          <a:lstStyle/>
          <a:p>
            <a:r>
              <a:rPr lang="en-US" sz="1000" dirty="0"/>
              <a:t>both multiplicative and reported negative</a:t>
            </a:r>
          </a:p>
        </p:txBody>
      </p:sp>
      <p:sp>
        <p:nvSpPr>
          <p:cNvPr id="17" name="TextBox 16">
            <a:extLst>
              <a:ext uri="{FF2B5EF4-FFF2-40B4-BE49-F238E27FC236}">
                <a16:creationId xmlns:a16="http://schemas.microsoft.com/office/drawing/2014/main" id="{054F8F77-046E-B500-5108-F7C36B0A252D}"/>
              </a:ext>
            </a:extLst>
          </p:cNvPr>
          <p:cNvSpPr txBox="1"/>
          <p:nvPr/>
        </p:nvSpPr>
        <p:spPr>
          <a:xfrm>
            <a:off x="1173403" y="4797715"/>
            <a:ext cx="1374094" cy="246221"/>
          </a:xfrm>
          <a:prstGeom prst="rect">
            <a:avLst/>
          </a:prstGeom>
          <a:noFill/>
        </p:spPr>
        <p:txBody>
          <a:bodyPr wrap="none" rtlCol="0">
            <a:spAutoFit/>
          </a:bodyPr>
          <a:lstStyle/>
          <a:p>
            <a:r>
              <a:rPr lang="en-US" sz="1000" dirty="0"/>
              <a:t>only reported negative</a:t>
            </a:r>
          </a:p>
        </p:txBody>
      </p:sp>
      <p:cxnSp>
        <p:nvCxnSpPr>
          <p:cNvPr id="4" name="Straight Connector 3">
            <a:extLst>
              <a:ext uri="{FF2B5EF4-FFF2-40B4-BE49-F238E27FC236}">
                <a16:creationId xmlns:a16="http://schemas.microsoft.com/office/drawing/2014/main" id="{E22AA646-0047-8472-0618-BB39A7A00E45}"/>
              </a:ext>
            </a:extLst>
          </p:cNvPr>
          <p:cNvCxnSpPr/>
          <p:nvPr/>
        </p:nvCxnSpPr>
        <p:spPr>
          <a:xfrm>
            <a:off x="327377" y="4475331"/>
            <a:ext cx="30480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A9DADFC-A1A6-503C-3C5B-AFC7E3775FB0}"/>
              </a:ext>
            </a:extLst>
          </p:cNvPr>
          <p:cNvSpPr txBox="1"/>
          <p:nvPr/>
        </p:nvSpPr>
        <p:spPr>
          <a:xfrm>
            <a:off x="1173403" y="5094565"/>
            <a:ext cx="1677062" cy="246221"/>
          </a:xfrm>
          <a:prstGeom prst="rect">
            <a:avLst/>
          </a:prstGeom>
          <a:noFill/>
        </p:spPr>
        <p:txBody>
          <a:bodyPr wrap="none" rtlCol="0">
            <a:spAutoFit/>
          </a:bodyPr>
          <a:lstStyle/>
          <a:p>
            <a:r>
              <a:rPr lang="en-US" sz="1000" dirty="0"/>
              <a:t>only multiplicative negative</a:t>
            </a:r>
          </a:p>
        </p:txBody>
      </p:sp>
      <p:pic>
        <p:nvPicPr>
          <p:cNvPr id="19" name="Picture 18">
            <a:extLst>
              <a:ext uri="{FF2B5EF4-FFF2-40B4-BE49-F238E27FC236}">
                <a16:creationId xmlns:a16="http://schemas.microsoft.com/office/drawing/2014/main" id="{9E3E2935-1071-4B03-28C9-36039961E65D}"/>
              </a:ext>
            </a:extLst>
          </p:cNvPr>
          <p:cNvPicPr>
            <a:picLocks noChangeAspect="1"/>
          </p:cNvPicPr>
          <p:nvPr/>
        </p:nvPicPr>
        <p:blipFill rotWithShape="1">
          <a:blip r:embed="rId4"/>
          <a:srcRect l="57265"/>
          <a:stretch/>
        </p:blipFill>
        <p:spPr>
          <a:xfrm>
            <a:off x="10080343" y="3304470"/>
            <a:ext cx="1677063" cy="2095500"/>
          </a:xfrm>
          <a:prstGeom prst="rect">
            <a:avLst/>
          </a:prstGeom>
        </p:spPr>
      </p:pic>
      <p:sp>
        <p:nvSpPr>
          <p:cNvPr id="20" name="TextBox 19">
            <a:extLst>
              <a:ext uri="{FF2B5EF4-FFF2-40B4-BE49-F238E27FC236}">
                <a16:creationId xmlns:a16="http://schemas.microsoft.com/office/drawing/2014/main" id="{18612750-C8E9-438D-1F69-D3EF28E5E4E8}"/>
              </a:ext>
            </a:extLst>
          </p:cNvPr>
          <p:cNvSpPr txBox="1"/>
          <p:nvPr/>
        </p:nvSpPr>
        <p:spPr>
          <a:xfrm>
            <a:off x="7788057" y="3657303"/>
            <a:ext cx="2345514" cy="246221"/>
          </a:xfrm>
          <a:prstGeom prst="rect">
            <a:avLst/>
          </a:prstGeom>
          <a:noFill/>
        </p:spPr>
        <p:txBody>
          <a:bodyPr wrap="none" rtlCol="0">
            <a:spAutoFit/>
          </a:bodyPr>
          <a:lstStyle/>
          <a:p>
            <a:r>
              <a:rPr lang="en-US" sz="1000" dirty="0"/>
              <a:t>both multiplicative and cumulant positive</a:t>
            </a:r>
          </a:p>
        </p:txBody>
      </p:sp>
      <p:sp>
        <p:nvSpPr>
          <p:cNvPr id="21" name="TextBox 20">
            <a:extLst>
              <a:ext uri="{FF2B5EF4-FFF2-40B4-BE49-F238E27FC236}">
                <a16:creationId xmlns:a16="http://schemas.microsoft.com/office/drawing/2014/main" id="{A2C494BD-524A-02DB-3C1B-6AB299000AA7}"/>
              </a:ext>
            </a:extLst>
          </p:cNvPr>
          <p:cNvSpPr txBox="1"/>
          <p:nvPr/>
        </p:nvSpPr>
        <p:spPr>
          <a:xfrm>
            <a:off x="7788057" y="3929624"/>
            <a:ext cx="1362874" cy="246221"/>
          </a:xfrm>
          <a:prstGeom prst="rect">
            <a:avLst/>
          </a:prstGeom>
          <a:noFill/>
        </p:spPr>
        <p:txBody>
          <a:bodyPr wrap="none" rtlCol="0">
            <a:spAutoFit/>
          </a:bodyPr>
          <a:lstStyle/>
          <a:p>
            <a:r>
              <a:rPr lang="en-US" sz="1000" dirty="0"/>
              <a:t>only cumulant positive</a:t>
            </a:r>
          </a:p>
        </p:txBody>
      </p:sp>
      <p:sp>
        <p:nvSpPr>
          <p:cNvPr id="22" name="TextBox 21">
            <a:extLst>
              <a:ext uri="{FF2B5EF4-FFF2-40B4-BE49-F238E27FC236}">
                <a16:creationId xmlns:a16="http://schemas.microsoft.com/office/drawing/2014/main" id="{C8FD94B6-361A-D95A-E9CB-08354396952A}"/>
              </a:ext>
            </a:extLst>
          </p:cNvPr>
          <p:cNvSpPr txBox="1"/>
          <p:nvPr/>
        </p:nvSpPr>
        <p:spPr>
          <a:xfrm>
            <a:off x="7788057" y="4213234"/>
            <a:ext cx="1576072" cy="246221"/>
          </a:xfrm>
          <a:prstGeom prst="rect">
            <a:avLst/>
          </a:prstGeom>
          <a:noFill/>
        </p:spPr>
        <p:txBody>
          <a:bodyPr wrap="none" rtlCol="0">
            <a:spAutoFit/>
          </a:bodyPr>
          <a:lstStyle/>
          <a:p>
            <a:r>
              <a:rPr lang="en-US" sz="1000" dirty="0"/>
              <a:t>only multiplicative positive</a:t>
            </a:r>
          </a:p>
        </p:txBody>
      </p:sp>
      <p:sp>
        <p:nvSpPr>
          <p:cNvPr id="23" name="TextBox 22">
            <a:extLst>
              <a:ext uri="{FF2B5EF4-FFF2-40B4-BE49-F238E27FC236}">
                <a16:creationId xmlns:a16="http://schemas.microsoft.com/office/drawing/2014/main" id="{8DAFCF47-850A-5271-2F83-29597DE974CD}"/>
              </a:ext>
            </a:extLst>
          </p:cNvPr>
          <p:cNvSpPr txBox="1"/>
          <p:nvPr/>
        </p:nvSpPr>
        <p:spPr>
          <a:xfrm>
            <a:off x="7788057" y="4509518"/>
            <a:ext cx="2385589" cy="246221"/>
          </a:xfrm>
          <a:prstGeom prst="rect">
            <a:avLst/>
          </a:prstGeom>
          <a:noFill/>
        </p:spPr>
        <p:txBody>
          <a:bodyPr wrap="none" rtlCol="0">
            <a:spAutoFit/>
          </a:bodyPr>
          <a:lstStyle/>
          <a:p>
            <a:r>
              <a:rPr lang="en-US" sz="1000" dirty="0"/>
              <a:t>both multiplicative and cumulant negative</a:t>
            </a:r>
          </a:p>
        </p:txBody>
      </p:sp>
      <p:sp>
        <p:nvSpPr>
          <p:cNvPr id="24" name="TextBox 23">
            <a:extLst>
              <a:ext uri="{FF2B5EF4-FFF2-40B4-BE49-F238E27FC236}">
                <a16:creationId xmlns:a16="http://schemas.microsoft.com/office/drawing/2014/main" id="{8D0EA86D-8A7B-F2D4-2812-8193FC4DD013}"/>
              </a:ext>
            </a:extLst>
          </p:cNvPr>
          <p:cNvSpPr txBox="1"/>
          <p:nvPr/>
        </p:nvSpPr>
        <p:spPr>
          <a:xfrm>
            <a:off x="7788057" y="4781839"/>
            <a:ext cx="1402948" cy="246221"/>
          </a:xfrm>
          <a:prstGeom prst="rect">
            <a:avLst/>
          </a:prstGeom>
          <a:noFill/>
        </p:spPr>
        <p:txBody>
          <a:bodyPr wrap="none" rtlCol="0">
            <a:spAutoFit/>
          </a:bodyPr>
          <a:lstStyle/>
          <a:p>
            <a:r>
              <a:rPr lang="en-US" sz="1000" dirty="0"/>
              <a:t>only cumulant negative</a:t>
            </a:r>
          </a:p>
        </p:txBody>
      </p:sp>
      <p:cxnSp>
        <p:nvCxnSpPr>
          <p:cNvPr id="25" name="Straight Connector 24">
            <a:extLst>
              <a:ext uri="{FF2B5EF4-FFF2-40B4-BE49-F238E27FC236}">
                <a16:creationId xmlns:a16="http://schemas.microsoft.com/office/drawing/2014/main" id="{B2B101AB-7CB8-DE86-52E6-6DDBC6E8F18A}"/>
              </a:ext>
            </a:extLst>
          </p:cNvPr>
          <p:cNvCxnSpPr/>
          <p:nvPr/>
        </p:nvCxnSpPr>
        <p:spPr>
          <a:xfrm>
            <a:off x="6942031" y="4459455"/>
            <a:ext cx="30480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144EAE7-B524-DC8F-2CCF-357A704FA8CE}"/>
              </a:ext>
            </a:extLst>
          </p:cNvPr>
          <p:cNvSpPr txBox="1"/>
          <p:nvPr/>
        </p:nvSpPr>
        <p:spPr>
          <a:xfrm>
            <a:off x="7788057" y="5078689"/>
            <a:ext cx="1677062" cy="246221"/>
          </a:xfrm>
          <a:prstGeom prst="rect">
            <a:avLst/>
          </a:prstGeom>
          <a:noFill/>
        </p:spPr>
        <p:txBody>
          <a:bodyPr wrap="none" rtlCol="0">
            <a:spAutoFit/>
          </a:bodyPr>
          <a:lstStyle/>
          <a:p>
            <a:r>
              <a:rPr lang="en-US" sz="1000" dirty="0"/>
              <a:t>only multiplicative negative</a:t>
            </a:r>
          </a:p>
        </p:txBody>
      </p:sp>
      <p:sp>
        <p:nvSpPr>
          <p:cNvPr id="28" name="TextBox 27">
            <a:extLst>
              <a:ext uri="{FF2B5EF4-FFF2-40B4-BE49-F238E27FC236}">
                <a16:creationId xmlns:a16="http://schemas.microsoft.com/office/drawing/2014/main" id="{3A5EC6CA-BCDB-7363-FF4E-96B0F6576162}"/>
              </a:ext>
            </a:extLst>
          </p:cNvPr>
          <p:cNvSpPr txBox="1"/>
          <p:nvPr/>
        </p:nvSpPr>
        <p:spPr>
          <a:xfrm>
            <a:off x="954157" y="1099930"/>
            <a:ext cx="2146870" cy="1477328"/>
          </a:xfrm>
          <a:prstGeom prst="rect">
            <a:avLst/>
          </a:prstGeom>
          <a:noFill/>
        </p:spPr>
        <p:txBody>
          <a:bodyPr wrap="none" rtlCol="0">
            <a:spAutoFit/>
          </a:bodyPr>
          <a:lstStyle/>
          <a:p>
            <a:r>
              <a:rPr lang="en-US" dirty="0" err="1"/>
              <a:t>cmulant</a:t>
            </a:r>
            <a:r>
              <a:rPr lang="en-US" dirty="0"/>
              <a:t> +/- 0.08</a:t>
            </a:r>
          </a:p>
          <a:p>
            <a:r>
              <a:rPr lang="en-US" dirty="0"/>
              <a:t>p &lt; 0.05</a:t>
            </a:r>
          </a:p>
          <a:p>
            <a:endParaRPr lang="en-US" dirty="0"/>
          </a:p>
          <a:p>
            <a:r>
              <a:rPr lang="en-US" dirty="0" err="1"/>
              <a:t>mulitplicative</a:t>
            </a:r>
            <a:r>
              <a:rPr lang="en-US" dirty="0"/>
              <a:t> 0.9,1.1</a:t>
            </a:r>
          </a:p>
          <a:p>
            <a:r>
              <a:rPr lang="en-US" dirty="0"/>
              <a:t>p &lt; 0.05</a:t>
            </a:r>
          </a:p>
        </p:txBody>
      </p:sp>
    </p:spTree>
    <p:extLst>
      <p:ext uri="{BB962C8B-B14F-4D97-AF65-F5344CB8AC3E}">
        <p14:creationId xmlns:p14="http://schemas.microsoft.com/office/powerpoint/2010/main" val="3249469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45AC35-A8A4-D444-A70C-B9BB95526EEA}"/>
              </a:ext>
            </a:extLst>
          </p:cNvPr>
          <p:cNvSpPr txBox="1"/>
          <p:nvPr/>
        </p:nvSpPr>
        <p:spPr>
          <a:xfrm>
            <a:off x="0" y="23673"/>
            <a:ext cx="4330673" cy="523220"/>
          </a:xfrm>
          <a:prstGeom prst="rect">
            <a:avLst/>
          </a:prstGeom>
          <a:noFill/>
        </p:spPr>
        <p:txBody>
          <a:bodyPr wrap="none" rtlCol="0">
            <a:spAutoFit/>
          </a:bodyPr>
          <a:lstStyle/>
          <a:p>
            <a:r>
              <a:rPr lang="en-US" sz="2800" dirty="0" err="1"/>
              <a:t>Kuzmin</a:t>
            </a:r>
            <a:r>
              <a:rPr lang="en-US" sz="2800" dirty="0"/>
              <a:t> 2020 outlier analysis</a:t>
            </a:r>
          </a:p>
        </p:txBody>
      </p:sp>
      <p:pic>
        <p:nvPicPr>
          <p:cNvPr id="3" name="Picture 2">
            <a:extLst>
              <a:ext uri="{FF2B5EF4-FFF2-40B4-BE49-F238E27FC236}">
                <a16:creationId xmlns:a16="http://schemas.microsoft.com/office/drawing/2014/main" id="{63FDAADD-3A70-611B-FBE6-001D1B43838F}"/>
              </a:ext>
            </a:extLst>
          </p:cNvPr>
          <p:cNvPicPr>
            <a:picLocks noChangeAspect="1"/>
          </p:cNvPicPr>
          <p:nvPr/>
        </p:nvPicPr>
        <p:blipFill>
          <a:blip r:embed="rId2"/>
          <a:stretch>
            <a:fillRect/>
          </a:stretch>
        </p:blipFill>
        <p:spPr>
          <a:xfrm>
            <a:off x="276816" y="1595680"/>
            <a:ext cx="11328400" cy="4038600"/>
          </a:xfrm>
          <a:prstGeom prst="rect">
            <a:avLst/>
          </a:prstGeom>
        </p:spPr>
      </p:pic>
      <p:sp>
        <p:nvSpPr>
          <p:cNvPr id="11" name="TextBox 10">
            <a:extLst>
              <a:ext uri="{FF2B5EF4-FFF2-40B4-BE49-F238E27FC236}">
                <a16:creationId xmlns:a16="http://schemas.microsoft.com/office/drawing/2014/main" id="{1C009BBD-85F9-0392-8AB1-87AD581EF530}"/>
              </a:ext>
            </a:extLst>
          </p:cNvPr>
          <p:cNvSpPr txBox="1"/>
          <p:nvPr/>
        </p:nvSpPr>
        <p:spPr>
          <a:xfrm>
            <a:off x="1718102" y="949349"/>
            <a:ext cx="3402150" cy="646331"/>
          </a:xfrm>
          <a:prstGeom prst="rect">
            <a:avLst/>
          </a:prstGeom>
          <a:noFill/>
        </p:spPr>
        <p:txBody>
          <a:bodyPr wrap="none" rtlCol="0">
            <a:spAutoFit/>
          </a:bodyPr>
          <a:lstStyle/>
          <a:p>
            <a:pPr algn="ctr"/>
            <a:r>
              <a:rPr lang="en-US" dirty="0"/>
              <a:t>multiplicative significantly positive</a:t>
            </a:r>
          </a:p>
          <a:p>
            <a:pPr algn="ctr"/>
            <a:r>
              <a:rPr lang="en-US" dirty="0"/>
              <a:t>cumulant not</a:t>
            </a:r>
          </a:p>
        </p:txBody>
      </p:sp>
      <p:sp>
        <p:nvSpPr>
          <p:cNvPr id="14" name="TextBox 13">
            <a:extLst>
              <a:ext uri="{FF2B5EF4-FFF2-40B4-BE49-F238E27FC236}">
                <a16:creationId xmlns:a16="http://schemas.microsoft.com/office/drawing/2014/main" id="{98EAE1E4-3021-4D7C-B351-063704027E15}"/>
              </a:ext>
            </a:extLst>
          </p:cNvPr>
          <p:cNvSpPr txBox="1"/>
          <p:nvPr/>
        </p:nvSpPr>
        <p:spPr>
          <a:xfrm>
            <a:off x="7541821" y="949349"/>
            <a:ext cx="3466270" cy="646331"/>
          </a:xfrm>
          <a:prstGeom prst="rect">
            <a:avLst/>
          </a:prstGeom>
          <a:noFill/>
        </p:spPr>
        <p:txBody>
          <a:bodyPr wrap="none" rtlCol="0">
            <a:spAutoFit/>
          </a:bodyPr>
          <a:lstStyle/>
          <a:p>
            <a:pPr algn="ctr"/>
            <a:r>
              <a:rPr lang="en-US" dirty="0"/>
              <a:t>multiplicative significantly negative</a:t>
            </a:r>
          </a:p>
          <a:p>
            <a:pPr algn="ctr"/>
            <a:r>
              <a:rPr lang="en-US" dirty="0"/>
              <a:t>cumulant not</a:t>
            </a:r>
          </a:p>
        </p:txBody>
      </p:sp>
      <p:cxnSp>
        <p:nvCxnSpPr>
          <p:cNvPr id="5" name="Straight Arrow Connector 4">
            <a:extLst>
              <a:ext uri="{FF2B5EF4-FFF2-40B4-BE49-F238E27FC236}">
                <a16:creationId xmlns:a16="http://schemas.microsoft.com/office/drawing/2014/main" id="{5D98C881-0002-DAF2-0B7B-D2E139B61649}"/>
              </a:ext>
            </a:extLst>
          </p:cNvPr>
          <p:cNvCxnSpPr/>
          <p:nvPr/>
        </p:nvCxnSpPr>
        <p:spPr>
          <a:xfrm flipV="1">
            <a:off x="1718102" y="5262320"/>
            <a:ext cx="312176" cy="8130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DA4666A-E883-FD5A-5B31-CE4467C33A09}"/>
              </a:ext>
            </a:extLst>
          </p:cNvPr>
          <p:cNvSpPr txBox="1"/>
          <p:nvPr/>
        </p:nvSpPr>
        <p:spPr>
          <a:xfrm>
            <a:off x="719847" y="6095945"/>
            <a:ext cx="1996509" cy="369332"/>
          </a:xfrm>
          <a:prstGeom prst="rect">
            <a:avLst/>
          </a:prstGeom>
          <a:noFill/>
        </p:spPr>
        <p:txBody>
          <a:bodyPr wrap="none" rtlCol="0">
            <a:spAutoFit/>
          </a:bodyPr>
          <a:lstStyle/>
          <a:p>
            <a:r>
              <a:rPr lang="en-US" dirty="0"/>
              <a:t>cumulant negative!</a:t>
            </a:r>
          </a:p>
        </p:txBody>
      </p:sp>
      <p:cxnSp>
        <p:nvCxnSpPr>
          <p:cNvPr id="16" name="Straight Arrow Connector 15">
            <a:extLst>
              <a:ext uri="{FF2B5EF4-FFF2-40B4-BE49-F238E27FC236}">
                <a16:creationId xmlns:a16="http://schemas.microsoft.com/office/drawing/2014/main" id="{F50E771C-5ED3-C749-1E1C-CC721360C23E}"/>
              </a:ext>
            </a:extLst>
          </p:cNvPr>
          <p:cNvCxnSpPr>
            <a:cxnSpLocks/>
          </p:cNvCxnSpPr>
          <p:nvPr/>
        </p:nvCxnSpPr>
        <p:spPr>
          <a:xfrm flipH="1" flipV="1">
            <a:off x="9236990" y="5262320"/>
            <a:ext cx="553146" cy="8220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B6902C7-2326-25B7-61E8-38FB6EEC6DF9}"/>
              </a:ext>
            </a:extLst>
          </p:cNvPr>
          <p:cNvSpPr txBox="1"/>
          <p:nvPr/>
        </p:nvSpPr>
        <p:spPr>
          <a:xfrm>
            <a:off x="8791881" y="6104936"/>
            <a:ext cx="2198807" cy="646331"/>
          </a:xfrm>
          <a:prstGeom prst="rect">
            <a:avLst/>
          </a:prstGeom>
          <a:noFill/>
        </p:spPr>
        <p:txBody>
          <a:bodyPr wrap="none" rtlCol="0">
            <a:spAutoFit/>
          </a:bodyPr>
          <a:lstStyle/>
          <a:p>
            <a:pPr algn="ctr"/>
            <a:r>
              <a:rPr lang="en-US" dirty="0"/>
              <a:t>cumulant positive!</a:t>
            </a:r>
          </a:p>
          <a:p>
            <a:pPr algn="ctr"/>
            <a:r>
              <a:rPr lang="en-US" dirty="0"/>
              <a:t>some significantly so!</a:t>
            </a:r>
          </a:p>
        </p:txBody>
      </p:sp>
    </p:spTree>
    <p:extLst>
      <p:ext uri="{BB962C8B-B14F-4D97-AF65-F5344CB8AC3E}">
        <p14:creationId xmlns:p14="http://schemas.microsoft.com/office/powerpoint/2010/main" val="170784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45AC35-A8A4-D444-A70C-B9BB95526EEA}"/>
              </a:ext>
            </a:extLst>
          </p:cNvPr>
          <p:cNvSpPr txBox="1"/>
          <p:nvPr/>
        </p:nvSpPr>
        <p:spPr>
          <a:xfrm>
            <a:off x="0" y="23673"/>
            <a:ext cx="4330673" cy="523220"/>
          </a:xfrm>
          <a:prstGeom prst="rect">
            <a:avLst/>
          </a:prstGeom>
          <a:noFill/>
        </p:spPr>
        <p:txBody>
          <a:bodyPr wrap="none" rtlCol="0">
            <a:spAutoFit/>
          </a:bodyPr>
          <a:lstStyle/>
          <a:p>
            <a:r>
              <a:rPr lang="en-US" sz="2800" dirty="0" err="1"/>
              <a:t>Kuzmin</a:t>
            </a:r>
            <a:r>
              <a:rPr lang="en-US" sz="2800" dirty="0"/>
              <a:t> 2020 outlier analysis</a:t>
            </a:r>
          </a:p>
        </p:txBody>
      </p:sp>
      <p:sp>
        <p:nvSpPr>
          <p:cNvPr id="11" name="TextBox 10">
            <a:extLst>
              <a:ext uri="{FF2B5EF4-FFF2-40B4-BE49-F238E27FC236}">
                <a16:creationId xmlns:a16="http://schemas.microsoft.com/office/drawing/2014/main" id="{1C009BBD-85F9-0392-8AB1-87AD581EF530}"/>
              </a:ext>
            </a:extLst>
          </p:cNvPr>
          <p:cNvSpPr txBox="1"/>
          <p:nvPr/>
        </p:nvSpPr>
        <p:spPr>
          <a:xfrm>
            <a:off x="432201" y="726455"/>
            <a:ext cx="3466270" cy="646331"/>
          </a:xfrm>
          <a:prstGeom prst="rect">
            <a:avLst/>
          </a:prstGeom>
          <a:noFill/>
        </p:spPr>
        <p:txBody>
          <a:bodyPr wrap="none" rtlCol="0">
            <a:spAutoFit/>
          </a:bodyPr>
          <a:lstStyle/>
          <a:p>
            <a:pPr algn="ctr"/>
            <a:r>
              <a:rPr lang="en-US" dirty="0"/>
              <a:t>multiplicative significantly negative</a:t>
            </a:r>
          </a:p>
          <a:p>
            <a:pPr algn="ctr"/>
            <a:r>
              <a:rPr lang="en-US" dirty="0"/>
              <a:t>cumulant positive</a:t>
            </a:r>
          </a:p>
        </p:txBody>
      </p:sp>
      <p:pic>
        <p:nvPicPr>
          <p:cNvPr id="4" name="Picture 3">
            <a:extLst>
              <a:ext uri="{FF2B5EF4-FFF2-40B4-BE49-F238E27FC236}">
                <a16:creationId xmlns:a16="http://schemas.microsoft.com/office/drawing/2014/main" id="{B8AF901D-FB37-73B8-00D9-55BBFA330125}"/>
              </a:ext>
            </a:extLst>
          </p:cNvPr>
          <p:cNvPicPr>
            <a:picLocks noChangeAspect="1"/>
          </p:cNvPicPr>
          <p:nvPr/>
        </p:nvPicPr>
        <p:blipFill rotWithShape="1">
          <a:blip r:embed="rId3"/>
          <a:srcRect l="7775"/>
          <a:stretch/>
        </p:blipFill>
        <p:spPr>
          <a:xfrm>
            <a:off x="29545" y="1597992"/>
            <a:ext cx="6066455" cy="5262320"/>
          </a:xfrm>
          <a:prstGeom prst="rect">
            <a:avLst/>
          </a:prstGeom>
        </p:spPr>
      </p:pic>
      <p:pic>
        <p:nvPicPr>
          <p:cNvPr id="9" name="Picture 8">
            <a:extLst>
              <a:ext uri="{FF2B5EF4-FFF2-40B4-BE49-F238E27FC236}">
                <a16:creationId xmlns:a16="http://schemas.microsoft.com/office/drawing/2014/main" id="{A9FED1E6-ACBA-2761-B32A-4A073A4F65F6}"/>
              </a:ext>
            </a:extLst>
          </p:cNvPr>
          <p:cNvPicPr>
            <a:picLocks noChangeAspect="1"/>
          </p:cNvPicPr>
          <p:nvPr/>
        </p:nvPicPr>
        <p:blipFill rotWithShape="1">
          <a:blip r:embed="rId4"/>
          <a:srcRect l="8853"/>
          <a:stretch/>
        </p:blipFill>
        <p:spPr>
          <a:xfrm>
            <a:off x="6261315" y="768208"/>
            <a:ext cx="5935626" cy="6094416"/>
          </a:xfrm>
          <a:prstGeom prst="rect">
            <a:avLst/>
          </a:prstGeom>
        </p:spPr>
      </p:pic>
    </p:spTree>
    <p:extLst>
      <p:ext uri="{BB962C8B-B14F-4D97-AF65-F5344CB8AC3E}">
        <p14:creationId xmlns:p14="http://schemas.microsoft.com/office/powerpoint/2010/main" val="1036990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45AC35-A8A4-D444-A70C-B9BB95526EEA}"/>
              </a:ext>
            </a:extLst>
          </p:cNvPr>
          <p:cNvSpPr txBox="1"/>
          <p:nvPr/>
        </p:nvSpPr>
        <p:spPr>
          <a:xfrm>
            <a:off x="0" y="23673"/>
            <a:ext cx="4330673" cy="523220"/>
          </a:xfrm>
          <a:prstGeom prst="rect">
            <a:avLst/>
          </a:prstGeom>
          <a:noFill/>
        </p:spPr>
        <p:txBody>
          <a:bodyPr wrap="none" rtlCol="0">
            <a:spAutoFit/>
          </a:bodyPr>
          <a:lstStyle/>
          <a:p>
            <a:r>
              <a:rPr lang="en-US" sz="2800" dirty="0" err="1"/>
              <a:t>Kuzmin</a:t>
            </a:r>
            <a:r>
              <a:rPr lang="en-US" sz="2800" dirty="0"/>
              <a:t> 2020 outlier analysis</a:t>
            </a:r>
          </a:p>
        </p:txBody>
      </p:sp>
      <p:sp>
        <p:nvSpPr>
          <p:cNvPr id="11" name="TextBox 10">
            <a:extLst>
              <a:ext uri="{FF2B5EF4-FFF2-40B4-BE49-F238E27FC236}">
                <a16:creationId xmlns:a16="http://schemas.microsoft.com/office/drawing/2014/main" id="{1C009BBD-85F9-0392-8AB1-87AD581EF530}"/>
              </a:ext>
            </a:extLst>
          </p:cNvPr>
          <p:cNvSpPr txBox="1"/>
          <p:nvPr/>
        </p:nvSpPr>
        <p:spPr>
          <a:xfrm>
            <a:off x="464263" y="726455"/>
            <a:ext cx="3402150" cy="646331"/>
          </a:xfrm>
          <a:prstGeom prst="rect">
            <a:avLst/>
          </a:prstGeom>
          <a:noFill/>
        </p:spPr>
        <p:txBody>
          <a:bodyPr wrap="none" rtlCol="0">
            <a:spAutoFit/>
          </a:bodyPr>
          <a:lstStyle/>
          <a:p>
            <a:pPr algn="ctr"/>
            <a:r>
              <a:rPr lang="en-US" dirty="0"/>
              <a:t>multiplicative significantly positive</a:t>
            </a:r>
          </a:p>
          <a:p>
            <a:pPr algn="ctr"/>
            <a:r>
              <a:rPr lang="en-US" dirty="0"/>
              <a:t>cumulant negative</a:t>
            </a:r>
          </a:p>
        </p:txBody>
      </p:sp>
      <p:pic>
        <p:nvPicPr>
          <p:cNvPr id="3" name="Picture 2">
            <a:extLst>
              <a:ext uri="{FF2B5EF4-FFF2-40B4-BE49-F238E27FC236}">
                <a16:creationId xmlns:a16="http://schemas.microsoft.com/office/drawing/2014/main" id="{C87413B9-8AAA-03A8-5AB3-F792278C7290}"/>
              </a:ext>
            </a:extLst>
          </p:cNvPr>
          <p:cNvPicPr>
            <a:picLocks noChangeAspect="1"/>
          </p:cNvPicPr>
          <p:nvPr/>
        </p:nvPicPr>
        <p:blipFill rotWithShape="1">
          <a:blip r:embed="rId3"/>
          <a:srcRect l="8852"/>
          <a:stretch/>
        </p:blipFill>
        <p:spPr>
          <a:xfrm>
            <a:off x="1274630" y="1901662"/>
            <a:ext cx="8985569" cy="3724221"/>
          </a:xfrm>
          <a:prstGeom prst="rect">
            <a:avLst/>
          </a:prstGeom>
        </p:spPr>
      </p:pic>
    </p:spTree>
    <p:extLst>
      <p:ext uri="{BB962C8B-B14F-4D97-AF65-F5344CB8AC3E}">
        <p14:creationId xmlns:p14="http://schemas.microsoft.com/office/powerpoint/2010/main" val="3522447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3A09-BA3C-D1CA-437B-06BE6DA6C46C}"/>
              </a:ext>
            </a:extLst>
          </p:cNvPr>
          <p:cNvSpPr>
            <a:spLocks noGrp="1"/>
          </p:cNvSpPr>
          <p:nvPr>
            <p:ph type="ctrTitle"/>
          </p:nvPr>
        </p:nvSpPr>
        <p:spPr/>
        <p:txBody>
          <a:bodyPr/>
          <a:lstStyle/>
          <a:p>
            <a:r>
              <a:rPr lang="en-US" dirty="0"/>
              <a:t>XXX update</a:t>
            </a:r>
          </a:p>
        </p:txBody>
      </p:sp>
    </p:spTree>
    <p:extLst>
      <p:ext uri="{BB962C8B-B14F-4D97-AF65-F5344CB8AC3E}">
        <p14:creationId xmlns:p14="http://schemas.microsoft.com/office/powerpoint/2010/main" val="579967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84E568D-02EE-7E87-392E-E6744AF3505C}"/>
                  </a:ext>
                </a:extLst>
              </p:cNvPr>
              <p:cNvSpPr txBox="1"/>
              <p:nvPr/>
            </p:nvSpPr>
            <p:spPr>
              <a:xfrm>
                <a:off x="1025169" y="3426139"/>
                <a:ext cx="1570686" cy="1244956"/>
              </a:xfrm>
              <a:prstGeom prst="rect">
                <a:avLst/>
              </a:prstGeom>
              <a:noFill/>
            </p:spPr>
            <p:txBody>
              <a:bodyPr wrap="none" rtlCol="0">
                <a:spAutoFit/>
              </a:bodyPr>
              <a:lstStyle/>
              <a:p>
                <a:r>
                  <a:rPr lang="en-US" dirty="0"/>
                  <a:t>Crosses</a:t>
                </a:r>
                <a:endParaRPr lang="en-US" b="0" dirty="0"/>
              </a:p>
              <a:p>
                <a:pPr marL="342900" indent="-342900">
                  <a:buFont typeface="+mj-lt"/>
                  <a:buAutoNum type="arabi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sub>
                    </m:sSub>
                  </m:oMath>
                </a14:m>
                <a:r>
                  <a:rPr lang="en-US" b="0" dirty="0"/>
                  <a:t>   X</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 </m:t>
                    </m:r>
                  </m:oMath>
                </a14:m>
                <a:endParaRPr lang="en-US" b="0" i="1" dirty="0">
                  <a:latin typeface="Cambria Math" panose="02040503050406030204" pitchFamily="18" charset="0"/>
                </a:endParaRPr>
              </a:p>
              <a:p>
                <a:pPr marL="342900" indent="-342900">
                  <a:buFont typeface="+mj-lt"/>
                  <a:buAutoNum type="arabi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sub>
                    </m:sSub>
                  </m:oMath>
                </a14:m>
                <a:r>
                  <a:rPr lang="en-US" b="0" dirty="0"/>
                  <a:t>   X</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 </m:t>
                    </m:r>
                  </m:oMath>
                </a14:m>
                <a:endParaRPr lang="en-US" b="0" i="1" dirty="0">
                  <a:latin typeface="Cambria Math" panose="02040503050406030204" pitchFamily="18" charset="0"/>
                </a:endParaRPr>
              </a:p>
              <a:p>
                <a:pPr marL="342900" indent="-342900">
                  <a:buFont typeface="+mj-lt"/>
                  <a:buAutoNum type="arabi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𝑖𝑗</m:t>
                        </m:r>
                      </m:sub>
                    </m:sSub>
                  </m:oMath>
                </a14:m>
                <a:r>
                  <a:rPr lang="en-US" b="0" dirty="0"/>
                  <a:t>    X</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 </m:t>
                    </m:r>
                  </m:oMath>
                </a14:m>
                <a:endParaRPr lang="en-US" dirty="0"/>
              </a:p>
            </p:txBody>
          </p:sp>
        </mc:Choice>
        <mc:Fallback xmlns="">
          <p:sp>
            <p:nvSpPr>
              <p:cNvPr id="21" name="TextBox 20">
                <a:extLst>
                  <a:ext uri="{FF2B5EF4-FFF2-40B4-BE49-F238E27FC236}">
                    <a16:creationId xmlns:a16="http://schemas.microsoft.com/office/drawing/2014/main" id="{784E568D-02EE-7E87-392E-E6744AF3505C}"/>
                  </a:ext>
                </a:extLst>
              </p:cNvPr>
              <p:cNvSpPr txBox="1">
                <a:spLocks noRot="1" noChangeAspect="1" noMove="1" noResize="1" noEditPoints="1" noAdjustHandles="1" noChangeArrowheads="1" noChangeShapeType="1" noTextEdit="1"/>
              </p:cNvSpPr>
              <p:nvPr/>
            </p:nvSpPr>
            <p:spPr>
              <a:xfrm>
                <a:off x="1025169" y="3426139"/>
                <a:ext cx="1570686" cy="1244956"/>
              </a:xfrm>
              <a:prstGeom prst="rect">
                <a:avLst/>
              </a:prstGeom>
              <a:blipFill>
                <a:blip r:embed="rId2"/>
                <a:stretch>
                  <a:fillRect l="-3200" t="-2020" r="-800" b="-6061"/>
                </a:stretch>
              </a:blipFill>
            </p:spPr>
            <p:txBody>
              <a:bodyPr/>
              <a:lstStyle/>
              <a:p>
                <a:r>
                  <a:rPr lang="en-US">
                    <a:noFill/>
                  </a:rPr>
                  <a:t> </a:t>
                </a:r>
              </a:p>
            </p:txBody>
          </p:sp>
        </mc:Fallback>
      </mc:AlternateContent>
      <p:sp>
        <p:nvSpPr>
          <p:cNvPr id="22" name="Right Brace 21">
            <a:extLst>
              <a:ext uri="{FF2B5EF4-FFF2-40B4-BE49-F238E27FC236}">
                <a16:creationId xmlns:a16="http://schemas.microsoft.com/office/drawing/2014/main" id="{B67C21C5-F0F9-865B-6847-640DCE9102ED}"/>
              </a:ext>
            </a:extLst>
          </p:cNvPr>
          <p:cNvSpPr/>
          <p:nvPr/>
        </p:nvSpPr>
        <p:spPr>
          <a:xfrm>
            <a:off x="2837417" y="3760417"/>
            <a:ext cx="220525" cy="598714"/>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6C37D4A-37EA-C608-C772-4C0B3AAC2727}"/>
                  </a:ext>
                </a:extLst>
              </p:cNvPr>
              <p:cNvSpPr txBox="1"/>
              <p:nvPr/>
            </p:nvSpPr>
            <p:spPr>
              <a:xfrm>
                <a:off x="3057192" y="3835662"/>
                <a:ext cx="2295052" cy="391646"/>
              </a:xfrm>
              <a:prstGeom prst="rect">
                <a:avLst/>
              </a:prstGeom>
              <a:noFill/>
            </p:spPr>
            <p:txBody>
              <a:bodyPr wrap="none" rtlCol="0">
                <a:spAutoFit/>
              </a:bodyPr>
              <a:lstStyle/>
              <a:p>
                <a:r>
                  <a:rPr lang="en-US" dirty="0"/>
                  <a:t>measure </a:t>
                </a:r>
                <a14:m>
                  <m:oMath xmlns:m="http://schemas.openxmlformats.org/officeDocument/2006/math">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r>
                          <a:rPr lang="en-US" b="0" i="1" smtClean="0">
                            <a:latin typeface="Cambria Math" panose="02040503050406030204" pitchFamily="18" charset="0"/>
                          </a:rPr>
                          <m:t>, </m:t>
                        </m:r>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oMath>
                </a14:m>
                <a:endParaRPr lang="en-US" dirty="0"/>
              </a:p>
            </p:txBody>
          </p:sp>
        </mc:Choice>
        <mc:Fallback xmlns="">
          <p:sp>
            <p:nvSpPr>
              <p:cNvPr id="23" name="TextBox 22">
                <a:extLst>
                  <a:ext uri="{FF2B5EF4-FFF2-40B4-BE49-F238E27FC236}">
                    <a16:creationId xmlns:a16="http://schemas.microsoft.com/office/drawing/2014/main" id="{B6C37D4A-37EA-C608-C772-4C0B3AAC2727}"/>
                  </a:ext>
                </a:extLst>
              </p:cNvPr>
              <p:cNvSpPr txBox="1">
                <a:spLocks noRot="1" noChangeAspect="1" noMove="1" noResize="1" noEditPoints="1" noAdjustHandles="1" noChangeArrowheads="1" noChangeShapeType="1" noTextEdit="1"/>
              </p:cNvSpPr>
              <p:nvPr/>
            </p:nvSpPr>
            <p:spPr>
              <a:xfrm>
                <a:off x="3057192" y="3835662"/>
                <a:ext cx="2295052" cy="391646"/>
              </a:xfrm>
              <a:prstGeom prst="rect">
                <a:avLst/>
              </a:prstGeom>
              <a:blipFill>
                <a:blip r:embed="rId3"/>
                <a:stretch>
                  <a:fillRect l="-2198" t="-3125"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8F07C0E1-2269-058F-A1E8-D3C1376DB64A}"/>
                  </a:ext>
                </a:extLst>
              </p:cNvPr>
              <p:cNvSpPr txBox="1"/>
              <p:nvPr/>
            </p:nvSpPr>
            <p:spPr>
              <a:xfrm>
                <a:off x="336755" y="881298"/>
                <a:ext cx="7658187" cy="646331"/>
              </a:xfrm>
              <a:prstGeom prst="rect">
                <a:avLst/>
              </a:prstGeom>
              <a:noFill/>
            </p:spPr>
            <p:txBody>
              <a:bodyPr wrap="none" rtlCol="0">
                <a:spAutoFit/>
              </a:bodyPr>
              <a:lstStyle/>
              <a:p>
                <a:pPr marL="285750" indent="-285750">
                  <a:buFont typeface="Arial" panose="020B0604020202020204" pitchFamily="34" charset="0"/>
                  <a:buChar char="•"/>
                </a:pPr>
                <a:r>
                  <a:rPr lang="en-US" dirty="0"/>
                  <a:t>data consist of crossing many strains to create triple mutants</a:t>
                </a:r>
              </a:p>
              <a:p>
                <a:pPr marL="742950" lvl="1" indent="-285750">
                  <a:buFont typeface="Arial" panose="020B0604020202020204" pitchFamily="34" charset="0"/>
                  <a:buChar char="•"/>
                </a:pPr>
                <a:r>
                  <a:rPr lang="en-US" dirty="0"/>
                  <a:t>many contain allele </a:t>
                </a:r>
                <a:r>
                  <a:rPr lang="en-US" i="1" dirty="0"/>
                  <a:t>ho</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 (below as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 which has negligible fitness effect</a:t>
                </a:r>
              </a:p>
            </p:txBody>
          </p:sp>
        </mc:Choice>
        <mc:Fallback xmlns="">
          <p:sp>
            <p:nvSpPr>
              <p:cNvPr id="24" name="TextBox 23">
                <a:extLst>
                  <a:ext uri="{FF2B5EF4-FFF2-40B4-BE49-F238E27FC236}">
                    <a16:creationId xmlns:a16="http://schemas.microsoft.com/office/drawing/2014/main" id="{8F07C0E1-2269-058F-A1E8-D3C1376DB64A}"/>
                  </a:ext>
                </a:extLst>
              </p:cNvPr>
              <p:cNvSpPr txBox="1">
                <a:spLocks noRot="1" noChangeAspect="1" noMove="1" noResize="1" noEditPoints="1" noAdjustHandles="1" noChangeArrowheads="1" noChangeShapeType="1" noTextEdit="1"/>
              </p:cNvSpPr>
              <p:nvPr/>
            </p:nvSpPr>
            <p:spPr>
              <a:xfrm>
                <a:off x="336755" y="881298"/>
                <a:ext cx="7658187" cy="646331"/>
              </a:xfrm>
              <a:prstGeom prst="rect">
                <a:avLst/>
              </a:prstGeom>
              <a:blipFill>
                <a:blip r:embed="rId4"/>
                <a:stretch>
                  <a:fillRect l="-497" t="-3846" b="-15385"/>
                </a:stretch>
              </a:blipFill>
            </p:spPr>
            <p:txBody>
              <a:bodyPr/>
              <a:lstStyle/>
              <a:p>
                <a:r>
                  <a:rPr lang="en-US">
                    <a:noFill/>
                  </a:rPr>
                  <a:t> </a:t>
                </a:r>
              </a:p>
            </p:txBody>
          </p:sp>
        </mc:Fallback>
      </mc:AlternateContent>
      <p:sp>
        <p:nvSpPr>
          <p:cNvPr id="25" name="Right Brace 24">
            <a:extLst>
              <a:ext uri="{FF2B5EF4-FFF2-40B4-BE49-F238E27FC236}">
                <a16:creationId xmlns:a16="http://schemas.microsoft.com/office/drawing/2014/main" id="{386CDB3E-A18C-5F4E-E728-A5BD901ABB78}"/>
              </a:ext>
            </a:extLst>
          </p:cNvPr>
          <p:cNvSpPr/>
          <p:nvPr/>
        </p:nvSpPr>
        <p:spPr>
          <a:xfrm>
            <a:off x="2836667" y="4378273"/>
            <a:ext cx="220525" cy="195943"/>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4C9E118-0A72-27EC-B226-1CB1DF0CCC0B}"/>
                  </a:ext>
                </a:extLst>
              </p:cNvPr>
              <p:cNvSpPr txBox="1"/>
              <p:nvPr/>
            </p:nvSpPr>
            <p:spPr>
              <a:xfrm>
                <a:off x="3056817" y="4272653"/>
                <a:ext cx="1412823" cy="391646"/>
              </a:xfrm>
              <a:prstGeom prst="rect">
                <a:avLst/>
              </a:prstGeom>
              <a:noFill/>
            </p:spPr>
            <p:txBody>
              <a:bodyPr wrap="none" rtlCol="0">
                <a:spAutoFit/>
              </a:bodyPr>
              <a:lstStyle/>
              <a:p>
                <a:r>
                  <a:rPr lang="en-US" dirty="0"/>
                  <a:t>measure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oMath>
                </a14:m>
                <a:endParaRPr lang="en-US" dirty="0"/>
              </a:p>
            </p:txBody>
          </p:sp>
        </mc:Choice>
        <mc:Fallback xmlns="">
          <p:sp>
            <p:nvSpPr>
              <p:cNvPr id="26" name="TextBox 25">
                <a:extLst>
                  <a:ext uri="{FF2B5EF4-FFF2-40B4-BE49-F238E27FC236}">
                    <a16:creationId xmlns:a16="http://schemas.microsoft.com/office/drawing/2014/main" id="{D4C9E118-0A72-27EC-B226-1CB1DF0CCC0B}"/>
                  </a:ext>
                </a:extLst>
              </p:cNvPr>
              <p:cNvSpPr txBox="1">
                <a:spLocks noRot="1" noChangeAspect="1" noMove="1" noResize="1" noEditPoints="1" noAdjustHandles="1" noChangeArrowheads="1" noChangeShapeType="1" noTextEdit="1"/>
              </p:cNvSpPr>
              <p:nvPr/>
            </p:nvSpPr>
            <p:spPr>
              <a:xfrm>
                <a:off x="3056817" y="4272653"/>
                <a:ext cx="1412823" cy="391646"/>
              </a:xfrm>
              <a:prstGeom prst="rect">
                <a:avLst/>
              </a:prstGeom>
              <a:blipFill>
                <a:blip r:embed="rId5"/>
                <a:stretch>
                  <a:fillRect l="-3571" t="-6250" b="-18750"/>
                </a:stretch>
              </a:blipFill>
            </p:spPr>
            <p:txBody>
              <a:bodyPr/>
              <a:lstStyle/>
              <a:p>
                <a:r>
                  <a:rPr lang="en-US">
                    <a:noFill/>
                  </a:rPr>
                  <a:t> </a:t>
                </a:r>
              </a:p>
            </p:txBody>
          </p:sp>
        </mc:Fallback>
      </mc:AlternateContent>
      <p:cxnSp>
        <p:nvCxnSpPr>
          <p:cNvPr id="28" name="Straight Arrow Connector 27">
            <a:extLst>
              <a:ext uri="{FF2B5EF4-FFF2-40B4-BE49-F238E27FC236}">
                <a16:creationId xmlns:a16="http://schemas.microsoft.com/office/drawing/2014/main" id="{EE89FF43-1087-225F-E790-2CEBA5C989BA}"/>
              </a:ext>
            </a:extLst>
          </p:cNvPr>
          <p:cNvCxnSpPr/>
          <p:nvPr/>
        </p:nvCxnSpPr>
        <p:spPr>
          <a:xfrm flipV="1">
            <a:off x="1131296" y="4802816"/>
            <a:ext cx="370114" cy="1001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3F94DC3-779D-D0D0-7A4D-1945D0035909}"/>
              </a:ext>
            </a:extLst>
          </p:cNvPr>
          <p:cNvSpPr txBox="1"/>
          <p:nvPr/>
        </p:nvSpPr>
        <p:spPr>
          <a:xfrm>
            <a:off x="693353" y="5804301"/>
            <a:ext cx="918136" cy="646331"/>
          </a:xfrm>
          <a:prstGeom prst="rect">
            <a:avLst/>
          </a:prstGeom>
          <a:noFill/>
        </p:spPr>
        <p:txBody>
          <a:bodyPr wrap="none" rtlCol="0">
            <a:spAutoFit/>
          </a:bodyPr>
          <a:lstStyle/>
          <a:p>
            <a:pPr algn="ctr"/>
            <a:r>
              <a:rPr lang="en-US" dirty="0"/>
              <a:t>“query”</a:t>
            </a:r>
          </a:p>
          <a:p>
            <a:pPr algn="ctr"/>
            <a:r>
              <a:rPr lang="en-US" dirty="0"/>
              <a:t>strain</a:t>
            </a:r>
          </a:p>
        </p:txBody>
      </p:sp>
      <p:sp>
        <p:nvSpPr>
          <p:cNvPr id="30" name="TextBox 29">
            <a:extLst>
              <a:ext uri="{FF2B5EF4-FFF2-40B4-BE49-F238E27FC236}">
                <a16:creationId xmlns:a16="http://schemas.microsoft.com/office/drawing/2014/main" id="{19571970-71D1-A9B2-54D3-8C6491A2C787}"/>
              </a:ext>
            </a:extLst>
          </p:cNvPr>
          <p:cNvSpPr txBox="1"/>
          <p:nvPr/>
        </p:nvSpPr>
        <p:spPr>
          <a:xfrm>
            <a:off x="1999684" y="5804300"/>
            <a:ext cx="855042" cy="646331"/>
          </a:xfrm>
          <a:prstGeom prst="rect">
            <a:avLst/>
          </a:prstGeom>
          <a:noFill/>
        </p:spPr>
        <p:txBody>
          <a:bodyPr wrap="none" rtlCol="0">
            <a:spAutoFit/>
          </a:bodyPr>
          <a:lstStyle/>
          <a:p>
            <a:pPr algn="ctr"/>
            <a:r>
              <a:rPr lang="en-US" dirty="0"/>
              <a:t>“array”</a:t>
            </a:r>
          </a:p>
          <a:p>
            <a:pPr algn="ctr"/>
            <a:r>
              <a:rPr lang="en-US" dirty="0"/>
              <a:t>strain</a:t>
            </a:r>
          </a:p>
        </p:txBody>
      </p:sp>
      <p:cxnSp>
        <p:nvCxnSpPr>
          <p:cNvPr id="31" name="Straight Arrow Connector 30">
            <a:extLst>
              <a:ext uri="{FF2B5EF4-FFF2-40B4-BE49-F238E27FC236}">
                <a16:creationId xmlns:a16="http://schemas.microsoft.com/office/drawing/2014/main" id="{42D71BF7-ED3E-EF4C-EF81-9A480C1223D6}"/>
              </a:ext>
            </a:extLst>
          </p:cNvPr>
          <p:cNvCxnSpPr>
            <a:cxnSpLocks/>
          </p:cNvCxnSpPr>
          <p:nvPr/>
        </p:nvCxnSpPr>
        <p:spPr>
          <a:xfrm flipH="1" flipV="1">
            <a:off x="2334422" y="4802816"/>
            <a:ext cx="92783" cy="1001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3237170-0331-49CB-01BF-7C317D3F5C9B}"/>
              </a:ext>
            </a:extLst>
          </p:cNvPr>
          <p:cNvSpPr txBox="1"/>
          <p:nvPr/>
        </p:nvSpPr>
        <p:spPr>
          <a:xfrm>
            <a:off x="0" y="23673"/>
            <a:ext cx="4845494" cy="523220"/>
          </a:xfrm>
          <a:prstGeom prst="rect">
            <a:avLst/>
          </a:prstGeom>
          <a:noFill/>
        </p:spPr>
        <p:txBody>
          <a:bodyPr wrap="none" rtlCol="0">
            <a:spAutoFit/>
          </a:bodyPr>
          <a:lstStyle/>
          <a:p>
            <a:r>
              <a:rPr lang="en-US" sz="2800" dirty="0" err="1"/>
              <a:t>kuzmin</a:t>
            </a:r>
            <a:r>
              <a:rPr lang="en-US" sz="2800" dirty="0"/>
              <a:t> et al experimental setup</a:t>
            </a:r>
          </a:p>
        </p:txBody>
      </p:sp>
      <p:grpSp>
        <p:nvGrpSpPr>
          <p:cNvPr id="35" name="Group 34">
            <a:extLst>
              <a:ext uri="{FF2B5EF4-FFF2-40B4-BE49-F238E27FC236}">
                <a16:creationId xmlns:a16="http://schemas.microsoft.com/office/drawing/2014/main" id="{64B3CD2D-FF63-A06C-E796-7CAE169A857A}"/>
              </a:ext>
            </a:extLst>
          </p:cNvPr>
          <p:cNvGrpSpPr/>
          <p:nvPr/>
        </p:nvGrpSpPr>
        <p:grpSpPr>
          <a:xfrm>
            <a:off x="9036556" y="-867995"/>
            <a:ext cx="2964129" cy="2858061"/>
            <a:chOff x="8100725" y="1206188"/>
            <a:chExt cx="2964129" cy="2858061"/>
          </a:xfrm>
        </p:grpSpPr>
        <p:sp>
          <p:nvSpPr>
            <p:cNvPr id="36" name="Arc 35">
              <a:extLst>
                <a:ext uri="{FF2B5EF4-FFF2-40B4-BE49-F238E27FC236}">
                  <a16:creationId xmlns:a16="http://schemas.microsoft.com/office/drawing/2014/main" id="{E5591491-5AB8-D340-01F5-EAFEE1FD5C97}"/>
                </a:ext>
              </a:extLst>
            </p:cNvPr>
            <p:cNvSpPr/>
            <p:nvPr/>
          </p:nvSpPr>
          <p:spPr>
            <a:xfrm rot="7985765">
              <a:off x="8232235" y="1147275"/>
              <a:ext cx="2527021" cy="2644848"/>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 name="Oval 36">
              <a:extLst>
                <a:ext uri="{FF2B5EF4-FFF2-40B4-BE49-F238E27FC236}">
                  <a16:creationId xmlns:a16="http://schemas.microsoft.com/office/drawing/2014/main" id="{DD5EED14-B254-1A59-0D15-C1507DF4DBFE}"/>
                </a:ext>
              </a:extLst>
            </p:cNvPr>
            <p:cNvSpPr>
              <a:spLocks noChangeAspect="1"/>
            </p:cNvSpPr>
            <p:nvPr/>
          </p:nvSpPr>
          <p:spPr>
            <a:xfrm>
              <a:off x="8348870" y="2938483"/>
              <a:ext cx="457200" cy="438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2513CD9-F271-1A2C-4089-2B063A9347A2}"/>
                    </a:ext>
                  </a:extLst>
                </p:cNvPr>
                <p:cNvSpPr txBox="1"/>
                <p:nvPr/>
              </p:nvSpPr>
              <p:spPr>
                <a:xfrm>
                  <a:off x="8352413" y="2936070"/>
                  <a:ext cx="4028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m:oMathPara>
                  </a14:m>
                  <a:endParaRPr lang="en-US" dirty="0"/>
                </a:p>
              </p:txBody>
            </p:sp>
          </mc:Choice>
          <mc:Fallback xmlns="">
            <p:sp>
              <p:nvSpPr>
                <p:cNvPr id="38" name="TextBox 37">
                  <a:extLst>
                    <a:ext uri="{FF2B5EF4-FFF2-40B4-BE49-F238E27FC236}">
                      <a16:creationId xmlns:a16="http://schemas.microsoft.com/office/drawing/2014/main" id="{F2513CD9-F271-1A2C-4089-2B063A9347A2}"/>
                    </a:ext>
                  </a:extLst>
                </p:cNvPr>
                <p:cNvSpPr txBox="1">
                  <a:spLocks noRot="1" noChangeAspect="1" noMove="1" noResize="1" noEditPoints="1" noAdjustHandles="1" noChangeArrowheads="1" noChangeShapeType="1" noTextEdit="1"/>
                </p:cNvSpPr>
                <p:nvPr/>
              </p:nvSpPr>
              <p:spPr>
                <a:xfrm>
                  <a:off x="8352413" y="2936070"/>
                  <a:ext cx="402803" cy="369332"/>
                </a:xfrm>
                <a:prstGeom prst="rect">
                  <a:avLst/>
                </a:prstGeom>
                <a:blipFill>
                  <a:blip r:embed="rId6"/>
                  <a:stretch>
                    <a:fillRect b="-16667"/>
                  </a:stretch>
                </a:blipFill>
              </p:spPr>
              <p:txBody>
                <a:bodyPr/>
                <a:lstStyle/>
                <a:p>
                  <a:r>
                    <a:rPr lang="en-US">
                      <a:noFill/>
                    </a:rPr>
                    <a:t> </a:t>
                  </a:r>
                </a:p>
              </p:txBody>
            </p:sp>
          </mc:Fallback>
        </mc:AlternateContent>
        <p:sp>
          <p:nvSpPr>
            <p:cNvPr id="39" name="Oval 38">
              <a:extLst>
                <a:ext uri="{FF2B5EF4-FFF2-40B4-BE49-F238E27FC236}">
                  <a16:creationId xmlns:a16="http://schemas.microsoft.com/office/drawing/2014/main" id="{AF5B656C-8F63-3E09-690B-97A7697897CC}"/>
                </a:ext>
              </a:extLst>
            </p:cNvPr>
            <p:cNvSpPr>
              <a:spLocks noChangeAspect="1"/>
            </p:cNvSpPr>
            <p:nvPr/>
          </p:nvSpPr>
          <p:spPr>
            <a:xfrm>
              <a:off x="9342645" y="2938483"/>
              <a:ext cx="457200" cy="438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0040381E-36F4-2B3A-D38D-E84161EA66AE}"/>
                    </a:ext>
                  </a:extLst>
                </p:cNvPr>
                <p:cNvSpPr txBox="1"/>
                <p:nvPr/>
              </p:nvSpPr>
              <p:spPr>
                <a:xfrm>
                  <a:off x="9370415" y="2938696"/>
                  <a:ext cx="412997"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m:oMathPara>
                  </a14:m>
                  <a:endParaRPr lang="en-US" dirty="0"/>
                </a:p>
              </p:txBody>
            </p:sp>
          </mc:Choice>
          <mc:Fallback xmlns="">
            <p:sp>
              <p:nvSpPr>
                <p:cNvPr id="40" name="TextBox 39">
                  <a:extLst>
                    <a:ext uri="{FF2B5EF4-FFF2-40B4-BE49-F238E27FC236}">
                      <a16:creationId xmlns:a16="http://schemas.microsoft.com/office/drawing/2014/main" id="{0040381E-36F4-2B3A-D38D-E84161EA66AE}"/>
                    </a:ext>
                  </a:extLst>
                </p:cNvPr>
                <p:cNvSpPr txBox="1">
                  <a:spLocks noRot="1" noChangeAspect="1" noMove="1" noResize="1" noEditPoints="1" noAdjustHandles="1" noChangeArrowheads="1" noChangeShapeType="1" noTextEdit="1"/>
                </p:cNvSpPr>
                <p:nvPr/>
              </p:nvSpPr>
              <p:spPr>
                <a:xfrm>
                  <a:off x="9370415" y="2938696"/>
                  <a:ext cx="412997" cy="391646"/>
                </a:xfrm>
                <a:prstGeom prst="rect">
                  <a:avLst/>
                </a:prstGeom>
                <a:blipFill>
                  <a:blip r:embed="rId7"/>
                  <a:stretch>
                    <a:fillRect b="-9677"/>
                  </a:stretch>
                </a:blipFill>
              </p:spPr>
              <p:txBody>
                <a:bodyPr/>
                <a:lstStyle/>
                <a:p>
                  <a:r>
                    <a:rPr lang="en-US">
                      <a:noFill/>
                    </a:rPr>
                    <a:t> </a:t>
                  </a:r>
                </a:p>
              </p:txBody>
            </p:sp>
          </mc:Fallback>
        </mc:AlternateContent>
        <p:sp>
          <p:nvSpPr>
            <p:cNvPr id="41" name="Oval 40">
              <a:extLst>
                <a:ext uri="{FF2B5EF4-FFF2-40B4-BE49-F238E27FC236}">
                  <a16:creationId xmlns:a16="http://schemas.microsoft.com/office/drawing/2014/main" id="{AD9AA542-9B4B-5026-5615-4937D4DC67B7}"/>
                </a:ext>
              </a:extLst>
            </p:cNvPr>
            <p:cNvSpPr>
              <a:spLocks noChangeAspect="1"/>
            </p:cNvSpPr>
            <p:nvPr/>
          </p:nvSpPr>
          <p:spPr>
            <a:xfrm>
              <a:off x="10336420" y="2938483"/>
              <a:ext cx="457200" cy="438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Arc 41">
              <a:extLst>
                <a:ext uri="{FF2B5EF4-FFF2-40B4-BE49-F238E27FC236}">
                  <a16:creationId xmlns:a16="http://schemas.microsoft.com/office/drawing/2014/main" id="{191E9BAD-7971-F068-B29C-2D5396E68F74}"/>
                </a:ext>
              </a:extLst>
            </p:cNvPr>
            <p:cNvSpPr/>
            <p:nvPr/>
          </p:nvSpPr>
          <p:spPr>
            <a:xfrm rot="18877889">
              <a:off x="8564963" y="2826349"/>
              <a:ext cx="1010623" cy="1031749"/>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 name="Arc 42">
              <a:extLst>
                <a:ext uri="{FF2B5EF4-FFF2-40B4-BE49-F238E27FC236}">
                  <a16:creationId xmlns:a16="http://schemas.microsoft.com/office/drawing/2014/main" id="{AA160ADF-639C-7A6C-6F1D-6549806A7D78}"/>
                </a:ext>
              </a:extLst>
            </p:cNvPr>
            <p:cNvSpPr/>
            <p:nvPr/>
          </p:nvSpPr>
          <p:spPr>
            <a:xfrm rot="8098124">
              <a:off x="9562821" y="2472724"/>
              <a:ext cx="1010623" cy="1031749"/>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Oval 43">
              <a:extLst>
                <a:ext uri="{FF2B5EF4-FFF2-40B4-BE49-F238E27FC236}">
                  <a16:creationId xmlns:a16="http://schemas.microsoft.com/office/drawing/2014/main" id="{74261959-E65D-3975-4CFC-9F63F2C347C4}"/>
                </a:ext>
              </a:extLst>
            </p:cNvPr>
            <p:cNvSpPr/>
            <p:nvPr/>
          </p:nvSpPr>
          <p:spPr>
            <a:xfrm>
              <a:off x="8100725" y="2368070"/>
              <a:ext cx="2964129" cy="1696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42050FB7-4129-4920-9559-8C844166E905}"/>
                    </a:ext>
                  </a:extLst>
                </p:cNvPr>
                <p:cNvSpPr txBox="1"/>
                <p:nvPr/>
              </p:nvSpPr>
              <p:spPr>
                <a:xfrm>
                  <a:off x="10364582" y="2947625"/>
                  <a:ext cx="4452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oMath>
                    </m:oMathPara>
                  </a14:m>
                  <a:endParaRPr lang="en-US" dirty="0"/>
                </a:p>
              </p:txBody>
            </p:sp>
          </mc:Choice>
          <mc:Fallback xmlns="">
            <p:sp>
              <p:nvSpPr>
                <p:cNvPr id="45" name="TextBox 44">
                  <a:extLst>
                    <a:ext uri="{FF2B5EF4-FFF2-40B4-BE49-F238E27FC236}">
                      <a16:creationId xmlns:a16="http://schemas.microsoft.com/office/drawing/2014/main" id="{42050FB7-4129-4920-9559-8C844166E905}"/>
                    </a:ext>
                  </a:extLst>
                </p:cNvPr>
                <p:cNvSpPr txBox="1">
                  <a:spLocks noRot="1" noChangeAspect="1" noMove="1" noResize="1" noEditPoints="1" noAdjustHandles="1" noChangeArrowheads="1" noChangeShapeType="1" noTextEdit="1"/>
                </p:cNvSpPr>
                <p:nvPr/>
              </p:nvSpPr>
              <p:spPr>
                <a:xfrm>
                  <a:off x="10364582" y="2947625"/>
                  <a:ext cx="445250" cy="369332"/>
                </a:xfrm>
                <a:prstGeom prst="rect">
                  <a:avLst/>
                </a:prstGeom>
                <a:blipFill>
                  <a:blip r:embed="rId8"/>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AE751837-B2F8-4725-7D3B-914D0B0A67C1}"/>
                    </a:ext>
                  </a:extLst>
                </p:cNvPr>
                <p:cNvSpPr txBox="1"/>
                <p:nvPr/>
              </p:nvSpPr>
              <p:spPr>
                <a:xfrm>
                  <a:off x="8820567" y="2480820"/>
                  <a:ext cx="497829"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Sub>
                      </m:oMath>
                    </m:oMathPara>
                  </a14:m>
                  <a:endParaRPr lang="en-US" dirty="0"/>
                </a:p>
              </p:txBody>
            </p:sp>
          </mc:Choice>
          <mc:Fallback xmlns="">
            <p:sp>
              <p:nvSpPr>
                <p:cNvPr id="46" name="TextBox 45">
                  <a:extLst>
                    <a:ext uri="{FF2B5EF4-FFF2-40B4-BE49-F238E27FC236}">
                      <a16:creationId xmlns:a16="http://schemas.microsoft.com/office/drawing/2014/main" id="{AE751837-B2F8-4725-7D3B-914D0B0A67C1}"/>
                    </a:ext>
                  </a:extLst>
                </p:cNvPr>
                <p:cNvSpPr txBox="1">
                  <a:spLocks noRot="1" noChangeAspect="1" noMove="1" noResize="1" noEditPoints="1" noAdjustHandles="1" noChangeArrowheads="1" noChangeShapeType="1" noTextEdit="1"/>
                </p:cNvSpPr>
                <p:nvPr/>
              </p:nvSpPr>
              <p:spPr>
                <a:xfrm>
                  <a:off x="8820567" y="2480820"/>
                  <a:ext cx="497829" cy="391646"/>
                </a:xfrm>
                <a:prstGeom prst="rect">
                  <a:avLst/>
                </a:prstGeom>
                <a:blipFill>
                  <a:blip r:embed="rId9"/>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821FE1B4-8EDE-3A72-78E3-D918015EA40E}"/>
                    </a:ext>
                  </a:extLst>
                </p:cNvPr>
                <p:cNvSpPr txBox="1"/>
                <p:nvPr/>
              </p:nvSpPr>
              <p:spPr>
                <a:xfrm>
                  <a:off x="9504617" y="3282325"/>
                  <a:ext cx="519758"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oMath>
                    </m:oMathPara>
                  </a14:m>
                  <a:endParaRPr lang="en-US" dirty="0"/>
                </a:p>
              </p:txBody>
            </p:sp>
          </mc:Choice>
          <mc:Fallback xmlns="">
            <p:sp>
              <p:nvSpPr>
                <p:cNvPr id="47" name="TextBox 46">
                  <a:extLst>
                    <a:ext uri="{FF2B5EF4-FFF2-40B4-BE49-F238E27FC236}">
                      <a16:creationId xmlns:a16="http://schemas.microsoft.com/office/drawing/2014/main" id="{821FE1B4-8EDE-3A72-78E3-D918015EA40E}"/>
                    </a:ext>
                  </a:extLst>
                </p:cNvPr>
                <p:cNvSpPr txBox="1">
                  <a:spLocks noRot="1" noChangeAspect="1" noMove="1" noResize="1" noEditPoints="1" noAdjustHandles="1" noChangeArrowheads="1" noChangeShapeType="1" noTextEdit="1"/>
                </p:cNvSpPr>
                <p:nvPr/>
              </p:nvSpPr>
              <p:spPr>
                <a:xfrm>
                  <a:off x="9504617" y="3282325"/>
                  <a:ext cx="519758" cy="391646"/>
                </a:xfrm>
                <a:prstGeom prst="rect">
                  <a:avLst/>
                </a:prstGeom>
                <a:blipFill>
                  <a:blip r:embed="rId10"/>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CD1F4931-F19B-457E-A906-46A86560425E}"/>
                    </a:ext>
                  </a:extLst>
                </p:cNvPr>
                <p:cNvSpPr txBox="1"/>
                <p:nvPr/>
              </p:nvSpPr>
              <p:spPr>
                <a:xfrm>
                  <a:off x="8586791" y="3458681"/>
                  <a:ext cx="5210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oMath>
                    </m:oMathPara>
                  </a14:m>
                  <a:endParaRPr lang="en-US" dirty="0"/>
                </a:p>
              </p:txBody>
            </p:sp>
          </mc:Choice>
          <mc:Fallback xmlns="">
            <p:sp>
              <p:nvSpPr>
                <p:cNvPr id="48" name="TextBox 47">
                  <a:extLst>
                    <a:ext uri="{FF2B5EF4-FFF2-40B4-BE49-F238E27FC236}">
                      <a16:creationId xmlns:a16="http://schemas.microsoft.com/office/drawing/2014/main" id="{CD1F4931-F19B-457E-A906-46A86560425E}"/>
                    </a:ext>
                  </a:extLst>
                </p:cNvPr>
                <p:cNvSpPr txBox="1">
                  <a:spLocks noRot="1" noChangeAspect="1" noMove="1" noResize="1" noEditPoints="1" noAdjustHandles="1" noChangeArrowheads="1" noChangeShapeType="1" noTextEdit="1"/>
                </p:cNvSpPr>
                <p:nvPr/>
              </p:nvSpPr>
              <p:spPr>
                <a:xfrm>
                  <a:off x="8586791" y="3458681"/>
                  <a:ext cx="521040"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EAD3421E-6088-CF35-038C-5ED6ADDC6225}"/>
                    </a:ext>
                  </a:extLst>
                </p:cNvPr>
                <p:cNvSpPr txBox="1"/>
                <p:nvPr/>
              </p:nvSpPr>
              <p:spPr>
                <a:xfrm>
                  <a:off x="9285563" y="1999643"/>
                  <a:ext cx="598305"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oMath>
                    </m:oMathPara>
                  </a14:m>
                  <a:endParaRPr lang="en-US" dirty="0"/>
                </a:p>
              </p:txBody>
            </p:sp>
          </mc:Choice>
          <mc:Fallback xmlns="">
            <p:sp>
              <p:nvSpPr>
                <p:cNvPr id="49" name="TextBox 48">
                  <a:extLst>
                    <a:ext uri="{FF2B5EF4-FFF2-40B4-BE49-F238E27FC236}">
                      <a16:creationId xmlns:a16="http://schemas.microsoft.com/office/drawing/2014/main" id="{EAD3421E-6088-CF35-038C-5ED6ADDC6225}"/>
                    </a:ext>
                  </a:extLst>
                </p:cNvPr>
                <p:cNvSpPr txBox="1">
                  <a:spLocks noRot="1" noChangeAspect="1" noMove="1" noResize="1" noEditPoints="1" noAdjustHandles="1" noChangeArrowheads="1" noChangeShapeType="1" noTextEdit="1"/>
                </p:cNvSpPr>
                <p:nvPr/>
              </p:nvSpPr>
              <p:spPr>
                <a:xfrm>
                  <a:off x="9285563" y="1999643"/>
                  <a:ext cx="598305" cy="391646"/>
                </a:xfrm>
                <a:prstGeom prst="rect">
                  <a:avLst/>
                </a:prstGeom>
                <a:blipFill>
                  <a:blip r:embed="rId12"/>
                  <a:stretch>
                    <a:fillRect b="-967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E294F4AB-55C7-9C85-B9E1-695073C441DB}"/>
                  </a:ext>
                </a:extLst>
              </p:cNvPr>
              <p:cNvSpPr txBox="1"/>
              <p:nvPr/>
            </p:nvSpPr>
            <p:spPr>
              <a:xfrm>
                <a:off x="336755" y="2039865"/>
                <a:ext cx="4489434" cy="690958"/>
              </a:xfrm>
              <a:prstGeom prst="rect">
                <a:avLst/>
              </a:prstGeom>
              <a:noFill/>
            </p:spPr>
            <p:txBody>
              <a:bodyPr wrap="none" rtlCol="0">
                <a:spAutoFit/>
              </a:bodyPr>
              <a:lstStyle/>
              <a:p>
                <a:pPr marL="285750" indent="-285750">
                  <a:buFont typeface="Arial" panose="020B0604020202020204" pitchFamily="34" charset="0"/>
                  <a:buChar char="•"/>
                </a:pPr>
                <a:r>
                  <a:rPr lang="en-US" dirty="0"/>
                  <a:t>Kuzmin et al use 3 crosses to measure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oMath>
                </a14:m>
                <a:r>
                  <a:rPr lang="en-US" dirty="0"/>
                  <a:t> </a:t>
                </a:r>
              </a:p>
              <a:p>
                <a:pPr marL="742950" lvl="1" indent="-285750">
                  <a:buFont typeface="Arial" panose="020B0604020202020204" pitchFamily="34" charset="0"/>
                  <a:buChar char="•"/>
                </a:pPr>
                <a:r>
                  <a:rPr lang="en-US" dirty="0"/>
                  <a:t> setup allows them to ignore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Sub>
                  </m:oMath>
                </a14:m>
                <a:endParaRPr lang="en-US" dirty="0"/>
              </a:p>
            </p:txBody>
          </p:sp>
        </mc:Choice>
        <mc:Fallback xmlns="">
          <p:sp>
            <p:nvSpPr>
              <p:cNvPr id="50" name="TextBox 49">
                <a:extLst>
                  <a:ext uri="{FF2B5EF4-FFF2-40B4-BE49-F238E27FC236}">
                    <a16:creationId xmlns:a16="http://schemas.microsoft.com/office/drawing/2014/main" id="{E294F4AB-55C7-9C85-B9E1-695073C441DB}"/>
                  </a:ext>
                </a:extLst>
              </p:cNvPr>
              <p:cNvSpPr txBox="1">
                <a:spLocks noRot="1" noChangeAspect="1" noMove="1" noResize="1" noEditPoints="1" noAdjustHandles="1" noChangeArrowheads="1" noChangeShapeType="1" noTextEdit="1"/>
              </p:cNvSpPr>
              <p:nvPr/>
            </p:nvSpPr>
            <p:spPr>
              <a:xfrm>
                <a:off x="336755" y="2039865"/>
                <a:ext cx="4489434" cy="690958"/>
              </a:xfrm>
              <a:prstGeom prst="rect">
                <a:avLst/>
              </a:prstGeom>
              <a:blipFill>
                <a:blip r:embed="rId13"/>
                <a:stretch>
                  <a:fillRect l="-845" t="-3571" b="-8929"/>
                </a:stretch>
              </a:blipFill>
            </p:spPr>
            <p:txBody>
              <a:bodyPr/>
              <a:lstStyle/>
              <a:p>
                <a:r>
                  <a:rPr lang="en-US">
                    <a:noFill/>
                  </a:rPr>
                  <a:t> </a:t>
                </a:r>
              </a:p>
            </p:txBody>
          </p:sp>
        </mc:Fallback>
      </mc:AlternateContent>
    </p:spTree>
    <p:extLst>
      <p:ext uri="{BB962C8B-B14F-4D97-AF65-F5344CB8AC3E}">
        <p14:creationId xmlns:p14="http://schemas.microsoft.com/office/powerpoint/2010/main" val="2512653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254BD-CE95-959E-4A41-994F0BFA02EB}"/>
              </a:ext>
            </a:extLst>
          </p:cNvPr>
          <p:cNvSpPr>
            <a:spLocks noGrp="1"/>
          </p:cNvSpPr>
          <p:nvPr>
            <p:ph type="title"/>
          </p:nvPr>
        </p:nvSpPr>
        <p:spPr/>
        <p:txBody>
          <a:bodyPr/>
          <a:lstStyle/>
          <a:p>
            <a:r>
              <a:rPr lang="en-US" dirty="0" err="1"/>
              <a:t>Kuzmin</a:t>
            </a:r>
            <a:r>
              <a:rPr lang="en-US" dirty="0"/>
              <a:t> 2018 analyses</a:t>
            </a:r>
          </a:p>
        </p:txBody>
      </p:sp>
      <p:sp>
        <p:nvSpPr>
          <p:cNvPr id="3" name="Content Placeholder 2">
            <a:extLst>
              <a:ext uri="{FF2B5EF4-FFF2-40B4-BE49-F238E27FC236}">
                <a16:creationId xmlns:a16="http://schemas.microsoft.com/office/drawing/2014/main" id="{EB21D83E-1B38-BAA8-A5C2-A39DC50A0043}"/>
              </a:ext>
            </a:extLst>
          </p:cNvPr>
          <p:cNvSpPr>
            <a:spLocks noGrp="1"/>
          </p:cNvSpPr>
          <p:nvPr>
            <p:ph idx="1"/>
          </p:nvPr>
        </p:nvSpPr>
        <p:spPr/>
        <p:txBody>
          <a:bodyPr>
            <a:normAutofit/>
          </a:bodyPr>
          <a:lstStyle/>
          <a:p>
            <a:r>
              <a:rPr lang="en-US" dirty="0"/>
              <a:t>“</a:t>
            </a:r>
            <a:r>
              <a:rPr lang="en-US" dirty="0" err="1"/>
              <a:t>trigenic</a:t>
            </a:r>
            <a:r>
              <a:rPr lang="en-US" dirty="0"/>
              <a:t> interactions are enriched for functionally related genes”</a:t>
            </a:r>
          </a:p>
          <a:p>
            <a:pPr lvl="1"/>
            <a:r>
              <a:rPr lang="en-US" dirty="0"/>
              <a:t>﻿Digenic and </a:t>
            </a:r>
            <a:r>
              <a:rPr lang="en-US" dirty="0" err="1"/>
              <a:t>trigenic</a:t>
            </a:r>
            <a:r>
              <a:rPr lang="en-US" dirty="0"/>
              <a:t> interactions were tested for overlap with several functional standards: protein-protein interactions, GO biological process, co-expression and co- localization. A hypergeometric test of the overlap between interactions and functional annotations, in the space of gene pairs that are both in the standard and have a valid (non- </a:t>
            </a:r>
            <a:r>
              <a:rPr lang="en-US" dirty="0" err="1"/>
              <a:t>NaN</a:t>
            </a:r>
            <a:r>
              <a:rPr lang="en-US" dirty="0"/>
              <a:t>) SGA score, was used to evaluate statistical significance (Fig. 2B, S8B).</a:t>
            </a:r>
          </a:p>
          <a:p>
            <a:r>
              <a:rPr lang="en-US" dirty="0"/>
              <a:t>I can get PPI and GO from </a:t>
            </a:r>
            <a:r>
              <a:rPr lang="en-US" dirty="0" err="1"/>
              <a:t>yeastgenome.org</a:t>
            </a:r>
            <a:endParaRPr lang="en-US" dirty="0"/>
          </a:p>
          <a:p>
            <a:pPr lvl="1"/>
            <a:r>
              <a:rPr lang="en-US" dirty="0"/>
              <a:t>fit logistic regression model of interaction score vs. PPI/in same GO?</a:t>
            </a:r>
          </a:p>
        </p:txBody>
      </p:sp>
    </p:spTree>
    <p:extLst>
      <p:ext uri="{BB962C8B-B14F-4D97-AF65-F5344CB8AC3E}">
        <p14:creationId xmlns:p14="http://schemas.microsoft.com/office/powerpoint/2010/main" val="522964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2B5122A-045A-5E56-E663-05C43A300725}"/>
                  </a:ext>
                </a:extLst>
              </p:cNvPr>
              <p:cNvSpPr txBox="1"/>
              <p:nvPr/>
            </p:nvSpPr>
            <p:spPr>
              <a:xfrm>
                <a:off x="2263528" y="1127632"/>
                <a:ext cx="4188647" cy="299313"/>
              </a:xfrm>
              <a:prstGeom prst="rect">
                <a:avLst/>
              </a:prstGeom>
              <a:noFill/>
            </p:spPr>
            <p:txBody>
              <a:bodyPr wrap="non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𝑖𝑗𝑘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a14:m>
                <a:r>
                  <a:rPr lang="en-US" b="0" dirty="0"/>
                  <a:t> </a:t>
                </a:r>
                <a14:m>
                  <m:oMath xmlns:m="http://schemas.openxmlformats.org/officeDocument/2006/math">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oMath>
                </a14:m>
                <a:endParaRPr lang="en-US" dirty="0"/>
              </a:p>
            </p:txBody>
          </p:sp>
        </mc:Choice>
        <mc:Fallback xmlns="">
          <p:sp>
            <p:nvSpPr>
              <p:cNvPr id="4" name="TextBox 3">
                <a:extLst>
                  <a:ext uri="{FF2B5EF4-FFF2-40B4-BE49-F238E27FC236}">
                    <a16:creationId xmlns:a16="http://schemas.microsoft.com/office/drawing/2014/main" id="{02B5122A-045A-5E56-E663-05C43A300725}"/>
                  </a:ext>
                </a:extLst>
              </p:cNvPr>
              <p:cNvSpPr txBox="1">
                <a:spLocks noRot="1" noChangeAspect="1" noMove="1" noResize="1" noEditPoints="1" noAdjustHandles="1" noChangeArrowheads="1" noChangeShapeType="1" noTextEdit="1"/>
              </p:cNvSpPr>
              <p:nvPr/>
            </p:nvSpPr>
            <p:spPr>
              <a:xfrm>
                <a:off x="2263528" y="1127632"/>
                <a:ext cx="4188647" cy="299313"/>
              </a:xfrm>
              <a:prstGeom prst="rect">
                <a:avLst/>
              </a:prstGeom>
              <a:blipFill>
                <a:blip r:embed="rId2"/>
                <a:stretch>
                  <a:fillRect l="-1515" t="-8000"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C6EDA9F-A8F5-7CCF-1DEB-D27FE04A6445}"/>
                  </a:ext>
                </a:extLst>
              </p:cNvPr>
              <p:cNvSpPr txBox="1"/>
              <p:nvPr/>
            </p:nvSpPr>
            <p:spPr>
              <a:xfrm>
                <a:off x="2263528" y="1690889"/>
                <a:ext cx="4106573" cy="299313"/>
              </a:xfrm>
              <a:prstGeom prst="rect">
                <a:avLst/>
              </a:prstGeom>
              <a:noFill/>
            </p:spPr>
            <p:txBody>
              <a:bodyPr wrap="non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𝑖𝑗𝑘</m:t>
                        </m:r>
                      </m:sub>
                    </m:sSub>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a14:m>
                <a:r>
                  <a:rPr lang="en-US" b="0" dirty="0"/>
                  <a:t> </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oMath>
                </a14:m>
                <a:endParaRPr lang="en-US" dirty="0"/>
              </a:p>
            </p:txBody>
          </p:sp>
        </mc:Choice>
        <mc:Fallback xmlns="">
          <p:sp>
            <p:nvSpPr>
              <p:cNvPr id="5" name="TextBox 4">
                <a:extLst>
                  <a:ext uri="{FF2B5EF4-FFF2-40B4-BE49-F238E27FC236}">
                    <a16:creationId xmlns:a16="http://schemas.microsoft.com/office/drawing/2014/main" id="{9C6EDA9F-A8F5-7CCF-1DEB-D27FE04A6445}"/>
                  </a:ext>
                </a:extLst>
              </p:cNvPr>
              <p:cNvSpPr txBox="1">
                <a:spLocks noRot="1" noChangeAspect="1" noMove="1" noResize="1" noEditPoints="1" noAdjustHandles="1" noChangeArrowheads="1" noChangeShapeType="1" noTextEdit="1"/>
              </p:cNvSpPr>
              <p:nvPr/>
            </p:nvSpPr>
            <p:spPr>
              <a:xfrm>
                <a:off x="2263528" y="1690889"/>
                <a:ext cx="4106573" cy="299313"/>
              </a:xfrm>
              <a:prstGeom prst="rect">
                <a:avLst/>
              </a:prstGeom>
              <a:blipFill>
                <a:blip r:embed="rId3"/>
                <a:stretch>
                  <a:fillRect l="-2778" t="-4000" r="-617"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94E992E-77F4-CA04-35B7-50F40AFB7593}"/>
                  </a:ext>
                </a:extLst>
              </p:cNvPr>
              <p:cNvSpPr txBox="1"/>
              <p:nvPr/>
            </p:nvSpPr>
            <p:spPr>
              <a:xfrm>
                <a:off x="2311073" y="2820366"/>
                <a:ext cx="1830053"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𝑒</m:t>
                          </m:r>
                        </m:e>
                        <m:sub>
                          <m:r>
                            <a:rPr lang="en-US" b="0" i="1" smtClean="0">
                              <a:solidFill>
                                <a:srgbClr val="0070C0"/>
                              </a:solidFill>
                              <a:latin typeface="Cambria Math" panose="02040503050406030204" pitchFamily="18" charset="0"/>
                            </a:rPr>
                            <m:t>𝑖𝑗</m:t>
                          </m:r>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𝑘</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𝑖𝑗𝑘</m:t>
                          </m:r>
                        </m:sub>
                      </m:sSub>
                      <m:r>
                        <a:rPr lang="en-US" b="0" i="1" smtClean="0">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𝑓</m:t>
                          </m:r>
                        </m:e>
                        <m:sub>
                          <m:r>
                            <a:rPr lang="en-US" b="0" i="1" smtClean="0">
                              <a:solidFill>
                                <a:srgbClr val="FF0000"/>
                              </a:solidFill>
                              <a:latin typeface="Cambria Math" panose="02040503050406030204" pitchFamily="18" charset="0"/>
                            </a:rPr>
                            <m:t>𝑖𝑗</m:t>
                          </m:r>
                        </m:sub>
                      </m:sSub>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𝑓</m:t>
                          </m:r>
                        </m:e>
                        <m:sub>
                          <m:r>
                            <a:rPr lang="en-US" b="0" i="1" smtClean="0">
                              <a:solidFill>
                                <a:srgbClr val="FF0000"/>
                              </a:solidFill>
                              <a:latin typeface="Cambria Math" panose="02040503050406030204" pitchFamily="18" charset="0"/>
                            </a:rPr>
                            <m:t>𝑘</m:t>
                          </m:r>
                        </m:sub>
                      </m:sSub>
                    </m:oMath>
                  </m:oMathPara>
                </a14:m>
                <a:endParaRPr lang="en-US" dirty="0"/>
              </a:p>
            </p:txBody>
          </p:sp>
        </mc:Choice>
        <mc:Fallback xmlns="">
          <p:sp>
            <p:nvSpPr>
              <p:cNvPr id="6" name="TextBox 5">
                <a:extLst>
                  <a:ext uri="{FF2B5EF4-FFF2-40B4-BE49-F238E27FC236}">
                    <a16:creationId xmlns:a16="http://schemas.microsoft.com/office/drawing/2014/main" id="{E94E992E-77F4-CA04-35B7-50F40AFB7593}"/>
                  </a:ext>
                </a:extLst>
              </p:cNvPr>
              <p:cNvSpPr txBox="1">
                <a:spLocks noRot="1" noChangeAspect="1" noMove="1" noResize="1" noEditPoints="1" noAdjustHandles="1" noChangeArrowheads="1" noChangeShapeType="1" noTextEdit="1"/>
              </p:cNvSpPr>
              <p:nvPr/>
            </p:nvSpPr>
            <p:spPr>
              <a:xfrm>
                <a:off x="2311073" y="2820366"/>
                <a:ext cx="1830053" cy="299313"/>
              </a:xfrm>
              <a:prstGeom prst="rect">
                <a:avLst/>
              </a:prstGeom>
              <a:blipFill>
                <a:blip r:embed="rId4"/>
                <a:stretch>
                  <a:fillRect l="-690" t="-4167" r="-690" b="-29167"/>
                </a:stretch>
              </a:blipFill>
            </p:spPr>
            <p:txBody>
              <a:bodyPr/>
              <a:lstStyle/>
              <a:p>
                <a:r>
                  <a:rPr lang="en-US">
                    <a:noFill/>
                  </a:rPr>
                  <a:t> </a:t>
                </a:r>
              </a:p>
            </p:txBody>
          </p:sp>
        </mc:Fallback>
      </mc:AlternateContent>
      <p:grpSp>
        <p:nvGrpSpPr>
          <p:cNvPr id="27" name="Group 26">
            <a:extLst>
              <a:ext uri="{FF2B5EF4-FFF2-40B4-BE49-F238E27FC236}">
                <a16:creationId xmlns:a16="http://schemas.microsoft.com/office/drawing/2014/main" id="{91A7B006-2B20-44F3-DD11-C5B0775F0D09}"/>
              </a:ext>
            </a:extLst>
          </p:cNvPr>
          <p:cNvGrpSpPr/>
          <p:nvPr/>
        </p:nvGrpSpPr>
        <p:grpSpPr>
          <a:xfrm>
            <a:off x="9036556" y="-867995"/>
            <a:ext cx="2964129" cy="2858061"/>
            <a:chOff x="8100725" y="1206188"/>
            <a:chExt cx="2964129" cy="2858061"/>
          </a:xfrm>
        </p:grpSpPr>
        <p:sp>
          <p:nvSpPr>
            <p:cNvPr id="15" name="Arc 14">
              <a:extLst>
                <a:ext uri="{FF2B5EF4-FFF2-40B4-BE49-F238E27FC236}">
                  <a16:creationId xmlns:a16="http://schemas.microsoft.com/office/drawing/2014/main" id="{6BEE796D-381D-C178-3F6E-B35835FA3349}"/>
                </a:ext>
              </a:extLst>
            </p:cNvPr>
            <p:cNvSpPr/>
            <p:nvPr/>
          </p:nvSpPr>
          <p:spPr>
            <a:xfrm rot="7985765">
              <a:off x="8232235" y="1147275"/>
              <a:ext cx="2527021" cy="2644848"/>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Oval 6">
              <a:extLst>
                <a:ext uri="{FF2B5EF4-FFF2-40B4-BE49-F238E27FC236}">
                  <a16:creationId xmlns:a16="http://schemas.microsoft.com/office/drawing/2014/main" id="{4E9997B3-A7CD-A920-65EC-A14EFC4B42D0}"/>
                </a:ext>
              </a:extLst>
            </p:cNvPr>
            <p:cNvSpPr>
              <a:spLocks noChangeAspect="1"/>
            </p:cNvSpPr>
            <p:nvPr/>
          </p:nvSpPr>
          <p:spPr>
            <a:xfrm>
              <a:off x="8348870" y="2938483"/>
              <a:ext cx="457200" cy="438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87702FB-1F7C-0B8D-E166-4FC8AEFE1F31}"/>
                    </a:ext>
                  </a:extLst>
                </p:cNvPr>
                <p:cNvSpPr txBox="1"/>
                <p:nvPr/>
              </p:nvSpPr>
              <p:spPr>
                <a:xfrm>
                  <a:off x="8352413" y="2936070"/>
                  <a:ext cx="4028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m:oMathPara>
                  </a14:m>
                  <a:endParaRPr lang="en-US" dirty="0"/>
                </a:p>
              </p:txBody>
            </p:sp>
          </mc:Choice>
          <mc:Fallback xmlns="">
            <p:sp>
              <p:nvSpPr>
                <p:cNvPr id="9" name="TextBox 8">
                  <a:extLst>
                    <a:ext uri="{FF2B5EF4-FFF2-40B4-BE49-F238E27FC236}">
                      <a16:creationId xmlns:a16="http://schemas.microsoft.com/office/drawing/2014/main" id="{187702FB-1F7C-0B8D-E166-4FC8AEFE1F31}"/>
                    </a:ext>
                  </a:extLst>
                </p:cNvPr>
                <p:cNvSpPr txBox="1">
                  <a:spLocks noRot="1" noChangeAspect="1" noMove="1" noResize="1" noEditPoints="1" noAdjustHandles="1" noChangeArrowheads="1" noChangeShapeType="1" noTextEdit="1"/>
                </p:cNvSpPr>
                <p:nvPr/>
              </p:nvSpPr>
              <p:spPr>
                <a:xfrm>
                  <a:off x="8352413" y="2936070"/>
                  <a:ext cx="402803" cy="369332"/>
                </a:xfrm>
                <a:prstGeom prst="rect">
                  <a:avLst/>
                </a:prstGeom>
                <a:blipFill>
                  <a:blip r:embed="rId5"/>
                  <a:stretch>
                    <a:fillRect b="-16667"/>
                  </a:stretch>
                </a:blipFill>
              </p:spPr>
              <p:txBody>
                <a:bodyPr/>
                <a:lstStyle/>
                <a:p>
                  <a:r>
                    <a:rPr lang="en-US">
                      <a:noFill/>
                    </a:rPr>
                    <a:t> </a:t>
                  </a:r>
                </a:p>
              </p:txBody>
            </p:sp>
          </mc:Fallback>
        </mc:AlternateContent>
        <p:sp>
          <p:nvSpPr>
            <p:cNvPr id="10" name="Oval 9">
              <a:extLst>
                <a:ext uri="{FF2B5EF4-FFF2-40B4-BE49-F238E27FC236}">
                  <a16:creationId xmlns:a16="http://schemas.microsoft.com/office/drawing/2014/main" id="{5C5E4313-38FC-E816-2629-654EF6055BCD}"/>
                </a:ext>
              </a:extLst>
            </p:cNvPr>
            <p:cNvSpPr>
              <a:spLocks noChangeAspect="1"/>
            </p:cNvSpPr>
            <p:nvPr/>
          </p:nvSpPr>
          <p:spPr>
            <a:xfrm>
              <a:off x="9342645" y="2938483"/>
              <a:ext cx="457200" cy="438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61D0CD9-9766-F9B4-F0B1-F13424BC1F4B}"/>
                    </a:ext>
                  </a:extLst>
                </p:cNvPr>
                <p:cNvSpPr txBox="1"/>
                <p:nvPr/>
              </p:nvSpPr>
              <p:spPr>
                <a:xfrm>
                  <a:off x="9370415" y="2938696"/>
                  <a:ext cx="412997"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m:oMathPara>
                  </a14:m>
                  <a:endParaRPr lang="en-US" dirty="0"/>
                </a:p>
              </p:txBody>
            </p:sp>
          </mc:Choice>
          <mc:Fallback xmlns="">
            <p:sp>
              <p:nvSpPr>
                <p:cNvPr id="11" name="TextBox 10">
                  <a:extLst>
                    <a:ext uri="{FF2B5EF4-FFF2-40B4-BE49-F238E27FC236}">
                      <a16:creationId xmlns:a16="http://schemas.microsoft.com/office/drawing/2014/main" id="{561D0CD9-9766-F9B4-F0B1-F13424BC1F4B}"/>
                    </a:ext>
                  </a:extLst>
                </p:cNvPr>
                <p:cNvSpPr txBox="1">
                  <a:spLocks noRot="1" noChangeAspect="1" noMove="1" noResize="1" noEditPoints="1" noAdjustHandles="1" noChangeArrowheads="1" noChangeShapeType="1" noTextEdit="1"/>
                </p:cNvSpPr>
                <p:nvPr/>
              </p:nvSpPr>
              <p:spPr>
                <a:xfrm>
                  <a:off x="9370415" y="2938696"/>
                  <a:ext cx="412997" cy="391646"/>
                </a:xfrm>
                <a:prstGeom prst="rect">
                  <a:avLst/>
                </a:prstGeom>
                <a:blipFill>
                  <a:blip r:embed="rId6"/>
                  <a:stretch>
                    <a:fillRect b="-9677"/>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A20EFFC5-8D09-76E2-75F4-E8A2748376E8}"/>
                </a:ext>
              </a:extLst>
            </p:cNvPr>
            <p:cNvSpPr>
              <a:spLocks noChangeAspect="1"/>
            </p:cNvSpPr>
            <p:nvPr/>
          </p:nvSpPr>
          <p:spPr>
            <a:xfrm>
              <a:off x="10336420" y="2938483"/>
              <a:ext cx="457200" cy="438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c 13">
              <a:extLst>
                <a:ext uri="{FF2B5EF4-FFF2-40B4-BE49-F238E27FC236}">
                  <a16:creationId xmlns:a16="http://schemas.microsoft.com/office/drawing/2014/main" id="{EF25BEE3-362A-EE4A-35E7-3D7EFCA889CE}"/>
                </a:ext>
              </a:extLst>
            </p:cNvPr>
            <p:cNvSpPr/>
            <p:nvPr/>
          </p:nvSpPr>
          <p:spPr>
            <a:xfrm rot="18877889">
              <a:off x="8564963" y="2826349"/>
              <a:ext cx="1010623" cy="1031749"/>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Arc 15">
              <a:extLst>
                <a:ext uri="{FF2B5EF4-FFF2-40B4-BE49-F238E27FC236}">
                  <a16:creationId xmlns:a16="http://schemas.microsoft.com/office/drawing/2014/main" id="{FA909224-77FB-429F-8199-0100129A8196}"/>
                </a:ext>
              </a:extLst>
            </p:cNvPr>
            <p:cNvSpPr/>
            <p:nvPr/>
          </p:nvSpPr>
          <p:spPr>
            <a:xfrm rot="8098124">
              <a:off x="9562821" y="2472724"/>
              <a:ext cx="1010623" cy="1031749"/>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Oval 16">
              <a:extLst>
                <a:ext uri="{FF2B5EF4-FFF2-40B4-BE49-F238E27FC236}">
                  <a16:creationId xmlns:a16="http://schemas.microsoft.com/office/drawing/2014/main" id="{383110D5-3739-7EB7-126F-9B65BB05F158}"/>
                </a:ext>
              </a:extLst>
            </p:cNvPr>
            <p:cNvSpPr/>
            <p:nvPr/>
          </p:nvSpPr>
          <p:spPr>
            <a:xfrm>
              <a:off x="8100725" y="2368070"/>
              <a:ext cx="2964129" cy="1696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7B4BAE2-ADA6-6EB3-F19C-0E012B6EDB36}"/>
                    </a:ext>
                  </a:extLst>
                </p:cNvPr>
                <p:cNvSpPr txBox="1"/>
                <p:nvPr/>
              </p:nvSpPr>
              <p:spPr>
                <a:xfrm>
                  <a:off x="10364582" y="2947625"/>
                  <a:ext cx="4452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oMath>
                    </m:oMathPara>
                  </a14:m>
                  <a:endParaRPr lang="en-US" dirty="0"/>
                </a:p>
              </p:txBody>
            </p:sp>
          </mc:Choice>
          <mc:Fallback xmlns="">
            <p:sp>
              <p:nvSpPr>
                <p:cNvPr id="18" name="TextBox 17">
                  <a:extLst>
                    <a:ext uri="{FF2B5EF4-FFF2-40B4-BE49-F238E27FC236}">
                      <a16:creationId xmlns:a16="http://schemas.microsoft.com/office/drawing/2014/main" id="{77B4BAE2-ADA6-6EB3-F19C-0E012B6EDB36}"/>
                    </a:ext>
                  </a:extLst>
                </p:cNvPr>
                <p:cNvSpPr txBox="1">
                  <a:spLocks noRot="1" noChangeAspect="1" noMove="1" noResize="1" noEditPoints="1" noAdjustHandles="1" noChangeArrowheads="1" noChangeShapeType="1" noTextEdit="1"/>
                </p:cNvSpPr>
                <p:nvPr/>
              </p:nvSpPr>
              <p:spPr>
                <a:xfrm>
                  <a:off x="10364582" y="2947625"/>
                  <a:ext cx="445250" cy="369332"/>
                </a:xfrm>
                <a:prstGeom prst="rect">
                  <a:avLst/>
                </a:prstGeom>
                <a:blipFill>
                  <a:blip r:embed="rId7"/>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3C5649D-B0D2-DB77-BDA8-7C1F07BC866F}"/>
                    </a:ext>
                  </a:extLst>
                </p:cNvPr>
                <p:cNvSpPr txBox="1"/>
                <p:nvPr/>
              </p:nvSpPr>
              <p:spPr>
                <a:xfrm>
                  <a:off x="8820567" y="2480820"/>
                  <a:ext cx="497829"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Sub>
                      </m:oMath>
                    </m:oMathPara>
                  </a14:m>
                  <a:endParaRPr lang="en-US" dirty="0"/>
                </a:p>
              </p:txBody>
            </p:sp>
          </mc:Choice>
          <mc:Fallback xmlns="">
            <p:sp>
              <p:nvSpPr>
                <p:cNvPr id="19" name="TextBox 18">
                  <a:extLst>
                    <a:ext uri="{FF2B5EF4-FFF2-40B4-BE49-F238E27FC236}">
                      <a16:creationId xmlns:a16="http://schemas.microsoft.com/office/drawing/2014/main" id="{53C5649D-B0D2-DB77-BDA8-7C1F07BC866F}"/>
                    </a:ext>
                  </a:extLst>
                </p:cNvPr>
                <p:cNvSpPr txBox="1">
                  <a:spLocks noRot="1" noChangeAspect="1" noMove="1" noResize="1" noEditPoints="1" noAdjustHandles="1" noChangeArrowheads="1" noChangeShapeType="1" noTextEdit="1"/>
                </p:cNvSpPr>
                <p:nvPr/>
              </p:nvSpPr>
              <p:spPr>
                <a:xfrm>
                  <a:off x="8820567" y="2480820"/>
                  <a:ext cx="497829" cy="391646"/>
                </a:xfrm>
                <a:prstGeom prst="rect">
                  <a:avLst/>
                </a:prstGeom>
                <a:blipFill>
                  <a:blip r:embed="rId8"/>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434E5B3-BCF5-9CC3-3DE4-580F1E718F0B}"/>
                    </a:ext>
                  </a:extLst>
                </p:cNvPr>
                <p:cNvSpPr txBox="1"/>
                <p:nvPr/>
              </p:nvSpPr>
              <p:spPr>
                <a:xfrm>
                  <a:off x="9504617" y="3282325"/>
                  <a:ext cx="519758"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oMath>
                    </m:oMathPara>
                  </a14:m>
                  <a:endParaRPr lang="en-US" dirty="0"/>
                </a:p>
              </p:txBody>
            </p:sp>
          </mc:Choice>
          <mc:Fallback xmlns="">
            <p:sp>
              <p:nvSpPr>
                <p:cNvPr id="20" name="TextBox 19">
                  <a:extLst>
                    <a:ext uri="{FF2B5EF4-FFF2-40B4-BE49-F238E27FC236}">
                      <a16:creationId xmlns:a16="http://schemas.microsoft.com/office/drawing/2014/main" id="{2434E5B3-BCF5-9CC3-3DE4-580F1E718F0B}"/>
                    </a:ext>
                  </a:extLst>
                </p:cNvPr>
                <p:cNvSpPr txBox="1">
                  <a:spLocks noRot="1" noChangeAspect="1" noMove="1" noResize="1" noEditPoints="1" noAdjustHandles="1" noChangeArrowheads="1" noChangeShapeType="1" noTextEdit="1"/>
                </p:cNvSpPr>
                <p:nvPr/>
              </p:nvSpPr>
              <p:spPr>
                <a:xfrm>
                  <a:off x="9504617" y="3282325"/>
                  <a:ext cx="519758" cy="391646"/>
                </a:xfrm>
                <a:prstGeom prst="rect">
                  <a:avLst/>
                </a:prstGeom>
                <a:blipFill>
                  <a:blip r:embed="rId9"/>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86D1456-833E-7633-14FC-2789137FADA8}"/>
                    </a:ext>
                  </a:extLst>
                </p:cNvPr>
                <p:cNvSpPr txBox="1"/>
                <p:nvPr/>
              </p:nvSpPr>
              <p:spPr>
                <a:xfrm>
                  <a:off x="8586791" y="3458681"/>
                  <a:ext cx="5210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oMath>
                    </m:oMathPara>
                  </a14:m>
                  <a:endParaRPr lang="en-US" dirty="0"/>
                </a:p>
              </p:txBody>
            </p:sp>
          </mc:Choice>
          <mc:Fallback xmlns="">
            <p:sp>
              <p:nvSpPr>
                <p:cNvPr id="21" name="TextBox 20">
                  <a:extLst>
                    <a:ext uri="{FF2B5EF4-FFF2-40B4-BE49-F238E27FC236}">
                      <a16:creationId xmlns:a16="http://schemas.microsoft.com/office/drawing/2014/main" id="{286D1456-833E-7633-14FC-2789137FADA8}"/>
                    </a:ext>
                  </a:extLst>
                </p:cNvPr>
                <p:cNvSpPr txBox="1">
                  <a:spLocks noRot="1" noChangeAspect="1" noMove="1" noResize="1" noEditPoints="1" noAdjustHandles="1" noChangeArrowheads="1" noChangeShapeType="1" noTextEdit="1"/>
                </p:cNvSpPr>
                <p:nvPr/>
              </p:nvSpPr>
              <p:spPr>
                <a:xfrm>
                  <a:off x="8586791" y="3458681"/>
                  <a:ext cx="52104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74DBF37-F26B-0A22-C545-FDAF9565B86D}"/>
                    </a:ext>
                  </a:extLst>
                </p:cNvPr>
                <p:cNvSpPr txBox="1"/>
                <p:nvPr/>
              </p:nvSpPr>
              <p:spPr>
                <a:xfrm>
                  <a:off x="9285563" y="1999643"/>
                  <a:ext cx="598305"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oMath>
                    </m:oMathPara>
                  </a14:m>
                  <a:endParaRPr lang="en-US" dirty="0"/>
                </a:p>
              </p:txBody>
            </p:sp>
          </mc:Choice>
          <mc:Fallback xmlns="">
            <p:sp>
              <p:nvSpPr>
                <p:cNvPr id="24" name="TextBox 23">
                  <a:extLst>
                    <a:ext uri="{FF2B5EF4-FFF2-40B4-BE49-F238E27FC236}">
                      <a16:creationId xmlns:a16="http://schemas.microsoft.com/office/drawing/2014/main" id="{774DBF37-F26B-0A22-C545-FDAF9565B86D}"/>
                    </a:ext>
                  </a:extLst>
                </p:cNvPr>
                <p:cNvSpPr txBox="1">
                  <a:spLocks noRot="1" noChangeAspect="1" noMove="1" noResize="1" noEditPoints="1" noAdjustHandles="1" noChangeArrowheads="1" noChangeShapeType="1" noTextEdit="1"/>
                </p:cNvSpPr>
                <p:nvPr/>
              </p:nvSpPr>
              <p:spPr>
                <a:xfrm>
                  <a:off x="9285563" y="1999643"/>
                  <a:ext cx="598305" cy="391646"/>
                </a:xfrm>
                <a:prstGeom prst="rect">
                  <a:avLst/>
                </a:prstGeom>
                <a:blipFill>
                  <a:blip r:embed="rId11"/>
                  <a:stretch>
                    <a:fillRect b="-9677"/>
                  </a:stretch>
                </a:blipFill>
              </p:spPr>
              <p:txBody>
                <a:bodyPr/>
                <a:lstStyle/>
                <a:p>
                  <a:r>
                    <a:rPr lang="en-US">
                      <a:noFill/>
                    </a:rPr>
                    <a:t> </a:t>
                  </a:r>
                </a:p>
              </p:txBody>
            </p:sp>
          </mc:Fallback>
        </mc:AlternateContent>
      </p:grpSp>
      <p:sp>
        <p:nvSpPr>
          <p:cNvPr id="25" name="TextBox 24">
            <a:extLst>
              <a:ext uri="{FF2B5EF4-FFF2-40B4-BE49-F238E27FC236}">
                <a16:creationId xmlns:a16="http://schemas.microsoft.com/office/drawing/2014/main" id="{BE6B5EE7-E311-85BF-B2C8-0D30E84411E0}"/>
              </a:ext>
            </a:extLst>
          </p:cNvPr>
          <p:cNvSpPr txBox="1"/>
          <p:nvPr/>
        </p:nvSpPr>
        <p:spPr>
          <a:xfrm>
            <a:off x="58470" y="2704180"/>
            <a:ext cx="1568253" cy="830997"/>
          </a:xfrm>
          <a:prstGeom prst="rect">
            <a:avLst/>
          </a:prstGeom>
          <a:noFill/>
        </p:spPr>
        <p:txBody>
          <a:bodyPr wrap="square" rtlCol="0">
            <a:spAutoFit/>
          </a:bodyPr>
          <a:lstStyle/>
          <a:p>
            <a:r>
              <a:rPr lang="en-US" sz="1200" dirty="0"/>
              <a:t>*all interactions (in </a:t>
            </a:r>
            <a:r>
              <a:rPr lang="en-US" sz="1200" dirty="0">
                <a:solidFill>
                  <a:schemeClr val="accent1"/>
                </a:solidFill>
              </a:rPr>
              <a:t>blue</a:t>
            </a:r>
            <a:r>
              <a:rPr lang="en-US" sz="1200" dirty="0"/>
              <a:t>) from crossing </a:t>
            </a:r>
            <a:r>
              <a:rPr lang="en-US" sz="1200" dirty="0" err="1"/>
              <a:t>dbl</a:t>
            </a:r>
            <a:r>
              <a:rPr lang="en-US" sz="1200" dirty="0"/>
              <a:t> mutant </a:t>
            </a:r>
            <a:r>
              <a:rPr lang="en-US" sz="1200" i="1" dirty="0" err="1"/>
              <a:t>ij</a:t>
            </a:r>
            <a:r>
              <a:rPr lang="en-US" sz="1200" dirty="0"/>
              <a:t> with single mutant </a:t>
            </a:r>
            <a:r>
              <a:rPr lang="en-US" sz="1200" i="1" dirty="0"/>
              <a:t>k</a:t>
            </a:r>
          </a:p>
        </p:txBody>
      </p:sp>
      <p:grpSp>
        <p:nvGrpSpPr>
          <p:cNvPr id="28" name="Group 27">
            <a:extLst>
              <a:ext uri="{FF2B5EF4-FFF2-40B4-BE49-F238E27FC236}">
                <a16:creationId xmlns:a16="http://schemas.microsoft.com/office/drawing/2014/main" id="{9A3D024C-C436-528A-C4D2-159D8E3CA488}"/>
              </a:ext>
            </a:extLst>
          </p:cNvPr>
          <p:cNvGrpSpPr/>
          <p:nvPr/>
        </p:nvGrpSpPr>
        <p:grpSpPr>
          <a:xfrm>
            <a:off x="8958383" y="1424933"/>
            <a:ext cx="2964129" cy="2858061"/>
            <a:chOff x="8100725" y="1206188"/>
            <a:chExt cx="2964129" cy="2858061"/>
          </a:xfrm>
        </p:grpSpPr>
        <p:sp>
          <p:nvSpPr>
            <p:cNvPr id="29" name="Arc 28">
              <a:extLst>
                <a:ext uri="{FF2B5EF4-FFF2-40B4-BE49-F238E27FC236}">
                  <a16:creationId xmlns:a16="http://schemas.microsoft.com/office/drawing/2014/main" id="{EC1019B7-CC20-6C99-C445-2877780FBB28}"/>
                </a:ext>
              </a:extLst>
            </p:cNvPr>
            <p:cNvSpPr/>
            <p:nvPr/>
          </p:nvSpPr>
          <p:spPr>
            <a:xfrm rot="7985765">
              <a:off x="8232235" y="1147275"/>
              <a:ext cx="2527021" cy="2644848"/>
            </a:xfrm>
            <a:prstGeom prst="arc">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0070C0"/>
                </a:solidFill>
              </a:endParaRPr>
            </a:p>
          </p:txBody>
        </p:sp>
        <p:sp>
          <p:nvSpPr>
            <p:cNvPr id="30" name="Oval 29">
              <a:extLst>
                <a:ext uri="{FF2B5EF4-FFF2-40B4-BE49-F238E27FC236}">
                  <a16:creationId xmlns:a16="http://schemas.microsoft.com/office/drawing/2014/main" id="{F5446441-0DDF-4252-F4B2-C119DC8FE042}"/>
                </a:ext>
              </a:extLst>
            </p:cNvPr>
            <p:cNvSpPr>
              <a:spLocks noChangeAspect="1"/>
            </p:cNvSpPr>
            <p:nvPr/>
          </p:nvSpPr>
          <p:spPr>
            <a:xfrm>
              <a:off x="8348870" y="2938483"/>
              <a:ext cx="457200" cy="438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25214C3-6526-414A-30A6-08550DF5E7C4}"/>
                    </a:ext>
                  </a:extLst>
                </p:cNvPr>
                <p:cNvSpPr txBox="1"/>
                <p:nvPr/>
              </p:nvSpPr>
              <p:spPr>
                <a:xfrm>
                  <a:off x="8352413" y="2936070"/>
                  <a:ext cx="4028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𝑓</m:t>
                            </m:r>
                          </m:e>
                          <m:sub>
                            <m:r>
                              <a:rPr lang="en-US" b="0" i="1" smtClean="0">
                                <a:solidFill>
                                  <a:srgbClr val="FF0000"/>
                                </a:solidFill>
                                <a:latin typeface="Cambria Math" panose="02040503050406030204" pitchFamily="18" charset="0"/>
                              </a:rPr>
                              <m:t>𝑖</m:t>
                            </m:r>
                          </m:sub>
                        </m:sSub>
                      </m:oMath>
                    </m:oMathPara>
                  </a14:m>
                  <a:endParaRPr lang="en-US" dirty="0">
                    <a:solidFill>
                      <a:srgbClr val="FF0000"/>
                    </a:solidFill>
                  </a:endParaRPr>
                </a:p>
              </p:txBody>
            </p:sp>
          </mc:Choice>
          <mc:Fallback xmlns="">
            <p:sp>
              <p:nvSpPr>
                <p:cNvPr id="31" name="TextBox 30">
                  <a:extLst>
                    <a:ext uri="{FF2B5EF4-FFF2-40B4-BE49-F238E27FC236}">
                      <a16:creationId xmlns:a16="http://schemas.microsoft.com/office/drawing/2014/main" id="{025214C3-6526-414A-30A6-08550DF5E7C4}"/>
                    </a:ext>
                  </a:extLst>
                </p:cNvPr>
                <p:cNvSpPr txBox="1">
                  <a:spLocks noRot="1" noChangeAspect="1" noMove="1" noResize="1" noEditPoints="1" noAdjustHandles="1" noChangeArrowheads="1" noChangeShapeType="1" noTextEdit="1"/>
                </p:cNvSpPr>
                <p:nvPr/>
              </p:nvSpPr>
              <p:spPr>
                <a:xfrm>
                  <a:off x="8352413" y="2936070"/>
                  <a:ext cx="402803" cy="369332"/>
                </a:xfrm>
                <a:prstGeom prst="rect">
                  <a:avLst/>
                </a:prstGeom>
                <a:blipFill>
                  <a:blip r:embed="rId12"/>
                  <a:stretch>
                    <a:fillRect b="-13333"/>
                  </a:stretch>
                </a:blipFill>
              </p:spPr>
              <p:txBody>
                <a:bodyPr/>
                <a:lstStyle/>
                <a:p>
                  <a:r>
                    <a:rPr lang="en-US">
                      <a:noFill/>
                    </a:rPr>
                    <a:t> </a:t>
                  </a:r>
                </a:p>
              </p:txBody>
            </p:sp>
          </mc:Fallback>
        </mc:AlternateContent>
        <p:sp>
          <p:nvSpPr>
            <p:cNvPr id="32" name="Oval 31">
              <a:extLst>
                <a:ext uri="{FF2B5EF4-FFF2-40B4-BE49-F238E27FC236}">
                  <a16:creationId xmlns:a16="http://schemas.microsoft.com/office/drawing/2014/main" id="{BB66B5AD-E052-8EA9-8115-745A3437F0ED}"/>
                </a:ext>
              </a:extLst>
            </p:cNvPr>
            <p:cNvSpPr>
              <a:spLocks noChangeAspect="1"/>
            </p:cNvSpPr>
            <p:nvPr/>
          </p:nvSpPr>
          <p:spPr>
            <a:xfrm>
              <a:off x="9342645" y="2938483"/>
              <a:ext cx="457200" cy="438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AFCF126-7FEC-BAE4-3CA0-CEB90AB273B5}"/>
                    </a:ext>
                  </a:extLst>
                </p:cNvPr>
                <p:cNvSpPr txBox="1"/>
                <p:nvPr/>
              </p:nvSpPr>
              <p:spPr>
                <a:xfrm>
                  <a:off x="9370415" y="2938696"/>
                  <a:ext cx="412997"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𝑓</m:t>
                            </m:r>
                          </m:e>
                          <m:sub>
                            <m:r>
                              <a:rPr lang="en-US" b="0" i="1" smtClean="0">
                                <a:solidFill>
                                  <a:srgbClr val="FF0000"/>
                                </a:solidFill>
                                <a:latin typeface="Cambria Math" panose="02040503050406030204" pitchFamily="18" charset="0"/>
                              </a:rPr>
                              <m:t>𝑗</m:t>
                            </m:r>
                          </m:sub>
                        </m:sSub>
                      </m:oMath>
                    </m:oMathPara>
                  </a14:m>
                  <a:endParaRPr lang="en-US" dirty="0">
                    <a:solidFill>
                      <a:srgbClr val="FF0000"/>
                    </a:solidFill>
                  </a:endParaRPr>
                </a:p>
              </p:txBody>
            </p:sp>
          </mc:Choice>
          <mc:Fallback xmlns="">
            <p:sp>
              <p:nvSpPr>
                <p:cNvPr id="33" name="TextBox 32">
                  <a:extLst>
                    <a:ext uri="{FF2B5EF4-FFF2-40B4-BE49-F238E27FC236}">
                      <a16:creationId xmlns:a16="http://schemas.microsoft.com/office/drawing/2014/main" id="{3AFCF126-7FEC-BAE4-3CA0-CEB90AB273B5}"/>
                    </a:ext>
                  </a:extLst>
                </p:cNvPr>
                <p:cNvSpPr txBox="1">
                  <a:spLocks noRot="1" noChangeAspect="1" noMove="1" noResize="1" noEditPoints="1" noAdjustHandles="1" noChangeArrowheads="1" noChangeShapeType="1" noTextEdit="1"/>
                </p:cNvSpPr>
                <p:nvPr/>
              </p:nvSpPr>
              <p:spPr>
                <a:xfrm>
                  <a:off x="9370415" y="2938696"/>
                  <a:ext cx="412997" cy="391646"/>
                </a:xfrm>
                <a:prstGeom prst="rect">
                  <a:avLst/>
                </a:prstGeom>
                <a:blipFill>
                  <a:blip r:embed="rId13"/>
                  <a:stretch>
                    <a:fillRect b="-9375"/>
                  </a:stretch>
                </a:blipFill>
              </p:spPr>
              <p:txBody>
                <a:bodyPr/>
                <a:lstStyle/>
                <a:p>
                  <a:r>
                    <a:rPr lang="en-US">
                      <a:noFill/>
                    </a:rPr>
                    <a:t> </a:t>
                  </a:r>
                </a:p>
              </p:txBody>
            </p:sp>
          </mc:Fallback>
        </mc:AlternateContent>
        <p:sp>
          <p:nvSpPr>
            <p:cNvPr id="34" name="Oval 33">
              <a:extLst>
                <a:ext uri="{FF2B5EF4-FFF2-40B4-BE49-F238E27FC236}">
                  <a16:creationId xmlns:a16="http://schemas.microsoft.com/office/drawing/2014/main" id="{5B707B05-BE3B-1B14-2C2A-D77B1B45D2CD}"/>
                </a:ext>
              </a:extLst>
            </p:cNvPr>
            <p:cNvSpPr>
              <a:spLocks noChangeAspect="1"/>
            </p:cNvSpPr>
            <p:nvPr/>
          </p:nvSpPr>
          <p:spPr>
            <a:xfrm>
              <a:off x="10336420" y="2938483"/>
              <a:ext cx="457200" cy="438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c 34">
              <a:extLst>
                <a:ext uri="{FF2B5EF4-FFF2-40B4-BE49-F238E27FC236}">
                  <a16:creationId xmlns:a16="http://schemas.microsoft.com/office/drawing/2014/main" id="{93DBAE84-D102-8BFA-C046-FDEBEA802AC8}"/>
                </a:ext>
              </a:extLst>
            </p:cNvPr>
            <p:cNvSpPr/>
            <p:nvPr/>
          </p:nvSpPr>
          <p:spPr>
            <a:xfrm rot="18877889">
              <a:off x="8564963" y="2826349"/>
              <a:ext cx="1010623" cy="1031749"/>
            </a:xfrm>
            <a:prstGeom prst="arc">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 name="Arc 35">
              <a:extLst>
                <a:ext uri="{FF2B5EF4-FFF2-40B4-BE49-F238E27FC236}">
                  <a16:creationId xmlns:a16="http://schemas.microsoft.com/office/drawing/2014/main" id="{BDAFF20D-A6E3-EF1D-5249-43439376FB72}"/>
                </a:ext>
              </a:extLst>
            </p:cNvPr>
            <p:cNvSpPr/>
            <p:nvPr/>
          </p:nvSpPr>
          <p:spPr>
            <a:xfrm rot="8098124">
              <a:off x="9562821" y="2472724"/>
              <a:ext cx="1010623" cy="1031749"/>
            </a:xfrm>
            <a:prstGeom prst="arc">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0070C0"/>
                </a:solidFill>
              </a:endParaRPr>
            </a:p>
          </p:txBody>
        </p:sp>
        <p:sp>
          <p:nvSpPr>
            <p:cNvPr id="37" name="Oval 36">
              <a:extLst>
                <a:ext uri="{FF2B5EF4-FFF2-40B4-BE49-F238E27FC236}">
                  <a16:creationId xmlns:a16="http://schemas.microsoft.com/office/drawing/2014/main" id="{3D6F4D6A-B9D6-0B39-98CA-3C342A6399B7}"/>
                </a:ext>
              </a:extLst>
            </p:cNvPr>
            <p:cNvSpPr/>
            <p:nvPr/>
          </p:nvSpPr>
          <p:spPr>
            <a:xfrm>
              <a:off x="8100725" y="2368070"/>
              <a:ext cx="2964129" cy="169617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C413A71C-EB83-1773-F53F-0DF36B272870}"/>
                    </a:ext>
                  </a:extLst>
                </p:cNvPr>
                <p:cNvSpPr txBox="1"/>
                <p:nvPr/>
              </p:nvSpPr>
              <p:spPr>
                <a:xfrm>
                  <a:off x="10364582" y="2947625"/>
                  <a:ext cx="4452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𝑓</m:t>
                            </m:r>
                          </m:e>
                          <m:sub>
                            <m:r>
                              <a:rPr lang="en-US" b="0" i="1" smtClean="0">
                                <a:solidFill>
                                  <a:srgbClr val="FF0000"/>
                                </a:solidFill>
                                <a:latin typeface="Cambria Math" panose="02040503050406030204" pitchFamily="18" charset="0"/>
                              </a:rPr>
                              <m:t>𝑘</m:t>
                            </m:r>
                          </m:sub>
                        </m:sSub>
                      </m:oMath>
                    </m:oMathPara>
                  </a14:m>
                  <a:endParaRPr lang="en-US" dirty="0">
                    <a:solidFill>
                      <a:srgbClr val="FF0000"/>
                    </a:solidFill>
                  </a:endParaRPr>
                </a:p>
              </p:txBody>
            </p:sp>
          </mc:Choice>
          <mc:Fallback xmlns="">
            <p:sp>
              <p:nvSpPr>
                <p:cNvPr id="38" name="TextBox 37">
                  <a:extLst>
                    <a:ext uri="{FF2B5EF4-FFF2-40B4-BE49-F238E27FC236}">
                      <a16:creationId xmlns:a16="http://schemas.microsoft.com/office/drawing/2014/main" id="{C413A71C-EB83-1773-F53F-0DF36B272870}"/>
                    </a:ext>
                  </a:extLst>
                </p:cNvPr>
                <p:cNvSpPr txBox="1">
                  <a:spLocks noRot="1" noChangeAspect="1" noMove="1" noResize="1" noEditPoints="1" noAdjustHandles="1" noChangeArrowheads="1" noChangeShapeType="1" noTextEdit="1"/>
                </p:cNvSpPr>
                <p:nvPr/>
              </p:nvSpPr>
              <p:spPr>
                <a:xfrm>
                  <a:off x="10364582" y="2947625"/>
                  <a:ext cx="445250" cy="369332"/>
                </a:xfrm>
                <a:prstGeom prst="rect">
                  <a:avLst/>
                </a:prstGeom>
                <a:blipFill>
                  <a:blip r:embed="rId1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70110FBB-57E8-2C1D-DFA9-7F6B7C066A4E}"/>
                    </a:ext>
                  </a:extLst>
                </p:cNvPr>
                <p:cNvSpPr txBox="1"/>
                <p:nvPr/>
              </p:nvSpPr>
              <p:spPr>
                <a:xfrm>
                  <a:off x="8820567" y="2480820"/>
                  <a:ext cx="497829"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𝑒</m:t>
                            </m:r>
                          </m:e>
                          <m:sub>
                            <m:r>
                              <a:rPr lang="en-US" b="0" i="1" smtClean="0">
                                <a:solidFill>
                                  <a:srgbClr val="FF0000"/>
                                </a:solidFill>
                                <a:latin typeface="Cambria Math" panose="02040503050406030204" pitchFamily="18" charset="0"/>
                              </a:rPr>
                              <m:t>𝑖𝑗</m:t>
                            </m:r>
                          </m:sub>
                        </m:sSub>
                      </m:oMath>
                    </m:oMathPara>
                  </a14:m>
                  <a:endParaRPr lang="en-US" dirty="0">
                    <a:solidFill>
                      <a:srgbClr val="FF0000"/>
                    </a:solidFill>
                  </a:endParaRPr>
                </a:p>
              </p:txBody>
            </p:sp>
          </mc:Choice>
          <mc:Fallback xmlns="">
            <p:sp>
              <p:nvSpPr>
                <p:cNvPr id="39" name="TextBox 38">
                  <a:extLst>
                    <a:ext uri="{FF2B5EF4-FFF2-40B4-BE49-F238E27FC236}">
                      <a16:creationId xmlns:a16="http://schemas.microsoft.com/office/drawing/2014/main" id="{70110FBB-57E8-2C1D-DFA9-7F6B7C066A4E}"/>
                    </a:ext>
                  </a:extLst>
                </p:cNvPr>
                <p:cNvSpPr txBox="1">
                  <a:spLocks noRot="1" noChangeAspect="1" noMove="1" noResize="1" noEditPoints="1" noAdjustHandles="1" noChangeArrowheads="1" noChangeShapeType="1" noTextEdit="1"/>
                </p:cNvSpPr>
                <p:nvPr/>
              </p:nvSpPr>
              <p:spPr>
                <a:xfrm>
                  <a:off x="8820567" y="2480820"/>
                  <a:ext cx="497829" cy="391646"/>
                </a:xfrm>
                <a:prstGeom prst="rect">
                  <a:avLst/>
                </a:prstGeom>
                <a:blipFill>
                  <a:blip r:embed="rId15"/>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91623EBA-AFDA-13EB-F681-71CDF3EFE3DD}"/>
                    </a:ext>
                  </a:extLst>
                </p:cNvPr>
                <p:cNvSpPr txBox="1"/>
                <p:nvPr/>
              </p:nvSpPr>
              <p:spPr>
                <a:xfrm>
                  <a:off x="9504617" y="3282325"/>
                  <a:ext cx="519758"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𝑒</m:t>
                            </m:r>
                          </m:e>
                          <m:sub>
                            <m:r>
                              <a:rPr lang="en-US" b="0" i="1" smtClean="0">
                                <a:solidFill>
                                  <a:srgbClr val="0070C0"/>
                                </a:solidFill>
                                <a:latin typeface="Cambria Math" panose="02040503050406030204" pitchFamily="18" charset="0"/>
                              </a:rPr>
                              <m:t>𝑗𝑘</m:t>
                            </m:r>
                          </m:sub>
                        </m:sSub>
                      </m:oMath>
                    </m:oMathPara>
                  </a14:m>
                  <a:endParaRPr lang="en-US" dirty="0">
                    <a:solidFill>
                      <a:srgbClr val="0070C0"/>
                    </a:solidFill>
                  </a:endParaRPr>
                </a:p>
              </p:txBody>
            </p:sp>
          </mc:Choice>
          <mc:Fallback xmlns="">
            <p:sp>
              <p:nvSpPr>
                <p:cNvPr id="40" name="TextBox 39">
                  <a:extLst>
                    <a:ext uri="{FF2B5EF4-FFF2-40B4-BE49-F238E27FC236}">
                      <a16:creationId xmlns:a16="http://schemas.microsoft.com/office/drawing/2014/main" id="{91623EBA-AFDA-13EB-F681-71CDF3EFE3DD}"/>
                    </a:ext>
                  </a:extLst>
                </p:cNvPr>
                <p:cNvSpPr txBox="1">
                  <a:spLocks noRot="1" noChangeAspect="1" noMove="1" noResize="1" noEditPoints="1" noAdjustHandles="1" noChangeArrowheads="1" noChangeShapeType="1" noTextEdit="1"/>
                </p:cNvSpPr>
                <p:nvPr/>
              </p:nvSpPr>
              <p:spPr>
                <a:xfrm>
                  <a:off x="9504617" y="3282325"/>
                  <a:ext cx="519758" cy="391646"/>
                </a:xfrm>
                <a:prstGeom prst="rect">
                  <a:avLst/>
                </a:prstGeom>
                <a:blipFill>
                  <a:blip r:embed="rId16"/>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ED3D08D1-D193-EB70-71E8-D033764FA3F2}"/>
                    </a:ext>
                  </a:extLst>
                </p:cNvPr>
                <p:cNvSpPr txBox="1"/>
                <p:nvPr/>
              </p:nvSpPr>
              <p:spPr>
                <a:xfrm>
                  <a:off x="8586791" y="3458681"/>
                  <a:ext cx="5210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𝑒</m:t>
                            </m:r>
                          </m:e>
                          <m:sub>
                            <m:r>
                              <a:rPr lang="en-US" b="0" i="1" smtClean="0">
                                <a:solidFill>
                                  <a:srgbClr val="0070C0"/>
                                </a:solidFill>
                                <a:latin typeface="Cambria Math" panose="02040503050406030204" pitchFamily="18" charset="0"/>
                              </a:rPr>
                              <m:t>𝑖𝑘</m:t>
                            </m:r>
                          </m:sub>
                        </m:sSub>
                      </m:oMath>
                    </m:oMathPara>
                  </a14:m>
                  <a:endParaRPr lang="en-US" dirty="0">
                    <a:solidFill>
                      <a:srgbClr val="0070C0"/>
                    </a:solidFill>
                  </a:endParaRPr>
                </a:p>
              </p:txBody>
            </p:sp>
          </mc:Choice>
          <mc:Fallback xmlns="">
            <p:sp>
              <p:nvSpPr>
                <p:cNvPr id="41" name="TextBox 40">
                  <a:extLst>
                    <a:ext uri="{FF2B5EF4-FFF2-40B4-BE49-F238E27FC236}">
                      <a16:creationId xmlns:a16="http://schemas.microsoft.com/office/drawing/2014/main" id="{ED3D08D1-D193-EB70-71E8-D033764FA3F2}"/>
                    </a:ext>
                  </a:extLst>
                </p:cNvPr>
                <p:cNvSpPr txBox="1">
                  <a:spLocks noRot="1" noChangeAspect="1" noMove="1" noResize="1" noEditPoints="1" noAdjustHandles="1" noChangeArrowheads="1" noChangeShapeType="1" noTextEdit="1"/>
                </p:cNvSpPr>
                <p:nvPr/>
              </p:nvSpPr>
              <p:spPr>
                <a:xfrm>
                  <a:off x="8586791" y="3458681"/>
                  <a:ext cx="521040"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98E9744-BEEA-A8F6-58AF-F24674BEA579}"/>
                    </a:ext>
                  </a:extLst>
                </p:cNvPr>
                <p:cNvSpPr txBox="1"/>
                <p:nvPr/>
              </p:nvSpPr>
              <p:spPr>
                <a:xfrm>
                  <a:off x="9285563" y="1999643"/>
                  <a:ext cx="598305"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i="1" smtClean="0">
                                <a:solidFill>
                                  <a:srgbClr val="0070C0"/>
                                </a:solidFill>
                                <a:latin typeface="Cambria Math" panose="02040503050406030204" pitchFamily="18" charset="0"/>
                                <a:ea typeface="Cambria Math" panose="02040503050406030204" pitchFamily="18" charset="0"/>
                              </a:rPr>
                              <m:t>𝜏</m:t>
                            </m:r>
                          </m:e>
                          <m:sub>
                            <m:r>
                              <a:rPr lang="en-US" b="0" i="1" smtClean="0">
                                <a:solidFill>
                                  <a:srgbClr val="0070C0"/>
                                </a:solidFill>
                                <a:latin typeface="Cambria Math" panose="02040503050406030204" pitchFamily="18" charset="0"/>
                              </a:rPr>
                              <m:t>𝑖𝑗𝑘</m:t>
                            </m:r>
                          </m:sub>
                        </m:sSub>
                      </m:oMath>
                    </m:oMathPara>
                  </a14:m>
                  <a:endParaRPr lang="en-US" dirty="0">
                    <a:solidFill>
                      <a:srgbClr val="0070C0"/>
                    </a:solidFill>
                  </a:endParaRPr>
                </a:p>
              </p:txBody>
            </p:sp>
          </mc:Choice>
          <mc:Fallback xmlns="">
            <p:sp>
              <p:nvSpPr>
                <p:cNvPr id="42" name="TextBox 41">
                  <a:extLst>
                    <a:ext uri="{FF2B5EF4-FFF2-40B4-BE49-F238E27FC236}">
                      <a16:creationId xmlns:a16="http://schemas.microsoft.com/office/drawing/2014/main" id="{C98E9744-BEEA-A8F6-58AF-F24674BEA579}"/>
                    </a:ext>
                  </a:extLst>
                </p:cNvPr>
                <p:cNvSpPr txBox="1">
                  <a:spLocks noRot="1" noChangeAspect="1" noMove="1" noResize="1" noEditPoints="1" noAdjustHandles="1" noChangeArrowheads="1" noChangeShapeType="1" noTextEdit="1"/>
                </p:cNvSpPr>
                <p:nvPr/>
              </p:nvSpPr>
              <p:spPr>
                <a:xfrm>
                  <a:off x="9285563" y="1999643"/>
                  <a:ext cx="598305" cy="391646"/>
                </a:xfrm>
                <a:prstGeom prst="rect">
                  <a:avLst/>
                </a:prstGeom>
                <a:blipFill>
                  <a:blip r:embed="rId18"/>
                  <a:stretch>
                    <a:fillRect b="-937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9237E9D-621B-AE6E-65EC-9114884AC93F}"/>
                  </a:ext>
                </a:extLst>
              </p:cNvPr>
              <p:cNvSpPr txBox="1"/>
              <p:nvPr/>
            </p:nvSpPr>
            <p:spPr>
              <a:xfrm>
                <a:off x="2317805" y="3445609"/>
                <a:ext cx="2655279"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b="0" i="1" smtClean="0">
                              <a:solidFill>
                                <a:schemeClr val="tx1"/>
                              </a:solidFill>
                              <a:latin typeface="Cambria Math" panose="02040503050406030204" pitchFamily="18" charset="0"/>
                            </a:rPr>
                            <m:t>𝑖𝑗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sub>
                      </m:sSub>
                      <m:r>
                        <a:rPr lang="en-US"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𝑖𝑗𝑘</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𝑗</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b="0" i="1" smtClean="0">
                              <a:solidFill>
                                <a:schemeClr val="tx1"/>
                              </a:solidFill>
                              <a:latin typeface="Cambria Math" panose="02040503050406030204" pitchFamily="18" charset="0"/>
                            </a:rPr>
                            <m:t>𝑖𝑗</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𝑘</m:t>
                          </m:r>
                        </m:sub>
                      </m:sSub>
                    </m:oMath>
                  </m:oMathPara>
                </a14:m>
                <a:endParaRPr lang="en-US" dirty="0">
                  <a:solidFill>
                    <a:schemeClr val="tx1"/>
                  </a:solidFill>
                </a:endParaRPr>
              </a:p>
            </p:txBody>
          </p:sp>
        </mc:Choice>
        <mc:Fallback xmlns="">
          <p:sp>
            <p:nvSpPr>
              <p:cNvPr id="44" name="TextBox 43">
                <a:extLst>
                  <a:ext uri="{FF2B5EF4-FFF2-40B4-BE49-F238E27FC236}">
                    <a16:creationId xmlns:a16="http://schemas.microsoft.com/office/drawing/2014/main" id="{A9237E9D-621B-AE6E-65EC-9114884AC93F}"/>
                  </a:ext>
                </a:extLst>
              </p:cNvPr>
              <p:cNvSpPr txBox="1">
                <a:spLocks noRot="1" noChangeAspect="1" noMove="1" noResize="1" noEditPoints="1" noAdjustHandles="1" noChangeArrowheads="1" noChangeShapeType="1" noTextEdit="1"/>
              </p:cNvSpPr>
              <p:nvPr/>
            </p:nvSpPr>
            <p:spPr>
              <a:xfrm>
                <a:off x="2317805" y="3445609"/>
                <a:ext cx="2655279" cy="299313"/>
              </a:xfrm>
              <a:prstGeom prst="rect">
                <a:avLst/>
              </a:prstGeom>
              <a:blipFill>
                <a:blip r:embed="rId19"/>
                <a:stretch>
                  <a:fillRect l="-952" t="-4167" b="-29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445F2594-70C1-F68D-8979-CF15E26EF2AC}"/>
                  </a:ext>
                </a:extLst>
              </p:cNvPr>
              <p:cNvSpPr txBox="1"/>
              <p:nvPr/>
            </p:nvSpPr>
            <p:spPr>
              <a:xfrm>
                <a:off x="2275448" y="3870222"/>
                <a:ext cx="2766783"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b="0" i="1" smtClean="0">
                              <a:solidFill>
                                <a:schemeClr val="tx1"/>
                              </a:solidFill>
                              <a:latin typeface="Cambria Math" panose="02040503050406030204" pitchFamily="18" charset="0"/>
                            </a:rPr>
                            <m:t>𝑖𝑗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sub>
                      </m:sSub>
                      <m:r>
                        <a:rPr lang="en-US"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𝑖𝑗𝑘</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𝑗</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𝑘</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b="0" i="1" smtClean="0">
                              <a:solidFill>
                                <a:schemeClr val="tx1"/>
                              </a:solidFill>
                              <a:latin typeface="Cambria Math" panose="02040503050406030204" pitchFamily="18" charset="0"/>
                            </a:rPr>
                            <m:t>𝑖𝑗</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𝑘</m:t>
                          </m:r>
                        </m:sub>
                      </m:sSub>
                    </m:oMath>
                  </m:oMathPara>
                </a14:m>
                <a:endParaRPr lang="en-US" dirty="0">
                  <a:solidFill>
                    <a:schemeClr val="tx1"/>
                  </a:solidFill>
                </a:endParaRPr>
              </a:p>
            </p:txBody>
          </p:sp>
        </mc:Choice>
        <mc:Fallback xmlns="">
          <p:sp>
            <p:nvSpPr>
              <p:cNvPr id="45" name="TextBox 44">
                <a:extLst>
                  <a:ext uri="{FF2B5EF4-FFF2-40B4-BE49-F238E27FC236}">
                    <a16:creationId xmlns:a16="http://schemas.microsoft.com/office/drawing/2014/main" id="{445F2594-70C1-F68D-8979-CF15E26EF2AC}"/>
                  </a:ext>
                </a:extLst>
              </p:cNvPr>
              <p:cNvSpPr txBox="1">
                <a:spLocks noRot="1" noChangeAspect="1" noMove="1" noResize="1" noEditPoints="1" noAdjustHandles="1" noChangeArrowheads="1" noChangeShapeType="1" noTextEdit="1"/>
              </p:cNvSpPr>
              <p:nvPr/>
            </p:nvSpPr>
            <p:spPr>
              <a:xfrm>
                <a:off x="2275448" y="3870222"/>
                <a:ext cx="2766783" cy="299313"/>
              </a:xfrm>
              <a:prstGeom prst="rect">
                <a:avLst/>
              </a:prstGeom>
              <a:blipFill>
                <a:blip r:embed="rId20"/>
                <a:stretch>
                  <a:fillRect b="-2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8A688058-B372-8C7B-E102-47A151836123}"/>
                  </a:ext>
                </a:extLst>
              </p:cNvPr>
              <p:cNvSpPr txBox="1"/>
              <p:nvPr/>
            </p:nvSpPr>
            <p:spPr>
              <a:xfrm>
                <a:off x="2311073" y="4345808"/>
                <a:ext cx="2670603"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𝑖𝑗𝑘</m:t>
                          </m:r>
                        </m:sub>
                      </m:sSub>
                      <m:r>
                        <a:rPr lang="en-US"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𝑗</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𝑘</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b="0" i="1" smtClean="0">
                              <a:solidFill>
                                <a:schemeClr val="tx1"/>
                              </a:solidFill>
                              <a:latin typeface="Cambria Math" panose="02040503050406030204" pitchFamily="18" charset="0"/>
                            </a:rPr>
                            <m:t>𝑖𝑗</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𝑘</m:t>
                          </m:r>
                        </m:sub>
                      </m:sSub>
                      <m:r>
                        <a:rPr lang="en-US" b="0"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b="0" i="1" smtClean="0">
                              <a:solidFill>
                                <a:schemeClr val="tx1"/>
                              </a:solidFill>
                              <a:latin typeface="Cambria Math" panose="02040503050406030204" pitchFamily="18" charset="0"/>
                            </a:rPr>
                            <m:t>𝑖𝑗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sub>
                      </m:sSub>
                    </m:oMath>
                  </m:oMathPara>
                </a14:m>
                <a:endParaRPr lang="en-US" dirty="0">
                  <a:solidFill>
                    <a:schemeClr val="tx1"/>
                  </a:solidFill>
                </a:endParaRPr>
              </a:p>
            </p:txBody>
          </p:sp>
        </mc:Choice>
        <mc:Fallback xmlns="">
          <p:sp>
            <p:nvSpPr>
              <p:cNvPr id="46" name="TextBox 45">
                <a:extLst>
                  <a:ext uri="{FF2B5EF4-FFF2-40B4-BE49-F238E27FC236}">
                    <a16:creationId xmlns:a16="http://schemas.microsoft.com/office/drawing/2014/main" id="{8A688058-B372-8C7B-E102-47A151836123}"/>
                  </a:ext>
                </a:extLst>
              </p:cNvPr>
              <p:cNvSpPr txBox="1">
                <a:spLocks noRot="1" noChangeAspect="1" noMove="1" noResize="1" noEditPoints="1" noAdjustHandles="1" noChangeArrowheads="1" noChangeShapeType="1" noTextEdit="1"/>
              </p:cNvSpPr>
              <p:nvPr/>
            </p:nvSpPr>
            <p:spPr>
              <a:xfrm>
                <a:off x="2311073" y="4345808"/>
                <a:ext cx="2670603" cy="299313"/>
              </a:xfrm>
              <a:prstGeom prst="rect">
                <a:avLst/>
              </a:prstGeom>
              <a:blipFill>
                <a:blip r:embed="rId21"/>
                <a:stretch>
                  <a:fillRect l="-2358" t="-4167"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62AE5AE4-C496-F357-41E2-642D299CE08D}"/>
                  </a:ext>
                </a:extLst>
              </p:cNvPr>
              <p:cNvSpPr txBox="1"/>
              <p:nvPr/>
            </p:nvSpPr>
            <p:spPr>
              <a:xfrm>
                <a:off x="2317805" y="5200836"/>
                <a:ext cx="2824299"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b="0" i="1" smtClean="0">
                              <a:solidFill>
                                <a:schemeClr val="tx1"/>
                              </a:solidFill>
                              <a:latin typeface="Cambria Math" panose="02040503050406030204" pitchFamily="18" charset="0"/>
                            </a:rPr>
                            <m:t>𝑖𝑗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sub>
                      </m:sSub>
                      <m:r>
                        <a:rPr lang="en-US" b="0" i="1" smtClean="0">
                          <a:solidFill>
                            <a:schemeClr val="tx1"/>
                          </a:solidFill>
                          <a:latin typeface="Cambria Math" panose="02040503050406030204" pitchFamily="18" charset="0"/>
                        </a:rPr>
                        <m:t> </m:t>
                      </m:r>
                      <m:r>
                        <a:rPr lang="en-US"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r>
                        <a:rPr lang="en-US" b="0" i="1" smtClean="0">
                          <a:solidFill>
                            <a:schemeClr val="tx1"/>
                          </a:solidFill>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oMath>
                  </m:oMathPara>
                </a14:m>
                <a:endParaRPr lang="en-US" dirty="0">
                  <a:solidFill>
                    <a:schemeClr val="tx1"/>
                  </a:solidFill>
                </a:endParaRPr>
              </a:p>
            </p:txBody>
          </p:sp>
        </mc:Choice>
        <mc:Fallback xmlns="">
          <p:sp>
            <p:nvSpPr>
              <p:cNvPr id="47" name="TextBox 46">
                <a:extLst>
                  <a:ext uri="{FF2B5EF4-FFF2-40B4-BE49-F238E27FC236}">
                    <a16:creationId xmlns:a16="http://schemas.microsoft.com/office/drawing/2014/main" id="{62AE5AE4-C496-F357-41E2-642D299CE08D}"/>
                  </a:ext>
                </a:extLst>
              </p:cNvPr>
              <p:cNvSpPr txBox="1">
                <a:spLocks noRot="1" noChangeAspect="1" noMove="1" noResize="1" noEditPoints="1" noAdjustHandles="1" noChangeArrowheads="1" noChangeShapeType="1" noTextEdit="1"/>
              </p:cNvSpPr>
              <p:nvPr/>
            </p:nvSpPr>
            <p:spPr>
              <a:xfrm>
                <a:off x="2317805" y="5200836"/>
                <a:ext cx="2824299" cy="299313"/>
              </a:xfrm>
              <a:prstGeom prst="rect">
                <a:avLst/>
              </a:prstGeom>
              <a:blipFill>
                <a:blip r:embed="rId22"/>
                <a:stretch>
                  <a:fillRect l="-893" t="-4167" r="-893" b="-29167"/>
                </a:stretch>
              </a:blipFill>
            </p:spPr>
            <p:txBody>
              <a:bodyPr/>
              <a:lstStyle/>
              <a:p>
                <a:r>
                  <a:rPr lang="en-US">
                    <a:noFill/>
                  </a:rPr>
                  <a:t> </a:t>
                </a:r>
              </a:p>
            </p:txBody>
          </p:sp>
        </mc:Fallback>
      </mc:AlternateContent>
      <p:sp>
        <p:nvSpPr>
          <p:cNvPr id="48" name="Rectangle 47">
            <a:extLst>
              <a:ext uri="{FF2B5EF4-FFF2-40B4-BE49-F238E27FC236}">
                <a16:creationId xmlns:a16="http://schemas.microsoft.com/office/drawing/2014/main" id="{21547466-47E5-F398-91BE-F06FB4AF42E1}"/>
              </a:ext>
            </a:extLst>
          </p:cNvPr>
          <p:cNvSpPr/>
          <p:nvPr/>
        </p:nvSpPr>
        <p:spPr>
          <a:xfrm>
            <a:off x="2178706" y="2707291"/>
            <a:ext cx="2101933" cy="5690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099454E-22D3-2476-0AA6-8E25D64CFCED}"/>
              </a:ext>
            </a:extLst>
          </p:cNvPr>
          <p:cNvSpPr/>
          <p:nvPr/>
        </p:nvSpPr>
        <p:spPr>
          <a:xfrm>
            <a:off x="2150051" y="992777"/>
            <a:ext cx="4385652" cy="5690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2749758E-9C6F-3C4A-8B3F-CA0D5CD993DD}"/>
                  </a:ext>
                </a:extLst>
              </p:cNvPr>
              <p:cNvSpPr txBox="1"/>
              <p:nvPr/>
            </p:nvSpPr>
            <p:spPr>
              <a:xfrm>
                <a:off x="0" y="23673"/>
                <a:ext cx="2861232" cy="523220"/>
              </a:xfrm>
              <a:prstGeom prst="rect">
                <a:avLst/>
              </a:prstGeom>
              <a:noFill/>
            </p:spPr>
            <p:txBody>
              <a:bodyPr wrap="none" rtlCol="0">
                <a:spAutoFit/>
              </a:bodyPr>
              <a:lstStyle/>
              <a:p>
                <a:r>
                  <a:rPr lang="en-US" sz="2800" dirty="0"/>
                  <a:t>the </a:t>
                </a:r>
                <a14:m>
                  <m:oMath xmlns:m="http://schemas.openxmlformats.org/officeDocument/2006/math">
                    <m:r>
                      <a:rPr lang="en-US" sz="2800" i="1" smtClean="0">
                        <a:latin typeface="Cambria Math" panose="02040503050406030204" pitchFamily="18" charset="0"/>
                        <a:ea typeface="Cambria Math" panose="02040503050406030204" pitchFamily="18" charset="0"/>
                      </a:rPr>
                      <m:t>𝜏</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𝑆𝐺𝐴</m:t>
                    </m:r>
                  </m:oMath>
                </a14:m>
                <a:r>
                  <a:rPr lang="en-US" sz="2800" dirty="0"/>
                  <a:t> score</a:t>
                </a:r>
              </a:p>
            </p:txBody>
          </p:sp>
        </mc:Choice>
        <mc:Fallback xmlns="">
          <p:sp>
            <p:nvSpPr>
              <p:cNvPr id="50" name="TextBox 49">
                <a:extLst>
                  <a:ext uri="{FF2B5EF4-FFF2-40B4-BE49-F238E27FC236}">
                    <a16:creationId xmlns:a16="http://schemas.microsoft.com/office/drawing/2014/main" id="{2749758E-9C6F-3C4A-8B3F-CA0D5CD993DD}"/>
                  </a:ext>
                </a:extLst>
              </p:cNvPr>
              <p:cNvSpPr txBox="1">
                <a:spLocks noRot="1" noChangeAspect="1" noMove="1" noResize="1" noEditPoints="1" noAdjustHandles="1" noChangeArrowheads="1" noChangeShapeType="1" noTextEdit="1"/>
              </p:cNvSpPr>
              <p:nvPr/>
            </p:nvSpPr>
            <p:spPr>
              <a:xfrm>
                <a:off x="0" y="23673"/>
                <a:ext cx="2861232" cy="523220"/>
              </a:xfrm>
              <a:prstGeom prst="rect">
                <a:avLst/>
              </a:prstGeom>
              <a:blipFill>
                <a:blip r:embed="rId23"/>
                <a:stretch>
                  <a:fillRect l="-4867" t="-11628" r="-3540" b="-27907"/>
                </a:stretch>
              </a:blipFill>
            </p:spPr>
            <p:txBody>
              <a:bodyPr/>
              <a:lstStyle/>
              <a:p>
                <a:r>
                  <a:rPr lang="en-US">
                    <a:noFill/>
                  </a:rPr>
                  <a:t> </a:t>
                </a:r>
              </a:p>
            </p:txBody>
          </p:sp>
        </mc:Fallback>
      </mc:AlternateContent>
      <p:sp>
        <p:nvSpPr>
          <p:cNvPr id="51" name="Oval 50">
            <a:extLst>
              <a:ext uri="{FF2B5EF4-FFF2-40B4-BE49-F238E27FC236}">
                <a16:creationId xmlns:a16="http://schemas.microsoft.com/office/drawing/2014/main" id="{87F3A54B-9BD3-D4B2-F873-6A18B6712B86}"/>
              </a:ext>
            </a:extLst>
          </p:cNvPr>
          <p:cNvSpPr/>
          <p:nvPr/>
        </p:nvSpPr>
        <p:spPr>
          <a:xfrm>
            <a:off x="4501996" y="4310181"/>
            <a:ext cx="504609" cy="4047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Left Brace 51">
            <a:extLst>
              <a:ext uri="{FF2B5EF4-FFF2-40B4-BE49-F238E27FC236}">
                <a16:creationId xmlns:a16="http://schemas.microsoft.com/office/drawing/2014/main" id="{7B683BCE-AFD7-D5CA-DD03-F8CD9443B67C}"/>
              </a:ext>
            </a:extLst>
          </p:cNvPr>
          <p:cNvSpPr/>
          <p:nvPr/>
        </p:nvSpPr>
        <p:spPr>
          <a:xfrm rot="16200000">
            <a:off x="5292226" y="1246814"/>
            <a:ext cx="216610" cy="1939144"/>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3D8AEEEE-3CD7-2DEC-1024-017ECE68C2DF}"/>
                  </a:ext>
                </a:extLst>
              </p:cNvPr>
              <p:cNvSpPr txBox="1"/>
              <p:nvPr/>
            </p:nvSpPr>
            <p:spPr>
              <a:xfrm>
                <a:off x="6558109" y="4433299"/>
                <a:ext cx="5754037" cy="2367764"/>
              </a:xfrm>
              <a:prstGeom prst="rect">
                <a:avLst/>
              </a:prstGeom>
              <a:noFill/>
            </p:spPr>
            <p:txBody>
              <a:bodyPr wrap="square" rtlCol="0">
                <a:spAutoFit/>
              </a:bodyPr>
              <a:lstStyle/>
              <a:p>
                <a:r>
                  <a:rPr lang="en-US" sz="1600" b="1" dirty="0"/>
                  <a:t>“we can solve for the </a:t>
                </a:r>
                <a:r>
                  <a:rPr lang="en-US" sz="1600" b="1" dirty="0" err="1"/>
                  <a:t>trigenic</a:t>
                </a:r>
                <a:r>
                  <a:rPr lang="en-US" sz="1600" b="1" dirty="0"/>
                  <a:t> interaction term from known quantities”</a:t>
                </a:r>
              </a:p>
              <a:p>
                <a:pPr marL="171450" indent="-171450">
                  <a:buFont typeface="Arial" panose="020B0604020202020204" pitchFamily="34" charset="0"/>
                  <a:buChar char="•"/>
                </a:pPr>
                <a14:m>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𝑒</m:t>
                        </m:r>
                      </m:e>
                      <m:sub>
                        <m:r>
                          <a:rPr lang="en-US" sz="1600" b="0" i="1" smtClean="0">
                            <a:solidFill>
                              <a:schemeClr val="tx1"/>
                            </a:solidFill>
                            <a:latin typeface="Cambria Math" panose="02040503050406030204" pitchFamily="18" charset="0"/>
                          </a:rPr>
                          <m:t>𝑖𝑗</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𝑘</m:t>
                        </m:r>
                      </m:sub>
                    </m:sSub>
                  </m:oMath>
                </a14:m>
                <a:r>
                  <a:rPr lang="en-US" sz="1600" dirty="0"/>
                  <a:t> is the genetic interaction score measured b/t </a:t>
                </a:r>
                <a:r>
                  <a:rPr lang="en-US" sz="1600" dirty="0" err="1"/>
                  <a:t>dbl</a:t>
                </a:r>
                <a:r>
                  <a:rPr lang="en-US" sz="1600" dirty="0"/>
                  <a:t> mutant query and an array k</a:t>
                </a:r>
              </a:p>
              <a:p>
                <a:pPr marL="171450" indent="-171450">
                  <a:buFont typeface="Arial" panose="020B0604020202020204" pitchFamily="34" charset="0"/>
                  <a:buChar char="•"/>
                </a:pP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𝑒</m:t>
                        </m:r>
                      </m:e>
                      <m:sub>
                        <m:r>
                          <a:rPr lang="en-US" sz="1600" b="0" i="1" smtClean="0">
                            <a:latin typeface="Cambria Math" panose="02040503050406030204" pitchFamily="18" charset="0"/>
                          </a:rPr>
                          <m:t>𝑖𝑘</m:t>
                        </m:r>
                      </m:sub>
                    </m:sSub>
                  </m:oMath>
                </a14:m>
                <a:r>
                  <a:rPr lang="en-US" sz="1600" dirty="0"/>
                  <a:t> and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𝑒</m:t>
                        </m:r>
                      </m:e>
                      <m:sub>
                        <m:r>
                          <a:rPr lang="en-US" sz="1600" b="0" i="1" smtClean="0">
                            <a:latin typeface="Cambria Math" panose="02040503050406030204" pitchFamily="18" charset="0"/>
                          </a:rPr>
                          <m:t>𝑗𝑘</m:t>
                        </m:r>
                      </m:sub>
                    </m:sSub>
                  </m:oMath>
                </a14:m>
                <a:r>
                  <a:rPr lang="en-US" sz="1600" dirty="0"/>
                  <a:t> are genetic interaction scores obtained from accompanying single mutant control screens</a:t>
                </a:r>
              </a:p>
              <a:p>
                <a:pPr marL="171450" indent="-171450">
                  <a:buFont typeface="Arial" panose="020B0604020202020204" pitchFamily="34" charset="0"/>
                  <a:buChar char="•"/>
                </a:pP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𝑓</m:t>
                        </m:r>
                      </m:e>
                      <m:sub>
                        <m:r>
                          <a:rPr lang="en-US" sz="1600" b="0" i="1" smtClean="0">
                            <a:latin typeface="Cambria Math" panose="02040503050406030204" pitchFamily="18" charset="0"/>
                          </a:rPr>
                          <m:t>𝑖</m:t>
                        </m:r>
                      </m:sub>
                    </m:sSub>
                  </m:oMath>
                </a14:m>
                <a:r>
                  <a:rPr lang="en-US" sz="1600" dirty="0"/>
                  <a:t> and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𝑓</m:t>
                        </m:r>
                      </m:e>
                      <m:sub>
                        <m:r>
                          <a:rPr lang="en-US" sz="1600" b="0" i="1" smtClean="0">
                            <a:latin typeface="Cambria Math" panose="02040503050406030204" pitchFamily="18" charset="0"/>
                          </a:rPr>
                          <m:t>𝑗</m:t>
                        </m:r>
                      </m:sub>
                    </m:sSub>
                  </m:oMath>
                </a14:m>
                <a:r>
                  <a:rPr lang="en-US" sz="1600" dirty="0"/>
                  <a:t> are single mutant fitness estimates from a previous study (Costanzo et al 2016)</a:t>
                </a:r>
              </a:p>
              <a:p>
                <a:pPr marL="171450" indent="-171450">
                  <a:buFont typeface="Arial" panose="020B0604020202020204" pitchFamily="34" charset="0"/>
                  <a:buChar char="•"/>
                </a:pPr>
                <a:r>
                  <a:rPr lang="en-US" sz="1600" b="1" dirty="0" err="1"/>
                  <a:t>eqn</a:t>
                </a:r>
                <a:r>
                  <a:rPr lang="en-US" sz="1600" b="1" dirty="0"/>
                  <a:t> 2 and 3 contain measured quantities</a:t>
                </a:r>
              </a:p>
            </p:txBody>
          </p:sp>
        </mc:Choice>
        <mc:Fallback xmlns="">
          <p:sp>
            <p:nvSpPr>
              <p:cNvPr id="55" name="TextBox 54">
                <a:extLst>
                  <a:ext uri="{FF2B5EF4-FFF2-40B4-BE49-F238E27FC236}">
                    <a16:creationId xmlns:a16="http://schemas.microsoft.com/office/drawing/2014/main" id="{3D8AEEEE-3CD7-2DEC-1024-017ECE68C2DF}"/>
                  </a:ext>
                </a:extLst>
              </p:cNvPr>
              <p:cNvSpPr txBox="1">
                <a:spLocks noRot="1" noChangeAspect="1" noMove="1" noResize="1" noEditPoints="1" noAdjustHandles="1" noChangeArrowheads="1" noChangeShapeType="1" noTextEdit="1"/>
              </p:cNvSpPr>
              <p:nvPr/>
            </p:nvSpPr>
            <p:spPr>
              <a:xfrm>
                <a:off x="6558109" y="4433299"/>
                <a:ext cx="5754037" cy="2367764"/>
              </a:xfrm>
              <a:prstGeom prst="rect">
                <a:avLst/>
              </a:prstGeom>
              <a:blipFill>
                <a:blip r:embed="rId24"/>
                <a:stretch>
                  <a:fillRect l="-441" t="-532" b="-2128"/>
                </a:stretch>
              </a:blipFill>
            </p:spPr>
            <p:txBody>
              <a:bodyPr/>
              <a:lstStyle/>
              <a:p>
                <a:r>
                  <a:rPr lang="en-US">
                    <a:noFill/>
                  </a:rPr>
                  <a:t> </a:t>
                </a:r>
              </a:p>
            </p:txBody>
          </p:sp>
        </mc:Fallback>
      </mc:AlternateContent>
      <p:sp>
        <p:nvSpPr>
          <p:cNvPr id="56" name="Freeform 55">
            <a:extLst>
              <a:ext uri="{FF2B5EF4-FFF2-40B4-BE49-F238E27FC236}">
                <a16:creationId xmlns:a16="http://schemas.microsoft.com/office/drawing/2014/main" id="{78F5A9CA-BC7A-B4F8-015C-77E37B350A27}"/>
              </a:ext>
            </a:extLst>
          </p:cNvPr>
          <p:cNvSpPr/>
          <p:nvPr/>
        </p:nvSpPr>
        <p:spPr>
          <a:xfrm>
            <a:off x="5007429" y="2318656"/>
            <a:ext cx="475487" cy="2166257"/>
          </a:xfrm>
          <a:custGeom>
            <a:avLst/>
            <a:gdLst>
              <a:gd name="connsiteX0" fmla="*/ 0 w 475487"/>
              <a:gd name="connsiteY0" fmla="*/ 2166257 h 2166257"/>
              <a:gd name="connsiteX1" fmla="*/ 457200 w 475487"/>
              <a:gd name="connsiteY1" fmla="*/ 1143000 h 2166257"/>
              <a:gd name="connsiteX2" fmla="*/ 391885 w 475487"/>
              <a:gd name="connsiteY2" fmla="*/ 0 h 2166257"/>
              <a:gd name="connsiteX3" fmla="*/ 391885 w 475487"/>
              <a:gd name="connsiteY3" fmla="*/ 0 h 2166257"/>
              <a:gd name="connsiteX4" fmla="*/ 391885 w 475487"/>
              <a:gd name="connsiteY4" fmla="*/ 0 h 2166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5487" h="2166257">
                <a:moveTo>
                  <a:pt x="0" y="2166257"/>
                </a:moveTo>
                <a:cubicBezTo>
                  <a:pt x="195943" y="1835150"/>
                  <a:pt x="391886" y="1504043"/>
                  <a:pt x="457200" y="1143000"/>
                </a:cubicBezTo>
                <a:cubicBezTo>
                  <a:pt x="522514" y="781957"/>
                  <a:pt x="391885" y="0"/>
                  <a:pt x="391885" y="0"/>
                </a:cubicBezTo>
                <a:lnTo>
                  <a:pt x="391885" y="0"/>
                </a:lnTo>
                <a:lnTo>
                  <a:pt x="391885"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1FF101A9-8B89-81A8-EE41-E5367F1092D2}"/>
                  </a:ext>
                </a:extLst>
              </p:cNvPr>
              <p:cNvSpPr txBox="1"/>
              <p:nvPr/>
            </p:nvSpPr>
            <p:spPr>
              <a:xfrm>
                <a:off x="2390661" y="5794456"/>
                <a:ext cx="2750240"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b="0" i="1" smtClean="0">
                          <a:latin typeface="Cambria Math" panose="02040503050406030204" pitchFamily="18" charset="0"/>
                        </a:rPr>
                        <m:t> </m:t>
                      </m:r>
                      <m:r>
                        <a:rPr lang="en-US"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b="0" i="1" smtClean="0">
                                  <a:solidFill>
                                    <a:schemeClr val="tx1"/>
                                  </a:solidFill>
                                  <a:latin typeface="Cambria Math" panose="02040503050406030204" pitchFamily="18" charset="0"/>
                                </a:rPr>
                                <m:t>𝑖𝑗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sub>
                          </m:sSub>
                          <m:r>
                            <a:rPr lang="en-US" b="0" i="1" smtClean="0">
                              <a:solidFill>
                                <a:schemeClr val="tx1"/>
                              </a:solidFill>
                              <a:latin typeface="Cambria Math" panose="02040503050406030204" pitchFamily="18" charset="0"/>
                            </a:rPr>
                            <m:t> − </m:t>
                          </m:r>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m:oMathPara>
                </a14:m>
                <a:endParaRPr lang="en-US" dirty="0">
                  <a:solidFill>
                    <a:schemeClr val="tx1"/>
                  </a:solidFill>
                </a:endParaRPr>
              </a:p>
            </p:txBody>
          </p:sp>
        </mc:Choice>
        <mc:Fallback xmlns="">
          <p:sp>
            <p:nvSpPr>
              <p:cNvPr id="57" name="TextBox 56">
                <a:extLst>
                  <a:ext uri="{FF2B5EF4-FFF2-40B4-BE49-F238E27FC236}">
                    <a16:creationId xmlns:a16="http://schemas.microsoft.com/office/drawing/2014/main" id="{1FF101A9-8B89-81A8-EE41-E5367F1092D2}"/>
                  </a:ext>
                </a:extLst>
              </p:cNvPr>
              <p:cNvSpPr txBox="1">
                <a:spLocks noRot="1" noChangeAspect="1" noMove="1" noResize="1" noEditPoints="1" noAdjustHandles="1" noChangeArrowheads="1" noChangeShapeType="1" noTextEdit="1"/>
              </p:cNvSpPr>
              <p:nvPr/>
            </p:nvSpPr>
            <p:spPr>
              <a:xfrm>
                <a:off x="2390661" y="5794456"/>
                <a:ext cx="2750240" cy="299313"/>
              </a:xfrm>
              <a:prstGeom prst="rect">
                <a:avLst/>
              </a:prstGeom>
              <a:blipFill>
                <a:blip r:embed="rId25"/>
                <a:stretch>
                  <a:fillRect l="-461" t="-8000" r="-922" b="-24000"/>
                </a:stretch>
              </a:blipFill>
            </p:spPr>
            <p:txBody>
              <a:bodyPr/>
              <a:lstStyle/>
              <a:p>
                <a:r>
                  <a:rPr lang="en-US">
                    <a:noFill/>
                  </a:rPr>
                  <a:t> </a:t>
                </a:r>
              </a:p>
            </p:txBody>
          </p:sp>
        </mc:Fallback>
      </mc:AlternateContent>
      <p:sp>
        <p:nvSpPr>
          <p:cNvPr id="58" name="Rectangle 57">
            <a:extLst>
              <a:ext uri="{FF2B5EF4-FFF2-40B4-BE49-F238E27FC236}">
                <a16:creationId xmlns:a16="http://schemas.microsoft.com/office/drawing/2014/main" id="{22A94A10-2041-38CA-BE6E-A76848925E24}"/>
              </a:ext>
            </a:extLst>
          </p:cNvPr>
          <p:cNvSpPr/>
          <p:nvPr/>
        </p:nvSpPr>
        <p:spPr>
          <a:xfrm>
            <a:off x="2314916" y="5676422"/>
            <a:ext cx="2886186" cy="5690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B837684C-9007-4D97-1537-D8C8DCBA7F82}"/>
              </a:ext>
            </a:extLst>
          </p:cNvPr>
          <p:cNvSpPr txBox="1"/>
          <p:nvPr/>
        </p:nvSpPr>
        <p:spPr>
          <a:xfrm>
            <a:off x="1602974" y="1058108"/>
            <a:ext cx="442750" cy="369332"/>
          </a:xfrm>
          <a:prstGeom prst="rect">
            <a:avLst/>
          </a:prstGeom>
          <a:noFill/>
        </p:spPr>
        <p:txBody>
          <a:bodyPr wrap="none" rtlCol="0">
            <a:spAutoFit/>
          </a:bodyPr>
          <a:lstStyle/>
          <a:p>
            <a:r>
              <a:rPr lang="en-US" dirty="0"/>
              <a:t>(1)</a:t>
            </a:r>
          </a:p>
        </p:txBody>
      </p:sp>
      <p:sp>
        <p:nvSpPr>
          <p:cNvPr id="60" name="TextBox 59">
            <a:extLst>
              <a:ext uri="{FF2B5EF4-FFF2-40B4-BE49-F238E27FC236}">
                <a16:creationId xmlns:a16="http://schemas.microsoft.com/office/drawing/2014/main" id="{68C5D2A9-943F-BBE0-5948-0ABABA593CA7}"/>
              </a:ext>
            </a:extLst>
          </p:cNvPr>
          <p:cNvSpPr txBox="1"/>
          <p:nvPr/>
        </p:nvSpPr>
        <p:spPr>
          <a:xfrm>
            <a:off x="1628573" y="2820366"/>
            <a:ext cx="442750" cy="369332"/>
          </a:xfrm>
          <a:prstGeom prst="rect">
            <a:avLst/>
          </a:prstGeom>
          <a:noFill/>
        </p:spPr>
        <p:txBody>
          <a:bodyPr wrap="none" rtlCol="0">
            <a:spAutoFit/>
          </a:bodyPr>
          <a:lstStyle/>
          <a:p>
            <a:r>
              <a:rPr lang="en-US" dirty="0"/>
              <a:t>(2)</a:t>
            </a:r>
          </a:p>
        </p:txBody>
      </p:sp>
      <p:sp>
        <p:nvSpPr>
          <p:cNvPr id="61" name="TextBox 60">
            <a:extLst>
              <a:ext uri="{FF2B5EF4-FFF2-40B4-BE49-F238E27FC236}">
                <a16:creationId xmlns:a16="http://schemas.microsoft.com/office/drawing/2014/main" id="{3AE7D031-8C09-F9F2-0AE5-EDA8C453C197}"/>
              </a:ext>
            </a:extLst>
          </p:cNvPr>
          <p:cNvSpPr txBox="1"/>
          <p:nvPr/>
        </p:nvSpPr>
        <p:spPr>
          <a:xfrm>
            <a:off x="1669930" y="5776267"/>
            <a:ext cx="442750"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2203722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2749758E-9C6F-3C4A-8B3F-CA0D5CD993DD}"/>
              </a:ext>
            </a:extLst>
          </p:cNvPr>
          <p:cNvSpPr txBox="1"/>
          <p:nvPr/>
        </p:nvSpPr>
        <p:spPr>
          <a:xfrm>
            <a:off x="0" y="23673"/>
            <a:ext cx="10402143" cy="523220"/>
          </a:xfrm>
          <a:prstGeom prst="rect">
            <a:avLst/>
          </a:prstGeom>
          <a:noFill/>
        </p:spPr>
        <p:txBody>
          <a:bodyPr wrap="none" rtlCol="0">
            <a:spAutoFit/>
          </a:bodyPr>
          <a:lstStyle/>
          <a:p>
            <a:r>
              <a:rPr lang="en-US" sz="2800" dirty="0"/>
              <a:t>pairwise epistatic coefficients scaled by fitness of noninteracting gene?</a:t>
            </a:r>
          </a:p>
        </p:txBody>
      </p:sp>
      <p:grpSp>
        <p:nvGrpSpPr>
          <p:cNvPr id="22" name="Group 21">
            <a:extLst>
              <a:ext uri="{FF2B5EF4-FFF2-40B4-BE49-F238E27FC236}">
                <a16:creationId xmlns:a16="http://schemas.microsoft.com/office/drawing/2014/main" id="{D6CA1F5F-B8E4-6593-D313-72E76F80B9A9}"/>
              </a:ext>
            </a:extLst>
          </p:cNvPr>
          <p:cNvGrpSpPr/>
          <p:nvPr/>
        </p:nvGrpSpPr>
        <p:grpSpPr>
          <a:xfrm>
            <a:off x="1258143" y="1529617"/>
            <a:ext cx="9144000" cy="4267200"/>
            <a:chOff x="1258143" y="1426029"/>
            <a:chExt cx="9144000" cy="4267200"/>
          </a:xfrm>
        </p:grpSpPr>
        <p:pic>
          <p:nvPicPr>
            <p:cNvPr id="8" name="Picture 7">
              <a:extLst>
                <a:ext uri="{FF2B5EF4-FFF2-40B4-BE49-F238E27FC236}">
                  <a16:creationId xmlns:a16="http://schemas.microsoft.com/office/drawing/2014/main" id="{66D8E0E1-584F-BD66-A843-2A4AB1C9E106}"/>
                </a:ext>
              </a:extLst>
            </p:cNvPr>
            <p:cNvPicPr>
              <a:picLocks noChangeAspect="1"/>
            </p:cNvPicPr>
            <p:nvPr/>
          </p:nvPicPr>
          <p:blipFill>
            <a:blip r:embed="rId2"/>
            <a:stretch>
              <a:fillRect/>
            </a:stretch>
          </p:blipFill>
          <p:spPr>
            <a:xfrm>
              <a:off x="1258143" y="1426029"/>
              <a:ext cx="9144000" cy="4267200"/>
            </a:xfrm>
            <a:prstGeom prst="rect">
              <a:avLst/>
            </a:prstGeom>
          </p:spPr>
        </p:pic>
        <p:sp>
          <p:nvSpPr>
            <p:cNvPr id="13" name="Rectangle 12">
              <a:extLst>
                <a:ext uri="{FF2B5EF4-FFF2-40B4-BE49-F238E27FC236}">
                  <a16:creationId xmlns:a16="http://schemas.microsoft.com/office/drawing/2014/main" id="{29F87ADF-0BAD-B631-53B2-1419CB6DD594}"/>
                </a:ext>
              </a:extLst>
            </p:cNvPr>
            <p:cNvSpPr/>
            <p:nvPr/>
          </p:nvSpPr>
          <p:spPr>
            <a:xfrm>
              <a:off x="1258143" y="1426029"/>
              <a:ext cx="1207471" cy="2884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Box 22">
            <a:extLst>
              <a:ext uri="{FF2B5EF4-FFF2-40B4-BE49-F238E27FC236}">
                <a16:creationId xmlns:a16="http://schemas.microsoft.com/office/drawing/2014/main" id="{F81AF0C8-D02E-865E-CA0B-6ADFDBF62C7C}"/>
              </a:ext>
            </a:extLst>
          </p:cNvPr>
          <p:cNvSpPr txBox="1"/>
          <p:nvPr/>
        </p:nvSpPr>
        <p:spPr>
          <a:xfrm>
            <a:off x="0" y="838200"/>
            <a:ext cx="4558043" cy="400110"/>
          </a:xfrm>
          <a:prstGeom prst="rect">
            <a:avLst/>
          </a:prstGeom>
          <a:noFill/>
        </p:spPr>
        <p:txBody>
          <a:bodyPr wrap="none" rtlCol="0">
            <a:spAutoFit/>
          </a:bodyPr>
          <a:lstStyle/>
          <a:p>
            <a:pPr marL="342900" indent="-342900">
              <a:buFont typeface="Arial" panose="020B0604020202020204" pitchFamily="34" charset="0"/>
              <a:buChar char="•"/>
            </a:pPr>
            <a:r>
              <a:rPr lang="en-US" sz="2000" dirty="0"/>
              <a:t>their verbal derivation of their formula</a:t>
            </a:r>
          </a:p>
        </p:txBody>
      </p:sp>
      <p:sp>
        <p:nvSpPr>
          <p:cNvPr id="62" name="TextBox 61">
            <a:extLst>
              <a:ext uri="{FF2B5EF4-FFF2-40B4-BE49-F238E27FC236}">
                <a16:creationId xmlns:a16="http://schemas.microsoft.com/office/drawing/2014/main" id="{9230D823-27A6-8EFC-B6D1-130CCE12C3FE}"/>
              </a:ext>
            </a:extLst>
          </p:cNvPr>
          <p:cNvSpPr txBox="1"/>
          <p:nvPr/>
        </p:nvSpPr>
        <p:spPr>
          <a:xfrm>
            <a:off x="0" y="6115338"/>
            <a:ext cx="1219200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conclusion: combining multiplicative and additive scales at the pairwise interaction level creates strange </a:t>
            </a:r>
            <a:r>
              <a:rPr lang="en-US" sz="2000" dirty="0" err="1"/>
              <a:t>scalings</a:t>
            </a:r>
            <a:r>
              <a:rPr lang="en-US" sz="2000" dirty="0"/>
              <a:t> for higher-order dependencies?</a:t>
            </a:r>
          </a:p>
        </p:txBody>
      </p:sp>
    </p:spTree>
    <p:extLst>
      <p:ext uri="{BB962C8B-B14F-4D97-AF65-F5344CB8AC3E}">
        <p14:creationId xmlns:p14="http://schemas.microsoft.com/office/powerpoint/2010/main" val="277571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2B5122A-045A-5E56-E663-05C43A300725}"/>
                  </a:ext>
                </a:extLst>
              </p:cNvPr>
              <p:cNvSpPr txBox="1"/>
              <p:nvPr/>
            </p:nvSpPr>
            <p:spPr>
              <a:xfrm>
                <a:off x="1230537" y="1105483"/>
                <a:ext cx="2434834"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𝑖𝑗𝑘</m:t>
                          </m:r>
                        </m:sub>
                      </m:sSub>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Sub>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oMath>
                  </m:oMathPara>
                </a14:m>
                <a:endParaRPr lang="en-US" dirty="0"/>
              </a:p>
            </p:txBody>
          </p:sp>
        </mc:Choice>
        <mc:Fallback xmlns="">
          <p:sp>
            <p:nvSpPr>
              <p:cNvPr id="4" name="TextBox 3">
                <a:extLst>
                  <a:ext uri="{FF2B5EF4-FFF2-40B4-BE49-F238E27FC236}">
                    <a16:creationId xmlns:a16="http://schemas.microsoft.com/office/drawing/2014/main" id="{02B5122A-045A-5E56-E663-05C43A300725}"/>
                  </a:ext>
                </a:extLst>
              </p:cNvPr>
              <p:cNvSpPr txBox="1">
                <a:spLocks noRot="1" noChangeAspect="1" noMove="1" noResize="1" noEditPoints="1" noAdjustHandles="1" noChangeArrowheads="1" noChangeShapeType="1" noTextEdit="1"/>
              </p:cNvSpPr>
              <p:nvPr/>
            </p:nvSpPr>
            <p:spPr>
              <a:xfrm>
                <a:off x="1230537" y="1105483"/>
                <a:ext cx="2434834" cy="299313"/>
              </a:xfrm>
              <a:prstGeom prst="rect">
                <a:avLst/>
              </a:prstGeom>
              <a:blipFill>
                <a:blip r:embed="rId2"/>
                <a:stretch>
                  <a:fillRect l="-2591" r="-1036" b="-28000"/>
                </a:stretch>
              </a:blipFill>
            </p:spPr>
            <p:txBody>
              <a:bodyPr/>
              <a:lstStyle/>
              <a:p>
                <a:r>
                  <a:rPr lang="en-US">
                    <a:noFill/>
                  </a:rPr>
                  <a:t> </a:t>
                </a:r>
              </a:p>
            </p:txBody>
          </p:sp>
        </mc:Fallback>
      </mc:AlternateContent>
      <p:grpSp>
        <p:nvGrpSpPr>
          <p:cNvPr id="27" name="Group 26">
            <a:extLst>
              <a:ext uri="{FF2B5EF4-FFF2-40B4-BE49-F238E27FC236}">
                <a16:creationId xmlns:a16="http://schemas.microsoft.com/office/drawing/2014/main" id="{91A7B006-2B20-44F3-DD11-C5B0775F0D09}"/>
              </a:ext>
            </a:extLst>
          </p:cNvPr>
          <p:cNvGrpSpPr/>
          <p:nvPr/>
        </p:nvGrpSpPr>
        <p:grpSpPr>
          <a:xfrm>
            <a:off x="9036556" y="-867995"/>
            <a:ext cx="2964129" cy="2858061"/>
            <a:chOff x="8100725" y="1206188"/>
            <a:chExt cx="2964129" cy="2858061"/>
          </a:xfrm>
        </p:grpSpPr>
        <p:sp>
          <p:nvSpPr>
            <p:cNvPr id="15" name="Arc 14">
              <a:extLst>
                <a:ext uri="{FF2B5EF4-FFF2-40B4-BE49-F238E27FC236}">
                  <a16:creationId xmlns:a16="http://schemas.microsoft.com/office/drawing/2014/main" id="{6BEE796D-381D-C178-3F6E-B35835FA3349}"/>
                </a:ext>
              </a:extLst>
            </p:cNvPr>
            <p:cNvSpPr/>
            <p:nvPr/>
          </p:nvSpPr>
          <p:spPr>
            <a:xfrm rot="7985765">
              <a:off x="8232235" y="1147275"/>
              <a:ext cx="2527021" cy="2644848"/>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Oval 6">
              <a:extLst>
                <a:ext uri="{FF2B5EF4-FFF2-40B4-BE49-F238E27FC236}">
                  <a16:creationId xmlns:a16="http://schemas.microsoft.com/office/drawing/2014/main" id="{4E9997B3-A7CD-A920-65EC-A14EFC4B42D0}"/>
                </a:ext>
              </a:extLst>
            </p:cNvPr>
            <p:cNvSpPr>
              <a:spLocks noChangeAspect="1"/>
            </p:cNvSpPr>
            <p:nvPr/>
          </p:nvSpPr>
          <p:spPr>
            <a:xfrm>
              <a:off x="8348870" y="2938483"/>
              <a:ext cx="457200" cy="438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87702FB-1F7C-0B8D-E166-4FC8AEFE1F31}"/>
                    </a:ext>
                  </a:extLst>
                </p:cNvPr>
                <p:cNvSpPr txBox="1"/>
                <p:nvPr/>
              </p:nvSpPr>
              <p:spPr>
                <a:xfrm>
                  <a:off x="8352413" y="2936070"/>
                  <a:ext cx="4028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m:oMathPara>
                  </a14:m>
                  <a:endParaRPr lang="en-US" dirty="0"/>
                </a:p>
              </p:txBody>
            </p:sp>
          </mc:Choice>
          <mc:Fallback xmlns="">
            <p:sp>
              <p:nvSpPr>
                <p:cNvPr id="9" name="TextBox 8">
                  <a:extLst>
                    <a:ext uri="{FF2B5EF4-FFF2-40B4-BE49-F238E27FC236}">
                      <a16:creationId xmlns:a16="http://schemas.microsoft.com/office/drawing/2014/main" id="{187702FB-1F7C-0B8D-E166-4FC8AEFE1F31}"/>
                    </a:ext>
                  </a:extLst>
                </p:cNvPr>
                <p:cNvSpPr txBox="1">
                  <a:spLocks noRot="1" noChangeAspect="1" noMove="1" noResize="1" noEditPoints="1" noAdjustHandles="1" noChangeArrowheads="1" noChangeShapeType="1" noTextEdit="1"/>
                </p:cNvSpPr>
                <p:nvPr/>
              </p:nvSpPr>
              <p:spPr>
                <a:xfrm>
                  <a:off x="8352413" y="2936070"/>
                  <a:ext cx="402803" cy="369332"/>
                </a:xfrm>
                <a:prstGeom prst="rect">
                  <a:avLst/>
                </a:prstGeom>
                <a:blipFill>
                  <a:blip r:embed="rId3"/>
                  <a:stretch>
                    <a:fillRect b="-16667"/>
                  </a:stretch>
                </a:blipFill>
              </p:spPr>
              <p:txBody>
                <a:bodyPr/>
                <a:lstStyle/>
                <a:p>
                  <a:r>
                    <a:rPr lang="en-US">
                      <a:noFill/>
                    </a:rPr>
                    <a:t> </a:t>
                  </a:r>
                </a:p>
              </p:txBody>
            </p:sp>
          </mc:Fallback>
        </mc:AlternateContent>
        <p:sp>
          <p:nvSpPr>
            <p:cNvPr id="10" name="Oval 9">
              <a:extLst>
                <a:ext uri="{FF2B5EF4-FFF2-40B4-BE49-F238E27FC236}">
                  <a16:creationId xmlns:a16="http://schemas.microsoft.com/office/drawing/2014/main" id="{5C5E4313-38FC-E816-2629-654EF6055BCD}"/>
                </a:ext>
              </a:extLst>
            </p:cNvPr>
            <p:cNvSpPr>
              <a:spLocks noChangeAspect="1"/>
            </p:cNvSpPr>
            <p:nvPr/>
          </p:nvSpPr>
          <p:spPr>
            <a:xfrm>
              <a:off x="9342645" y="2938483"/>
              <a:ext cx="457200" cy="438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61D0CD9-9766-F9B4-F0B1-F13424BC1F4B}"/>
                    </a:ext>
                  </a:extLst>
                </p:cNvPr>
                <p:cNvSpPr txBox="1"/>
                <p:nvPr/>
              </p:nvSpPr>
              <p:spPr>
                <a:xfrm>
                  <a:off x="9370415" y="2938696"/>
                  <a:ext cx="412997"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m:oMathPara>
                  </a14:m>
                  <a:endParaRPr lang="en-US" dirty="0"/>
                </a:p>
              </p:txBody>
            </p:sp>
          </mc:Choice>
          <mc:Fallback xmlns="">
            <p:sp>
              <p:nvSpPr>
                <p:cNvPr id="11" name="TextBox 10">
                  <a:extLst>
                    <a:ext uri="{FF2B5EF4-FFF2-40B4-BE49-F238E27FC236}">
                      <a16:creationId xmlns:a16="http://schemas.microsoft.com/office/drawing/2014/main" id="{561D0CD9-9766-F9B4-F0B1-F13424BC1F4B}"/>
                    </a:ext>
                  </a:extLst>
                </p:cNvPr>
                <p:cNvSpPr txBox="1">
                  <a:spLocks noRot="1" noChangeAspect="1" noMove="1" noResize="1" noEditPoints="1" noAdjustHandles="1" noChangeArrowheads="1" noChangeShapeType="1" noTextEdit="1"/>
                </p:cNvSpPr>
                <p:nvPr/>
              </p:nvSpPr>
              <p:spPr>
                <a:xfrm>
                  <a:off x="9370415" y="2938696"/>
                  <a:ext cx="412997" cy="391646"/>
                </a:xfrm>
                <a:prstGeom prst="rect">
                  <a:avLst/>
                </a:prstGeom>
                <a:blipFill>
                  <a:blip r:embed="rId4"/>
                  <a:stretch>
                    <a:fillRect b="-9677"/>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A20EFFC5-8D09-76E2-75F4-E8A2748376E8}"/>
                </a:ext>
              </a:extLst>
            </p:cNvPr>
            <p:cNvSpPr>
              <a:spLocks noChangeAspect="1"/>
            </p:cNvSpPr>
            <p:nvPr/>
          </p:nvSpPr>
          <p:spPr>
            <a:xfrm>
              <a:off x="10336420" y="2938483"/>
              <a:ext cx="457200" cy="438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c 13">
              <a:extLst>
                <a:ext uri="{FF2B5EF4-FFF2-40B4-BE49-F238E27FC236}">
                  <a16:creationId xmlns:a16="http://schemas.microsoft.com/office/drawing/2014/main" id="{EF25BEE3-362A-EE4A-35E7-3D7EFCA889CE}"/>
                </a:ext>
              </a:extLst>
            </p:cNvPr>
            <p:cNvSpPr/>
            <p:nvPr/>
          </p:nvSpPr>
          <p:spPr>
            <a:xfrm rot="18877889">
              <a:off x="8564963" y="2826349"/>
              <a:ext cx="1010623" cy="1031749"/>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Arc 15">
              <a:extLst>
                <a:ext uri="{FF2B5EF4-FFF2-40B4-BE49-F238E27FC236}">
                  <a16:creationId xmlns:a16="http://schemas.microsoft.com/office/drawing/2014/main" id="{FA909224-77FB-429F-8199-0100129A8196}"/>
                </a:ext>
              </a:extLst>
            </p:cNvPr>
            <p:cNvSpPr/>
            <p:nvPr/>
          </p:nvSpPr>
          <p:spPr>
            <a:xfrm rot="8098124">
              <a:off x="9562821" y="2472724"/>
              <a:ext cx="1010623" cy="1031749"/>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Oval 16">
              <a:extLst>
                <a:ext uri="{FF2B5EF4-FFF2-40B4-BE49-F238E27FC236}">
                  <a16:creationId xmlns:a16="http://schemas.microsoft.com/office/drawing/2014/main" id="{383110D5-3739-7EB7-126F-9B65BB05F158}"/>
                </a:ext>
              </a:extLst>
            </p:cNvPr>
            <p:cNvSpPr/>
            <p:nvPr/>
          </p:nvSpPr>
          <p:spPr>
            <a:xfrm>
              <a:off x="8100725" y="2368070"/>
              <a:ext cx="2964129" cy="1696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7B4BAE2-ADA6-6EB3-F19C-0E012B6EDB36}"/>
                    </a:ext>
                  </a:extLst>
                </p:cNvPr>
                <p:cNvSpPr txBox="1"/>
                <p:nvPr/>
              </p:nvSpPr>
              <p:spPr>
                <a:xfrm>
                  <a:off x="10364582" y="2947625"/>
                  <a:ext cx="4452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oMath>
                    </m:oMathPara>
                  </a14:m>
                  <a:endParaRPr lang="en-US" dirty="0"/>
                </a:p>
              </p:txBody>
            </p:sp>
          </mc:Choice>
          <mc:Fallback xmlns="">
            <p:sp>
              <p:nvSpPr>
                <p:cNvPr id="18" name="TextBox 17">
                  <a:extLst>
                    <a:ext uri="{FF2B5EF4-FFF2-40B4-BE49-F238E27FC236}">
                      <a16:creationId xmlns:a16="http://schemas.microsoft.com/office/drawing/2014/main" id="{77B4BAE2-ADA6-6EB3-F19C-0E012B6EDB36}"/>
                    </a:ext>
                  </a:extLst>
                </p:cNvPr>
                <p:cNvSpPr txBox="1">
                  <a:spLocks noRot="1" noChangeAspect="1" noMove="1" noResize="1" noEditPoints="1" noAdjustHandles="1" noChangeArrowheads="1" noChangeShapeType="1" noTextEdit="1"/>
                </p:cNvSpPr>
                <p:nvPr/>
              </p:nvSpPr>
              <p:spPr>
                <a:xfrm>
                  <a:off x="10364582" y="2947625"/>
                  <a:ext cx="445250" cy="369332"/>
                </a:xfrm>
                <a:prstGeom prst="rect">
                  <a:avLst/>
                </a:prstGeom>
                <a:blipFill>
                  <a:blip r:embed="rId5"/>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3C5649D-B0D2-DB77-BDA8-7C1F07BC866F}"/>
                    </a:ext>
                  </a:extLst>
                </p:cNvPr>
                <p:cNvSpPr txBox="1"/>
                <p:nvPr/>
              </p:nvSpPr>
              <p:spPr>
                <a:xfrm>
                  <a:off x="8820567" y="2480820"/>
                  <a:ext cx="497829"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Sub>
                      </m:oMath>
                    </m:oMathPara>
                  </a14:m>
                  <a:endParaRPr lang="en-US" dirty="0"/>
                </a:p>
              </p:txBody>
            </p:sp>
          </mc:Choice>
          <mc:Fallback xmlns="">
            <p:sp>
              <p:nvSpPr>
                <p:cNvPr id="19" name="TextBox 18">
                  <a:extLst>
                    <a:ext uri="{FF2B5EF4-FFF2-40B4-BE49-F238E27FC236}">
                      <a16:creationId xmlns:a16="http://schemas.microsoft.com/office/drawing/2014/main" id="{53C5649D-B0D2-DB77-BDA8-7C1F07BC866F}"/>
                    </a:ext>
                  </a:extLst>
                </p:cNvPr>
                <p:cNvSpPr txBox="1">
                  <a:spLocks noRot="1" noChangeAspect="1" noMove="1" noResize="1" noEditPoints="1" noAdjustHandles="1" noChangeArrowheads="1" noChangeShapeType="1" noTextEdit="1"/>
                </p:cNvSpPr>
                <p:nvPr/>
              </p:nvSpPr>
              <p:spPr>
                <a:xfrm>
                  <a:off x="8820567" y="2480820"/>
                  <a:ext cx="497829" cy="391646"/>
                </a:xfrm>
                <a:prstGeom prst="rect">
                  <a:avLst/>
                </a:prstGeom>
                <a:blipFill>
                  <a:blip r:embed="rId6"/>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434E5B3-BCF5-9CC3-3DE4-580F1E718F0B}"/>
                    </a:ext>
                  </a:extLst>
                </p:cNvPr>
                <p:cNvSpPr txBox="1"/>
                <p:nvPr/>
              </p:nvSpPr>
              <p:spPr>
                <a:xfrm>
                  <a:off x="9504617" y="3282325"/>
                  <a:ext cx="519758"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oMath>
                    </m:oMathPara>
                  </a14:m>
                  <a:endParaRPr lang="en-US" dirty="0"/>
                </a:p>
              </p:txBody>
            </p:sp>
          </mc:Choice>
          <mc:Fallback xmlns="">
            <p:sp>
              <p:nvSpPr>
                <p:cNvPr id="20" name="TextBox 19">
                  <a:extLst>
                    <a:ext uri="{FF2B5EF4-FFF2-40B4-BE49-F238E27FC236}">
                      <a16:creationId xmlns:a16="http://schemas.microsoft.com/office/drawing/2014/main" id="{2434E5B3-BCF5-9CC3-3DE4-580F1E718F0B}"/>
                    </a:ext>
                  </a:extLst>
                </p:cNvPr>
                <p:cNvSpPr txBox="1">
                  <a:spLocks noRot="1" noChangeAspect="1" noMove="1" noResize="1" noEditPoints="1" noAdjustHandles="1" noChangeArrowheads="1" noChangeShapeType="1" noTextEdit="1"/>
                </p:cNvSpPr>
                <p:nvPr/>
              </p:nvSpPr>
              <p:spPr>
                <a:xfrm>
                  <a:off x="9504617" y="3282325"/>
                  <a:ext cx="519758" cy="391646"/>
                </a:xfrm>
                <a:prstGeom prst="rect">
                  <a:avLst/>
                </a:prstGeom>
                <a:blipFill>
                  <a:blip r:embed="rId7"/>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86D1456-833E-7633-14FC-2789137FADA8}"/>
                    </a:ext>
                  </a:extLst>
                </p:cNvPr>
                <p:cNvSpPr txBox="1"/>
                <p:nvPr/>
              </p:nvSpPr>
              <p:spPr>
                <a:xfrm>
                  <a:off x="8586791" y="3458681"/>
                  <a:ext cx="5210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oMath>
                    </m:oMathPara>
                  </a14:m>
                  <a:endParaRPr lang="en-US" dirty="0"/>
                </a:p>
              </p:txBody>
            </p:sp>
          </mc:Choice>
          <mc:Fallback xmlns="">
            <p:sp>
              <p:nvSpPr>
                <p:cNvPr id="21" name="TextBox 20">
                  <a:extLst>
                    <a:ext uri="{FF2B5EF4-FFF2-40B4-BE49-F238E27FC236}">
                      <a16:creationId xmlns:a16="http://schemas.microsoft.com/office/drawing/2014/main" id="{286D1456-833E-7633-14FC-2789137FADA8}"/>
                    </a:ext>
                  </a:extLst>
                </p:cNvPr>
                <p:cNvSpPr txBox="1">
                  <a:spLocks noRot="1" noChangeAspect="1" noMove="1" noResize="1" noEditPoints="1" noAdjustHandles="1" noChangeArrowheads="1" noChangeShapeType="1" noTextEdit="1"/>
                </p:cNvSpPr>
                <p:nvPr/>
              </p:nvSpPr>
              <p:spPr>
                <a:xfrm>
                  <a:off x="8586791" y="3458681"/>
                  <a:ext cx="52104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74DBF37-F26B-0A22-C545-FDAF9565B86D}"/>
                    </a:ext>
                  </a:extLst>
                </p:cNvPr>
                <p:cNvSpPr txBox="1"/>
                <p:nvPr/>
              </p:nvSpPr>
              <p:spPr>
                <a:xfrm>
                  <a:off x="9285563" y="1999643"/>
                  <a:ext cx="598305"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oMath>
                    </m:oMathPara>
                  </a14:m>
                  <a:endParaRPr lang="en-US" dirty="0"/>
                </a:p>
              </p:txBody>
            </p:sp>
          </mc:Choice>
          <mc:Fallback xmlns="">
            <p:sp>
              <p:nvSpPr>
                <p:cNvPr id="24" name="TextBox 23">
                  <a:extLst>
                    <a:ext uri="{FF2B5EF4-FFF2-40B4-BE49-F238E27FC236}">
                      <a16:creationId xmlns:a16="http://schemas.microsoft.com/office/drawing/2014/main" id="{774DBF37-F26B-0A22-C545-FDAF9565B86D}"/>
                    </a:ext>
                  </a:extLst>
                </p:cNvPr>
                <p:cNvSpPr txBox="1">
                  <a:spLocks noRot="1" noChangeAspect="1" noMove="1" noResize="1" noEditPoints="1" noAdjustHandles="1" noChangeArrowheads="1" noChangeShapeType="1" noTextEdit="1"/>
                </p:cNvSpPr>
                <p:nvPr/>
              </p:nvSpPr>
              <p:spPr>
                <a:xfrm>
                  <a:off x="9285563" y="1999643"/>
                  <a:ext cx="598305" cy="391646"/>
                </a:xfrm>
                <a:prstGeom prst="rect">
                  <a:avLst/>
                </a:prstGeom>
                <a:blipFill>
                  <a:blip r:embed="rId9"/>
                  <a:stretch>
                    <a:fillRect b="-9677"/>
                  </a:stretch>
                </a:blipFill>
              </p:spPr>
              <p:txBody>
                <a:bodyPr/>
                <a:lstStyle/>
                <a:p>
                  <a:r>
                    <a:rPr lang="en-US">
                      <a:noFill/>
                    </a:rPr>
                    <a:t> </a:t>
                  </a:r>
                </a:p>
              </p:txBody>
            </p:sp>
          </mc:Fallback>
        </mc:AlternateContent>
      </p:grpSp>
      <p:grpSp>
        <p:nvGrpSpPr>
          <p:cNvPr id="28" name="Group 27">
            <a:extLst>
              <a:ext uri="{FF2B5EF4-FFF2-40B4-BE49-F238E27FC236}">
                <a16:creationId xmlns:a16="http://schemas.microsoft.com/office/drawing/2014/main" id="{9A3D024C-C436-528A-C4D2-159D8E3CA488}"/>
              </a:ext>
            </a:extLst>
          </p:cNvPr>
          <p:cNvGrpSpPr/>
          <p:nvPr/>
        </p:nvGrpSpPr>
        <p:grpSpPr>
          <a:xfrm>
            <a:off x="8958383" y="1424933"/>
            <a:ext cx="2964129" cy="2858061"/>
            <a:chOff x="8100725" y="1206188"/>
            <a:chExt cx="2964129" cy="2858061"/>
          </a:xfrm>
        </p:grpSpPr>
        <p:sp>
          <p:nvSpPr>
            <p:cNvPr id="29" name="Arc 28">
              <a:extLst>
                <a:ext uri="{FF2B5EF4-FFF2-40B4-BE49-F238E27FC236}">
                  <a16:creationId xmlns:a16="http://schemas.microsoft.com/office/drawing/2014/main" id="{EC1019B7-CC20-6C99-C445-2877780FBB28}"/>
                </a:ext>
              </a:extLst>
            </p:cNvPr>
            <p:cNvSpPr/>
            <p:nvPr/>
          </p:nvSpPr>
          <p:spPr>
            <a:xfrm rot="7985765">
              <a:off x="8232235" y="1147275"/>
              <a:ext cx="2527021" cy="2644848"/>
            </a:xfrm>
            <a:prstGeom prst="arc">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0070C0"/>
                </a:solidFill>
              </a:endParaRPr>
            </a:p>
          </p:txBody>
        </p:sp>
        <p:sp>
          <p:nvSpPr>
            <p:cNvPr id="30" name="Oval 29">
              <a:extLst>
                <a:ext uri="{FF2B5EF4-FFF2-40B4-BE49-F238E27FC236}">
                  <a16:creationId xmlns:a16="http://schemas.microsoft.com/office/drawing/2014/main" id="{F5446441-0DDF-4252-F4B2-C119DC8FE042}"/>
                </a:ext>
              </a:extLst>
            </p:cNvPr>
            <p:cNvSpPr>
              <a:spLocks noChangeAspect="1"/>
            </p:cNvSpPr>
            <p:nvPr/>
          </p:nvSpPr>
          <p:spPr>
            <a:xfrm>
              <a:off x="8348870" y="2938483"/>
              <a:ext cx="457200" cy="438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25214C3-6526-414A-30A6-08550DF5E7C4}"/>
                    </a:ext>
                  </a:extLst>
                </p:cNvPr>
                <p:cNvSpPr txBox="1"/>
                <p:nvPr/>
              </p:nvSpPr>
              <p:spPr>
                <a:xfrm>
                  <a:off x="8352413" y="2936070"/>
                  <a:ext cx="4028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𝑓</m:t>
                            </m:r>
                          </m:e>
                          <m:sub>
                            <m:r>
                              <a:rPr lang="en-US" b="0" i="1" smtClean="0">
                                <a:solidFill>
                                  <a:srgbClr val="FF0000"/>
                                </a:solidFill>
                                <a:latin typeface="Cambria Math" panose="02040503050406030204" pitchFamily="18" charset="0"/>
                              </a:rPr>
                              <m:t>𝑖</m:t>
                            </m:r>
                          </m:sub>
                        </m:sSub>
                      </m:oMath>
                    </m:oMathPara>
                  </a14:m>
                  <a:endParaRPr lang="en-US" dirty="0">
                    <a:solidFill>
                      <a:srgbClr val="FF0000"/>
                    </a:solidFill>
                  </a:endParaRPr>
                </a:p>
              </p:txBody>
            </p:sp>
          </mc:Choice>
          <mc:Fallback xmlns="">
            <p:sp>
              <p:nvSpPr>
                <p:cNvPr id="31" name="TextBox 30">
                  <a:extLst>
                    <a:ext uri="{FF2B5EF4-FFF2-40B4-BE49-F238E27FC236}">
                      <a16:creationId xmlns:a16="http://schemas.microsoft.com/office/drawing/2014/main" id="{025214C3-6526-414A-30A6-08550DF5E7C4}"/>
                    </a:ext>
                  </a:extLst>
                </p:cNvPr>
                <p:cNvSpPr txBox="1">
                  <a:spLocks noRot="1" noChangeAspect="1" noMove="1" noResize="1" noEditPoints="1" noAdjustHandles="1" noChangeArrowheads="1" noChangeShapeType="1" noTextEdit="1"/>
                </p:cNvSpPr>
                <p:nvPr/>
              </p:nvSpPr>
              <p:spPr>
                <a:xfrm>
                  <a:off x="8352413" y="2936070"/>
                  <a:ext cx="402803" cy="369332"/>
                </a:xfrm>
                <a:prstGeom prst="rect">
                  <a:avLst/>
                </a:prstGeom>
                <a:blipFill>
                  <a:blip r:embed="rId10"/>
                  <a:stretch>
                    <a:fillRect b="-13333"/>
                  </a:stretch>
                </a:blipFill>
              </p:spPr>
              <p:txBody>
                <a:bodyPr/>
                <a:lstStyle/>
                <a:p>
                  <a:r>
                    <a:rPr lang="en-US">
                      <a:noFill/>
                    </a:rPr>
                    <a:t> </a:t>
                  </a:r>
                </a:p>
              </p:txBody>
            </p:sp>
          </mc:Fallback>
        </mc:AlternateContent>
        <p:sp>
          <p:nvSpPr>
            <p:cNvPr id="32" name="Oval 31">
              <a:extLst>
                <a:ext uri="{FF2B5EF4-FFF2-40B4-BE49-F238E27FC236}">
                  <a16:creationId xmlns:a16="http://schemas.microsoft.com/office/drawing/2014/main" id="{BB66B5AD-E052-8EA9-8115-745A3437F0ED}"/>
                </a:ext>
              </a:extLst>
            </p:cNvPr>
            <p:cNvSpPr>
              <a:spLocks noChangeAspect="1"/>
            </p:cNvSpPr>
            <p:nvPr/>
          </p:nvSpPr>
          <p:spPr>
            <a:xfrm>
              <a:off x="9342645" y="2938483"/>
              <a:ext cx="457200" cy="438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AFCF126-7FEC-BAE4-3CA0-CEB90AB273B5}"/>
                    </a:ext>
                  </a:extLst>
                </p:cNvPr>
                <p:cNvSpPr txBox="1"/>
                <p:nvPr/>
              </p:nvSpPr>
              <p:spPr>
                <a:xfrm>
                  <a:off x="9370415" y="2938696"/>
                  <a:ext cx="412997"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𝑓</m:t>
                            </m:r>
                          </m:e>
                          <m:sub>
                            <m:r>
                              <a:rPr lang="en-US" b="0" i="1" smtClean="0">
                                <a:solidFill>
                                  <a:srgbClr val="FF0000"/>
                                </a:solidFill>
                                <a:latin typeface="Cambria Math" panose="02040503050406030204" pitchFamily="18" charset="0"/>
                              </a:rPr>
                              <m:t>𝑗</m:t>
                            </m:r>
                          </m:sub>
                        </m:sSub>
                      </m:oMath>
                    </m:oMathPara>
                  </a14:m>
                  <a:endParaRPr lang="en-US" dirty="0">
                    <a:solidFill>
                      <a:srgbClr val="FF0000"/>
                    </a:solidFill>
                  </a:endParaRPr>
                </a:p>
              </p:txBody>
            </p:sp>
          </mc:Choice>
          <mc:Fallback xmlns="">
            <p:sp>
              <p:nvSpPr>
                <p:cNvPr id="33" name="TextBox 32">
                  <a:extLst>
                    <a:ext uri="{FF2B5EF4-FFF2-40B4-BE49-F238E27FC236}">
                      <a16:creationId xmlns:a16="http://schemas.microsoft.com/office/drawing/2014/main" id="{3AFCF126-7FEC-BAE4-3CA0-CEB90AB273B5}"/>
                    </a:ext>
                  </a:extLst>
                </p:cNvPr>
                <p:cNvSpPr txBox="1">
                  <a:spLocks noRot="1" noChangeAspect="1" noMove="1" noResize="1" noEditPoints="1" noAdjustHandles="1" noChangeArrowheads="1" noChangeShapeType="1" noTextEdit="1"/>
                </p:cNvSpPr>
                <p:nvPr/>
              </p:nvSpPr>
              <p:spPr>
                <a:xfrm>
                  <a:off x="9370415" y="2938696"/>
                  <a:ext cx="412997" cy="391646"/>
                </a:xfrm>
                <a:prstGeom prst="rect">
                  <a:avLst/>
                </a:prstGeom>
                <a:blipFill>
                  <a:blip r:embed="rId11"/>
                  <a:stretch>
                    <a:fillRect b="-9375"/>
                  </a:stretch>
                </a:blipFill>
              </p:spPr>
              <p:txBody>
                <a:bodyPr/>
                <a:lstStyle/>
                <a:p>
                  <a:r>
                    <a:rPr lang="en-US">
                      <a:noFill/>
                    </a:rPr>
                    <a:t> </a:t>
                  </a:r>
                </a:p>
              </p:txBody>
            </p:sp>
          </mc:Fallback>
        </mc:AlternateContent>
        <p:sp>
          <p:nvSpPr>
            <p:cNvPr id="34" name="Oval 33">
              <a:extLst>
                <a:ext uri="{FF2B5EF4-FFF2-40B4-BE49-F238E27FC236}">
                  <a16:creationId xmlns:a16="http://schemas.microsoft.com/office/drawing/2014/main" id="{5B707B05-BE3B-1B14-2C2A-D77B1B45D2CD}"/>
                </a:ext>
              </a:extLst>
            </p:cNvPr>
            <p:cNvSpPr>
              <a:spLocks noChangeAspect="1"/>
            </p:cNvSpPr>
            <p:nvPr/>
          </p:nvSpPr>
          <p:spPr>
            <a:xfrm>
              <a:off x="10336420" y="2938483"/>
              <a:ext cx="457200" cy="438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c 34">
              <a:extLst>
                <a:ext uri="{FF2B5EF4-FFF2-40B4-BE49-F238E27FC236}">
                  <a16:creationId xmlns:a16="http://schemas.microsoft.com/office/drawing/2014/main" id="{93DBAE84-D102-8BFA-C046-FDEBEA802AC8}"/>
                </a:ext>
              </a:extLst>
            </p:cNvPr>
            <p:cNvSpPr/>
            <p:nvPr/>
          </p:nvSpPr>
          <p:spPr>
            <a:xfrm rot="18877889">
              <a:off x="8564963" y="2826349"/>
              <a:ext cx="1010623" cy="1031749"/>
            </a:xfrm>
            <a:prstGeom prst="arc">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 name="Arc 35">
              <a:extLst>
                <a:ext uri="{FF2B5EF4-FFF2-40B4-BE49-F238E27FC236}">
                  <a16:creationId xmlns:a16="http://schemas.microsoft.com/office/drawing/2014/main" id="{BDAFF20D-A6E3-EF1D-5249-43439376FB72}"/>
                </a:ext>
              </a:extLst>
            </p:cNvPr>
            <p:cNvSpPr/>
            <p:nvPr/>
          </p:nvSpPr>
          <p:spPr>
            <a:xfrm rot="8098124">
              <a:off x="9562821" y="2472724"/>
              <a:ext cx="1010623" cy="1031749"/>
            </a:xfrm>
            <a:prstGeom prst="arc">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0070C0"/>
                </a:solidFill>
              </a:endParaRPr>
            </a:p>
          </p:txBody>
        </p:sp>
        <p:sp>
          <p:nvSpPr>
            <p:cNvPr id="37" name="Oval 36">
              <a:extLst>
                <a:ext uri="{FF2B5EF4-FFF2-40B4-BE49-F238E27FC236}">
                  <a16:creationId xmlns:a16="http://schemas.microsoft.com/office/drawing/2014/main" id="{3D6F4D6A-B9D6-0B39-98CA-3C342A6399B7}"/>
                </a:ext>
              </a:extLst>
            </p:cNvPr>
            <p:cNvSpPr/>
            <p:nvPr/>
          </p:nvSpPr>
          <p:spPr>
            <a:xfrm>
              <a:off x="8100725" y="2368070"/>
              <a:ext cx="2964129" cy="169617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C413A71C-EB83-1773-F53F-0DF36B272870}"/>
                    </a:ext>
                  </a:extLst>
                </p:cNvPr>
                <p:cNvSpPr txBox="1"/>
                <p:nvPr/>
              </p:nvSpPr>
              <p:spPr>
                <a:xfrm>
                  <a:off x="10364582" y="2947625"/>
                  <a:ext cx="4452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𝑓</m:t>
                            </m:r>
                          </m:e>
                          <m:sub>
                            <m:r>
                              <a:rPr lang="en-US" b="0" i="1" smtClean="0">
                                <a:solidFill>
                                  <a:srgbClr val="FF0000"/>
                                </a:solidFill>
                                <a:latin typeface="Cambria Math" panose="02040503050406030204" pitchFamily="18" charset="0"/>
                              </a:rPr>
                              <m:t>𝑘</m:t>
                            </m:r>
                          </m:sub>
                        </m:sSub>
                      </m:oMath>
                    </m:oMathPara>
                  </a14:m>
                  <a:endParaRPr lang="en-US" dirty="0">
                    <a:solidFill>
                      <a:srgbClr val="FF0000"/>
                    </a:solidFill>
                  </a:endParaRPr>
                </a:p>
              </p:txBody>
            </p:sp>
          </mc:Choice>
          <mc:Fallback xmlns="">
            <p:sp>
              <p:nvSpPr>
                <p:cNvPr id="38" name="TextBox 37">
                  <a:extLst>
                    <a:ext uri="{FF2B5EF4-FFF2-40B4-BE49-F238E27FC236}">
                      <a16:creationId xmlns:a16="http://schemas.microsoft.com/office/drawing/2014/main" id="{C413A71C-EB83-1773-F53F-0DF36B272870}"/>
                    </a:ext>
                  </a:extLst>
                </p:cNvPr>
                <p:cNvSpPr txBox="1">
                  <a:spLocks noRot="1" noChangeAspect="1" noMove="1" noResize="1" noEditPoints="1" noAdjustHandles="1" noChangeArrowheads="1" noChangeShapeType="1" noTextEdit="1"/>
                </p:cNvSpPr>
                <p:nvPr/>
              </p:nvSpPr>
              <p:spPr>
                <a:xfrm>
                  <a:off x="10364582" y="2947625"/>
                  <a:ext cx="445250" cy="369332"/>
                </a:xfrm>
                <a:prstGeom prst="rect">
                  <a:avLst/>
                </a:prstGeom>
                <a:blipFill>
                  <a:blip r:embed="rId12"/>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70110FBB-57E8-2C1D-DFA9-7F6B7C066A4E}"/>
                    </a:ext>
                  </a:extLst>
                </p:cNvPr>
                <p:cNvSpPr txBox="1"/>
                <p:nvPr/>
              </p:nvSpPr>
              <p:spPr>
                <a:xfrm>
                  <a:off x="8820567" y="2480820"/>
                  <a:ext cx="497829"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𝑒</m:t>
                            </m:r>
                          </m:e>
                          <m:sub>
                            <m:r>
                              <a:rPr lang="en-US" b="0" i="1" smtClean="0">
                                <a:solidFill>
                                  <a:srgbClr val="FF0000"/>
                                </a:solidFill>
                                <a:latin typeface="Cambria Math" panose="02040503050406030204" pitchFamily="18" charset="0"/>
                              </a:rPr>
                              <m:t>𝑖𝑗</m:t>
                            </m:r>
                          </m:sub>
                        </m:sSub>
                      </m:oMath>
                    </m:oMathPara>
                  </a14:m>
                  <a:endParaRPr lang="en-US" dirty="0">
                    <a:solidFill>
                      <a:srgbClr val="FF0000"/>
                    </a:solidFill>
                  </a:endParaRPr>
                </a:p>
              </p:txBody>
            </p:sp>
          </mc:Choice>
          <mc:Fallback xmlns="">
            <p:sp>
              <p:nvSpPr>
                <p:cNvPr id="39" name="TextBox 38">
                  <a:extLst>
                    <a:ext uri="{FF2B5EF4-FFF2-40B4-BE49-F238E27FC236}">
                      <a16:creationId xmlns:a16="http://schemas.microsoft.com/office/drawing/2014/main" id="{70110FBB-57E8-2C1D-DFA9-7F6B7C066A4E}"/>
                    </a:ext>
                  </a:extLst>
                </p:cNvPr>
                <p:cNvSpPr txBox="1">
                  <a:spLocks noRot="1" noChangeAspect="1" noMove="1" noResize="1" noEditPoints="1" noAdjustHandles="1" noChangeArrowheads="1" noChangeShapeType="1" noTextEdit="1"/>
                </p:cNvSpPr>
                <p:nvPr/>
              </p:nvSpPr>
              <p:spPr>
                <a:xfrm>
                  <a:off x="8820567" y="2480820"/>
                  <a:ext cx="497829" cy="391646"/>
                </a:xfrm>
                <a:prstGeom prst="rect">
                  <a:avLst/>
                </a:prstGeom>
                <a:blipFill>
                  <a:blip r:embed="rId13"/>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91623EBA-AFDA-13EB-F681-71CDF3EFE3DD}"/>
                    </a:ext>
                  </a:extLst>
                </p:cNvPr>
                <p:cNvSpPr txBox="1"/>
                <p:nvPr/>
              </p:nvSpPr>
              <p:spPr>
                <a:xfrm>
                  <a:off x="9504617" y="3282325"/>
                  <a:ext cx="519758"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𝑒</m:t>
                            </m:r>
                          </m:e>
                          <m:sub>
                            <m:r>
                              <a:rPr lang="en-US" b="0" i="1" smtClean="0">
                                <a:solidFill>
                                  <a:srgbClr val="0070C0"/>
                                </a:solidFill>
                                <a:latin typeface="Cambria Math" panose="02040503050406030204" pitchFamily="18" charset="0"/>
                              </a:rPr>
                              <m:t>𝑗𝑘</m:t>
                            </m:r>
                          </m:sub>
                        </m:sSub>
                      </m:oMath>
                    </m:oMathPara>
                  </a14:m>
                  <a:endParaRPr lang="en-US" dirty="0">
                    <a:solidFill>
                      <a:srgbClr val="0070C0"/>
                    </a:solidFill>
                  </a:endParaRPr>
                </a:p>
              </p:txBody>
            </p:sp>
          </mc:Choice>
          <mc:Fallback xmlns="">
            <p:sp>
              <p:nvSpPr>
                <p:cNvPr id="40" name="TextBox 39">
                  <a:extLst>
                    <a:ext uri="{FF2B5EF4-FFF2-40B4-BE49-F238E27FC236}">
                      <a16:creationId xmlns:a16="http://schemas.microsoft.com/office/drawing/2014/main" id="{91623EBA-AFDA-13EB-F681-71CDF3EFE3DD}"/>
                    </a:ext>
                  </a:extLst>
                </p:cNvPr>
                <p:cNvSpPr txBox="1">
                  <a:spLocks noRot="1" noChangeAspect="1" noMove="1" noResize="1" noEditPoints="1" noAdjustHandles="1" noChangeArrowheads="1" noChangeShapeType="1" noTextEdit="1"/>
                </p:cNvSpPr>
                <p:nvPr/>
              </p:nvSpPr>
              <p:spPr>
                <a:xfrm>
                  <a:off x="9504617" y="3282325"/>
                  <a:ext cx="519758" cy="391646"/>
                </a:xfrm>
                <a:prstGeom prst="rect">
                  <a:avLst/>
                </a:prstGeom>
                <a:blipFill>
                  <a:blip r:embed="rId14"/>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ED3D08D1-D193-EB70-71E8-D033764FA3F2}"/>
                    </a:ext>
                  </a:extLst>
                </p:cNvPr>
                <p:cNvSpPr txBox="1"/>
                <p:nvPr/>
              </p:nvSpPr>
              <p:spPr>
                <a:xfrm>
                  <a:off x="8586791" y="3458681"/>
                  <a:ext cx="5210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𝑒</m:t>
                            </m:r>
                          </m:e>
                          <m:sub>
                            <m:r>
                              <a:rPr lang="en-US" b="0" i="1" smtClean="0">
                                <a:solidFill>
                                  <a:srgbClr val="0070C0"/>
                                </a:solidFill>
                                <a:latin typeface="Cambria Math" panose="02040503050406030204" pitchFamily="18" charset="0"/>
                              </a:rPr>
                              <m:t>𝑖𝑘</m:t>
                            </m:r>
                          </m:sub>
                        </m:sSub>
                      </m:oMath>
                    </m:oMathPara>
                  </a14:m>
                  <a:endParaRPr lang="en-US" dirty="0">
                    <a:solidFill>
                      <a:srgbClr val="0070C0"/>
                    </a:solidFill>
                  </a:endParaRPr>
                </a:p>
              </p:txBody>
            </p:sp>
          </mc:Choice>
          <mc:Fallback xmlns="">
            <p:sp>
              <p:nvSpPr>
                <p:cNvPr id="41" name="TextBox 40">
                  <a:extLst>
                    <a:ext uri="{FF2B5EF4-FFF2-40B4-BE49-F238E27FC236}">
                      <a16:creationId xmlns:a16="http://schemas.microsoft.com/office/drawing/2014/main" id="{ED3D08D1-D193-EB70-71E8-D033764FA3F2}"/>
                    </a:ext>
                  </a:extLst>
                </p:cNvPr>
                <p:cNvSpPr txBox="1">
                  <a:spLocks noRot="1" noChangeAspect="1" noMove="1" noResize="1" noEditPoints="1" noAdjustHandles="1" noChangeArrowheads="1" noChangeShapeType="1" noTextEdit="1"/>
                </p:cNvSpPr>
                <p:nvPr/>
              </p:nvSpPr>
              <p:spPr>
                <a:xfrm>
                  <a:off x="8586791" y="3458681"/>
                  <a:ext cx="521040"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98E9744-BEEA-A8F6-58AF-F24674BEA579}"/>
                    </a:ext>
                  </a:extLst>
                </p:cNvPr>
                <p:cNvSpPr txBox="1"/>
                <p:nvPr/>
              </p:nvSpPr>
              <p:spPr>
                <a:xfrm>
                  <a:off x="9285563" y="1999643"/>
                  <a:ext cx="598305"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i="1" smtClean="0">
                                <a:solidFill>
                                  <a:srgbClr val="0070C0"/>
                                </a:solidFill>
                                <a:latin typeface="Cambria Math" panose="02040503050406030204" pitchFamily="18" charset="0"/>
                                <a:ea typeface="Cambria Math" panose="02040503050406030204" pitchFamily="18" charset="0"/>
                              </a:rPr>
                              <m:t>𝜏</m:t>
                            </m:r>
                          </m:e>
                          <m:sub>
                            <m:r>
                              <a:rPr lang="en-US" b="0" i="1" smtClean="0">
                                <a:solidFill>
                                  <a:srgbClr val="0070C0"/>
                                </a:solidFill>
                                <a:latin typeface="Cambria Math" panose="02040503050406030204" pitchFamily="18" charset="0"/>
                              </a:rPr>
                              <m:t>𝑖𝑗𝑘</m:t>
                            </m:r>
                          </m:sub>
                        </m:sSub>
                      </m:oMath>
                    </m:oMathPara>
                  </a14:m>
                  <a:endParaRPr lang="en-US" dirty="0">
                    <a:solidFill>
                      <a:srgbClr val="0070C0"/>
                    </a:solidFill>
                  </a:endParaRPr>
                </a:p>
              </p:txBody>
            </p:sp>
          </mc:Choice>
          <mc:Fallback xmlns="">
            <p:sp>
              <p:nvSpPr>
                <p:cNvPr id="42" name="TextBox 41">
                  <a:extLst>
                    <a:ext uri="{FF2B5EF4-FFF2-40B4-BE49-F238E27FC236}">
                      <a16:creationId xmlns:a16="http://schemas.microsoft.com/office/drawing/2014/main" id="{C98E9744-BEEA-A8F6-58AF-F24674BEA579}"/>
                    </a:ext>
                  </a:extLst>
                </p:cNvPr>
                <p:cNvSpPr txBox="1">
                  <a:spLocks noRot="1" noChangeAspect="1" noMove="1" noResize="1" noEditPoints="1" noAdjustHandles="1" noChangeArrowheads="1" noChangeShapeType="1" noTextEdit="1"/>
                </p:cNvSpPr>
                <p:nvPr/>
              </p:nvSpPr>
              <p:spPr>
                <a:xfrm>
                  <a:off x="9285563" y="1999643"/>
                  <a:ext cx="598305" cy="391646"/>
                </a:xfrm>
                <a:prstGeom prst="rect">
                  <a:avLst/>
                </a:prstGeom>
                <a:blipFill>
                  <a:blip r:embed="rId16"/>
                  <a:stretch>
                    <a:fillRect b="-9375"/>
                  </a:stretch>
                </a:blipFill>
              </p:spPr>
              <p:txBody>
                <a:bodyPr/>
                <a:lstStyle/>
                <a:p>
                  <a:r>
                    <a:rPr lang="en-US">
                      <a:noFill/>
                    </a:rPr>
                    <a:t> </a:t>
                  </a:r>
                </a:p>
              </p:txBody>
            </p:sp>
          </mc:Fallback>
        </mc:AlternateContent>
      </p:grpSp>
      <p:sp>
        <p:nvSpPr>
          <p:cNvPr id="50" name="TextBox 49">
            <a:extLst>
              <a:ext uri="{FF2B5EF4-FFF2-40B4-BE49-F238E27FC236}">
                <a16:creationId xmlns:a16="http://schemas.microsoft.com/office/drawing/2014/main" id="{2749758E-9C6F-3C4A-8B3F-CA0D5CD993DD}"/>
              </a:ext>
            </a:extLst>
          </p:cNvPr>
          <p:cNvSpPr txBox="1"/>
          <p:nvPr/>
        </p:nvSpPr>
        <p:spPr>
          <a:xfrm>
            <a:off x="0" y="23673"/>
            <a:ext cx="5285165" cy="523220"/>
          </a:xfrm>
          <a:prstGeom prst="rect">
            <a:avLst/>
          </a:prstGeom>
          <a:noFill/>
        </p:spPr>
        <p:txBody>
          <a:bodyPr wrap="none" rtlCol="0">
            <a:spAutoFit/>
          </a:bodyPr>
          <a:lstStyle/>
          <a:p>
            <a:r>
              <a:rPr lang="en-US" sz="2800" dirty="0"/>
              <a:t>multiplicative version, from scratch</a:t>
            </a: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D491EF40-6CD4-360C-E113-5132278B98DD}"/>
                  </a:ext>
                </a:extLst>
              </p:cNvPr>
              <p:cNvSpPr txBox="1"/>
              <p:nvPr/>
            </p:nvSpPr>
            <p:spPr>
              <a:xfrm>
                <a:off x="1230198" y="2751777"/>
                <a:ext cx="2089290" cy="6126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𝑖𝑗𝑘</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Sub>
                        </m:den>
                      </m:f>
                    </m:oMath>
                  </m:oMathPara>
                </a14:m>
                <a:endParaRPr lang="en-US" dirty="0"/>
              </a:p>
            </p:txBody>
          </p:sp>
        </mc:Choice>
        <mc:Fallback xmlns="">
          <p:sp>
            <p:nvSpPr>
              <p:cNvPr id="53" name="TextBox 52">
                <a:extLst>
                  <a:ext uri="{FF2B5EF4-FFF2-40B4-BE49-F238E27FC236}">
                    <a16:creationId xmlns:a16="http://schemas.microsoft.com/office/drawing/2014/main" id="{D491EF40-6CD4-360C-E113-5132278B98DD}"/>
                  </a:ext>
                </a:extLst>
              </p:cNvPr>
              <p:cNvSpPr txBox="1">
                <a:spLocks noRot="1" noChangeAspect="1" noMove="1" noResize="1" noEditPoints="1" noAdjustHandles="1" noChangeArrowheads="1" noChangeShapeType="1" noTextEdit="1"/>
              </p:cNvSpPr>
              <p:nvPr/>
            </p:nvSpPr>
            <p:spPr>
              <a:xfrm>
                <a:off x="1230198" y="2751777"/>
                <a:ext cx="2089290" cy="612668"/>
              </a:xfrm>
              <a:prstGeom prst="rect">
                <a:avLst/>
              </a:prstGeom>
              <a:blipFill>
                <a:blip r:embed="rId17"/>
                <a:stretch>
                  <a:fillRect l="-602" r="-1205"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778C591B-5952-F8F7-A48A-1BD09F36673F}"/>
                  </a:ext>
                </a:extLst>
              </p:cNvPr>
              <p:cNvSpPr txBox="1"/>
              <p:nvPr/>
            </p:nvSpPr>
            <p:spPr>
              <a:xfrm>
                <a:off x="3544463" y="3945406"/>
                <a:ext cx="1006494" cy="6126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Sub>
                      <m:r>
                        <a:rPr lang="en-US" b="0" i="1" smtClean="0">
                          <a:latin typeface="Cambria Math" panose="02040503050406030204" pitchFamily="18" charset="0"/>
                        </a:rPr>
                        <m:t> </m:t>
                      </m:r>
                      <m:r>
                        <a:rPr lang="en-US"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𝑖𝑗</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den>
                      </m:f>
                    </m:oMath>
                  </m:oMathPara>
                </a14:m>
                <a:endParaRPr lang="en-US" dirty="0"/>
              </a:p>
            </p:txBody>
          </p:sp>
        </mc:Choice>
        <mc:Fallback xmlns="">
          <p:sp>
            <p:nvSpPr>
              <p:cNvPr id="54" name="TextBox 53">
                <a:extLst>
                  <a:ext uri="{FF2B5EF4-FFF2-40B4-BE49-F238E27FC236}">
                    <a16:creationId xmlns:a16="http://schemas.microsoft.com/office/drawing/2014/main" id="{778C591B-5952-F8F7-A48A-1BD09F36673F}"/>
                  </a:ext>
                </a:extLst>
              </p:cNvPr>
              <p:cNvSpPr txBox="1">
                <a:spLocks noRot="1" noChangeAspect="1" noMove="1" noResize="1" noEditPoints="1" noAdjustHandles="1" noChangeArrowheads="1" noChangeShapeType="1" noTextEdit="1"/>
              </p:cNvSpPr>
              <p:nvPr/>
            </p:nvSpPr>
            <p:spPr>
              <a:xfrm>
                <a:off x="3544463" y="3945406"/>
                <a:ext cx="1006494" cy="612668"/>
              </a:xfrm>
              <a:prstGeom prst="rect">
                <a:avLst/>
              </a:prstGeom>
              <a:blipFill>
                <a:blip r:embed="rId18"/>
                <a:stretch>
                  <a:fillRect l="-2469" r="-2469"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9402A84B-400B-BB13-0D5A-76394CB85738}"/>
                  </a:ext>
                </a:extLst>
              </p:cNvPr>
              <p:cNvSpPr txBox="1"/>
              <p:nvPr/>
            </p:nvSpPr>
            <p:spPr>
              <a:xfrm>
                <a:off x="1230198" y="5139849"/>
                <a:ext cx="1608902" cy="6126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𝑗𝑘</m:t>
                              </m:r>
                            </m:sub>
                          </m:sSub>
                        </m:den>
                      </m:f>
                    </m:oMath>
                  </m:oMathPara>
                </a14:m>
                <a:endParaRPr lang="en-US" dirty="0"/>
              </a:p>
            </p:txBody>
          </p:sp>
        </mc:Choice>
        <mc:Fallback xmlns="">
          <p:sp>
            <p:nvSpPr>
              <p:cNvPr id="57" name="TextBox 56">
                <a:extLst>
                  <a:ext uri="{FF2B5EF4-FFF2-40B4-BE49-F238E27FC236}">
                    <a16:creationId xmlns:a16="http://schemas.microsoft.com/office/drawing/2014/main" id="{9402A84B-400B-BB13-0D5A-76394CB85738}"/>
                  </a:ext>
                </a:extLst>
              </p:cNvPr>
              <p:cNvSpPr txBox="1">
                <a:spLocks noRot="1" noChangeAspect="1" noMove="1" noResize="1" noEditPoints="1" noAdjustHandles="1" noChangeArrowheads="1" noChangeShapeType="1" noTextEdit="1"/>
              </p:cNvSpPr>
              <p:nvPr/>
            </p:nvSpPr>
            <p:spPr>
              <a:xfrm>
                <a:off x="1230198" y="5139849"/>
                <a:ext cx="1608902" cy="612668"/>
              </a:xfrm>
              <a:prstGeom prst="rect">
                <a:avLst/>
              </a:prstGeom>
              <a:blipFill>
                <a:blip r:embed="rId19"/>
                <a:stretch>
                  <a:fillRect l="-781" r="-781"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C071C868-64F4-861C-F817-4767368737F7}"/>
                  </a:ext>
                </a:extLst>
              </p:cNvPr>
              <p:cNvSpPr txBox="1"/>
              <p:nvPr/>
            </p:nvSpPr>
            <p:spPr>
              <a:xfrm>
                <a:off x="4870216" y="3945406"/>
                <a:ext cx="1061957" cy="575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r>
                        <a:rPr lang="en-US" b="0" i="1" smtClean="0">
                          <a:latin typeface="Cambria Math" panose="02040503050406030204" pitchFamily="18" charset="0"/>
                        </a:rPr>
                        <m:t> </m:t>
                      </m:r>
                      <m:r>
                        <a:rPr lang="en-US"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𝑖𝑘</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den>
                      </m:f>
                    </m:oMath>
                  </m:oMathPara>
                </a14:m>
                <a:endParaRPr lang="en-US" dirty="0"/>
              </a:p>
            </p:txBody>
          </p:sp>
        </mc:Choice>
        <mc:Fallback xmlns="">
          <p:sp>
            <p:nvSpPr>
              <p:cNvPr id="58" name="TextBox 57">
                <a:extLst>
                  <a:ext uri="{FF2B5EF4-FFF2-40B4-BE49-F238E27FC236}">
                    <a16:creationId xmlns:a16="http://schemas.microsoft.com/office/drawing/2014/main" id="{C071C868-64F4-861C-F817-4767368737F7}"/>
                  </a:ext>
                </a:extLst>
              </p:cNvPr>
              <p:cNvSpPr txBox="1">
                <a:spLocks noRot="1" noChangeAspect="1" noMove="1" noResize="1" noEditPoints="1" noAdjustHandles="1" noChangeArrowheads="1" noChangeShapeType="1" noTextEdit="1"/>
              </p:cNvSpPr>
              <p:nvPr/>
            </p:nvSpPr>
            <p:spPr>
              <a:xfrm>
                <a:off x="4870216" y="3945406"/>
                <a:ext cx="1061957" cy="575157"/>
              </a:xfrm>
              <a:prstGeom prst="rect">
                <a:avLst/>
              </a:prstGeom>
              <a:blipFill>
                <a:blip r:embed="rId20"/>
                <a:stretch>
                  <a:fillRect l="-2353" t="-4255" b="-170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13908938-A20C-17A1-46EA-FFD01292C5FC}"/>
                  </a:ext>
                </a:extLst>
              </p:cNvPr>
              <p:cNvSpPr txBox="1"/>
              <p:nvPr/>
            </p:nvSpPr>
            <p:spPr>
              <a:xfrm>
                <a:off x="6295501" y="3914462"/>
                <a:ext cx="1070870" cy="6126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r>
                        <a:rPr lang="en-US" b="0" i="1" smtClean="0">
                          <a:latin typeface="Cambria Math" panose="02040503050406030204" pitchFamily="18" charset="0"/>
                        </a:rPr>
                        <m:t> </m:t>
                      </m:r>
                      <m:r>
                        <a:rPr lang="en-US"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𝑗𝑘</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den>
                      </m:f>
                    </m:oMath>
                  </m:oMathPara>
                </a14:m>
                <a:endParaRPr lang="en-US" dirty="0"/>
              </a:p>
            </p:txBody>
          </p:sp>
        </mc:Choice>
        <mc:Fallback xmlns="">
          <p:sp>
            <p:nvSpPr>
              <p:cNvPr id="59" name="TextBox 58">
                <a:extLst>
                  <a:ext uri="{FF2B5EF4-FFF2-40B4-BE49-F238E27FC236}">
                    <a16:creationId xmlns:a16="http://schemas.microsoft.com/office/drawing/2014/main" id="{13908938-A20C-17A1-46EA-FFD01292C5FC}"/>
                  </a:ext>
                </a:extLst>
              </p:cNvPr>
              <p:cNvSpPr txBox="1">
                <a:spLocks noRot="1" noChangeAspect="1" noMove="1" noResize="1" noEditPoints="1" noAdjustHandles="1" noChangeArrowheads="1" noChangeShapeType="1" noTextEdit="1"/>
              </p:cNvSpPr>
              <p:nvPr/>
            </p:nvSpPr>
            <p:spPr>
              <a:xfrm>
                <a:off x="6295501" y="3914462"/>
                <a:ext cx="1070870" cy="612668"/>
              </a:xfrm>
              <a:prstGeom prst="rect">
                <a:avLst/>
              </a:prstGeom>
              <a:blipFill>
                <a:blip r:embed="rId21"/>
                <a:stretch>
                  <a:fillRect l="-2353" t="-2041" r="-1176" b="-14286"/>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CEF30717-639D-D14A-49AC-C98EBF625BDA}"/>
              </a:ext>
            </a:extLst>
          </p:cNvPr>
          <p:cNvSpPr txBox="1"/>
          <p:nvPr/>
        </p:nvSpPr>
        <p:spPr>
          <a:xfrm>
            <a:off x="190500" y="2033722"/>
            <a:ext cx="1346522" cy="369332"/>
          </a:xfrm>
          <a:prstGeom prst="rect">
            <a:avLst/>
          </a:prstGeom>
          <a:noFill/>
        </p:spPr>
        <p:txBody>
          <a:bodyPr wrap="none" rtlCol="0">
            <a:spAutoFit/>
          </a:bodyPr>
          <a:lstStyle/>
          <a:p>
            <a:r>
              <a:rPr lang="en-US" dirty="0"/>
              <a:t>solve for tau</a:t>
            </a:r>
          </a:p>
        </p:txBody>
      </p:sp>
      <p:sp>
        <p:nvSpPr>
          <p:cNvPr id="60" name="TextBox 59">
            <a:extLst>
              <a:ext uri="{FF2B5EF4-FFF2-40B4-BE49-F238E27FC236}">
                <a16:creationId xmlns:a16="http://schemas.microsoft.com/office/drawing/2014/main" id="{50901491-3FC7-7CF0-57A3-8C315F751178}"/>
              </a:ext>
            </a:extLst>
          </p:cNvPr>
          <p:cNvSpPr txBox="1"/>
          <p:nvPr/>
        </p:nvSpPr>
        <p:spPr>
          <a:xfrm>
            <a:off x="43888" y="4085615"/>
            <a:ext cx="2986267" cy="369332"/>
          </a:xfrm>
          <a:prstGeom prst="rect">
            <a:avLst/>
          </a:prstGeom>
          <a:noFill/>
        </p:spPr>
        <p:txBody>
          <a:bodyPr wrap="none" rtlCol="0">
            <a:spAutoFit/>
          </a:bodyPr>
          <a:lstStyle/>
          <a:p>
            <a:r>
              <a:rPr lang="en-US" dirty="0"/>
              <a:t>plug in multiplicative epistasis</a:t>
            </a:r>
          </a:p>
        </p:txBody>
      </p:sp>
    </p:spTree>
    <p:extLst>
      <p:ext uri="{BB962C8B-B14F-4D97-AF65-F5344CB8AC3E}">
        <p14:creationId xmlns:p14="http://schemas.microsoft.com/office/powerpoint/2010/main" val="2928746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99F5-2188-BC93-1C2D-A8185A0B2020}"/>
              </a:ext>
            </a:extLst>
          </p:cNvPr>
          <p:cNvSpPr>
            <a:spLocks noGrp="1"/>
          </p:cNvSpPr>
          <p:nvPr>
            <p:ph type="title"/>
          </p:nvPr>
        </p:nvSpPr>
        <p:spPr/>
        <p:txBody>
          <a:bodyPr/>
          <a:lstStyle/>
          <a:p>
            <a:r>
              <a:rPr lang="en-US" dirty="0"/>
              <a:t>part 1</a:t>
            </a:r>
          </a:p>
        </p:txBody>
      </p:sp>
      <p:sp>
        <p:nvSpPr>
          <p:cNvPr id="3" name="Content Placeholder 2">
            <a:extLst>
              <a:ext uri="{FF2B5EF4-FFF2-40B4-BE49-F238E27FC236}">
                <a16:creationId xmlns:a16="http://schemas.microsoft.com/office/drawing/2014/main" id="{9BDD7AEB-7AEC-CB7B-071B-C92B0A9FF670}"/>
              </a:ext>
            </a:extLst>
          </p:cNvPr>
          <p:cNvSpPr>
            <a:spLocks noGrp="1"/>
          </p:cNvSpPr>
          <p:nvPr>
            <p:ph idx="1"/>
          </p:nvPr>
        </p:nvSpPr>
        <p:spPr/>
        <p:txBody>
          <a:bodyPr/>
          <a:lstStyle/>
          <a:p>
            <a:r>
              <a:rPr lang="en-US" dirty="0"/>
              <a:t>replicate their results to prove we understand their data</a:t>
            </a:r>
          </a:p>
        </p:txBody>
      </p:sp>
    </p:spTree>
    <p:extLst>
      <p:ext uri="{BB962C8B-B14F-4D97-AF65-F5344CB8AC3E}">
        <p14:creationId xmlns:p14="http://schemas.microsoft.com/office/powerpoint/2010/main" val="4027745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2749758E-9C6F-3C4A-8B3F-CA0D5CD993DD}"/>
              </a:ext>
            </a:extLst>
          </p:cNvPr>
          <p:cNvSpPr txBox="1"/>
          <p:nvPr/>
        </p:nvSpPr>
        <p:spPr>
          <a:xfrm>
            <a:off x="0" y="23673"/>
            <a:ext cx="6625340" cy="523220"/>
          </a:xfrm>
          <a:prstGeom prst="rect">
            <a:avLst/>
          </a:prstGeom>
          <a:noFill/>
        </p:spPr>
        <p:txBody>
          <a:bodyPr wrap="none" rtlCol="0">
            <a:spAutoFit/>
          </a:bodyPr>
          <a:lstStyle/>
          <a:p>
            <a:r>
              <a:rPr lang="en-US" sz="2800" dirty="0"/>
              <a:t>I can’t replicate their results, but I get close?</a:t>
            </a:r>
          </a:p>
        </p:txBody>
      </p:sp>
      <p:graphicFrame>
        <p:nvGraphicFramePr>
          <p:cNvPr id="5" name="Table 5">
            <a:extLst>
              <a:ext uri="{FF2B5EF4-FFF2-40B4-BE49-F238E27FC236}">
                <a16:creationId xmlns:a16="http://schemas.microsoft.com/office/drawing/2014/main" id="{1BAFB61F-EB18-2003-00C7-1C775F42282C}"/>
              </a:ext>
            </a:extLst>
          </p:cNvPr>
          <p:cNvGraphicFramePr>
            <a:graphicFrameLocks noGrp="1"/>
          </p:cNvGraphicFramePr>
          <p:nvPr>
            <p:extLst>
              <p:ext uri="{D42A27DB-BD31-4B8C-83A1-F6EECF244321}">
                <p14:modId xmlns:p14="http://schemas.microsoft.com/office/powerpoint/2010/main" val="1309906293"/>
              </p:ext>
            </p:extLst>
          </p:nvPr>
        </p:nvGraphicFramePr>
        <p:xfrm>
          <a:off x="479205" y="718262"/>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500012502"/>
                    </a:ext>
                  </a:extLst>
                </a:gridCol>
                <a:gridCol w="2709333">
                  <a:extLst>
                    <a:ext uri="{9D8B030D-6E8A-4147-A177-3AD203B41FA5}">
                      <a16:colId xmlns:a16="http://schemas.microsoft.com/office/drawing/2014/main" val="260473047"/>
                    </a:ext>
                  </a:extLst>
                </a:gridCol>
                <a:gridCol w="2709333">
                  <a:extLst>
                    <a:ext uri="{9D8B030D-6E8A-4147-A177-3AD203B41FA5}">
                      <a16:colId xmlns:a16="http://schemas.microsoft.com/office/drawing/2014/main" val="785468259"/>
                    </a:ext>
                  </a:extLst>
                </a:gridCol>
              </a:tblGrid>
              <a:tr h="370840">
                <a:tc>
                  <a:txBody>
                    <a:bodyPr/>
                    <a:lstStyle/>
                    <a:p>
                      <a:pPr algn="ctr"/>
                      <a:r>
                        <a:rPr lang="en-US" dirty="0"/>
                        <a:t>statistic</a:t>
                      </a:r>
                    </a:p>
                  </a:txBody>
                  <a:tcPr/>
                </a:tc>
                <a:tc>
                  <a:txBody>
                    <a:bodyPr/>
                    <a:lstStyle/>
                    <a:p>
                      <a:pPr algn="ctr"/>
                      <a:r>
                        <a:rPr lang="en-US" dirty="0" err="1"/>
                        <a:t>tau_reported</a:t>
                      </a:r>
                      <a:endParaRPr lang="en-US" dirty="0"/>
                    </a:p>
                  </a:txBody>
                  <a:tcPr/>
                </a:tc>
                <a:tc>
                  <a:txBody>
                    <a:bodyPr/>
                    <a:lstStyle/>
                    <a:p>
                      <a:pPr algn="ctr"/>
                      <a:r>
                        <a:rPr lang="en-US" dirty="0" err="1"/>
                        <a:t>tau_by_hand</a:t>
                      </a:r>
                      <a:endParaRPr lang="en-US" dirty="0"/>
                    </a:p>
                  </a:txBody>
                  <a:tcPr/>
                </a:tc>
                <a:extLst>
                  <a:ext uri="{0D108BD9-81ED-4DB2-BD59-A6C34878D82A}">
                    <a16:rowId xmlns:a16="http://schemas.microsoft.com/office/drawing/2014/main" val="2058219579"/>
                  </a:ext>
                </a:extLst>
              </a:tr>
              <a:tr h="370840">
                <a:tc>
                  <a:txBody>
                    <a:bodyPr/>
                    <a:lstStyle/>
                    <a:p>
                      <a:pPr algn="ctr"/>
                      <a:r>
                        <a:rPr lang="en-US" b="1" dirty="0"/>
                        <a:t>mean</a:t>
                      </a:r>
                    </a:p>
                  </a:txBody>
                  <a:tcPr/>
                </a:tc>
                <a:tc>
                  <a:txBody>
                    <a:bodyPr/>
                    <a:lstStyle/>
                    <a:p>
                      <a:pPr algn="ctr"/>
                      <a:r>
                        <a:rPr lang="en-US" sz="1800" b="0" i="0" kern="1200" dirty="0">
                          <a:solidFill>
                            <a:schemeClr val="dk1"/>
                          </a:solidFill>
                          <a:effectLst/>
                          <a:latin typeface="+mn-lt"/>
                          <a:ea typeface="+mn-ea"/>
                          <a:cs typeface="+mn-cs"/>
                        </a:rPr>
                        <a:t>-0.046795</a:t>
                      </a:r>
                      <a:endParaRPr lang="en-US" dirty="0"/>
                    </a:p>
                  </a:txBody>
                  <a:tcPr/>
                </a:tc>
                <a:tc>
                  <a:txBody>
                    <a:bodyPr/>
                    <a:lstStyle/>
                    <a:p>
                      <a:pPr algn="ctr"/>
                      <a:r>
                        <a:rPr lang="en-US" sz="1800" b="0" i="0" kern="1200" dirty="0">
                          <a:solidFill>
                            <a:schemeClr val="dk1"/>
                          </a:solidFill>
                          <a:effectLst/>
                          <a:latin typeface="+mn-lt"/>
                          <a:ea typeface="+mn-ea"/>
                          <a:cs typeface="+mn-cs"/>
                        </a:rPr>
                        <a:t>-0.043689</a:t>
                      </a:r>
                      <a:endParaRPr lang="en-US" dirty="0"/>
                    </a:p>
                  </a:txBody>
                  <a:tcPr/>
                </a:tc>
                <a:extLst>
                  <a:ext uri="{0D108BD9-81ED-4DB2-BD59-A6C34878D82A}">
                    <a16:rowId xmlns:a16="http://schemas.microsoft.com/office/drawing/2014/main" val="125614809"/>
                  </a:ext>
                </a:extLst>
              </a:tr>
              <a:tr h="370840">
                <a:tc>
                  <a:txBody>
                    <a:bodyPr/>
                    <a:lstStyle/>
                    <a:p>
                      <a:pPr algn="ctr"/>
                      <a:r>
                        <a:rPr lang="en-US" b="1" dirty="0"/>
                        <a:t>median</a:t>
                      </a:r>
                    </a:p>
                  </a:txBody>
                  <a:tcPr/>
                </a:tc>
                <a:tc>
                  <a:txBody>
                    <a:bodyPr/>
                    <a:lstStyle/>
                    <a:p>
                      <a:pPr algn="ctr"/>
                      <a:r>
                        <a:rPr lang="en-US" sz="1800" b="0" i="0" kern="1200" dirty="0">
                          <a:solidFill>
                            <a:schemeClr val="dk1"/>
                          </a:solidFill>
                          <a:effectLst/>
                          <a:latin typeface="+mn-lt"/>
                          <a:ea typeface="+mn-ea"/>
                          <a:cs typeface="+mn-cs"/>
                        </a:rPr>
                        <a:t>-0.032901</a:t>
                      </a:r>
                      <a:endParaRPr lang="en-US" dirty="0"/>
                    </a:p>
                  </a:txBody>
                  <a:tcPr/>
                </a:tc>
                <a:tc>
                  <a:txBody>
                    <a:bodyPr/>
                    <a:lstStyle/>
                    <a:p>
                      <a:pPr algn="ctr"/>
                      <a:r>
                        <a:rPr lang="en-US" sz="1800" b="0" i="0" kern="1200" dirty="0">
                          <a:solidFill>
                            <a:schemeClr val="dk1"/>
                          </a:solidFill>
                          <a:effectLst/>
                          <a:latin typeface="+mn-lt"/>
                          <a:ea typeface="+mn-ea"/>
                          <a:cs typeface="+mn-cs"/>
                        </a:rPr>
                        <a:t>-0.031430</a:t>
                      </a:r>
                      <a:endParaRPr lang="en-US" dirty="0"/>
                    </a:p>
                  </a:txBody>
                  <a:tcPr/>
                </a:tc>
                <a:extLst>
                  <a:ext uri="{0D108BD9-81ED-4DB2-BD59-A6C34878D82A}">
                    <a16:rowId xmlns:a16="http://schemas.microsoft.com/office/drawing/2014/main" val="1350235585"/>
                  </a:ext>
                </a:extLst>
              </a:tr>
              <a:tr h="370840">
                <a:tc>
                  <a:txBody>
                    <a:bodyPr/>
                    <a:lstStyle/>
                    <a:p>
                      <a:pPr algn="ctr"/>
                      <a:r>
                        <a:rPr lang="en-US" b="1" dirty="0"/>
                        <a:t>std</a:t>
                      </a:r>
                    </a:p>
                  </a:txBody>
                  <a:tcPr/>
                </a:tc>
                <a:tc>
                  <a:txBody>
                    <a:bodyPr/>
                    <a:lstStyle/>
                    <a:p>
                      <a:pPr algn="ctr"/>
                      <a:r>
                        <a:rPr lang="en-US" sz="1800" b="0" i="0" kern="1200" dirty="0">
                          <a:solidFill>
                            <a:schemeClr val="dk1"/>
                          </a:solidFill>
                          <a:effectLst/>
                          <a:latin typeface="+mn-lt"/>
                          <a:ea typeface="+mn-ea"/>
                          <a:cs typeface="+mn-cs"/>
                        </a:rPr>
                        <a:t>0.0521378</a:t>
                      </a:r>
                      <a:endParaRPr lang="en-US" dirty="0"/>
                    </a:p>
                  </a:txBody>
                  <a:tcPr/>
                </a:tc>
                <a:tc>
                  <a:txBody>
                    <a:bodyPr/>
                    <a:lstStyle/>
                    <a:p>
                      <a:pPr algn="ctr"/>
                      <a:r>
                        <a:rPr lang="en-US" sz="1800" b="0" i="0" kern="1200" dirty="0">
                          <a:solidFill>
                            <a:schemeClr val="dk1"/>
                          </a:solidFill>
                          <a:effectLst/>
                          <a:latin typeface="+mn-lt"/>
                          <a:ea typeface="+mn-ea"/>
                          <a:cs typeface="+mn-cs"/>
                        </a:rPr>
                        <a:t>0.0485061</a:t>
                      </a:r>
                      <a:endParaRPr lang="en-US" dirty="0"/>
                    </a:p>
                  </a:txBody>
                  <a:tcPr/>
                </a:tc>
                <a:extLst>
                  <a:ext uri="{0D108BD9-81ED-4DB2-BD59-A6C34878D82A}">
                    <a16:rowId xmlns:a16="http://schemas.microsoft.com/office/drawing/2014/main" val="236949927"/>
                  </a:ext>
                </a:extLst>
              </a:tr>
            </a:tbl>
          </a:graphicData>
        </a:graphic>
      </p:graphicFrame>
      <p:sp>
        <p:nvSpPr>
          <p:cNvPr id="6" name="TextBox 5">
            <a:extLst>
              <a:ext uri="{FF2B5EF4-FFF2-40B4-BE49-F238E27FC236}">
                <a16:creationId xmlns:a16="http://schemas.microsoft.com/office/drawing/2014/main" id="{3770233C-D936-A126-F7C2-C5BA22FA59AA}"/>
              </a:ext>
            </a:extLst>
          </p:cNvPr>
          <p:cNvSpPr txBox="1"/>
          <p:nvPr/>
        </p:nvSpPr>
        <p:spPr>
          <a:xfrm>
            <a:off x="9553272" y="3429000"/>
            <a:ext cx="2372028" cy="1200329"/>
          </a:xfrm>
          <a:prstGeom prst="rect">
            <a:avLst/>
          </a:prstGeom>
          <a:noFill/>
        </p:spPr>
        <p:txBody>
          <a:bodyPr wrap="square" rtlCol="0">
            <a:spAutoFit/>
          </a:bodyPr>
          <a:lstStyle/>
          <a:p>
            <a:pPr algn="ctr"/>
            <a:r>
              <a:rPr lang="en-US" dirty="0"/>
              <a:t>Pearson correlation b/t reported results and my re-calculations: </a:t>
            </a:r>
            <a:r>
              <a:rPr lang="en-US" b="1" dirty="0"/>
              <a:t>0.962393</a:t>
            </a:r>
          </a:p>
        </p:txBody>
      </p:sp>
      <p:sp>
        <p:nvSpPr>
          <p:cNvPr id="8" name="TextBox 7">
            <a:extLst>
              <a:ext uri="{FF2B5EF4-FFF2-40B4-BE49-F238E27FC236}">
                <a16:creationId xmlns:a16="http://schemas.microsoft.com/office/drawing/2014/main" id="{E1E40E44-F035-65C0-B7B5-06D63B69104D}"/>
              </a:ext>
            </a:extLst>
          </p:cNvPr>
          <p:cNvSpPr txBox="1"/>
          <p:nvPr/>
        </p:nvSpPr>
        <p:spPr>
          <a:xfrm>
            <a:off x="9276735" y="1016800"/>
            <a:ext cx="2915265" cy="2031325"/>
          </a:xfrm>
          <a:prstGeom prst="rect">
            <a:avLst/>
          </a:prstGeom>
          <a:noFill/>
        </p:spPr>
        <p:txBody>
          <a:bodyPr wrap="square" rtlCol="0">
            <a:spAutoFit/>
          </a:bodyPr>
          <a:lstStyle/>
          <a:p>
            <a:r>
              <a:rPr lang="en-US" b="1" dirty="0" err="1"/>
              <a:t>tau_reported</a:t>
            </a:r>
            <a:r>
              <a:rPr lang="en-US" dirty="0"/>
              <a:t>: a column in their data table S1</a:t>
            </a:r>
          </a:p>
          <a:p>
            <a:r>
              <a:rPr lang="en-US" b="1" dirty="0" err="1"/>
              <a:t>tau_by_hand</a:t>
            </a:r>
            <a:r>
              <a:rPr lang="en-US" dirty="0"/>
              <a:t>: me calculating tau according to description in supplement, grabbing some quantities from Costanzo et al2016</a:t>
            </a:r>
          </a:p>
        </p:txBody>
      </p:sp>
      <p:sp>
        <p:nvSpPr>
          <p:cNvPr id="13" name="TextBox 12">
            <a:extLst>
              <a:ext uri="{FF2B5EF4-FFF2-40B4-BE49-F238E27FC236}">
                <a16:creationId xmlns:a16="http://schemas.microsoft.com/office/drawing/2014/main" id="{DC7B050F-98FB-9D88-ADDC-4E0504F207E2}"/>
              </a:ext>
            </a:extLst>
          </p:cNvPr>
          <p:cNvSpPr txBox="1"/>
          <p:nvPr/>
        </p:nvSpPr>
        <p:spPr>
          <a:xfrm>
            <a:off x="9276735" y="5841200"/>
            <a:ext cx="3254530" cy="923330"/>
          </a:xfrm>
          <a:prstGeom prst="rect">
            <a:avLst/>
          </a:prstGeom>
          <a:noFill/>
        </p:spPr>
        <p:txBody>
          <a:bodyPr wrap="square" rtlCol="0">
            <a:spAutoFit/>
          </a:bodyPr>
          <a:lstStyle/>
          <a:p>
            <a:r>
              <a:rPr lang="en-US" dirty="0"/>
              <a:t>*all measurements have variability, I might be pulling values from diff table</a:t>
            </a:r>
          </a:p>
        </p:txBody>
      </p:sp>
      <p:pic>
        <p:nvPicPr>
          <p:cNvPr id="3" name="Picture 2">
            <a:extLst>
              <a:ext uri="{FF2B5EF4-FFF2-40B4-BE49-F238E27FC236}">
                <a16:creationId xmlns:a16="http://schemas.microsoft.com/office/drawing/2014/main" id="{7FCFB4C2-51C0-2B50-D49B-C9DAABA0B219}"/>
              </a:ext>
            </a:extLst>
          </p:cNvPr>
          <p:cNvPicPr>
            <a:picLocks noChangeAspect="1"/>
          </p:cNvPicPr>
          <p:nvPr/>
        </p:nvPicPr>
        <p:blipFill>
          <a:blip r:embed="rId2"/>
          <a:stretch>
            <a:fillRect/>
          </a:stretch>
        </p:blipFill>
        <p:spPr>
          <a:xfrm>
            <a:off x="479205" y="2655340"/>
            <a:ext cx="7902795" cy="4109190"/>
          </a:xfrm>
          <a:prstGeom prst="rect">
            <a:avLst/>
          </a:prstGeom>
        </p:spPr>
      </p:pic>
      <p:sp>
        <p:nvSpPr>
          <p:cNvPr id="4" name="TextBox 3">
            <a:extLst>
              <a:ext uri="{FF2B5EF4-FFF2-40B4-BE49-F238E27FC236}">
                <a16:creationId xmlns:a16="http://schemas.microsoft.com/office/drawing/2014/main" id="{21A87C96-88AA-6FD5-2798-D2534AF974C8}"/>
              </a:ext>
            </a:extLst>
          </p:cNvPr>
          <p:cNvSpPr txBox="1"/>
          <p:nvPr/>
        </p:nvSpPr>
        <p:spPr>
          <a:xfrm>
            <a:off x="1193801" y="3368224"/>
            <a:ext cx="1981200" cy="830997"/>
          </a:xfrm>
          <a:prstGeom prst="rect">
            <a:avLst/>
          </a:prstGeom>
          <a:noFill/>
        </p:spPr>
        <p:txBody>
          <a:bodyPr wrap="square" rtlCol="0">
            <a:spAutoFit/>
          </a:bodyPr>
          <a:lstStyle/>
          <a:p>
            <a:r>
              <a:rPr lang="en-US" sz="1200" dirty="0"/>
              <a:t>note: blue (reported results) and red (my recalculation) curves overlap too much to be useful here</a:t>
            </a:r>
          </a:p>
        </p:txBody>
      </p:sp>
    </p:spTree>
    <p:extLst>
      <p:ext uri="{BB962C8B-B14F-4D97-AF65-F5344CB8AC3E}">
        <p14:creationId xmlns:p14="http://schemas.microsoft.com/office/powerpoint/2010/main" val="1792639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99F5-2188-BC93-1C2D-A8185A0B2020}"/>
              </a:ext>
            </a:extLst>
          </p:cNvPr>
          <p:cNvSpPr>
            <a:spLocks noGrp="1"/>
          </p:cNvSpPr>
          <p:nvPr>
            <p:ph type="title"/>
          </p:nvPr>
        </p:nvSpPr>
        <p:spPr/>
        <p:txBody>
          <a:bodyPr/>
          <a:lstStyle/>
          <a:p>
            <a:r>
              <a:rPr lang="en-US" dirty="0"/>
              <a:t>part 3</a:t>
            </a:r>
          </a:p>
        </p:txBody>
      </p:sp>
      <p:sp>
        <p:nvSpPr>
          <p:cNvPr id="3" name="Content Placeholder 2">
            <a:extLst>
              <a:ext uri="{FF2B5EF4-FFF2-40B4-BE49-F238E27FC236}">
                <a16:creationId xmlns:a16="http://schemas.microsoft.com/office/drawing/2014/main" id="{9BDD7AEB-7AEC-CB7B-071B-C92B0A9FF670}"/>
              </a:ext>
            </a:extLst>
          </p:cNvPr>
          <p:cNvSpPr>
            <a:spLocks noGrp="1"/>
          </p:cNvSpPr>
          <p:nvPr>
            <p:ph idx="1"/>
          </p:nvPr>
        </p:nvSpPr>
        <p:spPr/>
        <p:txBody>
          <a:bodyPr/>
          <a:lstStyle/>
          <a:p>
            <a:r>
              <a:rPr lang="en-US" dirty="0"/>
              <a:t>comparing results using their formula and standard multiplicative/additive formula</a:t>
            </a:r>
          </a:p>
        </p:txBody>
      </p:sp>
    </p:spTree>
    <p:extLst>
      <p:ext uri="{BB962C8B-B14F-4D97-AF65-F5344CB8AC3E}">
        <p14:creationId xmlns:p14="http://schemas.microsoft.com/office/powerpoint/2010/main" val="488541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47226</TotalTime>
  <Words>2292</Words>
  <Application>Microsoft Macintosh PowerPoint</Application>
  <PresentationFormat>Widescreen</PresentationFormat>
  <Paragraphs>330</Paragraphs>
  <Slides>30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Cambria Math</vt:lpstr>
      <vt:lpstr>Office Theme</vt:lpstr>
      <vt:lpstr>yeast knockout analyses</vt:lpstr>
      <vt:lpstr>PowerPoint Presentation</vt:lpstr>
      <vt:lpstr>PowerPoint Presentation</vt:lpstr>
      <vt:lpstr>PowerPoint Presentation</vt:lpstr>
      <vt:lpstr>PowerPoint Presentation</vt:lpstr>
      <vt:lpstr>PowerPoint Presentation</vt:lpstr>
      <vt:lpstr>part 1</vt:lpstr>
      <vt:lpstr>PowerPoint Presentation</vt:lpstr>
      <vt:lpstr>part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Kuzmin 2020 paper</vt:lpstr>
      <vt:lpstr>PowerPoint Presentation</vt:lpstr>
      <vt:lpstr>PowerPoint Presentation</vt:lpstr>
      <vt:lpstr>PowerPoint Presentation</vt:lpstr>
      <vt:lpstr>PowerPoint Presentation</vt:lpstr>
      <vt:lpstr>7/6/2022 update</vt:lpstr>
      <vt:lpstr>PowerPoint Presentation</vt:lpstr>
      <vt:lpstr>PowerPoint Presentation</vt:lpstr>
      <vt:lpstr>PowerPoint Presentation</vt:lpstr>
      <vt:lpstr>PowerPoint Presentation</vt:lpstr>
      <vt:lpstr>PowerPoint Presentation</vt:lpstr>
      <vt:lpstr>PowerPoint Presentation</vt:lpstr>
      <vt:lpstr>XXX update</vt:lpstr>
      <vt:lpstr>Kuzmin 2018 analyses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brianjohnarnold@gmail.com</dc:creator>
  <cp:lastModifiedBy>brianjohnarnold@gmail.com</cp:lastModifiedBy>
  <cp:revision>74</cp:revision>
  <dcterms:created xsi:type="dcterms:W3CDTF">2022-05-17T15:15:32Z</dcterms:created>
  <dcterms:modified xsi:type="dcterms:W3CDTF">2022-07-19T15:40:43Z</dcterms:modified>
</cp:coreProperties>
</file>