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2" r:id="rId4"/>
    <p:sldId id="257" r:id="rId5"/>
    <p:sldId id="258" r:id="rId6"/>
    <p:sldId id="263" r:id="rId7"/>
    <p:sldId id="264" r:id="rId8"/>
    <p:sldId id="267" r:id="rId9"/>
    <p:sldId id="268" r:id="rId10"/>
    <p:sldId id="260" r:id="rId11"/>
    <p:sldId id="265" r:id="rId12"/>
    <p:sldId id="266" r:id="rId13"/>
    <p:sldId id="26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7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63567"/>
  </p:normalViewPr>
  <p:slideViewPr>
    <p:cSldViewPr snapToGrid="0" snapToObjects="1" showGuides="1">
      <p:cViewPr varScale="1">
        <p:scale>
          <a:sx n="69" d="100"/>
          <a:sy n="69" d="100"/>
        </p:scale>
        <p:origin x="2064" y="192"/>
      </p:cViewPr>
      <p:guideLst>
        <p:guide orient="horz" pos="96"/>
        <p:guide pos="7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41344-4514-DF47-854A-62330FF8B00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E66D1-0C05-0B4B-84BC-07C11D1D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zeroes restricted to a particular plate/batch</a:t>
            </a:r>
          </a:p>
          <a:p>
            <a:r>
              <a:rPr lang="en-US" dirty="0"/>
              <a:t>how do they deal with </a:t>
            </a:r>
            <a:r>
              <a:rPr lang="en-US" dirty="0" err="1"/>
              <a:t>lethals</a:t>
            </a:r>
            <a:r>
              <a:rPr lang="en-US" dirty="0"/>
              <a:t> again?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E66D1-0C05-0B4B-84BC-07C11D1DB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1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 analysis accounting for concentration</a:t>
            </a:r>
          </a:p>
          <a:p>
            <a:endParaRPr lang="en-US" dirty="0"/>
          </a:p>
          <a:p>
            <a:r>
              <a:rPr lang="en-US" dirty="0"/>
              <a:t>treatment combination vs drug combination</a:t>
            </a:r>
          </a:p>
          <a:p>
            <a:endParaRPr lang="en-US" dirty="0"/>
          </a:p>
          <a:p>
            <a:r>
              <a:rPr lang="en-US" dirty="0"/>
              <a:t>highlight all treatment combos with high rank diffs</a:t>
            </a:r>
          </a:p>
          <a:p>
            <a:endParaRPr lang="en-US" dirty="0"/>
          </a:p>
          <a:p>
            <a:r>
              <a:rPr lang="en-US" dirty="0"/>
              <a:t>how do we summarize treatment combo diffs in a way they do</a:t>
            </a:r>
          </a:p>
          <a:p>
            <a:endParaRPr lang="en-US" dirty="0"/>
          </a:p>
          <a:p>
            <a:r>
              <a:rPr lang="en-US" dirty="0"/>
              <a:t>yeast paper does other associations to show results are biologically interesting, i.e. redo their analyses to see if/how story changes</a:t>
            </a:r>
          </a:p>
          <a:p>
            <a:r>
              <a:rPr lang="en-US" dirty="0"/>
              <a:t>	-higher impact paper focuses on yeast?</a:t>
            </a:r>
          </a:p>
          <a:p>
            <a:r>
              <a:rPr lang="en-US" dirty="0"/>
              <a:t>	-any way to check if our higher order interactions are more reasonable biologically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lozano-huntelman</a:t>
            </a:r>
            <a:r>
              <a:rPr lang="en-US" dirty="0"/>
              <a:t> 2021 paper, what bigger analysis/story to they do/tell, repeat on </a:t>
            </a:r>
            <a:r>
              <a:rPr lang="en-US" dirty="0" err="1"/>
              <a:t>multiplicateive</a:t>
            </a:r>
            <a:r>
              <a:rPr lang="en-US" dirty="0"/>
              <a:t>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E66D1-0C05-0B4B-84BC-07C11D1DB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F12F-1287-2EA4-AD9B-F3D1B9C83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CFFB3-D947-A3A8-F1C2-B0253C36B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95BA-1244-D250-66AB-6C14EBF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433E-0491-90F8-622B-22462D65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81D2-A3F6-6B57-05B3-3BC3106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CCA1-5D03-D180-4B0C-6BDEF542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DF9FD-B000-E031-63ED-401C54E4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1D75-2540-F7DD-6352-EC97313E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9C34-D4FE-8508-5C6F-676D23AA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E852-ECE1-4686-E8DD-043F6FF5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3A9DC-B958-91EE-E283-B250FF0A7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F801-B80F-D73B-C40F-0D585706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3F3B-A9B2-2EC4-2CDD-BA0AD05C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F016-C9FB-2F40-8265-97059AB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DD07-8840-0DB2-86C3-4EA8F9EC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6B56-44B3-2136-D0B6-BBE70447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E61C-91A3-8AAC-F97A-29E625F0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2839-4D5D-C2F1-4DAD-A7850520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EA93-3BD8-0571-0452-E7F3D6B4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D1B8-5880-E436-3D51-3136CA1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449B-DA31-6DF1-EE7E-E6FBB6D9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10B32-1B4D-F899-E367-E9DE4D63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14FD-E538-5826-3AC2-CC7351A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4133-2B87-E1AC-B0A3-F3D7C68B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A047-42ED-3140-45D4-88E1D212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25B-3AF5-C3CD-7ECC-81654A04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F99E-2C5B-DB01-FE0D-897604692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B7621-F2E7-B547-72F6-1B91B6F7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3E8F4-CE00-4304-9A1B-01EC8493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44CE8-217C-A847-508D-A1D6567E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CDD90-FEB6-FA32-4D09-B3FFAD81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C15B-7FD8-1999-69CC-12837CA1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6E73-652F-9E24-EAB8-F429144C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5AA31-C782-871C-FFDA-F19D5F2B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90F1B-F7D7-D96B-0681-0D18C07E9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CD64D-87AD-3F82-D66D-AAD86F124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F28CE-C7E2-A6DC-8854-42B970B5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13C41-6A19-21EA-85B8-29A87B07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46792-DAD5-7624-DA96-4D855331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8F65-06BA-8F58-7567-E57B1D61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70097-B5B9-A4F1-5F85-BEC1039D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A169B-CFFC-9EA0-A53A-A3AB886E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0D8CB-BEA0-4F8C-E8E4-F2856306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20AF8-B9E7-FE58-388C-35A89BEA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D0B1-3A2C-9311-47E7-BABC60A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5F28-4F4E-D42E-5C7F-79CB76CD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C128-D208-F212-8A0A-1BED7336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8AFE-B102-97A0-79D6-08B3508A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99812-EDEE-821F-9C11-349F116D6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5B965-638F-8366-AFB1-0EE2328C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AA87-C73B-A31A-7B49-82304C97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7157-C15C-2914-58BF-6570209D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9FE4-F789-1FF8-8D21-77558822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C0618-EF83-6533-8DAE-FC8AF760E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CDA9B-6F0D-1EE2-A075-81C27326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B39B-0AE0-E21E-5B03-E9EA4960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17AE-AC07-4532-1905-03858AB6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0-8BFD-A1BA-5444-B56188B4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8799F-5085-965B-67F2-93041685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0800-454D-6061-988F-82752E51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A0EF-BAAE-E314-7F7F-1E568A0BE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6796-26FD-C285-47F2-A4189B57F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9B78-ED5D-7F9E-6E26-F08F39DEF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77DB-3150-CDF8-CA33-8531BAC13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data reanalysis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013F-47F6-CB0D-5053-2702265EE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2021, </a:t>
            </a:r>
            <a:r>
              <a:rPr lang="en-US" dirty="0" err="1"/>
              <a:t>Tekin</a:t>
            </a:r>
            <a:r>
              <a:rPr lang="en-US" dirty="0"/>
              <a:t> et al 2018</a:t>
            </a:r>
          </a:p>
        </p:txBody>
      </p:sp>
    </p:spTree>
    <p:extLst>
      <p:ext uri="{BB962C8B-B14F-4D97-AF65-F5344CB8AC3E}">
        <p14:creationId xmlns:p14="http://schemas.microsoft.com/office/powerpoint/2010/main" val="284421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725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4-way interaction, multiplicative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/>
              <p:nvPr/>
            </p:nvSpPr>
            <p:spPr>
              <a:xfrm>
                <a:off x="501650" y="3152001"/>
                <a:ext cx="5602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152001"/>
                <a:ext cx="5602880" cy="276999"/>
              </a:xfrm>
              <a:prstGeom prst="rect">
                <a:avLst/>
              </a:prstGeom>
              <a:blipFill>
                <a:blip r:embed="rId2"/>
                <a:stretch>
                  <a:fillRect l="-2036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/>
              <p:nvPr/>
            </p:nvSpPr>
            <p:spPr>
              <a:xfrm>
                <a:off x="501650" y="3873381"/>
                <a:ext cx="3256917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1234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873381"/>
                <a:ext cx="3256917" cy="575157"/>
              </a:xfrm>
              <a:prstGeom prst="rect">
                <a:avLst/>
              </a:prstGeom>
              <a:blipFill>
                <a:blip r:embed="rId3"/>
                <a:stretch>
                  <a:fillRect l="-1163" t="-42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/>
              <p:nvPr/>
            </p:nvSpPr>
            <p:spPr>
              <a:xfrm>
                <a:off x="5555277" y="1568602"/>
                <a:ext cx="109850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= 2-way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3-way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4-way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77" y="1568602"/>
                <a:ext cx="1098506" cy="923330"/>
              </a:xfrm>
              <a:prstGeom prst="rect">
                <a:avLst/>
              </a:prstGeom>
              <a:blipFill>
                <a:blip r:embed="rId4"/>
                <a:stretch>
                  <a:fillRect t="-2703" r="-4598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/>
              <p:nvPr/>
            </p:nvSpPr>
            <p:spPr>
              <a:xfrm>
                <a:off x="501650" y="1627322"/>
                <a:ext cx="420300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1627322"/>
                <a:ext cx="4203009" cy="891719"/>
              </a:xfrm>
              <a:prstGeom prst="rect">
                <a:avLst/>
              </a:prstGeom>
              <a:blipFill>
                <a:blip r:embed="rId5"/>
                <a:stretch>
                  <a:fillRect l="-1506" t="-94366" b="-1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68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675754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4-way interaction, multiplicative derivation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4EDE3-89EA-7C45-C4E2-84DE9671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540" y="0"/>
            <a:ext cx="5434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1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725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5-way interaction, multiplicative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/>
              <p:nvPr/>
            </p:nvSpPr>
            <p:spPr>
              <a:xfrm>
                <a:off x="74389" y="3152001"/>
                <a:ext cx="11927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" y="3152001"/>
                <a:ext cx="11927111" cy="276999"/>
              </a:xfrm>
              <a:prstGeom prst="rect">
                <a:avLst/>
              </a:prstGeom>
              <a:blipFill>
                <a:blip r:embed="rId2"/>
                <a:stretch>
                  <a:fillRect l="-850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/>
              <p:nvPr/>
            </p:nvSpPr>
            <p:spPr>
              <a:xfrm>
                <a:off x="501650" y="4221250"/>
                <a:ext cx="686681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2345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4221250"/>
                <a:ext cx="6866815" cy="576761"/>
              </a:xfrm>
              <a:prstGeom prst="rect">
                <a:avLst/>
              </a:prstGeom>
              <a:blipFill>
                <a:blip r:embed="rId3"/>
                <a:stretch>
                  <a:fillRect t="-4348" r="-73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/>
              <p:nvPr/>
            </p:nvSpPr>
            <p:spPr>
              <a:xfrm>
                <a:off x="7771704" y="1196851"/>
                <a:ext cx="1098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= 2-way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3-way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4-way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5-way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704" y="1196851"/>
                <a:ext cx="1098506" cy="1477328"/>
              </a:xfrm>
              <a:prstGeom prst="rect">
                <a:avLst/>
              </a:prstGeom>
              <a:blipFill>
                <a:blip r:embed="rId4"/>
                <a:stretch>
                  <a:fillRect t="-1709"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/>
              <p:nvPr/>
            </p:nvSpPr>
            <p:spPr>
              <a:xfrm>
                <a:off x="501650" y="1627322"/>
                <a:ext cx="591880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𝑖𝑗𝑘𝑙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1627322"/>
                <a:ext cx="5918800" cy="891719"/>
              </a:xfrm>
              <a:prstGeom prst="rect">
                <a:avLst/>
              </a:prstGeom>
              <a:blipFill>
                <a:blip r:embed="rId5"/>
                <a:stretch>
                  <a:fillRect l="-857" t="-94366" b="-1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38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460" y="5298281"/>
            <a:ext cx="675754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5-way interaction, multiplicative derivation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82E9D-4E35-43A8-A60C-A5008BD2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1306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A9D72-0646-03CD-1515-2503D3CE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0"/>
            <a:ext cx="7112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B1FF3D-3F9C-D159-4BD3-4A7999D8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AEFBD-9831-401B-6FAD-B1A1A6DD438C}"/>
              </a:ext>
            </a:extLst>
          </p:cNvPr>
          <p:cNvSpPr txBox="1"/>
          <p:nvPr/>
        </p:nvSpPr>
        <p:spPr>
          <a:xfrm>
            <a:off x="218364" y="1897039"/>
            <a:ext cx="408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analyses using additive formula</a:t>
            </a:r>
          </a:p>
        </p:txBody>
      </p:sp>
    </p:spTree>
    <p:extLst>
      <p:ext uri="{BB962C8B-B14F-4D97-AF65-F5344CB8AC3E}">
        <p14:creationId xmlns:p14="http://schemas.microsoft.com/office/powerpoint/2010/main" val="385943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F9F0-5348-B8E9-A9BD-62A24101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response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D9D0-713E-DE0C-4C33-B4FD78EED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multiplicative model seems most appropriate?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0E77-F069-52A0-3901-5E559A91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individual perturbations measured as fold-differences from negative control, multiplicative model seems most appropriate (Wagner 2015)</a:t>
            </a:r>
          </a:p>
          <a:p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2021: "Because we are using relative fitness, the effect of each individual drug can be interpreted as a percent reduction in growth rate, so the null expectation for the combined effects of two non-interacting drugs would be the product of two percentages, corresponding to a multiplicative definition of no interaction."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1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fitness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8EE7B-E5BE-9C3D-2612-009F03EF10B1}"/>
              </a:ext>
            </a:extLst>
          </p:cNvPr>
          <p:cNvSpPr txBox="1"/>
          <p:nvPr/>
        </p:nvSpPr>
        <p:spPr>
          <a:xfrm>
            <a:off x="0" y="2022936"/>
            <a:ext cx="566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Shown here are the fitness distributions of E. coli exposed to various drug combinations. Eight distinct drugs were used, but cells were only exposed to a maximum of 5 drugs simultaneously.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fitness appears to decline with exposure to additional drugs, and there are an increasing number of apparently lethal combinations.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1857A-7702-4F25-4B94-92DA6B61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81" y="0"/>
            <a:ext cx="3962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D17C76-E97F-C440-7F89-72579BA935AA}"/>
              </a:ext>
            </a:extLst>
          </p:cNvPr>
          <p:cNvSpPr txBox="1"/>
          <p:nvPr/>
        </p:nvSpPr>
        <p:spPr>
          <a:xfrm>
            <a:off x="6500190" y="152400"/>
            <a:ext cx="5145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column</a:t>
            </a:r>
            <a:r>
              <a:rPr lang="en-US" dirty="0"/>
              <a:t>: distribution of interaction scores calculated with cumulants (orange) or multiplicative model (blue)</a:t>
            </a:r>
          </a:p>
          <a:p>
            <a:endParaRPr lang="en-US" dirty="0"/>
          </a:p>
          <a:p>
            <a:r>
              <a:rPr lang="en-US" b="1" dirty="0"/>
              <a:t>right column</a:t>
            </a:r>
            <a:r>
              <a:rPr lang="en-US" dirty="0"/>
              <a:t>: scatterplot comparing individual interaction scores calculated with cumulants (x-axis) and multiplicative model (y-axis)</a:t>
            </a:r>
          </a:p>
          <a:p>
            <a:endParaRPr lang="en-US" dirty="0"/>
          </a:p>
          <a:p>
            <a:r>
              <a:rPr lang="en-US" dirty="0"/>
              <a:t>dashed black lines indicate the expected value of no interaction using cumulants (0) and multiplicative model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B61A9-2344-EE6E-208F-E98968EE6F58}"/>
              </a:ext>
            </a:extLst>
          </p:cNvPr>
          <p:cNvSpPr txBox="1"/>
          <p:nvPr/>
        </p:nvSpPr>
        <p:spPr>
          <a:xfrm>
            <a:off x="6349447" y="3566280"/>
            <a:ext cx="544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caveat</a:t>
            </a:r>
            <a:r>
              <a:rPr lang="en-US" dirty="0"/>
              <a:t>: based on experimental setup there are duplicate measurements, but they often have slightly different values b/c they’re basically biological replicates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AD143-B943-6604-72BB-B38E829A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01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B84F0-975F-CEC6-4147-B2658EC9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66"/>
            <a:ext cx="3989909" cy="2752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DFB76-7545-6EE4-0760-BA7889B9862D}"/>
              </a:ext>
            </a:extLst>
          </p:cNvPr>
          <p:cNvSpPr txBox="1"/>
          <p:nvPr/>
        </p:nvSpPr>
        <p:spPr>
          <a:xfrm>
            <a:off x="4866151" y="1162877"/>
            <a:ext cx="5112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spearman and </a:t>
            </a:r>
            <a:r>
              <a:rPr lang="en-US" dirty="0" err="1"/>
              <a:t>pearson</a:t>
            </a:r>
            <a:r>
              <a:rPr lang="en-US" dirty="0"/>
              <a:t> correlations (solid and dashed lines, respectively) between interactions calculated using cumulants and multiplicative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A5EDE-40FD-8088-2F33-A8CDC1AF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6115"/>
            <a:ext cx="9289774" cy="2759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F612F-1BD5-958B-03BB-60E72AC1168F}"/>
              </a:ext>
            </a:extLst>
          </p:cNvPr>
          <p:cNvSpPr txBox="1"/>
          <p:nvPr/>
        </p:nvSpPr>
        <p:spPr>
          <a:xfrm>
            <a:off x="9670774" y="4193452"/>
            <a:ext cx="2446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stats of the distribution of interaction scores calculated using cumulants (orange) or multiplicative model (blue)</a:t>
            </a:r>
          </a:p>
        </p:txBody>
      </p:sp>
    </p:spTree>
    <p:extLst>
      <p:ext uri="{BB962C8B-B14F-4D97-AF65-F5344CB8AC3E}">
        <p14:creationId xmlns:p14="http://schemas.microsoft.com/office/powerpoint/2010/main" val="33081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97E2DA-1B4E-0DBE-FC36-CA92DEE5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7" y="2136913"/>
            <a:ext cx="3428194" cy="4721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C4377-1F7A-000F-35B9-646A9D519E95}"/>
              </a:ext>
            </a:extLst>
          </p:cNvPr>
          <p:cNvSpPr txBox="1"/>
          <p:nvPr/>
        </p:nvSpPr>
        <p:spPr>
          <a:xfrm>
            <a:off x="427382" y="298174"/>
            <a:ext cx="4449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results on a </a:t>
            </a:r>
            <a:r>
              <a:rPr lang="en-US" b="1" dirty="0"/>
              <a:t>multiplicative scale</a:t>
            </a:r>
            <a:r>
              <a:rPr lang="en-US" dirty="0"/>
              <a:t> using a logged x-axis shows “0” values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0 values reassigned to 1*10</a:t>
            </a:r>
            <a:r>
              <a:rPr lang="en-US" baseline="30000" dirty="0"/>
              <a:t>-9</a:t>
            </a:r>
            <a:r>
              <a:rPr lang="en-US" dirty="0"/>
              <a:t> so that they could be plotted on log scale</a:t>
            </a:r>
            <a:endParaRPr lang="en-US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734EB-5922-854B-7389-EDA755CB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246" y="1908313"/>
            <a:ext cx="2860127" cy="4949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B574C4-2A71-EE50-1269-6716C468A57D}"/>
              </a:ext>
            </a:extLst>
          </p:cNvPr>
          <p:cNvSpPr txBox="1"/>
          <p:nvPr/>
        </p:nvSpPr>
        <p:spPr>
          <a:xfrm>
            <a:off x="7583948" y="713672"/>
            <a:ext cx="41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before: more zero fitness values with higher drug combinations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1548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01E2D-07FA-F7C4-9AD4-2BED41CB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12192000" cy="2835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D791A6-4D14-2891-1291-FB8077C47254}"/>
              </a:ext>
            </a:extLst>
          </p:cNvPr>
          <p:cNvSpPr txBox="1"/>
          <p:nvPr/>
        </p:nvSpPr>
        <p:spPr>
          <a:xfrm>
            <a:off x="0" y="0"/>
            <a:ext cx="637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agreement b/t cumulant formula and multiplicative model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cumu</a:t>
            </a:r>
            <a:r>
              <a:rPr lang="en-US" dirty="0"/>
              <a:t> pos </a:t>
            </a:r>
            <a:r>
              <a:rPr lang="en-US" dirty="0" err="1"/>
              <a:t>mult</a:t>
            </a:r>
            <a:r>
              <a:rPr lang="en-US" dirty="0"/>
              <a:t> neg” means the cumulant gave a positive interaction while the multiplicative model gave a negative interaction,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“no sign” indicated that at least 1 calculation gave an unsigned value for interaction (cumulant == 0 | multiplicative == 1), so hard to compare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CDC32-8E79-98A6-E166-CE95DF441D36}"/>
              </a:ext>
            </a:extLst>
          </p:cNvPr>
          <p:cNvSpPr txBox="1"/>
          <p:nvPr/>
        </p:nvSpPr>
        <p:spPr>
          <a:xfrm>
            <a:off x="0" y="6223000"/>
            <a:ext cx="97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for interactions that have the same sign on the 2 different scales, the magnitudes may still differ</a:t>
            </a:r>
          </a:p>
        </p:txBody>
      </p:sp>
    </p:spTree>
    <p:extLst>
      <p:ext uri="{BB962C8B-B14F-4D97-AF65-F5344CB8AC3E}">
        <p14:creationId xmlns:p14="http://schemas.microsoft.com/office/powerpoint/2010/main" val="323798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D791A6-4D14-2891-1291-FB8077C47254}"/>
              </a:ext>
            </a:extLst>
          </p:cNvPr>
          <p:cNvSpPr txBox="1"/>
          <p:nvPr/>
        </p:nvSpPr>
        <p:spPr>
          <a:xfrm>
            <a:off x="0" y="23884"/>
            <a:ext cx="10604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some 5-drug combinations have very different values b/t scales?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drug combo, I computed its rank on </a:t>
            </a:r>
            <a:r>
              <a:rPr lang="en-US" b="1" dirty="0"/>
              <a:t>both</a:t>
            </a:r>
            <a:r>
              <a:rPr lang="en-US" dirty="0"/>
              <a:t> the cumulant and multiplicative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calculated the difference (absolute value) in rank b/t scales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values indicate highly different ranks b/t 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looked for drug combos that tended to have the most similar ranks b/t scales (</a:t>
            </a:r>
            <a:r>
              <a:rPr lang="en-US" b="1" dirty="0"/>
              <a:t>left plot</a:t>
            </a:r>
            <a:r>
              <a:rPr lang="en-US" dirty="0"/>
              <a:t>) and the most diff ranks b/t scales (</a:t>
            </a:r>
            <a:r>
              <a:rPr lang="en-US" b="1" dirty="0"/>
              <a:t>right plot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217F-D7EB-5F41-F01D-F67172CE39F6}"/>
              </a:ext>
            </a:extLst>
          </p:cNvPr>
          <p:cNvSpPr txBox="1"/>
          <p:nvPr/>
        </p:nvSpPr>
        <p:spPr>
          <a:xfrm>
            <a:off x="10004378" y="4558352"/>
            <a:ext cx="199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lower right quadrant indicates positive on cumulant scale but negative on multiplicative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9B4EF-97A7-4798-A707-2062BA2EDBD0}"/>
              </a:ext>
            </a:extLst>
          </p:cNvPr>
          <p:cNvSpPr txBox="1"/>
          <p:nvPr/>
        </p:nvSpPr>
        <p:spPr>
          <a:xfrm>
            <a:off x="0" y="6087390"/>
            <a:ext cx="1191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for a given combination each drug could have 1 of 3 diff concentrations, so a given drug combo represented multiple times (here, 3^5=243 times)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99939-BAE9-1A12-4AA2-D7902790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860"/>
            <a:ext cx="9703558" cy="37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9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AAD895-12E2-54BD-6FFD-A99842C9154C}"/>
              </a:ext>
            </a:extLst>
          </p:cNvPr>
          <p:cNvGrpSpPr/>
          <p:nvPr/>
        </p:nvGrpSpPr>
        <p:grpSpPr>
          <a:xfrm>
            <a:off x="0" y="593197"/>
            <a:ext cx="7541430" cy="4303899"/>
            <a:chOff x="606283" y="1725961"/>
            <a:chExt cx="7541430" cy="43038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3B1E1B-CFF1-370C-3D90-8BA9DEAA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283" y="1725961"/>
              <a:ext cx="7541430" cy="43038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34E1B0-CD03-B2EB-C6BF-9E53505D7B36}"/>
                </a:ext>
              </a:extLst>
            </p:cNvPr>
            <p:cNvSpPr/>
            <p:nvPr/>
          </p:nvSpPr>
          <p:spPr>
            <a:xfrm>
              <a:off x="7219666" y="2538484"/>
              <a:ext cx="709684" cy="300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1A93F2-2D58-DF6E-5541-F043038E4E74}"/>
              </a:ext>
            </a:extLst>
          </p:cNvPr>
          <p:cNvSpPr txBox="1"/>
          <p:nvPr/>
        </p:nvSpPr>
        <p:spPr>
          <a:xfrm>
            <a:off x="8611736" y="1173707"/>
            <a:ext cx="358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this formula for 5-th order cumulant (</a:t>
            </a:r>
            <a:r>
              <a:rPr lang="en-US" dirty="0" err="1"/>
              <a:t>Tekin</a:t>
            </a:r>
            <a:r>
              <a:rPr lang="en-US" dirty="0"/>
              <a:t> et al 2018), assuming term in red box is an error (doesn’t follow general pattern)</a:t>
            </a:r>
          </a:p>
        </p:txBody>
      </p:sp>
    </p:spTree>
    <p:extLst>
      <p:ext uri="{BB962C8B-B14F-4D97-AF65-F5344CB8AC3E}">
        <p14:creationId xmlns:p14="http://schemas.microsoft.com/office/powerpoint/2010/main" val="341592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28708</TotalTime>
  <Words>797</Words>
  <Application>Microsoft Macintosh PowerPoint</Application>
  <PresentationFormat>Widescreen</PresentationFormat>
  <Paragraphs>72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drug data reanalysis</vt:lpstr>
      <vt:lpstr>multiplicative model seems most appropriate?</vt:lpstr>
      <vt:lpstr>fitness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4-way interaction, multiplicative formula</vt:lpstr>
      <vt:lpstr>4-way interaction, multiplicative derivation</vt:lpstr>
      <vt:lpstr>5-way interaction, multiplicative formula</vt:lpstr>
      <vt:lpstr>5-way interaction, multiplicative derivation</vt:lpstr>
      <vt:lpstr>to do</vt:lpstr>
      <vt:lpstr>Drug response lit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data reanalysis</dc:title>
  <dc:creator>brianjohnarnold@gmail.com</dc:creator>
  <cp:lastModifiedBy>brianjohnarnold@gmail.com</cp:lastModifiedBy>
  <cp:revision>24</cp:revision>
  <dcterms:created xsi:type="dcterms:W3CDTF">2022-06-17T16:16:19Z</dcterms:created>
  <dcterms:modified xsi:type="dcterms:W3CDTF">2022-10-28T17:58:08Z</dcterms:modified>
</cp:coreProperties>
</file>