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7" r:id="rId9"/>
    <p:sldId id="268" r:id="rId10"/>
    <p:sldId id="260" r:id="rId11"/>
    <p:sldId id="265" r:id="rId12"/>
    <p:sldId id="266" r:id="rId13"/>
    <p:sldId id="261" r:id="rId14"/>
    <p:sldId id="269" r:id="rId15"/>
    <p:sldId id="270" r:id="rId16"/>
    <p:sldId id="273" r:id="rId17"/>
    <p:sldId id="275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2799"/>
  </p:normalViewPr>
  <p:slideViewPr>
    <p:cSldViewPr snapToGrid="0" snapToObjects="1" showGuides="1">
      <p:cViewPr>
        <p:scale>
          <a:sx n="73" d="100"/>
          <a:sy n="73" d="100"/>
        </p:scale>
        <p:origin x="3208" y="1632"/>
      </p:cViewPr>
      <p:guideLst>
        <p:guide orient="horz" pos="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1344-4514-DF47-854A-62330FF8B00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6D1-0C05-0B4B-84BC-07C11D1D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zeroes restricted to a particular plate/batch</a:t>
            </a:r>
          </a:p>
          <a:p>
            <a:r>
              <a:rPr lang="en-US" dirty="0"/>
              <a:t>how do they deal with </a:t>
            </a:r>
            <a:r>
              <a:rPr lang="en-US" dirty="0" err="1"/>
              <a:t>lethals</a:t>
            </a:r>
            <a:r>
              <a:rPr lang="en-US" dirty="0"/>
              <a:t>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analysis accounting for concentration</a:t>
            </a:r>
          </a:p>
          <a:p>
            <a:endParaRPr lang="en-US" dirty="0"/>
          </a:p>
          <a:p>
            <a:r>
              <a:rPr lang="en-US" dirty="0"/>
              <a:t>treatment combination vs drug combination</a:t>
            </a:r>
          </a:p>
          <a:p>
            <a:endParaRPr lang="en-US" dirty="0"/>
          </a:p>
          <a:p>
            <a:r>
              <a:rPr lang="en-US" dirty="0"/>
              <a:t>highlight all treatment combos with high rank diffs</a:t>
            </a:r>
          </a:p>
          <a:p>
            <a:endParaRPr lang="en-US" dirty="0"/>
          </a:p>
          <a:p>
            <a:r>
              <a:rPr lang="en-US" dirty="0"/>
              <a:t>how do we summarize treatment combo diffs in a way they do</a:t>
            </a:r>
          </a:p>
          <a:p>
            <a:endParaRPr lang="en-US" dirty="0"/>
          </a:p>
          <a:p>
            <a:r>
              <a:rPr lang="en-US" dirty="0"/>
              <a:t>yeast paper does other associations to show results are biologically interesting, i.e. redo their analyses to see if/how story changes</a:t>
            </a:r>
          </a:p>
          <a:p>
            <a:r>
              <a:rPr lang="en-US" dirty="0"/>
              <a:t>	-higher impact paper focuses on yeast?</a:t>
            </a:r>
          </a:p>
          <a:p>
            <a:r>
              <a:rPr lang="en-US" dirty="0"/>
              <a:t>	-any way to check if our higher order interactions are more reasonable biologically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lozano-huntelman</a:t>
            </a:r>
            <a:r>
              <a:rPr lang="en-US" dirty="0"/>
              <a:t> 2021 paper, what bigger analysis/story to they do/tell, repeat on </a:t>
            </a:r>
            <a:r>
              <a:rPr lang="en-US" dirty="0" err="1"/>
              <a:t>multiplicateive</a:t>
            </a:r>
            <a:r>
              <a:rPr lang="en-US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12F-1287-2EA4-AD9B-F3D1B9C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FB3-D947-A3A8-F1C2-B0253C3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5BA-1244-D250-66AB-6C14EBF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33E-0491-90F8-622B-22462D6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1D2-A3F6-6B57-05B3-3BC3106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CA1-5D03-D180-4B0C-6BDEF54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F9FD-B000-E031-63ED-401C54E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1D75-2540-F7DD-6352-EC97313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C34-D4FE-8508-5C6F-676D23A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852-ECE1-4686-E8DD-043F6FF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A9DC-B958-91EE-E283-B250FF0A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F801-B80F-D73B-C40F-0D585706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F3B-A9B2-2EC4-2CDD-BA0AD05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016-C9FB-2F40-8265-97059AB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D07-8840-0DB2-86C3-4EA8F9E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B56-44B3-2136-D0B6-BBE704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E61C-91A3-8AAC-F97A-29E625F0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839-4D5D-C2F1-4DAD-A78505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EA93-3BD8-0571-0452-E7F3D6B4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D1B8-5880-E436-3D51-3136CA1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49B-DA31-6DF1-EE7E-E6FBB6D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0B32-1B4D-F899-E367-E9DE4D6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14FD-E538-5826-3AC2-CC7351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133-2B87-E1AC-B0A3-F3D7C68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047-42ED-3140-45D4-88E1D21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25B-3AF5-C3CD-7ECC-81654A04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99E-2C5B-DB01-FE0D-8976046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7621-F2E7-B547-72F6-1B91B6F7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E8F4-CE00-4304-9A1B-01EC849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4CE8-217C-A847-508D-A1D6567E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DD90-FEB6-FA32-4D09-B3FFAD8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15B-7FD8-1999-69CC-12837CA1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E73-652F-9E24-EAB8-F429144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A31-C782-871C-FFDA-F19D5F2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0F1B-F7D7-D96B-0681-0D18C07E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D64D-87AD-3F82-D66D-AAD86F124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28CE-C7E2-A6DC-8854-42B970B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3C41-6A19-21EA-85B8-29A87B0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6792-DAD5-7624-DA96-4D85533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8F65-06BA-8F58-7567-E57B1D6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0097-B5B9-A4F1-5F85-BEC1039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169B-CFFC-9EA0-A53A-A3AB886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D8CB-BEA0-4F8C-E8E4-F2856306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AF8-B9E7-FE58-388C-35A89BE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D0B1-3A2C-9311-47E7-BABC60A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5F28-4F4E-D42E-5C7F-79CB76CD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128-D208-F212-8A0A-1BED733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AFE-B102-97A0-79D6-08B3508A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9812-EDEE-821F-9C11-349F116D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B965-638F-8366-AFB1-0EE232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AA87-C73B-A31A-7B49-82304C9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7157-C15C-2914-58BF-6570209D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FE4-F789-1FF8-8D21-7755882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0618-EF83-6533-8DAE-FC8AF760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A9B-6F0D-1EE2-A075-81C27326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39B-0AE0-E21E-5B03-E9EA496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7AE-AC07-4532-1905-03858AB6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0-8BFD-A1BA-5444-B56188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799F-5085-965B-67F2-93041685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0800-454D-6061-988F-82752E5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A0EF-BAAE-E314-7F7F-1E568A0B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C319-9076-C343-B595-206709831AE2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6796-26FD-C285-47F2-A4189B57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B78-ED5D-7F9E-6E26-F08F39DE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77DB-3150-CDF8-CA33-8531BAC1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data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13F-47F6-CB0D-5053-2702265E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2021, </a:t>
            </a:r>
            <a:r>
              <a:rPr lang="en-US" dirty="0" err="1"/>
              <a:t>Tekin</a:t>
            </a:r>
            <a:r>
              <a:rPr lang="en-US" dirty="0"/>
              <a:t> et al 2018</a:t>
            </a:r>
          </a:p>
        </p:txBody>
      </p:sp>
    </p:spTree>
    <p:extLst>
      <p:ext uri="{BB962C8B-B14F-4D97-AF65-F5344CB8AC3E}">
        <p14:creationId xmlns:p14="http://schemas.microsoft.com/office/powerpoint/2010/main" val="28442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blipFill>
                <a:blip r:embed="rId2"/>
                <a:stretch>
                  <a:fillRect l="-2036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blipFill>
                <a:blip r:embed="rId3"/>
                <a:stretch>
                  <a:fillRect l="-116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blipFill>
                <a:blip r:embed="rId4"/>
                <a:stretch>
                  <a:fillRect t="-2703" r="-459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blipFill>
                <a:blip r:embed="rId5"/>
                <a:stretch>
                  <a:fillRect l="-1506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4EDE3-89EA-7C45-C4E2-84DE9671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0" y="0"/>
            <a:ext cx="543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blipFill>
                <a:blip r:embed="rId2"/>
                <a:stretch>
                  <a:fillRect l="-850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blipFill>
                <a:blip r:embed="rId3"/>
                <a:stretch>
                  <a:fillRect t="-4348" r="-7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5-way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blipFill>
                <a:blip r:embed="rId4"/>
                <a:stretch>
                  <a:fillRect t="-1709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blipFill>
                <a:blip r:embed="rId5"/>
                <a:stretch>
                  <a:fillRect l="-857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460" y="5298281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2E9D-4E35-43A8-A60C-A5008BD2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3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A9D72-0646-03CD-1515-2503D3C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0"/>
            <a:ext cx="711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1FF3D-3F9C-D159-4BD3-4A7999D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EFBD-9831-401B-6FAD-B1A1A6DD438C}"/>
              </a:ext>
            </a:extLst>
          </p:cNvPr>
          <p:cNvSpPr txBox="1"/>
          <p:nvPr/>
        </p:nvSpPr>
        <p:spPr>
          <a:xfrm>
            <a:off x="218364" y="1897039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analyses using additive formula</a:t>
            </a:r>
          </a:p>
        </p:txBody>
      </p:sp>
    </p:spTree>
    <p:extLst>
      <p:ext uri="{BB962C8B-B14F-4D97-AF65-F5344CB8AC3E}">
        <p14:creationId xmlns:p14="http://schemas.microsoft.com/office/powerpoint/2010/main" val="38594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F9F0-5348-B8E9-A9BD-62A2410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Drug response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D9D0-713E-DE0C-4C33-B4FD78EE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Was looking for differences b/t multiplicative and chimeric model, but it’s arguable that multiplicative model isn’t even correct for these data</a:t>
            </a:r>
          </a:p>
          <a:p>
            <a:pPr lvl="1"/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use chimeric model, refer to “deviation from additivity”, but in supplement say this is just for consistency with literature and saying deviation from independence more appropriate</a:t>
            </a:r>
          </a:p>
          <a:p>
            <a:pPr lvl="1"/>
            <a:r>
              <a:rPr lang="en-US" dirty="0"/>
              <a:t>However, “Bliss Additivity” is a distinct concept in literature, and some argue that it’s more appropriate when growth rates are used to quantify fitness differences (as opposed to population size)</a:t>
            </a:r>
          </a:p>
        </p:txBody>
      </p:sp>
    </p:spTree>
    <p:extLst>
      <p:ext uri="{BB962C8B-B14F-4D97-AF65-F5344CB8AC3E}">
        <p14:creationId xmlns:p14="http://schemas.microsoft.com/office/powerpoint/2010/main" val="417067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7B8A2-CC5A-4B32-8B39-8F6E652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40" y="56477"/>
            <a:ext cx="4979105" cy="6801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FF406-448D-DE60-ABBB-6E0FFBA4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7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B6A90-21C0-FFC3-342F-523216CE24F3}"/>
              </a:ext>
            </a:extLst>
          </p:cNvPr>
          <p:cNvSpPr txBox="1"/>
          <p:nvPr/>
        </p:nvSpPr>
        <p:spPr>
          <a:xfrm>
            <a:off x="1686560" y="2631440"/>
            <a:ext cx="258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multiplicative v. cumulant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AA17D-74C0-9598-0ABF-7F37231FFBB1}"/>
              </a:ext>
            </a:extLst>
          </p:cNvPr>
          <p:cNvSpPr txBox="1"/>
          <p:nvPr/>
        </p:nvSpPr>
        <p:spPr>
          <a:xfrm>
            <a:off x="8523107" y="2631440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v. cumulant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BB902-FA60-0817-0518-B31DF5F1F4B4}"/>
              </a:ext>
            </a:extLst>
          </p:cNvPr>
          <p:cNvSpPr txBox="1"/>
          <p:nvPr/>
        </p:nvSpPr>
        <p:spPr>
          <a:xfrm>
            <a:off x="4547691" y="1227748"/>
            <a:ext cx="213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solid line: spearman</a:t>
            </a:r>
          </a:p>
          <a:p>
            <a:r>
              <a:rPr lang="en-US" dirty="0"/>
              <a:t>dashed line: </a:t>
            </a:r>
            <a:r>
              <a:rPr lang="en-US" dirty="0" err="1"/>
              <a:t>pearson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EFFFD0-776D-9257-9306-05A040C9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cumulant more similar to additive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8EF53-3F40-E816-A972-720D0ADF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99" y="3000772"/>
            <a:ext cx="4229451" cy="2980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587371-11B5-88FE-B282-C97D8E43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000772"/>
            <a:ext cx="4229452" cy="2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D308-F251-F1AC-D81E-F1BD6FC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analyses with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BD-1831-A1DC-8A72-66AF4188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9" y="1661318"/>
            <a:ext cx="8193505" cy="4351338"/>
          </a:xfrm>
        </p:spPr>
        <p:txBody>
          <a:bodyPr/>
          <a:lstStyle/>
          <a:p>
            <a:r>
              <a:rPr lang="en-US" dirty="0"/>
              <a:t>Yeh et al 2009, </a:t>
            </a:r>
            <a:r>
              <a:rPr lang="en-US" dirty="0" err="1"/>
              <a:t>NatRevMicro</a:t>
            </a:r>
            <a:endParaRPr lang="en-US" dirty="0"/>
          </a:p>
          <a:p>
            <a:pPr lvl="1"/>
            <a:r>
              <a:rPr lang="en-US" dirty="0"/>
              <a:t>extended ideas from epistasis to drug interactions</a:t>
            </a:r>
          </a:p>
          <a:p>
            <a:pPr lvl="2"/>
            <a:r>
              <a:rPr lang="en-US" dirty="0"/>
              <a:t>drug interactions can classify drugs by function they inhibit</a:t>
            </a:r>
          </a:p>
          <a:p>
            <a:pPr lvl="2"/>
            <a:r>
              <a:rPr lang="en-US" dirty="0"/>
              <a:t>expect neg. interaction if 2 redundant pathways perturbed, pos. interaction if 2 nonredundant pathways perturbed</a:t>
            </a:r>
          </a:p>
          <a:p>
            <a:pPr lvl="2"/>
            <a:endParaRPr lang="en-US" dirty="0"/>
          </a:p>
          <a:p>
            <a:r>
              <a:rPr lang="en-US" dirty="0"/>
              <a:t>mechanism of action interaction</a:t>
            </a:r>
          </a:p>
          <a:p>
            <a:pPr lvl="1"/>
            <a:r>
              <a:rPr lang="en-US" dirty="0"/>
              <a:t>drugs may </a:t>
            </a:r>
            <a:r>
              <a:rPr lang="en-US" i="1" dirty="0"/>
              <a:t>slow </a:t>
            </a:r>
            <a:r>
              <a:rPr lang="en-US" dirty="0"/>
              <a:t>growth or </a:t>
            </a:r>
            <a:r>
              <a:rPr lang="en-US" i="1" dirty="0"/>
              <a:t>kill</a:t>
            </a:r>
            <a:r>
              <a:rPr lang="en-US" dirty="0"/>
              <a:t> cells</a:t>
            </a:r>
          </a:p>
          <a:p>
            <a:pPr lvl="1"/>
            <a:r>
              <a:rPr lang="en-US" dirty="0"/>
              <a:t>antagonism b/t mechanisms b/c killing more efficient in actively dividing cells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0A3C-992D-1843-A5A8-82CF889D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" r="10983"/>
          <a:stretch/>
        </p:blipFill>
        <p:spPr>
          <a:xfrm>
            <a:off x="8596562" y="152400"/>
            <a:ext cx="3595438" cy="398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6D89-09B8-3035-14A6-E65971DE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08" y="5167312"/>
            <a:ext cx="5196992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C9428-328B-A58D-CB45-FC7D93C9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9" y="1218257"/>
            <a:ext cx="7029563" cy="5639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0ACC7-E6C9-A64A-1C20-F4E1CD05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not many drug combos from same pathway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717BB-6B3F-7F61-6D02-3C9427A6EF0A}"/>
              </a:ext>
            </a:extLst>
          </p:cNvPr>
          <p:cNvSpPr txBox="1"/>
          <p:nvPr/>
        </p:nvSpPr>
        <p:spPr>
          <a:xfrm>
            <a:off x="7477760" y="1655292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0FFE-64CB-E418-B119-E1D576C5F01E}"/>
              </a:ext>
            </a:extLst>
          </p:cNvPr>
          <p:cNvSpPr txBox="1"/>
          <p:nvPr/>
        </p:nvSpPr>
        <p:spPr>
          <a:xfrm>
            <a:off x="7477760" y="2344981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C240-DFC5-1A4C-6C05-3A125B4BB50B}"/>
              </a:ext>
            </a:extLst>
          </p:cNvPr>
          <p:cNvSpPr txBox="1"/>
          <p:nvPr/>
        </p:nvSpPr>
        <p:spPr>
          <a:xfrm>
            <a:off x="7477760" y="303467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3B66-95EF-C759-C603-DA492E840767}"/>
              </a:ext>
            </a:extLst>
          </p:cNvPr>
          <p:cNvSpPr txBox="1"/>
          <p:nvPr/>
        </p:nvSpPr>
        <p:spPr>
          <a:xfrm>
            <a:off x="7477760" y="3678168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06296-C167-3327-9DE9-EF1F484BCE34}"/>
              </a:ext>
            </a:extLst>
          </p:cNvPr>
          <p:cNvSpPr txBox="1"/>
          <p:nvPr/>
        </p:nvSpPr>
        <p:spPr>
          <a:xfrm>
            <a:off x="7477760" y="4321666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8F0FE-A068-177D-8684-0D0146F4FD40}"/>
              </a:ext>
            </a:extLst>
          </p:cNvPr>
          <p:cNvSpPr txBox="1"/>
          <p:nvPr/>
        </p:nvSpPr>
        <p:spPr>
          <a:xfrm>
            <a:off x="7477760" y="4919071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4335A-2254-D61A-D9C8-81815859C2A7}"/>
              </a:ext>
            </a:extLst>
          </p:cNvPr>
          <p:cNvSpPr txBox="1"/>
          <p:nvPr/>
        </p:nvSpPr>
        <p:spPr>
          <a:xfrm>
            <a:off x="7477760" y="554592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43D2-8D36-7414-6E52-88EB6BEC6414}"/>
              </a:ext>
            </a:extLst>
          </p:cNvPr>
          <p:cNvSpPr txBox="1"/>
          <p:nvPr/>
        </p:nvSpPr>
        <p:spPr>
          <a:xfrm>
            <a:off x="7477760" y="6158938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3CD50-AA8F-538A-69B3-CDE1BD29C1F6}"/>
              </a:ext>
            </a:extLst>
          </p:cNvPr>
          <p:cNvSpPr txBox="1"/>
          <p:nvPr/>
        </p:nvSpPr>
        <p:spPr>
          <a:xfrm>
            <a:off x="9290426" y="1898431"/>
            <a:ext cx="298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  <a:r>
              <a:rPr lang="en-US" dirty="0"/>
              <a:t>: inhibits growth</a:t>
            </a:r>
          </a:p>
          <a:p>
            <a:r>
              <a:rPr lang="en-US" dirty="0">
                <a:solidFill>
                  <a:srgbClr val="FF0000"/>
                </a:solidFill>
              </a:rPr>
              <a:t>bactericidal</a:t>
            </a:r>
            <a:r>
              <a:rPr lang="en-US" dirty="0"/>
              <a:t>: kills cells</a:t>
            </a:r>
          </a:p>
        </p:txBody>
      </p:sp>
    </p:spTree>
    <p:extLst>
      <p:ext uri="{BB962C8B-B14F-4D97-AF65-F5344CB8AC3E}">
        <p14:creationId xmlns:p14="http://schemas.microsoft.com/office/powerpoint/2010/main" val="11911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multiplicative model seems most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E77-F069-52A0-3901-5E559A91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perturbations measured as fold-differences from negative control, multiplicative model seems most appropriate (Wagner 2015)</a:t>
            </a:r>
          </a:p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2021: "Because we are using relative fitness, the effect of each individual drug can be interpreted as a percent reduction in growth rate, so the null expectation for the combined effects of two non-interacting drugs would be the product of two percentages, corresponding to a multiplicative definition of no interaction."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A1AA-773F-93CB-B01F-8AD6D914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with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2D05-8AC4-76D8-F44E-B328A2FD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do we expect, and does additive/multiplicative model verify those expectations more than chimeric model</a:t>
            </a:r>
          </a:p>
          <a:p>
            <a:pPr lvl="1"/>
            <a:r>
              <a:rPr lang="en-US" dirty="0"/>
              <a:t>higher-order interactions b/t bacteriostatic and bactericidal?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Action items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 protein synthesis inhibitors have antagonistic higher-order interactions? Since inhibiting one ribosomal subunit enough to diminish function? e.g. the two 50S drugs with one of the 30S drugs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higher-order antagonism b/t bactericidal and bacteriostatic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8EE7B-E5BE-9C3D-2612-009F03EF10B1}"/>
              </a:ext>
            </a:extLst>
          </p:cNvPr>
          <p:cNvSpPr txBox="1"/>
          <p:nvPr/>
        </p:nvSpPr>
        <p:spPr>
          <a:xfrm>
            <a:off x="0" y="2022936"/>
            <a:ext cx="566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 are the fitness distributions of E. coli exposed to various drug combinations. Eight distinct drugs were used, but cells were only exposed to a maximum of 5 drugs simultaneously.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fitness appears to decline with exposure to additional drugs, and there are an increasing number of apparently lethal combinations.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1857A-7702-4F25-4B94-92DA6B6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1" y="0"/>
            <a:ext cx="396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17C76-E97F-C440-7F89-72579BA935AA}"/>
              </a:ext>
            </a:extLst>
          </p:cNvPr>
          <p:cNvSpPr txBox="1"/>
          <p:nvPr/>
        </p:nvSpPr>
        <p:spPr>
          <a:xfrm>
            <a:off x="6500190" y="152400"/>
            <a:ext cx="51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column</a:t>
            </a:r>
            <a:r>
              <a:rPr lang="en-US" dirty="0"/>
              <a:t>: distribution of interaction scores calculated with cumulants (orange) or multiplicative model (blue)</a:t>
            </a:r>
          </a:p>
          <a:p>
            <a:endParaRPr lang="en-US" dirty="0"/>
          </a:p>
          <a:p>
            <a:r>
              <a:rPr lang="en-US" b="1" dirty="0"/>
              <a:t>right column</a:t>
            </a:r>
            <a:r>
              <a:rPr lang="en-US" dirty="0"/>
              <a:t>: scatterplot comparing individual interaction scores calculated with cumulants (x-axis) and multiplicative model (y-axis)</a:t>
            </a:r>
          </a:p>
          <a:p>
            <a:endParaRPr lang="en-US" dirty="0"/>
          </a:p>
          <a:p>
            <a:r>
              <a:rPr lang="en-US" dirty="0"/>
              <a:t>dashed black lines indicate the expected value of no interaction using cumulants (0) and multiplicative model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B61A9-2344-EE6E-208F-E98968EE6F58}"/>
              </a:ext>
            </a:extLst>
          </p:cNvPr>
          <p:cNvSpPr txBox="1"/>
          <p:nvPr/>
        </p:nvSpPr>
        <p:spPr>
          <a:xfrm>
            <a:off x="6349447" y="3566280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caveat</a:t>
            </a:r>
            <a:r>
              <a:rPr lang="en-US" dirty="0"/>
              <a:t>: based on experimental setup there are duplicate measurements, but they often have slightly different values b/c they’re basically biological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AD143-B943-6604-72BB-B38E829A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84F0-975F-CEC6-4147-B2658EC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66"/>
            <a:ext cx="3989909" cy="2752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DFB76-7545-6EE4-0760-BA7889B9862D}"/>
              </a:ext>
            </a:extLst>
          </p:cNvPr>
          <p:cNvSpPr txBox="1"/>
          <p:nvPr/>
        </p:nvSpPr>
        <p:spPr>
          <a:xfrm>
            <a:off x="4866151" y="1162877"/>
            <a:ext cx="511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r>
              <a:rPr lang="en-US" dirty="0" err="1"/>
              <a:t>pearson</a:t>
            </a:r>
            <a:r>
              <a:rPr lang="en-US" dirty="0"/>
              <a:t> correlations (solid and dashed lines, respectively) between interactions calculated using cumulants and multiplicative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5EDE-40FD-8088-2F33-A8CDC1A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15"/>
            <a:ext cx="9289774" cy="2759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F612F-1BD5-958B-03BB-60E72AC1168F}"/>
              </a:ext>
            </a:extLst>
          </p:cNvPr>
          <p:cNvSpPr txBox="1"/>
          <p:nvPr/>
        </p:nvSpPr>
        <p:spPr>
          <a:xfrm>
            <a:off x="9670774" y="4193452"/>
            <a:ext cx="244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 of the distribution of interaction scores calculated using cumulants (orange) or multiplicative model (blue)</a:t>
            </a:r>
          </a:p>
        </p:txBody>
      </p:sp>
    </p:spTree>
    <p:extLst>
      <p:ext uri="{BB962C8B-B14F-4D97-AF65-F5344CB8AC3E}">
        <p14:creationId xmlns:p14="http://schemas.microsoft.com/office/powerpoint/2010/main" val="33081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7E2DA-1B4E-0DBE-FC36-CA92DEE5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" y="2136913"/>
            <a:ext cx="3428194" cy="472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C4377-1F7A-000F-35B9-646A9D519E95}"/>
              </a:ext>
            </a:extLst>
          </p:cNvPr>
          <p:cNvSpPr txBox="1"/>
          <p:nvPr/>
        </p:nvSpPr>
        <p:spPr>
          <a:xfrm>
            <a:off x="427382" y="298174"/>
            <a:ext cx="444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results on a </a:t>
            </a:r>
            <a:r>
              <a:rPr lang="en-US" b="1" dirty="0"/>
              <a:t>multiplicative scale</a:t>
            </a:r>
            <a:r>
              <a:rPr lang="en-US" dirty="0"/>
              <a:t> using a logged x-axis shows “0” values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0 values reassigned to 1*10</a:t>
            </a:r>
            <a:r>
              <a:rPr lang="en-US" baseline="30000" dirty="0"/>
              <a:t>-9</a:t>
            </a:r>
            <a:r>
              <a:rPr lang="en-US" dirty="0"/>
              <a:t> so that they could be plotted on log scale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734EB-5922-854B-7389-EDA755C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46" y="1908313"/>
            <a:ext cx="2860127" cy="494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574C4-2A71-EE50-1269-6716C468A57D}"/>
              </a:ext>
            </a:extLst>
          </p:cNvPr>
          <p:cNvSpPr txBox="1"/>
          <p:nvPr/>
        </p:nvSpPr>
        <p:spPr>
          <a:xfrm>
            <a:off x="7583948" y="713672"/>
            <a:ext cx="41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before: more zero fitness values with higher drug combinations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54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1E2D-07FA-F7C4-9AD4-2BED41CB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2192000" cy="283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0"/>
            <a:ext cx="637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 b/t cumulant formula and multiplicative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cumu</a:t>
            </a:r>
            <a:r>
              <a:rPr lang="en-US" dirty="0"/>
              <a:t> pos </a:t>
            </a:r>
            <a:r>
              <a:rPr lang="en-US" dirty="0" err="1"/>
              <a:t>mult</a:t>
            </a:r>
            <a:r>
              <a:rPr lang="en-US" dirty="0"/>
              <a:t> neg” means the cumulant gave a positive interaction while the multiplicative model gave a negative interaction,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 sign” indicated that at least 1 calculation gave an unsigned value for interaction (cumulant == 0 | multiplicative == 1), so hard to 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DC32-8E79-98A6-E166-CE95DF441D36}"/>
              </a:ext>
            </a:extLst>
          </p:cNvPr>
          <p:cNvSpPr txBox="1"/>
          <p:nvPr/>
        </p:nvSpPr>
        <p:spPr>
          <a:xfrm>
            <a:off x="0" y="6223000"/>
            <a:ext cx="97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interactions that have the same sign on the 2 different scales, the magnitudes may still differ</a:t>
            </a:r>
          </a:p>
        </p:txBody>
      </p:sp>
    </p:spTree>
    <p:extLst>
      <p:ext uri="{BB962C8B-B14F-4D97-AF65-F5344CB8AC3E}">
        <p14:creationId xmlns:p14="http://schemas.microsoft.com/office/powerpoint/2010/main" val="323798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23884"/>
            <a:ext cx="1060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5-drug combinations have very different values b/t scales?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drug combo, I computed its rank on </a:t>
            </a:r>
            <a:r>
              <a:rPr lang="en-US" b="1" dirty="0"/>
              <a:t>both</a:t>
            </a:r>
            <a:r>
              <a:rPr lang="en-US" dirty="0"/>
              <a:t> the cumulant and multiplicative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calculated the difference (absolute value) in rank b/t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values indicate highly different ranks b/t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looked for drug combos that tended to have the most similar ranks b/t scales (</a:t>
            </a:r>
            <a:r>
              <a:rPr lang="en-US" b="1" dirty="0"/>
              <a:t>left plot</a:t>
            </a:r>
            <a:r>
              <a:rPr lang="en-US" dirty="0"/>
              <a:t>) and the most diff ranks b/t scales (</a:t>
            </a:r>
            <a:r>
              <a:rPr lang="en-US" b="1" dirty="0"/>
              <a:t>right plot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17F-D7EB-5F41-F01D-F67172CE39F6}"/>
              </a:ext>
            </a:extLst>
          </p:cNvPr>
          <p:cNvSpPr txBox="1"/>
          <p:nvPr/>
        </p:nvSpPr>
        <p:spPr>
          <a:xfrm>
            <a:off x="10004378" y="4558352"/>
            <a:ext cx="199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lower right quadrant indicates positive on cumulant scale but negative on multiplicative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B4EF-97A7-4798-A707-2062BA2EDBD0}"/>
              </a:ext>
            </a:extLst>
          </p:cNvPr>
          <p:cNvSpPr txBox="1"/>
          <p:nvPr/>
        </p:nvSpPr>
        <p:spPr>
          <a:xfrm>
            <a:off x="0" y="6087390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for a given combination each drug could have 1 of 3 diff concentrations, so a given drug combo represented multiple times (here, 3^5=243 times)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99939-BAE9-1A12-4AA2-D790279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0"/>
            <a:ext cx="9703558" cy="3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AD895-12E2-54BD-6FFD-A99842C9154C}"/>
              </a:ext>
            </a:extLst>
          </p:cNvPr>
          <p:cNvGrpSpPr/>
          <p:nvPr/>
        </p:nvGrpSpPr>
        <p:grpSpPr>
          <a:xfrm>
            <a:off x="0" y="593197"/>
            <a:ext cx="7541430" cy="4303899"/>
            <a:chOff x="606283" y="1725961"/>
            <a:chExt cx="7541430" cy="4303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1E1B-CFF1-370C-3D90-8BA9DEAA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83" y="1725961"/>
              <a:ext cx="7541430" cy="43038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4E1B0-CD03-B2EB-C6BF-9E53505D7B36}"/>
                </a:ext>
              </a:extLst>
            </p:cNvPr>
            <p:cNvSpPr/>
            <p:nvPr/>
          </p:nvSpPr>
          <p:spPr>
            <a:xfrm>
              <a:off x="7219666" y="2538484"/>
              <a:ext cx="709684" cy="300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1A93F2-2D58-DF6E-5541-F043038E4E74}"/>
              </a:ext>
            </a:extLst>
          </p:cNvPr>
          <p:cNvSpPr txBox="1"/>
          <p:nvPr/>
        </p:nvSpPr>
        <p:spPr>
          <a:xfrm>
            <a:off x="8611736" y="1173707"/>
            <a:ext cx="35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formula for 5-th order cumulant (</a:t>
            </a:r>
            <a:r>
              <a:rPr lang="en-US" dirty="0" err="1"/>
              <a:t>Tekin</a:t>
            </a:r>
            <a:r>
              <a:rPr lang="en-US" dirty="0"/>
              <a:t> et al 2018), assuming term in red box is an error (doesn’t follow general pattern)</a:t>
            </a:r>
          </a:p>
        </p:txBody>
      </p:sp>
    </p:spTree>
    <p:extLst>
      <p:ext uri="{BB962C8B-B14F-4D97-AF65-F5344CB8AC3E}">
        <p14:creationId xmlns:p14="http://schemas.microsoft.com/office/powerpoint/2010/main" val="34159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34352</TotalTime>
  <Words>1077</Words>
  <Application>Microsoft Macintosh PowerPoint</Application>
  <PresentationFormat>Widescreen</PresentationFormat>
  <Paragraphs>111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drug data reanalysis</vt:lpstr>
      <vt:lpstr>multiplicative model seems most appropriate?</vt:lpstr>
      <vt:lpstr>fitness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4-way interaction, multiplicative formula</vt:lpstr>
      <vt:lpstr>4-way interaction, multiplicative derivation</vt:lpstr>
      <vt:lpstr>5-way interaction, multiplicative formula</vt:lpstr>
      <vt:lpstr>5-way interaction, multiplicative derivation</vt:lpstr>
      <vt:lpstr>to do</vt:lpstr>
      <vt:lpstr>Drug response lit review</vt:lpstr>
      <vt:lpstr>PowerPoint Presentation</vt:lpstr>
      <vt:lpstr>cumulant more similar to additive model</vt:lpstr>
      <vt:lpstr>analyses with interactions</vt:lpstr>
      <vt:lpstr>not many drug combos from same pathway</vt:lpstr>
      <vt:lpstr>analyses with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data reanalysis</dc:title>
  <dc:creator>brianjohnarnold@gmail.com</dc:creator>
  <cp:lastModifiedBy>brianjohnarnold@gmail.com</cp:lastModifiedBy>
  <cp:revision>29</cp:revision>
  <dcterms:created xsi:type="dcterms:W3CDTF">2022-06-17T16:16:19Z</dcterms:created>
  <dcterms:modified xsi:type="dcterms:W3CDTF">2022-11-01T16:01:48Z</dcterms:modified>
</cp:coreProperties>
</file>