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72" r:id="rId3"/>
    <p:sldId id="265" r:id="rId4"/>
    <p:sldId id="274" r:id="rId5"/>
    <p:sldId id="260" r:id="rId6"/>
    <p:sldId id="262" r:id="rId7"/>
    <p:sldId id="263" r:id="rId8"/>
    <p:sldId id="273" r:id="rId9"/>
    <p:sldId id="267" r:id="rId10"/>
    <p:sldId id="268" r:id="rId11"/>
    <p:sldId id="275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7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BAC"/>
    <a:srgbClr val="CAE9AD"/>
    <a:srgbClr val="B4F4E9"/>
    <a:srgbClr val="61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8908"/>
  </p:normalViewPr>
  <p:slideViewPr>
    <p:cSldViewPr snapToGrid="0" snapToObjects="1" showGuides="1">
      <p:cViewPr varScale="1">
        <p:scale>
          <a:sx n="87" d="100"/>
          <a:sy n="87" d="100"/>
        </p:scale>
        <p:origin x="1440" y="192"/>
      </p:cViewPr>
      <p:guideLst>
        <p:guide orient="horz" pos="72"/>
        <p:guide pos="7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59FA-786A-CA44-97E1-799C04F929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C428D-B8B9-9A4D-9B63-4FFB6E16C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of </a:t>
            </a:r>
            <a:r>
              <a:rPr lang="en-US" dirty="0" err="1"/>
              <a:t>functinally</a:t>
            </a:r>
            <a:r>
              <a:rPr lang="en-US" dirty="0"/>
              <a:t> redundant</a:t>
            </a:r>
          </a:p>
          <a:p>
            <a:r>
              <a:rPr lang="en-US" dirty="0"/>
              <a:t>look into these gene pairs more for story</a:t>
            </a:r>
          </a:p>
          <a:p>
            <a:endParaRPr lang="en-US" dirty="0"/>
          </a:p>
          <a:p>
            <a:r>
              <a:rPr lang="en-US" dirty="0"/>
              <a:t>all math in </a:t>
            </a:r>
            <a:r>
              <a:rPr lang="en-US" dirty="0" err="1"/>
              <a:t>sep.</a:t>
            </a:r>
            <a:r>
              <a:rPr lang="en-US" dirty="0"/>
              <a:t> document with data reanalysis in own manuscript? multivariate </a:t>
            </a:r>
            <a:r>
              <a:rPr lang="en-US" dirty="0" err="1"/>
              <a:t>bern</a:t>
            </a:r>
            <a:r>
              <a:rPr lang="en-US" dirty="0"/>
              <a:t>. in another paper</a:t>
            </a:r>
          </a:p>
          <a:p>
            <a:endParaRPr lang="en-US" dirty="0"/>
          </a:p>
          <a:p>
            <a:r>
              <a:rPr lang="en-US" dirty="0"/>
              <a:t>venues: PNAS? mol. </a:t>
            </a:r>
            <a:r>
              <a:rPr lang="en-US" dirty="0" err="1"/>
              <a:t>sys.bio</a:t>
            </a:r>
            <a:r>
              <a:rPr lang="en-US" dirty="0"/>
              <a:t>., </a:t>
            </a:r>
            <a:r>
              <a:rPr lang="en-US" dirty="0" err="1"/>
              <a:t>plos</a:t>
            </a:r>
            <a:r>
              <a:rPr lang="en-US" dirty="0"/>
              <a:t> comp bio</a:t>
            </a:r>
          </a:p>
          <a:p>
            <a:endParaRPr lang="en-US" dirty="0"/>
          </a:p>
          <a:p>
            <a:r>
              <a:rPr lang="en-US" dirty="0"/>
              <a:t>drug </a:t>
            </a:r>
            <a:r>
              <a:rPr lang="en-US" dirty="0" err="1"/>
              <a:t>reponse</a:t>
            </a:r>
            <a:r>
              <a:rPr lang="en-US" dirty="0"/>
              <a:t> analysis for wider audience, other organisms with knockouts?</a:t>
            </a:r>
          </a:p>
          <a:p>
            <a:r>
              <a:rPr lang="en-US" dirty="0"/>
              <a:t>just run drug analyses and show they’re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4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of </a:t>
            </a:r>
            <a:r>
              <a:rPr lang="en-US" dirty="0" err="1"/>
              <a:t>functinally</a:t>
            </a:r>
            <a:r>
              <a:rPr lang="en-US" dirty="0"/>
              <a:t> redundant</a:t>
            </a:r>
          </a:p>
          <a:p>
            <a:r>
              <a:rPr lang="en-US" dirty="0"/>
              <a:t>look into these gene pairs more for story</a:t>
            </a:r>
          </a:p>
          <a:p>
            <a:endParaRPr lang="en-US" dirty="0"/>
          </a:p>
          <a:p>
            <a:r>
              <a:rPr lang="en-US" dirty="0"/>
              <a:t>all math in </a:t>
            </a:r>
            <a:r>
              <a:rPr lang="en-US" dirty="0" err="1"/>
              <a:t>sep.</a:t>
            </a:r>
            <a:r>
              <a:rPr lang="en-US" dirty="0"/>
              <a:t> document with data reanalysis in own manuscript? multivariate </a:t>
            </a:r>
            <a:r>
              <a:rPr lang="en-US" dirty="0" err="1"/>
              <a:t>bern</a:t>
            </a:r>
            <a:r>
              <a:rPr lang="en-US" dirty="0"/>
              <a:t>. in another paper</a:t>
            </a:r>
          </a:p>
          <a:p>
            <a:endParaRPr lang="en-US" dirty="0"/>
          </a:p>
          <a:p>
            <a:r>
              <a:rPr lang="en-US" dirty="0"/>
              <a:t>venues: PNAS? mol. </a:t>
            </a:r>
            <a:r>
              <a:rPr lang="en-US" dirty="0" err="1"/>
              <a:t>sys.bio</a:t>
            </a:r>
            <a:r>
              <a:rPr lang="en-US" dirty="0"/>
              <a:t>., </a:t>
            </a:r>
            <a:r>
              <a:rPr lang="en-US" dirty="0" err="1"/>
              <a:t>plos</a:t>
            </a:r>
            <a:r>
              <a:rPr lang="en-US" dirty="0"/>
              <a:t> comp bio</a:t>
            </a:r>
          </a:p>
          <a:p>
            <a:endParaRPr lang="en-US" dirty="0"/>
          </a:p>
          <a:p>
            <a:r>
              <a:rPr lang="en-US" dirty="0"/>
              <a:t>drug </a:t>
            </a:r>
            <a:r>
              <a:rPr lang="en-US" dirty="0" err="1"/>
              <a:t>reponse</a:t>
            </a:r>
            <a:r>
              <a:rPr lang="en-US" dirty="0"/>
              <a:t> analysis for wider audience, other organisms with knockouts?</a:t>
            </a:r>
          </a:p>
          <a:p>
            <a:r>
              <a:rPr lang="en-US" dirty="0"/>
              <a:t>just run drug analyses and show they’re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1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F11F-5694-54ED-E016-F1C8D72DC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07DB0-8C02-4B55-E58D-4474397B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9CB5-0717-5489-A04F-45763AA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E6E0-78A2-9B95-A970-A2A11694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78A5-7519-6A3B-9572-79EA5277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4B-8D6D-CA87-EB21-A872BBF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188D-C386-F939-29EE-C45D9666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785-FA8E-D28B-003B-408AF3D0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D285-37F5-CC42-EAAF-74783576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0024-0EE7-C3CD-205C-57C6DD92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6E4E3-ECC7-25E5-E1E4-31740781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FDB3A-F12A-00A9-13C5-E513EB233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FBB1-7ADF-A59F-3BCD-67817329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A0C5-4A4F-AB5A-4C29-F3A99BE2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EBF0-9F58-6918-6554-C3E6ACA0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4186-FAA9-28F8-0CAD-C7BAAB27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859E-3BF4-4666-A2DA-34475D63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8381-FAEE-5C48-32A7-3670EFF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CF8A-DB07-EBB3-1FF9-A531BE43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D7CF-7618-5942-A278-106A8A7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7B1-6E48-7945-6798-96CFFFA4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7B36-F260-279D-0A7A-B3F398A1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B8A6-53A1-E57A-F3AE-A6B7E45E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B2F3-F12D-3FB9-D761-283C87B9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363B-07C4-EA61-D098-3C4C5C0B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7314-4FEA-FAAB-B30F-68D9F5B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B0FB-A1F5-1DB9-9257-E5E77D70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4121-6E88-9FF4-18C4-D9F54BAD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7742B-6EC4-3AE9-D40D-F7B9362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C1EC-A67C-9CF4-C5DE-69D8EFDB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E767F-E7BB-450E-2F22-3CFD2C0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A15-B1AF-5E5B-8E55-54D9B924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16E7-470F-A3D0-ED68-75081BBD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34EF-75F9-562D-C4D3-F2966E3C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734D9-AF4C-F7EC-3294-C0CE474A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142-2022-BEDD-649F-32081AB34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FC73D-2397-3D6A-9DA2-A5CC721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AA8AD-C3DA-E461-1E3B-5C0A1FC0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0E2B-D294-1E80-AACC-B22905D4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51C-1909-34F6-FDF1-99F30E8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51CBC-B748-0A25-0BAF-89835A2A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46B2C-50D5-7D68-CE85-5AE13BC6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49743-66FF-830D-7AB2-AE79ADCA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5F59-3AE5-A325-13F5-403B8A26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A09D8-7F95-0895-9F3C-98B999F1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0CF28-57CC-0A4E-0ABC-C5320B81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9CC0-949C-6B7D-0A41-65577C09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860B-F107-215D-BC8C-B718ABE3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F95BA-B487-A15C-D3DB-DD781B28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6720-D646-47E9-6C9B-EADFC49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6948-2C20-9B0F-759C-438125C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0DC96-9BA6-B4E9-2CAE-C0B5B4F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18A7-D280-2E86-20AE-1A49F20E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E2AD2-AFC9-8452-6F75-1E8F2C01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7FB50-472D-5A1F-93F3-9962573D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0754E-D485-3283-1150-70B47F07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E075-9909-1EBB-9F56-BBB73F2C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B548-B55C-7DED-61FB-3EBEEA1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AF71B-6921-6FC8-477D-F40C5499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32CFB-45B7-4420-70AC-82C1042E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B12E-5E3B-A112-75BF-00CB28C8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BC62-F765-EF46-81A2-1D333B03ED0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181D-E0C1-5FB6-13BF-CA3C3CC7D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CF07-C6EA-CD90-82D3-67CA85064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971-DFF6-8F80-840A-F9EACA174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</p:spTree>
    <p:extLst>
      <p:ext uri="{BB962C8B-B14F-4D97-AF65-F5344CB8AC3E}">
        <p14:creationId xmlns:p14="http://schemas.microsoft.com/office/powerpoint/2010/main" val="388689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505992" y="20441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BA019-4DBA-0C9C-2971-C5F1AA7D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8" y="604960"/>
            <a:ext cx="4314372" cy="2651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505992" y="336316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C5E8A-3E02-9C85-D5B4-AF96094B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80" y="3777845"/>
            <a:ext cx="4272280" cy="26517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EA69C1-F5D1-802A-7DF1-8721F7CE7AE2}"/>
              </a:ext>
            </a:extLst>
          </p:cNvPr>
          <p:cNvSpPr txBox="1"/>
          <p:nvPr/>
        </p:nvSpPr>
        <p:spPr>
          <a:xfrm>
            <a:off x="1024467" y="928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1A77-2F4B-881B-87C0-6150C9E3DFF6}"/>
              </a:ext>
            </a:extLst>
          </p:cNvPr>
          <p:cNvSpPr txBox="1"/>
          <p:nvPr/>
        </p:nvSpPr>
        <p:spPr>
          <a:xfrm>
            <a:off x="1024467" y="32612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5170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76B026-A562-1F4F-79B2-52821FC640FF}"/>
              </a:ext>
            </a:extLst>
          </p:cNvPr>
          <p:cNvGrpSpPr/>
          <p:nvPr/>
        </p:nvGrpSpPr>
        <p:grpSpPr>
          <a:xfrm>
            <a:off x="1098233" y="160169"/>
            <a:ext cx="4314372" cy="6176544"/>
            <a:chOff x="6405911" y="261769"/>
            <a:chExt cx="4314372" cy="61765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C06B6F-0619-968C-F2AC-9F22B08985E1}"/>
                </a:ext>
              </a:extLst>
            </p:cNvPr>
            <p:cNvSpPr txBox="1"/>
            <p:nvPr/>
          </p:nvSpPr>
          <p:spPr>
            <a:xfrm>
              <a:off x="7813670" y="26176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82BA019-4DBA-0C9C-2971-C5F1AA7D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5911" y="3786553"/>
              <a:ext cx="4314372" cy="26517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2C7601-6911-868A-A857-2ECA7520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7905" y="700982"/>
              <a:ext cx="3590383" cy="273405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EF675B-5B62-9A5D-D8D1-DEA6E46028C5}"/>
              </a:ext>
            </a:extLst>
          </p:cNvPr>
          <p:cNvGrpSpPr/>
          <p:nvPr/>
        </p:nvGrpSpPr>
        <p:grpSpPr>
          <a:xfrm>
            <a:off x="5918200" y="147469"/>
            <a:ext cx="4272280" cy="6189244"/>
            <a:chOff x="556484" y="249069"/>
            <a:chExt cx="4272280" cy="61892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F4BFEF-9FDE-CE72-2285-A609EF0B0F98}"/>
                </a:ext>
              </a:extLst>
            </p:cNvPr>
            <p:cNvSpPr txBox="1"/>
            <p:nvPr/>
          </p:nvSpPr>
          <p:spPr>
            <a:xfrm>
              <a:off x="1945287" y="24906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58F28B-CBE7-7298-0700-D70F1140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384" y="700982"/>
              <a:ext cx="3590383" cy="27340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C5E8A-3E02-9C85-D5B4-AF96094BF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484" y="3786553"/>
              <a:ext cx="4272280" cy="265176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A69C1-F5D1-802A-7DF1-8721F7CE7AE2}"/>
              </a:ext>
            </a:extLst>
          </p:cNvPr>
          <p:cNvSpPr txBox="1"/>
          <p:nvPr/>
        </p:nvSpPr>
        <p:spPr>
          <a:xfrm>
            <a:off x="1024467" y="928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5B3FF-0567-27FC-6321-8F73255D8D47}"/>
              </a:ext>
            </a:extLst>
          </p:cNvPr>
          <p:cNvSpPr txBox="1"/>
          <p:nvPr/>
        </p:nvSpPr>
        <p:spPr>
          <a:xfrm>
            <a:off x="5795718" y="1081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1A77-2F4B-881B-87C0-6150C9E3DFF6}"/>
              </a:ext>
            </a:extLst>
          </p:cNvPr>
          <p:cNvSpPr txBox="1"/>
          <p:nvPr/>
        </p:nvSpPr>
        <p:spPr>
          <a:xfrm>
            <a:off x="1024467" y="32612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A19AA-8B04-E3D7-C290-D23221007867}"/>
              </a:ext>
            </a:extLst>
          </p:cNvPr>
          <p:cNvSpPr txBox="1"/>
          <p:nvPr/>
        </p:nvSpPr>
        <p:spPr>
          <a:xfrm>
            <a:off x="5797025" y="325672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3435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C19633-CFF9-1FDF-5DE5-1318DBCC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11" y="2531456"/>
            <a:ext cx="5028475" cy="309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C9346-EAA0-D8A2-A4E1-1DFF5590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3" y="2531456"/>
            <a:ext cx="4979416" cy="3090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1A948-B0EC-473F-31A5-AD21A1D3BF71}"/>
              </a:ext>
            </a:extLst>
          </p:cNvPr>
          <p:cNvSpPr txBox="1"/>
          <p:nvPr/>
        </p:nvSpPr>
        <p:spPr>
          <a:xfrm>
            <a:off x="363491" y="22225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F0437-5678-B2DF-983F-1704D2A68F81}"/>
              </a:ext>
            </a:extLst>
          </p:cNvPr>
          <p:cNvSpPr txBox="1"/>
          <p:nvPr/>
        </p:nvSpPr>
        <p:spPr>
          <a:xfrm>
            <a:off x="5896742" y="223777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D2853-C761-BC0F-B00F-D057DEA52A05}"/>
              </a:ext>
            </a:extLst>
          </p:cNvPr>
          <p:cNvSpPr txBox="1"/>
          <p:nvPr/>
        </p:nvSpPr>
        <p:spPr>
          <a:xfrm>
            <a:off x="2143005" y="2037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40F0F-25F2-1A84-4973-8D392D46F9E2}"/>
              </a:ext>
            </a:extLst>
          </p:cNvPr>
          <p:cNvSpPr txBox="1"/>
          <p:nvPr/>
        </p:nvSpPr>
        <p:spPr>
          <a:xfrm>
            <a:off x="7663326" y="2037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</p:spTree>
    <p:extLst>
      <p:ext uri="{BB962C8B-B14F-4D97-AF65-F5344CB8AC3E}">
        <p14:creationId xmlns:p14="http://schemas.microsoft.com/office/powerpoint/2010/main" val="114092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C4238BB-C963-992E-CC78-184DBCA52FA8}"/>
              </a:ext>
            </a:extLst>
          </p:cNvPr>
          <p:cNvGrpSpPr/>
          <p:nvPr/>
        </p:nvGrpSpPr>
        <p:grpSpPr>
          <a:xfrm>
            <a:off x="1496974" y="165100"/>
            <a:ext cx="9198052" cy="3031129"/>
            <a:chOff x="1496974" y="3741549"/>
            <a:chExt cx="9198052" cy="30311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CE62B-BDAC-03E0-0088-CD2FB277DF65}"/>
                </a:ext>
              </a:extLst>
            </p:cNvPr>
            <p:cNvSpPr txBox="1"/>
            <p:nvPr/>
          </p:nvSpPr>
          <p:spPr>
            <a:xfrm>
              <a:off x="5346710" y="374154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EBE989-5155-A626-E935-8890FFE8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974" y="4203214"/>
              <a:ext cx="9198052" cy="25694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43915-F7FF-D487-59B5-E4324332AD84}"/>
              </a:ext>
            </a:extLst>
          </p:cNvPr>
          <p:cNvGrpSpPr/>
          <p:nvPr/>
        </p:nvGrpSpPr>
        <p:grpSpPr>
          <a:xfrm>
            <a:off x="1496974" y="3421229"/>
            <a:ext cx="9198052" cy="3140206"/>
            <a:chOff x="1496974" y="492266"/>
            <a:chExt cx="9198052" cy="31402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443DE-6A79-90DC-C40A-238B08A8BED1}"/>
                </a:ext>
              </a:extLst>
            </p:cNvPr>
            <p:cNvSpPr txBox="1"/>
            <p:nvPr/>
          </p:nvSpPr>
          <p:spPr>
            <a:xfrm>
              <a:off x="5347492" y="4922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6A5203-22FE-B8AB-CCE9-E056C5D6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6974" y="1063008"/>
              <a:ext cx="9198052" cy="256946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1A7DCE-7532-081A-E576-499CD4461ED2}"/>
              </a:ext>
            </a:extLst>
          </p:cNvPr>
          <p:cNvSpPr txBox="1"/>
          <p:nvPr/>
        </p:nvSpPr>
        <p:spPr>
          <a:xfrm>
            <a:off x="1278467" y="2833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11A06-4153-4F48-8C9A-462756BE31F5}"/>
              </a:ext>
            </a:extLst>
          </p:cNvPr>
          <p:cNvSpPr txBox="1"/>
          <p:nvPr/>
        </p:nvSpPr>
        <p:spPr>
          <a:xfrm>
            <a:off x="1278467" y="34517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297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14438D-A487-05C2-C2F0-A60240B8FB7B}"/>
              </a:ext>
            </a:extLst>
          </p:cNvPr>
          <p:cNvSpPr txBox="1"/>
          <p:nvPr/>
        </p:nvSpPr>
        <p:spPr>
          <a:xfrm>
            <a:off x="6586780" y="646279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</a:t>
            </a:r>
            <a:r>
              <a:rPr lang="en-US" dirty="0" err="1"/>
              <a:t>only_reported</a:t>
            </a:r>
            <a:r>
              <a:rPr lang="en-US" dirty="0"/>
              <a:t> == </a:t>
            </a:r>
            <a:r>
              <a:rPr lang="en-US" dirty="0" err="1"/>
              <a:t>only_mult</a:t>
            </a:r>
            <a:r>
              <a:rPr lang="en-US" dirty="0"/>
              <a:t>, didn’t subsample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DC254B-4F53-FEAA-C542-091AC9BDA240}"/>
              </a:ext>
            </a:extLst>
          </p:cNvPr>
          <p:cNvGrpSpPr/>
          <p:nvPr/>
        </p:nvGrpSpPr>
        <p:grpSpPr>
          <a:xfrm>
            <a:off x="1392480" y="533400"/>
            <a:ext cx="2369571" cy="5043681"/>
            <a:chOff x="6586780" y="522250"/>
            <a:chExt cx="2369571" cy="50436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142AB7-4C58-724C-D377-B2433533E7B0}"/>
                </a:ext>
              </a:extLst>
            </p:cNvPr>
            <p:cNvSpPr txBox="1"/>
            <p:nvPr/>
          </p:nvSpPr>
          <p:spPr>
            <a:xfrm>
              <a:off x="7025019" y="52225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F5C56E-4D42-AD92-4489-B4635E740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5762" y="1012670"/>
              <a:ext cx="2350589" cy="224942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8693F6-9A01-7E73-534B-D8CD3EA16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780" y="3316507"/>
              <a:ext cx="2350589" cy="224942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31E3DF-7A40-A7F6-89B1-122A0D3F01FC}"/>
              </a:ext>
            </a:extLst>
          </p:cNvPr>
          <p:cNvSpPr txBox="1"/>
          <p:nvPr/>
        </p:nvSpPr>
        <p:spPr>
          <a:xfrm>
            <a:off x="1441244" y="5733094"/>
            <a:ext cx="248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only reported adds 1437 genes,</a:t>
            </a:r>
          </a:p>
          <a:p>
            <a:r>
              <a:rPr lang="en-US" sz="1400" dirty="0"/>
              <a:t>0.05 quantile is 1435 genes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31009-313A-4B1F-FACE-A4E4FD4D08B3}"/>
              </a:ext>
            </a:extLst>
          </p:cNvPr>
          <p:cNvGrpSpPr/>
          <p:nvPr/>
        </p:nvGrpSpPr>
        <p:grpSpPr>
          <a:xfrm>
            <a:off x="4766663" y="537013"/>
            <a:ext cx="2416048" cy="5157981"/>
            <a:chOff x="954871" y="407950"/>
            <a:chExt cx="2416048" cy="51579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EBF74C-0878-404D-4436-B5659CF92509}"/>
                </a:ext>
              </a:extLst>
            </p:cNvPr>
            <p:cNvSpPr txBox="1"/>
            <p:nvPr/>
          </p:nvSpPr>
          <p:spPr>
            <a:xfrm>
              <a:off x="1420925" y="40795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C287F8-F67A-9F0B-D1CE-0D4904BB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71" y="890975"/>
              <a:ext cx="2416048" cy="224942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E28493-5E91-A793-78E9-794BEEE9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30" y="3316507"/>
              <a:ext cx="2350589" cy="224942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21FED9-6025-01A7-C0A1-D355E3650F19}"/>
              </a:ext>
            </a:extLst>
          </p:cNvPr>
          <p:cNvSpPr txBox="1"/>
          <p:nvPr/>
        </p:nvSpPr>
        <p:spPr>
          <a:xfrm>
            <a:off x="4628922" y="5758494"/>
            <a:ext cx="3254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only reported adds 1339 genes,</a:t>
            </a:r>
          </a:p>
          <a:p>
            <a:r>
              <a:rPr lang="en-US" sz="1400" dirty="0"/>
              <a:t>0.05 quantile is 1339 genes, so not P&lt;0.05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F530D7-E843-B019-8CE6-F8E0AD7A5A07}"/>
              </a:ext>
            </a:extLst>
          </p:cNvPr>
          <p:cNvSpPr txBox="1"/>
          <p:nvPr/>
        </p:nvSpPr>
        <p:spPr>
          <a:xfrm>
            <a:off x="1219420" y="5537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B3C56-0BD4-309F-F5DF-93445CF396E0}"/>
              </a:ext>
            </a:extLst>
          </p:cNvPr>
          <p:cNvSpPr txBox="1"/>
          <p:nvPr/>
        </p:nvSpPr>
        <p:spPr>
          <a:xfrm>
            <a:off x="4469512" y="5487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DC235-2215-2C8C-E485-8F8F48E8F339}"/>
              </a:ext>
            </a:extLst>
          </p:cNvPr>
          <p:cNvSpPr txBox="1"/>
          <p:nvPr/>
        </p:nvSpPr>
        <p:spPr>
          <a:xfrm>
            <a:off x="1181320" y="296013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22A85-E370-9F2D-14E5-AADB1C80EE55}"/>
              </a:ext>
            </a:extLst>
          </p:cNvPr>
          <p:cNvSpPr txBox="1"/>
          <p:nvPr/>
        </p:nvSpPr>
        <p:spPr>
          <a:xfrm>
            <a:off x="4469073" y="2971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8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788668" y="3864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EB89D-6B6C-9464-D7D1-C84F6C3F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74" y="839366"/>
            <a:ext cx="3584969" cy="272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722963" y="372266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D97D5-3859-CC08-8560-1F37B6D1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74" y="4123944"/>
            <a:ext cx="3590383" cy="2734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1AE7B-C40B-10EB-BCE7-55ED273E64AE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4128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15EA7B-150C-5076-E971-4D3BD2340A55}"/>
              </a:ext>
            </a:extLst>
          </p:cNvPr>
          <p:cNvGrpSpPr/>
          <p:nvPr/>
        </p:nvGrpSpPr>
        <p:grpSpPr>
          <a:xfrm>
            <a:off x="1359282" y="307273"/>
            <a:ext cx="9193236" cy="3121727"/>
            <a:chOff x="1246164" y="3741549"/>
            <a:chExt cx="9193236" cy="31217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CE62B-BDAC-03E0-0088-CD2FB277DF65}"/>
                </a:ext>
              </a:extLst>
            </p:cNvPr>
            <p:cNvSpPr txBox="1"/>
            <p:nvPr/>
          </p:nvSpPr>
          <p:spPr>
            <a:xfrm>
              <a:off x="5080010" y="374154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C03239-0A47-AB49-3864-9056AC873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164" y="4295157"/>
              <a:ext cx="9193236" cy="256811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F33DCA-2DF5-BECD-2C3E-DD405D4C794F}"/>
              </a:ext>
            </a:extLst>
          </p:cNvPr>
          <p:cNvGrpSpPr/>
          <p:nvPr/>
        </p:nvGrpSpPr>
        <p:grpSpPr>
          <a:xfrm>
            <a:off x="1354466" y="3479800"/>
            <a:ext cx="9198052" cy="2901186"/>
            <a:chOff x="1246164" y="758966"/>
            <a:chExt cx="9198052" cy="29011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443DE-6A79-90DC-C40A-238B08A8BED1}"/>
                </a:ext>
              </a:extLst>
            </p:cNvPr>
            <p:cNvSpPr txBox="1"/>
            <p:nvPr/>
          </p:nvSpPr>
          <p:spPr>
            <a:xfrm>
              <a:off x="5068092" y="7589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8679B2-5E69-D47D-C178-6E34C085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164" y="1090688"/>
              <a:ext cx="9198052" cy="256946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1AAC1D-56F8-86D6-F3A4-D6196B3093F8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C063A-1C70-159C-4506-C0BB4C833945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28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788668" y="37427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21BA4-244B-45E6-B8A1-1CF7D505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04" y="838200"/>
            <a:ext cx="4202128" cy="2651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784118" y="352276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BCBC5-DC90-7C81-24DD-81F7F747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52" y="3973663"/>
            <a:ext cx="4272280" cy="2651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1AE7B-C40B-10EB-BCE7-55ED273E64AE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23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0FDE40-0D4D-98C5-E0EF-29759DC3B8D2}"/>
              </a:ext>
            </a:extLst>
          </p:cNvPr>
          <p:cNvSpPr txBox="1"/>
          <p:nvPr/>
        </p:nvSpPr>
        <p:spPr>
          <a:xfrm>
            <a:off x="608047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058841-561E-FC93-2F58-1D2EBD08DE5B}"/>
              </a:ext>
            </a:extLst>
          </p:cNvPr>
          <p:cNvGrpSpPr/>
          <p:nvPr/>
        </p:nvGrpSpPr>
        <p:grpSpPr>
          <a:xfrm>
            <a:off x="819457" y="2830436"/>
            <a:ext cx="4958105" cy="3374136"/>
            <a:chOff x="819457" y="2830436"/>
            <a:chExt cx="4958105" cy="337413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3DA7500-3727-7E9B-9032-7AF029B7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457" y="2830436"/>
              <a:ext cx="4958105" cy="3374136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08A69F-D0A0-6966-4D42-EAF41599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04" y="5537653"/>
              <a:ext cx="64202" cy="106912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490FAD-7902-1B08-9046-848BB24543D2}"/>
                </a:ext>
              </a:extLst>
            </p:cNvPr>
            <p:cNvCxnSpPr>
              <a:cxnSpLocks/>
            </p:cNvCxnSpPr>
            <p:nvPr/>
          </p:nvCxnSpPr>
          <p:spPr>
            <a:xfrm>
              <a:off x="5176606" y="5537653"/>
              <a:ext cx="0" cy="106912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4C5D39-6868-B0F5-0617-AD5E17E61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5311" y="5382345"/>
              <a:ext cx="214497" cy="195671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0E51C3-A2C7-97FA-7105-020571E75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8987" y="5382345"/>
              <a:ext cx="20821" cy="200234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E3B38B-4B50-9159-C6D5-F33F176372C1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86" y="5320033"/>
              <a:ext cx="138993" cy="217620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1C778E-8B0D-72ED-ACC6-B3BF70F34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392" y="5320033"/>
              <a:ext cx="161919" cy="190593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25D9C9C-8B50-F317-0536-1C111BDDA5E5}"/>
              </a:ext>
            </a:extLst>
          </p:cNvPr>
          <p:cNvSpPr txBox="1"/>
          <p:nvPr/>
        </p:nvSpPr>
        <p:spPr>
          <a:xfrm>
            <a:off x="6202336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F5E56F-5CC6-335A-2039-246667A891F1}"/>
              </a:ext>
            </a:extLst>
          </p:cNvPr>
          <p:cNvGrpSpPr/>
          <p:nvPr/>
        </p:nvGrpSpPr>
        <p:grpSpPr>
          <a:xfrm>
            <a:off x="6414093" y="2718975"/>
            <a:ext cx="4864100" cy="3826125"/>
            <a:chOff x="6414093" y="2718975"/>
            <a:chExt cx="4864100" cy="38261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33E751B-32AC-E4D9-7BAA-52A58B11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4093" y="3154200"/>
              <a:ext cx="4864100" cy="33909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E76A38-BBDF-BB3C-3C15-2A5D7579F5A8}"/>
                </a:ext>
              </a:extLst>
            </p:cNvPr>
            <p:cNvSpPr txBox="1"/>
            <p:nvPr/>
          </p:nvSpPr>
          <p:spPr>
            <a:xfrm>
              <a:off x="6716447" y="271897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RPS25A-RPS25B</a:t>
              </a:r>
            </a:p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ARE2-ARE1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FED836-4646-50CB-9903-D09D3D87D6D6}"/>
                </a:ext>
              </a:extLst>
            </p:cNvPr>
            <p:cNvSpPr txBox="1"/>
            <p:nvPr/>
          </p:nvSpPr>
          <p:spPr>
            <a:xfrm>
              <a:off x="7460457" y="303096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MSN2-MSN4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35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5880E2-BE0B-A5CA-9E6A-4FD11255DC28}"/>
              </a:ext>
            </a:extLst>
          </p:cNvPr>
          <p:cNvGrpSpPr/>
          <p:nvPr/>
        </p:nvGrpSpPr>
        <p:grpSpPr>
          <a:xfrm>
            <a:off x="487966" y="1564473"/>
            <a:ext cx="5047966" cy="3724897"/>
            <a:chOff x="487966" y="1564473"/>
            <a:chExt cx="5047966" cy="37248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9B7062-AB3F-13A8-BD22-AC40580BB4D1}"/>
                </a:ext>
              </a:extLst>
            </p:cNvPr>
            <p:cNvGrpSpPr/>
            <p:nvPr/>
          </p:nvGrpSpPr>
          <p:grpSpPr>
            <a:xfrm>
              <a:off x="638280" y="1564473"/>
              <a:ext cx="4897652" cy="3724897"/>
              <a:chOff x="6096000" y="1766075"/>
              <a:chExt cx="4897652" cy="37248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A442A9-0D84-27B1-06D0-34F07C48AD0D}"/>
                  </a:ext>
                </a:extLst>
              </p:cNvPr>
              <p:cNvSpPr txBox="1"/>
              <p:nvPr/>
            </p:nvSpPr>
            <p:spPr>
              <a:xfrm>
                <a:off x="7775218" y="1766075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2020 dataset</a:t>
                </a:r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8AD9E85-7A15-7DD4-E400-64C60AA2E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2400300"/>
                <a:ext cx="4897652" cy="3090672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A0B806-0300-726F-1C44-9372AE34CF17}"/>
                </a:ext>
              </a:extLst>
            </p:cNvPr>
            <p:cNvSpPr txBox="1"/>
            <p:nvPr/>
          </p:nvSpPr>
          <p:spPr>
            <a:xfrm>
              <a:off x="487966" y="1564473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D35AB6-B61D-7E11-221D-99C58B260A41}"/>
              </a:ext>
            </a:extLst>
          </p:cNvPr>
          <p:cNvGrpSpPr/>
          <p:nvPr/>
        </p:nvGrpSpPr>
        <p:grpSpPr>
          <a:xfrm>
            <a:off x="6021217" y="1564473"/>
            <a:ext cx="5068168" cy="3729053"/>
            <a:chOff x="6262517" y="1564473"/>
            <a:chExt cx="5068168" cy="3729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46EE49-3E4F-49F5-B831-527729243312}"/>
                </a:ext>
              </a:extLst>
            </p:cNvPr>
            <p:cNvGrpSpPr/>
            <p:nvPr/>
          </p:nvGrpSpPr>
          <p:grpSpPr>
            <a:xfrm>
              <a:off x="6351269" y="1564473"/>
              <a:ext cx="4979416" cy="3729053"/>
              <a:chOff x="674369" y="1766075"/>
              <a:chExt cx="4979416" cy="372905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08F82-D76E-9488-9B59-AE01E5BB9D95}"/>
                  </a:ext>
                </a:extLst>
              </p:cNvPr>
              <p:cNvSpPr txBox="1"/>
              <p:nvPr/>
            </p:nvSpPr>
            <p:spPr>
              <a:xfrm>
                <a:off x="2414919" y="1766075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2018 dataset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A5E7BF6-3AB2-38CA-68CE-7EA0D77D6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369" y="2404456"/>
                <a:ext cx="4979416" cy="309067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5E30D2-6809-E028-5AD8-3FE3D334108B}"/>
                </a:ext>
              </a:extLst>
            </p:cNvPr>
            <p:cNvSpPr txBox="1"/>
            <p:nvPr/>
          </p:nvSpPr>
          <p:spPr>
            <a:xfrm>
              <a:off x="6262517" y="157974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93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EBF74C-0878-404D-4436-B5659CF92509}"/>
              </a:ext>
            </a:extLst>
          </p:cNvPr>
          <p:cNvSpPr txBox="1"/>
          <p:nvPr/>
        </p:nvSpPr>
        <p:spPr>
          <a:xfrm>
            <a:off x="6539025" y="42064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42AB7-4C58-724C-D377-B2433533E7B0}"/>
              </a:ext>
            </a:extLst>
          </p:cNvPr>
          <p:cNvSpPr txBox="1"/>
          <p:nvPr/>
        </p:nvSpPr>
        <p:spPr>
          <a:xfrm>
            <a:off x="3367419" y="4206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43625-4784-9A85-A89B-819FF24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57" y="1179576"/>
            <a:ext cx="2368441" cy="224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FDC44-50D8-0D14-FAF4-E64F1D2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77" y="3835401"/>
            <a:ext cx="2350589" cy="224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27905-8177-5A83-1A17-B31837AF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559" y="1179575"/>
            <a:ext cx="2392245" cy="2249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6D164-7660-D36A-98DF-B50D56932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59" y="3835400"/>
            <a:ext cx="2386294" cy="2249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9DB3B-E8A6-AEAB-8FF6-220A6201766C}"/>
              </a:ext>
            </a:extLst>
          </p:cNvPr>
          <p:cNvSpPr txBox="1"/>
          <p:nvPr/>
        </p:nvSpPr>
        <p:spPr>
          <a:xfrm>
            <a:off x="2806920" y="6807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03FBC-13B8-0EA0-DBF1-F7A31432DC4A}"/>
              </a:ext>
            </a:extLst>
          </p:cNvPr>
          <p:cNvSpPr txBox="1"/>
          <p:nvPr/>
        </p:nvSpPr>
        <p:spPr>
          <a:xfrm>
            <a:off x="6057012" y="6757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17D4D-B133-F918-B999-3275E4B1BD44}"/>
              </a:ext>
            </a:extLst>
          </p:cNvPr>
          <p:cNvSpPr txBox="1"/>
          <p:nvPr/>
        </p:nvSpPr>
        <p:spPr>
          <a:xfrm>
            <a:off x="2806920" y="341733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51E-AB1B-786C-6673-0ACDF623DEB9}"/>
              </a:ext>
            </a:extLst>
          </p:cNvPr>
          <p:cNvSpPr txBox="1"/>
          <p:nvPr/>
        </p:nvSpPr>
        <p:spPr>
          <a:xfrm>
            <a:off x="6094673" y="34289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9961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B5FD01-807E-FC2A-865F-E369788781A5}"/>
              </a:ext>
            </a:extLst>
          </p:cNvPr>
          <p:cNvGrpSpPr/>
          <p:nvPr/>
        </p:nvGrpSpPr>
        <p:grpSpPr>
          <a:xfrm>
            <a:off x="6129422" y="2373509"/>
            <a:ext cx="4686300" cy="3804928"/>
            <a:chOff x="712424" y="2462409"/>
            <a:chExt cx="4686300" cy="380492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3B8D6-7ACD-096C-5A32-9B468DB8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424" y="2893201"/>
              <a:ext cx="4686300" cy="3374136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25EA3-C760-0DF4-7907-6BA5914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19" y="5196443"/>
              <a:ext cx="89581" cy="5595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128509-6B00-6E7C-D95D-EF066E785480}"/>
                </a:ext>
              </a:extLst>
            </p:cNvPr>
            <p:cNvCxnSpPr>
              <a:cxnSpLocks/>
            </p:cNvCxnSpPr>
            <p:nvPr/>
          </p:nvCxnSpPr>
          <p:spPr>
            <a:xfrm>
              <a:off x="2291219" y="5021243"/>
              <a:ext cx="66781" cy="28155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F88F70-3EEC-6BAA-2B0D-37D15FF40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234" y="5086800"/>
              <a:ext cx="40766" cy="26280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1F229B-F3B3-C3B4-3A0B-2031FD26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235" y="5274000"/>
              <a:ext cx="31199" cy="5040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07ADA1-613F-4DCA-5B84-D5C912AAA22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510159" y="5349600"/>
              <a:ext cx="38999" cy="4572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2986-E509-1A1C-F600-D295D58CD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315" y="5196443"/>
              <a:ext cx="19782" cy="97971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DB4DA4-02CC-811D-AB6C-F3F3EAF1D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015" y="5196443"/>
              <a:ext cx="43341" cy="173348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48D89B-687A-2BA0-A242-637751665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040" y="5561475"/>
              <a:ext cx="26985" cy="84009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1C968A-F3EF-D023-08BE-2EF4DBE3DF0F}"/>
                </a:ext>
              </a:extLst>
            </p:cNvPr>
            <p:cNvSpPr txBox="1"/>
            <p:nvPr/>
          </p:nvSpPr>
          <p:spPr>
            <a:xfrm>
              <a:off x="2296896" y="246240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35E37-6544-2F7E-7F06-0BAF76D64294}"/>
              </a:ext>
            </a:extLst>
          </p:cNvPr>
          <p:cNvGrpSpPr/>
          <p:nvPr/>
        </p:nvGrpSpPr>
        <p:grpSpPr>
          <a:xfrm>
            <a:off x="582647" y="2373509"/>
            <a:ext cx="4958105" cy="3804928"/>
            <a:chOff x="6522351" y="2462409"/>
            <a:chExt cx="4958105" cy="38049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06C9E3-0048-60ED-DF7C-4810F0C70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2351" y="2893201"/>
              <a:ext cx="4958105" cy="337413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23B029-E5A0-31D9-524B-1C73856D3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0783" y="4108043"/>
              <a:ext cx="36036" cy="12162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390F6D-3212-8D5D-47AC-E52116F5B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0468" y="5382798"/>
              <a:ext cx="54805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CF5132-0D00-8407-6401-96EA826A5CC9}"/>
                </a:ext>
              </a:extLst>
            </p:cNvPr>
            <p:cNvCxnSpPr>
              <a:cxnSpLocks/>
            </p:cNvCxnSpPr>
            <p:nvPr/>
          </p:nvCxnSpPr>
          <p:spPr>
            <a:xfrm>
              <a:off x="8441308" y="5382798"/>
              <a:ext cx="4354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D0D5-9253-70EB-CAD0-8F626DEF4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5375" y="5499163"/>
              <a:ext cx="8258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185FA70-DDAA-AD4C-FAEF-30C3359264E1}"/>
                </a:ext>
              </a:extLst>
            </p:cNvPr>
            <p:cNvCxnSpPr>
              <a:cxnSpLocks/>
            </p:cNvCxnSpPr>
            <p:nvPr/>
          </p:nvCxnSpPr>
          <p:spPr>
            <a:xfrm>
              <a:off x="9688284" y="5499163"/>
              <a:ext cx="4354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1BBF14-9F03-AEC1-D971-64E0B7D4F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3390" y="5382798"/>
              <a:ext cx="143348" cy="17867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05F4E9-1FA5-AF72-732F-6DBB394EF1B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772" y="5382798"/>
              <a:ext cx="92349" cy="17867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08A69F-D0A0-6966-4D42-EAF41599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9138" y="5594506"/>
              <a:ext cx="46547" cy="10210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490FAD-7902-1B08-9046-848BB2454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702" y="5594506"/>
              <a:ext cx="0" cy="10360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531457-F055-5286-A597-BCAEC242F960}"/>
                </a:ext>
              </a:extLst>
            </p:cNvPr>
            <p:cNvSpPr txBox="1"/>
            <p:nvPr/>
          </p:nvSpPr>
          <p:spPr>
            <a:xfrm>
              <a:off x="8238862" y="246240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0FDE40-0D4D-98C5-E0EF-29759DC3B8D2}"/>
              </a:ext>
            </a:extLst>
          </p:cNvPr>
          <p:cNvSpPr txBox="1"/>
          <p:nvPr/>
        </p:nvSpPr>
        <p:spPr>
          <a:xfrm>
            <a:off x="608047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42661-5DFC-0543-D04C-0BE40B68DE51}"/>
              </a:ext>
            </a:extLst>
          </p:cNvPr>
          <p:cNvSpPr txBox="1"/>
          <p:nvPr/>
        </p:nvSpPr>
        <p:spPr>
          <a:xfrm>
            <a:off x="6141298" y="232248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0A497-0703-C635-3761-22FD1E15075F}"/>
              </a:ext>
            </a:extLst>
          </p:cNvPr>
          <p:cNvSpPr txBox="1"/>
          <p:nvPr/>
        </p:nvSpPr>
        <p:spPr>
          <a:xfrm>
            <a:off x="420414" y="199697"/>
            <a:ext cx="61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exploring new results: new stories from multiplicative formula?</a:t>
            </a:r>
          </a:p>
        </p:txBody>
      </p:sp>
    </p:spTree>
    <p:extLst>
      <p:ext uri="{BB962C8B-B14F-4D97-AF65-F5344CB8AC3E}">
        <p14:creationId xmlns:p14="http://schemas.microsoft.com/office/powerpoint/2010/main" val="308150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971-DFF6-8F80-840A-F9EACA174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pval</a:t>
            </a:r>
            <a:r>
              <a:rPr lang="en-US" dirty="0"/>
              <a:t> &lt; 1</a:t>
            </a:r>
          </a:p>
        </p:txBody>
      </p:sp>
    </p:spTree>
    <p:extLst>
      <p:ext uri="{BB962C8B-B14F-4D97-AF65-F5344CB8AC3E}">
        <p14:creationId xmlns:p14="http://schemas.microsoft.com/office/powerpoint/2010/main" val="158793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21961</TotalTime>
  <Words>263</Words>
  <Application>Microsoft Macintosh PowerPoint</Application>
  <PresentationFormat>Widescreen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pval &lt; 0.05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pval &lt;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brianjohnarnold@gmail.com</cp:lastModifiedBy>
  <cp:revision>11</cp:revision>
  <dcterms:created xsi:type="dcterms:W3CDTF">2022-08-25T17:02:48Z</dcterms:created>
  <dcterms:modified xsi:type="dcterms:W3CDTF">2022-09-21T00:55:26Z</dcterms:modified>
</cp:coreProperties>
</file>