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11" r:id="rId3"/>
    <p:sldId id="319" r:id="rId4"/>
    <p:sldId id="320" r:id="rId5"/>
    <p:sldId id="318" r:id="rId6"/>
    <p:sldId id="312" r:id="rId7"/>
    <p:sldId id="321" r:id="rId8"/>
    <p:sldId id="315" r:id="rId9"/>
    <p:sldId id="313" r:id="rId10"/>
    <p:sldId id="316" r:id="rId11"/>
    <p:sldId id="314" r:id="rId12"/>
    <p:sldId id="284" r:id="rId13"/>
    <p:sldId id="308" r:id="rId14"/>
    <p:sldId id="317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5442"/>
  </p:normalViewPr>
  <p:slideViewPr>
    <p:cSldViewPr snapToGrid="0" showGuides="1">
      <p:cViewPr varScale="1">
        <p:scale>
          <a:sx n="108" d="100"/>
          <a:sy n="108" d="100"/>
        </p:scale>
        <p:origin x="1456" y="200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high-level overview to show what we’re about to go through. Things probably don’t make sense at this point, but we will go through each one of these steps individually.</a:t>
            </a:r>
          </a:p>
          <a:p>
            <a:endParaRPr lang="en-US" dirty="0"/>
          </a:p>
          <a:p>
            <a:r>
              <a:rPr lang="en-US" dirty="0"/>
              <a:t>Regardless of what analyses you want to do with your DNA sequences, chances are you’ll have to do all these steps</a:t>
            </a:r>
          </a:p>
          <a:p>
            <a:endParaRPr lang="en-US" dirty="0"/>
          </a:p>
          <a:p>
            <a:r>
              <a:rPr lang="en-US" dirty="0"/>
              <a:t>Things in boxes are kinds of files, or file types</a:t>
            </a:r>
          </a:p>
          <a:p>
            <a:endParaRPr lang="en-US" dirty="0"/>
          </a:p>
          <a:p>
            <a:r>
              <a:rPr lang="en-US" dirty="0"/>
              <a:t>Things between file types describe what gets done to go from one file type to another file type</a:t>
            </a:r>
          </a:p>
          <a:p>
            <a:endParaRPr lang="en-US" dirty="0"/>
          </a:p>
          <a:p>
            <a:r>
              <a:rPr lang="en-US" dirty="0"/>
              <a:t>FASTQ is derived from FASTA, with an added Q to represent “quality”</a:t>
            </a:r>
          </a:p>
          <a:p>
            <a:endParaRPr lang="en-US" dirty="0"/>
          </a:p>
          <a:p>
            <a:r>
              <a:rPr lang="en-US" dirty="0"/>
              <a:t>BAM stands for binary aligned map</a:t>
            </a:r>
          </a:p>
          <a:p>
            <a:endParaRPr lang="en-US" dirty="0"/>
          </a:p>
          <a:p>
            <a:r>
              <a:rPr lang="en-US" dirty="0"/>
              <a:t>VCF stands for variant call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WGS workflow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29370" y="1960931"/>
            <a:ext cx="700828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639247" y="4382851"/>
            <a:ext cx="9435532" cy="1721356"/>
            <a:chOff x="1236013" y="4315474"/>
            <a:chExt cx="9435532" cy="1721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09B891-34F8-DB79-E098-1143E7A7E52D}"/>
                </a:ext>
              </a:extLst>
            </p:cNvPr>
            <p:cNvSpPr txBox="1"/>
            <p:nvPr/>
          </p:nvSpPr>
          <p:spPr>
            <a:xfrm>
              <a:off x="2084106" y="5113500"/>
              <a:ext cx="8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raw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92B4BF-1443-37F0-408C-CBFF5C06411D}"/>
                </a:ext>
              </a:extLst>
            </p:cNvPr>
            <p:cNvSpPr txBox="1"/>
            <p:nvPr/>
          </p:nvSpPr>
          <p:spPr>
            <a:xfrm>
              <a:off x="4085078" y="5055576"/>
              <a:ext cx="14023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 sequencing reads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8A3D34-8111-1156-8895-90836DC86ED0}"/>
                </a:ext>
              </a:extLst>
            </p:cNvPr>
            <p:cNvSpPr txBox="1"/>
            <p:nvPr/>
          </p:nvSpPr>
          <p:spPr>
            <a:xfrm>
              <a:off x="5990224" y="5055576"/>
              <a:ext cx="1215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</a:t>
              </a:r>
            </a:p>
            <a:p>
              <a:pPr algn="ctr"/>
              <a:r>
                <a:rPr lang="en-US" dirty="0"/>
                <a:t>BAM </a:t>
              </a:r>
            </a:p>
            <a:p>
              <a:pPr algn="ctr"/>
              <a:r>
                <a:rPr lang="en-US" dirty="0"/>
                <a:t>file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983091-172A-D1A5-6AE6-3C5AA26D9861}"/>
                </a:ext>
              </a:extLst>
            </p:cNvPr>
            <p:cNvSpPr txBox="1"/>
            <p:nvPr/>
          </p:nvSpPr>
          <p:spPr>
            <a:xfrm>
              <a:off x="8931584" y="5189592"/>
              <a:ext cx="1215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 mutations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D13CC6-D9C0-C061-EA6D-7A787B13E1F5}"/>
              </a:ext>
            </a:extLst>
          </p:cNvPr>
          <p:cNvGrpSpPr/>
          <p:nvPr/>
        </p:nvGrpSpPr>
        <p:grpSpPr>
          <a:xfrm>
            <a:off x="1126271" y="3627760"/>
            <a:ext cx="1434720" cy="671763"/>
            <a:chOff x="1126271" y="3627760"/>
            <a:chExt cx="1434720" cy="6717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1BF4BF-DD72-3C45-5AA0-930BEA0232A2}"/>
                </a:ext>
              </a:extLst>
            </p:cNvPr>
            <p:cNvSpPr txBox="1"/>
            <p:nvPr/>
          </p:nvSpPr>
          <p:spPr>
            <a:xfrm>
              <a:off x="1613296" y="362776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type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A6F510-6D5B-0F14-F1C2-9793F992BB3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1126271" y="3812426"/>
              <a:ext cx="487025" cy="487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07CB3-A772-050E-C213-988C7D0A27C3}"/>
              </a:ext>
            </a:extLst>
          </p:cNvPr>
          <p:cNvGrpSpPr/>
          <p:nvPr/>
        </p:nvGrpSpPr>
        <p:grpSpPr>
          <a:xfrm>
            <a:off x="-133373" y="6046283"/>
            <a:ext cx="1746669" cy="770078"/>
            <a:chOff x="-133373" y="6046283"/>
            <a:chExt cx="1746669" cy="7700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12552E-C0D5-C6E5-9F8C-1F338726AED6}"/>
                </a:ext>
              </a:extLst>
            </p:cNvPr>
            <p:cNvSpPr txBox="1"/>
            <p:nvPr/>
          </p:nvSpPr>
          <p:spPr>
            <a:xfrm>
              <a:off x="-133373" y="6170030"/>
              <a:ext cx="145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step in pipeline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BE3CED-F3FE-557D-0D41-BEC36EA1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71" y="6046283"/>
              <a:ext cx="487025" cy="267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59F68C-8A13-E1D5-7C37-B8B7BFF2A5C3}"/>
              </a:ext>
            </a:extLst>
          </p:cNvPr>
          <p:cNvGrpSpPr/>
          <p:nvPr/>
        </p:nvGrpSpPr>
        <p:grpSpPr>
          <a:xfrm>
            <a:off x="9987300" y="5157071"/>
            <a:ext cx="1954928" cy="1767884"/>
            <a:chOff x="1126271" y="3337204"/>
            <a:chExt cx="1954928" cy="1767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ED4D2-C677-848F-38FF-519DF73847BF}"/>
                </a:ext>
              </a:extLst>
            </p:cNvPr>
            <p:cNvSpPr txBox="1"/>
            <p:nvPr/>
          </p:nvSpPr>
          <p:spPr>
            <a:xfrm>
              <a:off x="1613296" y="3627760"/>
              <a:ext cx="14679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analyzing this file typically answers evolutionary questions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38CDD3-F9C3-88A3-7971-DDEC60BA84F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1126271" y="3337204"/>
              <a:ext cx="487025" cy="1029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Mast Cell Histology Slides, Animal">
            <a:extLst>
              <a:ext uri="{FF2B5EF4-FFF2-40B4-BE49-F238E27FC236}">
                <a16:creationId xmlns:a16="http://schemas.microsoft.com/office/drawing/2014/main" id="{1F63DE30-9681-A95C-0F46-8FB7BBC6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8" y="1416512"/>
            <a:ext cx="1650620" cy="12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D156379E-2D9D-6337-FABB-3036B6200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3" r="8203" b="54362"/>
          <a:stretch/>
        </p:blipFill>
        <p:spPr bwMode="auto">
          <a:xfrm>
            <a:off x="4992814" y="1020026"/>
            <a:ext cx="1500752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01DED-6E35-0781-EDC7-EF581B7CBA64}"/>
              </a:ext>
            </a:extLst>
          </p:cNvPr>
          <p:cNvCxnSpPr/>
          <p:nvPr/>
        </p:nvCxnSpPr>
        <p:spPr>
          <a:xfrm>
            <a:off x="1947242" y="2025001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B396A9-D76F-B1B8-E2E4-B83D457223F7}"/>
              </a:ext>
            </a:extLst>
          </p:cNvPr>
          <p:cNvSpPr txBox="1"/>
          <p:nvPr/>
        </p:nvSpPr>
        <p:spPr>
          <a:xfrm>
            <a:off x="1947242" y="1470674"/>
            <a:ext cx="80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extract DNA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B731C-FCD4-A867-C27D-F283CD7F5B42}"/>
              </a:ext>
            </a:extLst>
          </p:cNvPr>
          <p:cNvSpPr txBox="1"/>
          <p:nvPr/>
        </p:nvSpPr>
        <p:spPr>
          <a:xfrm>
            <a:off x="1961187" y="2098867"/>
            <a:ext cx="80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shear</a:t>
            </a:r>
          </a:p>
        </p:txBody>
      </p:sp>
      <p:pic>
        <p:nvPicPr>
          <p:cNvPr id="23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9E3AF633-BB31-58CB-1F36-45FA9974D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9" r="43732" b="60976"/>
          <a:stretch/>
        </p:blipFill>
        <p:spPr bwMode="auto">
          <a:xfrm>
            <a:off x="2891645" y="982131"/>
            <a:ext cx="1089131" cy="14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5D8BC0-2000-03DD-1357-10079610B8D4}"/>
              </a:ext>
            </a:extLst>
          </p:cNvPr>
          <p:cNvSpPr txBox="1"/>
          <p:nvPr/>
        </p:nvSpPr>
        <p:spPr>
          <a:xfrm>
            <a:off x="2973973" y="2380123"/>
            <a:ext cx="9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DNA fragments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01204-C8E7-84D2-2D15-4B631D07160B}"/>
              </a:ext>
            </a:extLst>
          </p:cNvPr>
          <p:cNvCxnSpPr/>
          <p:nvPr/>
        </p:nvCxnSpPr>
        <p:spPr>
          <a:xfrm>
            <a:off x="4116804" y="2056352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63E5B1-0E18-A7B8-3608-93ED784B5411}"/>
              </a:ext>
            </a:extLst>
          </p:cNvPr>
          <p:cNvSpPr txBox="1"/>
          <p:nvPr/>
        </p:nvSpPr>
        <p:spPr>
          <a:xfrm>
            <a:off x="4116804" y="1502025"/>
            <a:ext cx="87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 to sequencer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C7DCE-DAEF-9AAD-CEAF-4BA0E32F7427}"/>
              </a:ext>
            </a:extLst>
          </p:cNvPr>
          <p:cNvSpPr txBox="1"/>
          <p:nvPr/>
        </p:nvSpPr>
        <p:spPr>
          <a:xfrm>
            <a:off x="8322502" y="991045"/>
            <a:ext cx="3319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needs to be processed in many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of step </a:t>
            </a:r>
            <a:r>
              <a:rPr lang="en-US" i="1" dirty="0"/>
              <a:t>n</a:t>
            </a:r>
            <a:r>
              <a:rPr lang="en-US" dirty="0"/>
              <a:t> is input of step </a:t>
            </a:r>
            <a:r>
              <a:rPr lang="en-US" i="1" dirty="0"/>
              <a:t>n+1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step involves a different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you have data for 100’s of samples, you must do this 100’s of times, so organized + automated is best!</a:t>
            </a:r>
          </a:p>
        </p:txBody>
      </p:sp>
    </p:spTree>
    <p:extLst>
      <p:ext uri="{BB962C8B-B14F-4D97-AF65-F5344CB8AC3E}">
        <p14:creationId xmlns:p14="http://schemas.microsoft.com/office/powerpoint/2010/main" val="10552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upon failure, it can also resubmit jobs with </a:t>
            </a:r>
            <a:r>
              <a:rPr lang="en-US" i="1" dirty="0"/>
              <a:t>more </a:t>
            </a:r>
            <a:r>
              <a:rPr lang="en-US" dirty="0"/>
              <a:t>memory and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245827"/>
            <a:ext cx="10954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</a:t>
            </a:r>
            <a:r>
              <a:rPr lang="en-US" sz="2400" i="1" dirty="0"/>
              <a:t>python-based</a:t>
            </a:r>
            <a:r>
              <a:rPr lang="en-US" sz="2400" dirty="0"/>
              <a:t>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CD2D75-FEC5-FCE6-6A30-53C31EA97187}"/>
              </a:ext>
            </a:extLst>
          </p:cNvPr>
          <p:cNvSpPr>
            <a:spLocks noChangeAspect="1"/>
          </p:cNvSpPr>
          <p:nvPr/>
        </p:nvSpPr>
        <p:spPr>
          <a:xfrm>
            <a:off x="3306528" y="4930052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FF0E8-6D6A-B54A-5069-217ABF6FF8C1}"/>
              </a:ext>
            </a:extLst>
          </p:cNvPr>
          <p:cNvSpPr txBox="1"/>
          <p:nvPr/>
        </p:nvSpPr>
        <p:spPr>
          <a:xfrm>
            <a:off x="3306528" y="493005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A5EDD-EDBB-476D-7EEC-C288C9216A17}"/>
              </a:ext>
            </a:extLst>
          </p:cNvPr>
          <p:cNvCxnSpPr>
            <a:cxnSpLocks/>
          </p:cNvCxnSpPr>
          <p:nvPr/>
        </p:nvCxnSpPr>
        <p:spPr>
          <a:xfrm>
            <a:off x="5405113" y="5369080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690D2-5CEC-D4C1-8122-68ACD5E48F9E}"/>
              </a:ext>
            </a:extLst>
          </p:cNvPr>
          <p:cNvSpPr txBox="1"/>
          <p:nvPr/>
        </p:nvSpPr>
        <p:spPr>
          <a:xfrm>
            <a:off x="5494390" y="5040443"/>
            <a:ext cx="1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</a:t>
            </a:r>
          </a:p>
          <a:p>
            <a:pPr algn="ctr"/>
            <a:r>
              <a:rPr lang="en-US" dirty="0"/>
              <a:t>runs command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F1EA0-4BF6-7FCE-28E1-B4976ACBA8A9}"/>
              </a:ext>
            </a:extLst>
          </p:cNvPr>
          <p:cNvSpPr>
            <a:spLocks noChangeAspect="1"/>
          </p:cNvSpPr>
          <p:nvPr/>
        </p:nvSpPr>
        <p:spPr>
          <a:xfrm>
            <a:off x="7510835" y="492830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34CA6-1E93-61AB-5777-A27F5EDB9941}"/>
              </a:ext>
            </a:extLst>
          </p:cNvPr>
          <p:cNvSpPr txBox="1"/>
          <p:nvPr/>
        </p:nvSpPr>
        <p:spPr>
          <a:xfrm>
            <a:off x="7510835" y="49283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</a:t>
            </a:r>
            <a:r>
              <a:rPr lang="en-US" sz="2400" i="1" dirty="0"/>
              <a:t>independent</a:t>
            </a:r>
            <a:r>
              <a:rPr lang="en-US" sz="2400" dirty="0"/>
              <a:t>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bioinformatics: 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climate research: process satellite imagery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</a:t>
            </a:r>
            <a:r>
              <a:rPr lang="en-US" sz="2400" b="1" dirty="0"/>
              <a:t>rule 1 </a:t>
            </a:r>
            <a:r>
              <a:rPr lang="en-US" sz="2400" dirty="0"/>
              <a:t>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6256E-08E9-9C6A-D404-9DB00A1D5F85}"/>
              </a:ext>
            </a:extLst>
          </p:cNvPr>
          <p:cNvSpPr>
            <a:spLocks noChangeAspect="1"/>
          </p:cNvSpPr>
          <p:nvPr/>
        </p:nvSpPr>
        <p:spPr>
          <a:xfrm>
            <a:off x="1781298" y="3961543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3EBF3-B84F-3966-5CCB-76AEBBF9FF01}"/>
              </a:ext>
            </a:extLst>
          </p:cNvPr>
          <p:cNvSpPr txBox="1"/>
          <p:nvPr/>
        </p:nvSpPr>
        <p:spPr>
          <a:xfrm>
            <a:off x="1781298" y="396154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seq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56378D-1552-9B34-9FA2-69F4EAE1EECE}"/>
              </a:ext>
            </a:extLst>
          </p:cNvPr>
          <p:cNvCxnSpPr>
            <a:cxnSpLocks/>
          </p:cNvCxnSpPr>
          <p:nvPr/>
        </p:nvCxnSpPr>
        <p:spPr>
          <a:xfrm>
            <a:off x="3648693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6AAF2C-61E1-FFCC-5041-02E6B64F27EE}"/>
              </a:ext>
            </a:extLst>
          </p:cNvPr>
          <p:cNvSpPr txBox="1"/>
          <p:nvPr/>
        </p:nvSpPr>
        <p:spPr>
          <a:xfrm>
            <a:off x="3737970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579A7-2520-C48E-0E95-CCE38C6D01D8}"/>
              </a:ext>
            </a:extLst>
          </p:cNvPr>
          <p:cNvSpPr>
            <a:spLocks noChangeAspect="1"/>
          </p:cNvSpPr>
          <p:nvPr/>
        </p:nvSpPr>
        <p:spPr>
          <a:xfrm>
            <a:off x="5569969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2D761-0F1B-2558-F6E0-7CC842863EC1}"/>
              </a:ext>
            </a:extLst>
          </p:cNvPr>
          <p:cNvSpPr txBox="1"/>
          <p:nvPr/>
        </p:nvSpPr>
        <p:spPr>
          <a:xfrm>
            <a:off x="5569969" y="39597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seq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0B549-C095-9881-89F4-79698334E484}"/>
              </a:ext>
            </a:extLst>
          </p:cNvPr>
          <p:cNvCxnSpPr>
            <a:cxnSpLocks/>
          </p:cNvCxnSpPr>
          <p:nvPr/>
        </p:nvCxnSpPr>
        <p:spPr>
          <a:xfrm>
            <a:off x="7392937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AB3E56-5C25-3F05-E935-1DC14A0EB4DA}"/>
              </a:ext>
            </a:extLst>
          </p:cNvPr>
          <p:cNvSpPr txBox="1"/>
          <p:nvPr/>
        </p:nvSpPr>
        <p:spPr>
          <a:xfrm>
            <a:off x="7482214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DE90D-38B7-FA26-398F-E4F31EC4F092}"/>
              </a:ext>
            </a:extLst>
          </p:cNvPr>
          <p:cNvSpPr>
            <a:spLocks noChangeAspect="1"/>
          </p:cNvSpPr>
          <p:nvPr/>
        </p:nvSpPr>
        <p:spPr>
          <a:xfrm>
            <a:off x="9314213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0711-E0CE-E254-B737-C5B246179893}"/>
              </a:ext>
            </a:extLst>
          </p:cNvPr>
          <p:cNvSpPr txBox="1"/>
          <p:nvPr/>
        </p:nvSpPr>
        <p:spPr>
          <a:xfrm>
            <a:off x="9314213" y="3959791"/>
            <a:ext cx="12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rev. comp. DNA seq</a:t>
            </a:r>
          </a:p>
        </p:txBody>
      </p:sp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make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578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all other rules can be written in any order, named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files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</a:t>
            </a:r>
            <a:r>
              <a:rPr lang="en-US" b="1" dirty="0"/>
              <a:t>expand</a:t>
            </a:r>
            <a:r>
              <a:rPr lang="en-US" dirty="0"/>
              <a:t>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62460</TotalTime>
  <Words>1362</Words>
  <Application>Microsoft Macintosh PowerPoint</Application>
  <PresentationFormat>Widescreen</PresentationFormat>
  <Paragraphs>207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178</cp:revision>
  <dcterms:created xsi:type="dcterms:W3CDTF">2023-10-23T14:53:07Z</dcterms:created>
  <dcterms:modified xsi:type="dcterms:W3CDTF">2024-02-07T14:35:06Z</dcterms:modified>
</cp:coreProperties>
</file>