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05" r:id="rId2"/>
    <p:sldId id="311" r:id="rId3"/>
    <p:sldId id="319" r:id="rId4"/>
    <p:sldId id="320" r:id="rId5"/>
    <p:sldId id="318" r:id="rId6"/>
    <p:sldId id="312" r:id="rId7"/>
    <p:sldId id="321" r:id="rId8"/>
    <p:sldId id="315" r:id="rId9"/>
    <p:sldId id="313" r:id="rId10"/>
    <p:sldId id="316" r:id="rId11"/>
    <p:sldId id="314" r:id="rId12"/>
    <p:sldId id="284" r:id="rId13"/>
    <p:sldId id="308" r:id="rId14"/>
    <p:sldId id="317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85442"/>
  </p:normalViewPr>
  <p:slideViewPr>
    <p:cSldViewPr snapToGrid="0" showGuides="1">
      <p:cViewPr varScale="1">
        <p:scale>
          <a:sx n="108" d="100"/>
          <a:sy n="108" d="100"/>
        </p:scale>
        <p:origin x="1544" y="200"/>
      </p:cViewPr>
      <p:guideLst>
        <p:guide orient="horz" pos="288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6CD-6E58-DC4E-A0EB-CDC3D8FD3BFA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8044-7738-D348-8900-2AFDDFC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high-level overview to show what we’re about to go through. Things probably don’t make sense at this point, but we will go through each one of these steps individually.</a:t>
            </a:r>
          </a:p>
          <a:p>
            <a:endParaRPr lang="en-US" dirty="0"/>
          </a:p>
          <a:p>
            <a:r>
              <a:rPr lang="en-US" dirty="0"/>
              <a:t>Regardless of what analyses you want to do with your DNA sequences, chances are you’ll have to do all these steps</a:t>
            </a:r>
          </a:p>
          <a:p>
            <a:endParaRPr lang="en-US" dirty="0"/>
          </a:p>
          <a:p>
            <a:r>
              <a:rPr lang="en-US" dirty="0"/>
              <a:t>Things in boxes are kinds of files, or file types</a:t>
            </a:r>
          </a:p>
          <a:p>
            <a:endParaRPr lang="en-US" dirty="0"/>
          </a:p>
          <a:p>
            <a:r>
              <a:rPr lang="en-US" dirty="0"/>
              <a:t>Things between file types describe what gets done to go from one file type to another file type</a:t>
            </a:r>
          </a:p>
          <a:p>
            <a:endParaRPr lang="en-US" dirty="0"/>
          </a:p>
          <a:p>
            <a:r>
              <a:rPr lang="en-US" dirty="0"/>
              <a:t>FASTQ is derived from FASTA, with an added Q to represent “quality”</a:t>
            </a:r>
          </a:p>
          <a:p>
            <a:endParaRPr lang="en-US" dirty="0"/>
          </a:p>
          <a:p>
            <a:r>
              <a:rPr lang="en-US" dirty="0"/>
              <a:t>BAM stands for binary aligned map</a:t>
            </a:r>
          </a:p>
          <a:p>
            <a:endParaRPr lang="en-US" dirty="0"/>
          </a:p>
          <a:p>
            <a:r>
              <a:rPr lang="en-US" dirty="0"/>
              <a:t>VCF stands for variant call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0C-3BD2-EEA1-3CAE-31F92298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FBD9-70AB-6F82-AFF1-AAAA5CEA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DB35-7F80-04FB-1B3E-5CFF6ED7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DDD-6C64-E6CD-8576-AAD32791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86AA-DA8D-131E-B3D5-3B3E8B2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07A-025B-F3FF-4D39-1973E6C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67B4-9558-C054-D25E-0FBA65C9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707C-2044-A907-271C-D59BAA3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4DC3-5905-9B73-2362-D86938C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86D-A4F8-913A-73CB-59F86A0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A50D2-A196-267D-AB66-208FBFDA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938AB-F339-9E65-698D-387786F8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049A-22AE-4306-3771-4087189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8C1F-BD55-7E02-E801-972B6FF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53B9-63C1-EFD7-258B-5CBBD79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E15-5287-7523-8820-74C76538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DA2-5E13-0D5A-4BA0-F35D0626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E13C-987C-3C62-C358-0AAD453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7E33-E4E0-07CE-25AE-FE0E83A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7D3E-0464-166A-A9D7-14AD3C63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C5C-1CC5-82A9-DA3B-769C5C34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57FA-505A-336D-21EA-052987E8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9E7-DFDF-A859-26C8-F2EE908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F15C-CB9A-11D0-01FA-2ADF72C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6E40-1CE4-DE99-7272-36FE29E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F45-176D-E971-1B97-1E62380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AA2-A5D6-68A1-AD39-E108D2DA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10221-7155-1FD3-8FCE-AD5A00A1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2B20-74A1-4E0A-3FE3-B9FFDB7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58BA-8C08-75F0-D257-7E8FFF3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B288-7F08-8B43-9964-A9A8F13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AFD-415A-3030-56C3-51B86131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2558-B5A6-675E-3881-89F71278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4D61-07DC-1096-82D2-F7521EC8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EAFD-E790-DD92-03C5-FE7B28BB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22CA-DA99-B496-AB6E-08CDD4C6B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518C2-05BD-F650-C879-2608122D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CBCF8-3C43-5D48-65F7-65419297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501AD-2AEA-2698-388E-B097F3C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12D-67EE-012E-5562-D326898C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D64-C1B9-7B72-C5E9-3110C28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AAD9-C2A7-ABE8-73E4-6B59658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2CCB-1DD8-C5A7-60D1-7E2E21C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423D-A1FB-685E-5807-F23A6FDA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9BBEA-5B29-038A-DE32-43AC887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A5892-4E28-1289-EF2B-FB7FD0A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AC9-DCBB-158F-72E2-C15F7D9A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79EA-21D0-E093-1DD9-CBB0E2E4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5BAE-5DB2-5834-3450-2E01E976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8A75-4072-52CC-CFD8-5FE63EC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38FB-6EF9-18C3-4C63-90FF7B6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28D4-C07D-C66B-457C-C2D9AE5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821-5DE8-10D6-CC06-2BDABC8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D6E2C-DB92-9756-E268-87EFFD42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D61F-D3AC-6A5A-A076-A2A6712D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9818-CCEE-0590-E49D-727DFAF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56F4-275B-8C90-E712-41118B74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826B-F022-F655-7A83-4171FE78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95717-1D2F-FCA6-BEC1-8D2EEB0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9C2A-6374-6E5B-866D-9EEB171F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D294-59CD-ADA7-324C-3CB62C95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2AFF-2713-CE47-B7A0-9D68EEB70F0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C2C1-53D0-46BE-4793-261E766A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C6C-A638-8977-F43C-60E28CD1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36A-7161-FF43-95E8-38F297051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14F6-EEEC-F137-614E-554240C1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9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93374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previous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3980810"/>
            <a:ext cx="84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wait for one step to finish before running the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only made for a single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extend to make it fancier for many samples, but BASH is an ugly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72029-AF48-AEC4-8A91-3C616D6F21CA}"/>
              </a:ext>
            </a:extLst>
          </p:cNvPr>
          <p:cNvSpPr txBox="1"/>
          <p:nvPr/>
        </p:nvSpPr>
        <p:spPr>
          <a:xfrm>
            <a:off x="283464" y="5852349"/>
            <a:ext cx="848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‘workflow’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is an example that’s extremely popular in 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A684B4-9801-47AE-D857-C28744F442DF}"/>
              </a:ext>
            </a:extLst>
          </p:cNvPr>
          <p:cNvGrpSpPr/>
          <p:nvPr/>
        </p:nvGrpSpPr>
        <p:grpSpPr>
          <a:xfrm>
            <a:off x="1376717" y="1230475"/>
            <a:ext cx="9435532" cy="1223057"/>
            <a:chOff x="2473004" y="2983399"/>
            <a:chExt cx="9435532" cy="1223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7DCA9E-B68D-CD36-81D4-EEB6C9D0AE69}"/>
                </a:ext>
              </a:extLst>
            </p:cNvPr>
            <p:cNvGrpSpPr/>
            <p:nvPr/>
          </p:nvGrpSpPr>
          <p:grpSpPr>
            <a:xfrm>
              <a:off x="2473004" y="3371101"/>
              <a:ext cx="9435532" cy="835355"/>
              <a:chOff x="1236013" y="4315474"/>
              <a:chExt cx="9435532" cy="83535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C89DF0-4C52-2087-0D52-FEDDEBA68B2E}"/>
                  </a:ext>
                </a:extLst>
              </p:cNvPr>
              <p:cNvSpPr txBox="1"/>
              <p:nvPr/>
            </p:nvSpPr>
            <p:spPr>
              <a:xfrm>
                <a:off x="1236013" y="4315474"/>
                <a:ext cx="97404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RAW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1F7C6-B625-A79B-76FF-9797AA001216}"/>
                  </a:ext>
                </a:extLst>
              </p:cNvPr>
              <p:cNvSpPr txBox="1"/>
              <p:nvPr/>
            </p:nvSpPr>
            <p:spPr>
              <a:xfrm>
                <a:off x="5312799" y="4500140"/>
                <a:ext cx="78919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956B0-D3FF-E5DB-8BA7-942BB4C1D16A}"/>
                  </a:ext>
                </a:extLst>
              </p:cNvPr>
              <p:cNvSpPr txBox="1"/>
              <p:nvPr/>
            </p:nvSpPr>
            <p:spPr>
              <a:xfrm>
                <a:off x="2899786" y="4318777"/>
                <a:ext cx="13419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CLEANED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8D37BFE-0275-91F4-2FA2-8EA643606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692" y="4730972"/>
                <a:ext cx="1089131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A95DF4C-0FB3-4167-6EED-60A407202CD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2210062" y="4730972"/>
                <a:ext cx="66789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E73889B-19C1-949A-B809-AD26400E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730972"/>
                <a:ext cx="11568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C3AC4-C00C-F65E-D2C3-B5AEA2B04F89}"/>
                  </a:ext>
                </a:extLst>
              </p:cNvPr>
              <p:cNvSpPr txBox="1"/>
              <p:nvPr/>
            </p:nvSpPr>
            <p:spPr>
              <a:xfrm>
                <a:off x="7244331" y="4319832"/>
                <a:ext cx="181415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BAM</a:t>
                </a:r>
              </a:p>
              <a:p>
                <a:pPr algn="ctr"/>
                <a:r>
                  <a:rPr lang="en-US" sz="2400" dirty="0"/>
                  <a:t>deduplicated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8E0AB-046B-BBD7-41F6-79CC609EC435}"/>
                  </a:ext>
                </a:extLst>
              </p:cNvPr>
              <p:cNvSpPr txBox="1"/>
              <p:nvPr/>
            </p:nvSpPr>
            <p:spPr>
              <a:xfrm>
                <a:off x="10010274" y="4500139"/>
                <a:ext cx="66127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VCF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5843E3D-E33E-B92E-34B2-15F1C0145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446" y="4730972"/>
                <a:ext cx="941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C4A6-75D2-1289-3F01-19530A52A29F}"/>
                </a:ext>
              </a:extLst>
            </p:cNvPr>
            <p:cNvSpPr txBox="1"/>
            <p:nvPr/>
          </p:nvSpPr>
          <p:spPr>
            <a:xfrm>
              <a:off x="3312813" y="3015433"/>
              <a:ext cx="93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fastp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C6BE88-8C11-B113-F7CD-8DDBE73265EF}"/>
                </a:ext>
              </a:extLst>
            </p:cNvPr>
            <p:cNvSpPr txBox="1"/>
            <p:nvPr/>
          </p:nvSpPr>
          <p:spPr>
            <a:xfrm>
              <a:off x="5474124" y="3015433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BWA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BCEA2D-A4E1-8868-F6EA-02CCD066FEEB}"/>
                </a:ext>
              </a:extLst>
            </p:cNvPr>
            <p:cNvSpPr txBox="1"/>
            <p:nvPr/>
          </p:nvSpPr>
          <p:spPr>
            <a:xfrm>
              <a:off x="10278205" y="2983399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GATK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C0FDC-AC93-45F1-FCF9-67164B80BE16}"/>
                </a:ext>
              </a:extLst>
            </p:cNvPr>
            <p:cNvSpPr txBox="1"/>
            <p:nvPr/>
          </p:nvSpPr>
          <p:spPr>
            <a:xfrm>
              <a:off x="7302025" y="3013291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Picard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049A0CB-ED07-B6B8-8C20-C6A35BA8B5FD}"/>
              </a:ext>
            </a:extLst>
          </p:cNvPr>
          <p:cNvSpPr txBox="1"/>
          <p:nvPr/>
        </p:nvSpPr>
        <p:spPr>
          <a:xfrm>
            <a:off x="283463" y="3066136"/>
            <a:ext cx="848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involves a program that was run using a bash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WGS workflow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A7B22B7-0FD4-15A0-761D-A214B2701592}"/>
              </a:ext>
            </a:extLst>
          </p:cNvPr>
          <p:cNvSpPr/>
          <p:nvPr/>
        </p:nvSpPr>
        <p:spPr>
          <a:xfrm>
            <a:off x="29370" y="1960931"/>
            <a:ext cx="7008286" cy="2839452"/>
          </a:xfrm>
          <a:custGeom>
            <a:avLst/>
            <a:gdLst>
              <a:gd name="connsiteX0" fmla="*/ 8019166 w 8559346"/>
              <a:gd name="connsiteY0" fmla="*/ 0 h 2839452"/>
              <a:gd name="connsiteX1" fmla="*/ 8471553 w 8559346"/>
              <a:gd name="connsiteY1" fmla="*/ 144379 h 2839452"/>
              <a:gd name="connsiteX2" fmla="*/ 8490804 w 8559346"/>
              <a:gd name="connsiteY2" fmla="*/ 587141 h 2839452"/>
              <a:gd name="connsiteX3" fmla="*/ 7740033 w 8559346"/>
              <a:gd name="connsiteY3" fmla="*/ 1260909 h 2839452"/>
              <a:gd name="connsiteX4" fmla="*/ 4881330 w 8559346"/>
              <a:gd name="connsiteY4" fmla="*/ 1424539 h 2839452"/>
              <a:gd name="connsiteX5" fmla="*/ 1733869 w 8559346"/>
              <a:gd name="connsiteY5" fmla="*/ 1472665 h 2839452"/>
              <a:gd name="connsiteX6" fmla="*/ 549962 w 8559346"/>
              <a:gd name="connsiteY6" fmla="*/ 1559292 h 2839452"/>
              <a:gd name="connsiteX7" fmla="*/ 30198 w 8559346"/>
              <a:gd name="connsiteY7" fmla="*/ 2117558 h 2839452"/>
              <a:gd name="connsiteX8" fmla="*/ 107200 w 8559346"/>
              <a:gd name="connsiteY8" fmla="*/ 2704699 h 2839452"/>
              <a:gd name="connsiteX9" fmla="*/ 482585 w 8559346"/>
              <a:gd name="connsiteY9" fmla="*/ 2839452 h 28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9346" h="2839452">
                <a:moveTo>
                  <a:pt x="8019166" y="0"/>
                </a:moveTo>
                <a:cubicBezTo>
                  <a:pt x="8206056" y="23261"/>
                  <a:pt x="8392947" y="46522"/>
                  <a:pt x="8471553" y="144379"/>
                </a:cubicBezTo>
                <a:cubicBezTo>
                  <a:pt x="8550159" y="242236"/>
                  <a:pt x="8612724" y="401053"/>
                  <a:pt x="8490804" y="587141"/>
                </a:cubicBezTo>
                <a:cubicBezTo>
                  <a:pt x="8368884" y="773229"/>
                  <a:pt x="8341612" y="1121343"/>
                  <a:pt x="7740033" y="1260909"/>
                </a:cubicBezTo>
                <a:cubicBezTo>
                  <a:pt x="7138454" y="1400475"/>
                  <a:pt x="5882357" y="1389246"/>
                  <a:pt x="4881330" y="1424539"/>
                </a:cubicBezTo>
                <a:cubicBezTo>
                  <a:pt x="3880303" y="1459832"/>
                  <a:pt x="2455764" y="1450206"/>
                  <a:pt x="1733869" y="1472665"/>
                </a:cubicBezTo>
                <a:cubicBezTo>
                  <a:pt x="1011974" y="1495124"/>
                  <a:pt x="833907" y="1451810"/>
                  <a:pt x="549962" y="1559292"/>
                </a:cubicBezTo>
                <a:cubicBezTo>
                  <a:pt x="266017" y="1666774"/>
                  <a:pt x="103992" y="1926657"/>
                  <a:pt x="30198" y="2117558"/>
                </a:cubicBezTo>
                <a:cubicBezTo>
                  <a:pt x="-43596" y="2308459"/>
                  <a:pt x="31802" y="2584383"/>
                  <a:pt x="107200" y="2704699"/>
                </a:cubicBezTo>
                <a:cubicBezTo>
                  <a:pt x="182598" y="2825015"/>
                  <a:pt x="332591" y="2832233"/>
                  <a:pt x="482585" y="2839452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926E32-7349-0DB4-29FF-30E87FB69507}"/>
              </a:ext>
            </a:extLst>
          </p:cNvPr>
          <p:cNvGrpSpPr/>
          <p:nvPr/>
        </p:nvGrpSpPr>
        <p:grpSpPr>
          <a:xfrm>
            <a:off x="639247" y="4382851"/>
            <a:ext cx="9435532" cy="1721356"/>
            <a:chOff x="1236013" y="4315474"/>
            <a:chExt cx="9435532" cy="1721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AAD1-0D1A-4513-2CA9-938DA3155FA4}"/>
                </a:ext>
              </a:extLst>
            </p:cNvPr>
            <p:cNvSpPr txBox="1"/>
            <p:nvPr/>
          </p:nvSpPr>
          <p:spPr>
            <a:xfrm>
              <a:off x="1236013" y="4315474"/>
              <a:ext cx="97404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24A3BD-A7A9-0D7D-A1B1-686A84722319}"/>
                </a:ext>
              </a:extLst>
            </p:cNvPr>
            <p:cNvSpPr txBox="1"/>
            <p:nvPr/>
          </p:nvSpPr>
          <p:spPr>
            <a:xfrm>
              <a:off x="5312799" y="4500140"/>
              <a:ext cx="78919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D234C-E7D6-51A5-507E-C432B430A7C7}"/>
                </a:ext>
              </a:extLst>
            </p:cNvPr>
            <p:cNvSpPr txBox="1"/>
            <p:nvPr/>
          </p:nvSpPr>
          <p:spPr>
            <a:xfrm>
              <a:off x="2899786" y="4318777"/>
              <a:ext cx="134190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CLEANED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996867-6CB2-4E67-AD5D-AAC48D59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692" y="4730972"/>
              <a:ext cx="108913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252896-0517-EC30-E720-0F720BEFA50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210062" y="4730972"/>
              <a:ext cx="66789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253F5-26C1-B060-A1C1-28103165AFC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30972"/>
              <a:ext cx="1156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4C491F-E1A8-5F42-BEDD-45E96B652806}"/>
                </a:ext>
              </a:extLst>
            </p:cNvPr>
            <p:cNvSpPr txBox="1"/>
            <p:nvPr/>
          </p:nvSpPr>
          <p:spPr>
            <a:xfrm>
              <a:off x="7244331" y="4319832"/>
              <a:ext cx="181415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BAM</a:t>
              </a:r>
            </a:p>
            <a:p>
              <a:pPr algn="ctr"/>
              <a:r>
                <a:rPr lang="en-US" sz="2400" dirty="0"/>
                <a:t>deduplicated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09B891-34F8-DB79-E098-1143E7A7E52D}"/>
                </a:ext>
              </a:extLst>
            </p:cNvPr>
            <p:cNvSpPr txBox="1"/>
            <p:nvPr/>
          </p:nvSpPr>
          <p:spPr>
            <a:xfrm>
              <a:off x="2084106" y="5113500"/>
              <a:ext cx="878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Clean raw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92B4BF-1443-37F0-408C-CBFF5C06411D}"/>
                </a:ext>
              </a:extLst>
            </p:cNvPr>
            <p:cNvSpPr txBox="1"/>
            <p:nvPr/>
          </p:nvSpPr>
          <p:spPr>
            <a:xfrm>
              <a:off x="4085078" y="5055576"/>
              <a:ext cx="14023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 sequencing reads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8A3D34-8111-1156-8895-90836DC86ED0}"/>
                </a:ext>
              </a:extLst>
            </p:cNvPr>
            <p:cNvSpPr txBox="1"/>
            <p:nvPr/>
          </p:nvSpPr>
          <p:spPr>
            <a:xfrm>
              <a:off x="5990224" y="5055576"/>
              <a:ext cx="1215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Clean </a:t>
              </a:r>
            </a:p>
            <a:p>
              <a:pPr algn="ctr"/>
              <a:r>
                <a:rPr lang="en-US" dirty="0"/>
                <a:t>BAM </a:t>
              </a:r>
            </a:p>
            <a:p>
              <a:pPr algn="ctr"/>
              <a:r>
                <a:rPr lang="en-US" dirty="0"/>
                <a:t>file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14556E-DE13-094E-ABCC-E2AA9FD9E176}"/>
                </a:ext>
              </a:extLst>
            </p:cNvPr>
            <p:cNvSpPr txBox="1"/>
            <p:nvPr/>
          </p:nvSpPr>
          <p:spPr>
            <a:xfrm>
              <a:off x="10010274" y="4500139"/>
              <a:ext cx="661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VCF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9F0ADB-D7C2-35E0-D023-EAFD06DEDEF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446" y="4730972"/>
              <a:ext cx="9418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983091-172A-D1A5-6AE6-3C5AA26D9861}"/>
                </a:ext>
              </a:extLst>
            </p:cNvPr>
            <p:cNvSpPr txBox="1"/>
            <p:nvPr/>
          </p:nvSpPr>
          <p:spPr>
            <a:xfrm>
              <a:off x="8931584" y="5189592"/>
              <a:ext cx="1215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Find mutations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D13CC6-D9C0-C061-EA6D-7A787B13E1F5}"/>
              </a:ext>
            </a:extLst>
          </p:cNvPr>
          <p:cNvGrpSpPr/>
          <p:nvPr/>
        </p:nvGrpSpPr>
        <p:grpSpPr>
          <a:xfrm>
            <a:off x="1126271" y="3627760"/>
            <a:ext cx="1434720" cy="671763"/>
            <a:chOff x="1126271" y="3627760"/>
            <a:chExt cx="1434720" cy="6717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1BF4BF-DD72-3C45-5AA0-930BEA0232A2}"/>
                </a:ext>
              </a:extLst>
            </p:cNvPr>
            <p:cNvSpPr txBox="1"/>
            <p:nvPr/>
          </p:nvSpPr>
          <p:spPr>
            <a:xfrm>
              <a:off x="1613296" y="362776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type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EA6F510-6D5B-0F14-F1C2-9793F992BB32}"/>
                </a:ext>
              </a:extLst>
            </p:cNvPr>
            <p:cNvCxnSpPr>
              <a:stCxn id="49" idx="1"/>
            </p:cNvCxnSpPr>
            <p:nvPr/>
          </p:nvCxnSpPr>
          <p:spPr>
            <a:xfrm flipH="1">
              <a:off x="1126271" y="3812426"/>
              <a:ext cx="487025" cy="487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07CB3-A772-050E-C213-988C7D0A27C3}"/>
              </a:ext>
            </a:extLst>
          </p:cNvPr>
          <p:cNvGrpSpPr/>
          <p:nvPr/>
        </p:nvGrpSpPr>
        <p:grpSpPr>
          <a:xfrm>
            <a:off x="-133373" y="6046283"/>
            <a:ext cx="1746669" cy="770078"/>
            <a:chOff x="-133373" y="6046283"/>
            <a:chExt cx="1746669" cy="7700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12552E-C0D5-C6E5-9F8C-1F338726AED6}"/>
                </a:ext>
              </a:extLst>
            </p:cNvPr>
            <p:cNvSpPr txBox="1"/>
            <p:nvPr/>
          </p:nvSpPr>
          <p:spPr>
            <a:xfrm>
              <a:off x="-133373" y="6170030"/>
              <a:ext cx="1451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step in pipeline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4BE3CED-F3FE-557D-0D41-BEC36EA1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271" y="6046283"/>
              <a:ext cx="487025" cy="267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59F68C-8A13-E1D5-7C37-B8B7BFF2A5C3}"/>
              </a:ext>
            </a:extLst>
          </p:cNvPr>
          <p:cNvGrpSpPr/>
          <p:nvPr/>
        </p:nvGrpSpPr>
        <p:grpSpPr>
          <a:xfrm>
            <a:off x="9987300" y="5157071"/>
            <a:ext cx="1954928" cy="1767884"/>
            <a:chOff x="1126271" y="3337204"/>
            <a:chExt cx="1954928" cy="17678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5ED4D2-C677-848F-38FF-519DF73847BF}"/>
                </a:ext>
              </a:extLst>
            </p:cNvPr>
            <p:cNvSpPr txBox="1"/>
            <p:nvPr/>
          </p:nvSpPr>
          <p:spPr>
            <a:xfrm>
              <a:off x="1613296" y="3627760"/>
              <a:ext cx="14679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analyzing this file typically answers evolutionary questions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38CDD3-F9C3-88A3-7971-DDEC60BA84F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1126271" y="3337204"/>
              <a:ext cx="487025" cy="1029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Mast Cell Histology Slides, Animal">
            <a:extLst>
              <a:ext uri="{FF2B5EF4-FFF2-40B4-BE49-F238E27FC236}">
                <a16:creationId xmlns:a16="http://schemas.microsoft.com/office/drawing/2014/main" id="{1F63DE30-9681-A95C-0F46-8FB7BBC6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8" y="1416512"/>
            <a:ext cx="1650620" cy="12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D156379E-2D9D-6337-FABB-3036B6200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3" r="8203" b="54362"/>
          <a:stretch/>
        </p:blipFill>
        <p:spPr bwMode="auto">
          <a:xfrm>
            <a:off x="4992814" y="1020026"/>
            <a:ext cx="1500752" cy="16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01DED-6E35-0781-EDC7-EF581B7CBA64}"/>
              </a:ext>
            </a:extLst>
          </p:cNvPr>
          <p:cNvCxnSpPr/>
          <p:nvPr/>
        </p:nvCxnSpPr>
        <p:spPr>
          <a:xfrm>
            <a:off x="1947242" y="2025001"/>
            <a:ext cx="84896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B396A9-D76F-B1B8-E2E4-B83D457223F7}"/>
              </a:ext>
            </a:extLst>
          </p:cNvPr>
          <p:cNvSpPr txBox="1"/>
          <p:nvPr/>
        </p:nvSpPr>
        <p:spPr>
          <a:xfrm>
            <a:off x="1947242" y="1470674"/>
            <a:ext cx="80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extract DNA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B731C-FCD4-A867-C27D-F283CD7F5B42}"/>
              </a:ext>
            </a:extLst>
          </p:cNvPr>
          <p:cNvSpPr txBox="1"/>
          <p:nvPr/>
        </p:nvSpPr>
        <p:spPr>
          <a:xfrm>
            <a:off x="1961187" y="2098867"/>
            <a:ext cx="80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shear</a:t>
            </a:r>
          </a:p>
        </p:txBody>
      </p:sp>
      <p:pic>
        <p:nvPicPr>
          <p:cNvPr id="23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9E3AF633-BB31-58CB-1F36-45FA9974D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9" r="43732" b="60976"/>
          <a:stretch/>
        </p:blipFill>
        <p:spPr bwMode="auto">
          <a:xfrm>
            <a:off x="2891645" y="982131"/>
            <a:ext cx="1089131" cy="14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5D8BC0-2000-03DD-1357-10079610B8D4}"/>
              </a:ext>
            </a:extLst>
          </p:cNvPr>
          <p:cNvSpPr txBox="1"/>
          <p:nvPr/>
        </p:nvSpPr>
        <p:spPr>
          <a:xfrm>
            <a:off x="2973973" y="2380123"/>
            <a:ext cx="97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DNA fragments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01204-C8E7-84D2-2D15-4B631D07160B}"/>
              </a:ext>
            </a:extLst>
          </p:cNvPr>
          <p:cNvCxnSpPr/>
          <p:nvPr/>
        </p:nvCxnSpPr>
        <p:spPr>
          <a:xfrm>
            <a:off x="4116804" y="2056352"/>
            <a:ext cx="84896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63E5B1-0E18-A7B8-3608-93ED784B5411}"/>
              </a:ext>
            </a:extLst>
          </p:cNvPr>
          <p:cNvSpPr txBox="1"/>
          <p:nvPr/>
        </p:nvSpPr>
        <p:spPr>
          <a:xfrm>
            <a:off x="4116804" y="1502025"/>
            <a:ext cx="87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 to sequencer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C7DCE-DAEF-9AAD-CEAF-4BA0E32F7427}"/>
              </a:ext>
            </a:extLst>
          </p:cNvPr>
          <p:cNvSpPr txBox="1"/>
          <p:nvPr/>
        </p:nvSpPr>
        <p:spPr>
          <a:xfrm>
            <a:off x="8322502" y="991045"/>
            <a:ext cx="3319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needs to be processed in many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 of step </a:t>
            </a:r>
            <a:r>
              <a:rPr lang="en-US" i="1" dirty="0"/>
              <a:t>n</a:t>
            </a:r>
            <a:r>
              <a:rPr lang="en-US" dirty="0"/>
              <a:t> is input of step </a:t>
            </a:r>
            <a:r>
              <a:rPr lang="en-US" i="1" dirty="0"/>
              <a:t>n+1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step involves a different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you have data for 100’s of samples, you must do this 100’s of times, so organized + automated is best!</a:t>
            </a:r>
          </a:p>
        </p:txBody>
      </p:sp>
    </p:spTree>
    <p:extLst>
      <p:ext uri="{BB962C8B-B14F-4D97-AF65-F5344CB8AC3E}">
        <p14:creationId xmlns:p14="http://schemas.microsoft.com/office/powerpoint/2010/main" val="10552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3538-F747-B7E7-7A89-FC6660FA3333}"/>
              </a:ext>
            </a:extLst>
          </p:cNvPr>
          <p:cNvSpPr txBox="1"/>
          <p:nvPr/>
        </p:nvSpPr>
        <p:spPr>
          <a:xfrm>
            <a:off x="5446312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2981B_1.fastq.gz</a:t>
            </a:r>
          </a:p>
          <a:p>
            <a:r>
              <a:rPr lang="en-US" sz="1200" dirty="0"/>
              <a:t>2981B_2.fastq.gz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22758-CF76-AB0D-441E-2B1085F56F02}"/>
              </a:ext>
            </a:extLst>
          </p:cNvPr>
          <p:cNvCxnSpPr>
            <a:cxnSpLocks/>
          </p:cNvCxnSpPr>
          <p:nvPr/>
        </p:nvCxnSpPr>
        <p:spPr>
          <a:xfrm>
            <a:off x="6064322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AC3A24-1D73-823D-C97B-EB9EC1B035BC}"/>
              </a:ext>
            </a:extLst>
          </p:cNvPr>
          <p:cNvSpPr txBox="1"/>
          <p:nvPr/>
        </p:nvSpPr>
        <p:spPr>
          <a:xfrm>
            <a:off x="5010295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01_trimmed/2981B_1.fastq.gz</a:t>
            </a:r>
          </a:p>
          <a:p>
            <a:r>
              <a:rPr lang="en-US" sz="1200" dirty="0"/>
              <a:t>01_trimmed/ 2981B_2.fastq.gz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6963-8795-F213-90A0-6E130BA2B0BA}"/>
              </a:ext>
            </a:extLst>
          </p:cNvPr>
          <p:cNvCxnSpPr>
            <a:cxnSpLocks/>
          </p:cNvCxnSpPr>
          <p:nvPr/>
        </p:nvCxnSpPr>
        <p:spPr>
          <a:xfrm>
            <a:off x="6064322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AEAB03-90A3-97B6-4B33-57666CFC9B06}"/>
              </a:ext>
            </a:extLst>
          </p:cNvPr>
          <p:cNvSpPr txBox="1"/>
          <p:nvPr/>
        </p:nvSpPr>
        <p:spPr>
          <a:xfrm>
            <a:off x="5248039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02_aligned/2981B.bam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255BD-489A-0185-18D4-419F23B21A49}"/>
              </a:ext>
            </a:extLst>
          </p:cNvPr>
          <p:cNvCxnSpPr>
            <a:cxnSpLocks/>
          </p:cNvCxnSpPr>
          <p:nvPr/>
        </p:nvCxnSpPr>
        <p:spPr>
          <a:xfrm>
            <a:off x="6064322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D932AC-C405-9A23-85DC-F9C5EF0948C3}"/>
              </a:ext>
            </a:extLst>
          </p:cNvPr>
          <p:cNvSpPr txBox="1"/>
          <p:nvPr/>
        </p:nvSpPr>
        <p:spPr>
          <a:xfrm>
            <a:off x="5010295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02_aligned/2981B_dedup.bam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F7AA-999E-F50C-119B-99D8F371BD6E}"/>
              </a:ext>
            </a:extLst>
          </p:cNvPr>
          <p:cNvSpPr txBox="1"/>
          <p:nvPr/>
        </p:nvSpPr>
        <p:spPr>
          <a:xfrm>
            <a:off x="8927128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2982B_1.fastq.gz</a:t>
            </a:r>
          </a:p>
          <a:p>
            <a:r>
              <a:rPr lang="en-US" sz="1200" dirty="0"/>
              <a:t>2982B_2.fastq.gz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A5CEB-252C-D86C-DEC6-E700BA90E723}"/>
              </a:ext>
            </a:extLst>
          </p:cNvPr>
          <p:cNvCxnSpPr>
            <a:cxnSpLocks/>
          </p:cNvCxnSpPr>
          <p:nvPr/>
        </p:nvCxnSpPr>
        <p:spPr>
          <a:xfrm>
            <a:off x="9545138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66DF06-7B05-A3A3-53BE-4824EBF865C8}"/>
              </a:ext>
            </a:extLst>
          </p:cNvPr>
          <p:cNvSpPr txBox="1"/>
          <p:nvPr/>
        </p:nvSpPr>
        <p:spPr>
          <a:xfrm>
            <a:off x="8491111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01_trimmed/2982B_1.fastq.gz</a:t>
            </a:r>
          </a:p>
          <a:p>
            <a:r>
              <a:rPr lang="en-US" sz="1200" dirty="0"/>
              <a:t>01_trimmed/ 2982B_2.fastq.gz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414CD-29E2-D5C0-F128-5E8023388F36}"/>
              </a:ext>
            </a:extLst>
          </p:cNvPr>
          <p:cNvCxnSpPr>
            <a:cxnSpLocks/>
          </p:cNvCxnSpPr>
          <p:nvPr/>
        </p:nvCxnSpPr>
        <p:spPr>
          <a:xfrm>
            <a:off x="9545138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6D2ED-8FF1-482B-4C12-5F3F4A3B7B72}"/>
              </a:ext>
            </a:extLst>
          </p:cNvPr>
          <p:cNvSpPr txBox="1"/>
          <p:nvPr/>
        </p:nvSpPr>
        <p:spPr>
          <a:xfrm>
            <a:off x="8728855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02_aligned/2982B.bam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13462-E5E6-CBAE-9FCD-FE2CA642041B}"/>
              </a:ext>
            </a:extLst>
          </p:cNvPr>
          <p:cNvCxnSpPr>
            <a:cxnSpLocks/>
          </p:cNvCxnSpPr>
          <p:nvPr/>
        </p:nvCxnSpPr>
        <p:spPr>
          <a:xfrm>
            <a:off x="9545138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A229C7-0CBA-9B26-CCE6-73DCA9A6307A}"/>
              </a:ext>
            </a:extLst>
          </p:cNvPr>
          <p:cNvSpPr txBox="1"/>
          <p:nvPr/>
        </p:nvSpPr>
        <p:spPr>
          <a:xfrm>
            <a:off x="8491111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02_aligned/2982B_dedup.bam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526AD-2A91-28E1-E0A6-FAE7EC7BE6C2}"/>
              </a:ext>
            </a:extLst>
          </p:cNvPr>
          <p:cNvSpPr txBox="1"/>
          <p:nvPr/>
        </p:nvSpPr>
        <p:spPr>
          <a:xfrm>
            <a:off x="6005588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AC7B2-3934-7666-1E1F-4AC658D59B43}"/>
              </a:ext>
            </a:extLst>
          </p:cNvPr>
          <p:cNvSpPr txBox="1"/>
          <p:nvPr/>
        </p:nvSpPr>
        <p:spPr>
          <a:xfrm>
            <a:off x="603947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B63EB-FEE5-1E69-95FC-0392250DF89B}"/>
              </a:ext>
            </a:extLst>
          </p:cNvPr>
          <p:cNvSpPr txBox="1"/>
          <p:nvPr/>
        </p:nvSpPr>
        <p:spPr>
          <a:xfrm>
            <a:off x="6025567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1085B-724A-E94E-D3D5-AE2E0872A937}"/>
              </a:ext>
            </a:extLst>
          </p:cNvPr>
          <p:cNvCxnSpPr>
            <a:cxnSpLocks/>
          </p:cNvCxnSpPr>
          <p:nvPr/>
        </p:nvCxnSpPr>
        <p:spPr>
          <a:xfrm>
            <a:off x="6064322" y="4880950"/>
            <a:ext cx="1196014" cy="8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F4BA0-B6C6-EB3B-CCAE-B8A4DFDE8883}"/>
              </a:ext>
            </a:extLst>
          </p:cNvPr>
          <p:cNvCxnSpPr>
            <a:cxnSpLocks/>
          </p:cNvCxnSpPr>
          <p:nvPr/>
        </p:nvCxnSpPr>
        <p:spPr>
          <a:xfrm flipH="1">
            <a:off x="8284464" y="4880950"/>
            <a:ext cx="1260674" cy="896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EA80B3-445F-D7CD-3D9D-17E0CAF910B5}"/>
              </a:ext>
            </a:extLst>
          </p:cNvPr>
          <p:cNvSpPr txBox="1"/>
          <p:nvPr/>
        </p:nvSpPr>
        <p:spPr>
          <a:xfrm>
            <a:off x="7128332" y="5065616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freebayes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DA7B3-2DAC-99B3-3CE4-5BC0FFE99F9D}"/>
              </a:ext>
            </a:extLst>
          </p:cNvPr>
          <p:cNvSpPr txBox="1"/>
          <p:nvPr/>
        </p:nvSpPr>
        <p:spPr>
          <a:xfrm>
            <a:off x="6987525" y="5842671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03_variants/</a:t>
            </a:r>
            <a:r>
              <a:rPr lang="en-US" sz="1200" dirty="0" err="1"/>
              <a:t>results.vcf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1C833E-8655-28B3-1963-E8132B36770D}"/>
              </a:ext>
            </a:extLst>
          </p:cNvPr>
          <p:cNvSpPr txBox="1"/>
          <p:nvPr/>
        </p:nvSpPr>
        <p:spPr>
          <a:xfrm>
            <a:off x="8663713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5C5242-ADA8-2C1F-9748-55C2C6B76E78}"/>
              </a:ext>
            </a:extLst>
          </p:cNvPr>
          <p:cNvSpPr txBox="1"/>
          <p:nvPr/>
        </p:nvSpPr>
        <p:spPr>
          <a:xfrm>
            <a:off x="850483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54E5A-B85D-8CD5-31F6-30C7E2D4F621}"/>
              </a:ext>
            </a:extLst>
          </p:cNvPr>
          <p:cNvSpPr txBox="1"/>
          <p:nvPr/>
        </p:nvSpPr>
        <p:spPr>
          <a:xfrm>
            <a:off x="8253924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5DB9A8-2A5C-C7C5-6507-00CDE926A845}"/>
              </a:ext>
            </a:extLst>
          </p:cNvPr>
          <p:cNvSpPr txBox="1"/>
          <p:nvPr/>
        </p:nvSpPr>
        <p:spPr>
          <a:xfrm>
            <a:off x="508087" y="1853118"/>
            <a:ext cx="1814143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RAW FASTQ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663AF-5FA2-7D3D-EAF8-D9C6245EE5FF}"/>
              </a:ext>
            </a:extLst>
          </p:cNvPr>
          <p:cNvSpPr txBox="1"/>
          <p:nvPr/>
        </p:nvSpPr>
        <p:spPr>
          <a:xfrm>
            <a:off x="1018750" y="3562797"/>
            <a:ext cx="78919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3B551-0605-7E32-F0CE-897F1C61D7B2}"/>
              </a:ext>
            </a:extLst>
          </p:cNvPr>
          <p:cNvSpPr txBox="1"/>
          <p:nvPr/>
        </p:nvSpPr>
        <p:spPr>
          <a:xfrm>
            <a:off x="315048" y="2778626"/>
            <a:ext cx="22002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CLEANED FASTQ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6E3F62-845A-9C78-BC14-F61FF594537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1415158" y="2314783"/>
            <a:ext cx="1" cy="4638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543A09A-F828-362E-169C-FAE81E553FF9}"/>
              </a:ext>
            </a:extLst>
          </p:cNvPr>
          <p:cNvSpPr txBox="1"/>
          <p:nvPr/>
        </p:nvSpPr>
        <p:spPr>
          <a:xfrm>
            <a:off x="169401" y="4393793"/>
            <a:ext cx="248760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 deduplicated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A8811-DD1B-F44A-C11F-B55ED7B9636D}"/>
              </a:ext>
            </a:extLst>
          </p:cNvPr>
          <p:cNvSpPr txBox="1"/>
          <p:nvPr/>
        </p:nvSpPr>
        <p:spPr>
          <a:xfrm>
            <a:off x="1077365" y="5693750"/>
            <a:ext cx="66127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VCF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CB89AE-407C-D34C-D46E-34DC610EB1CD}"/>
              </a:ext>
            </a:extLst>
          </p:cNvPr>
          <p:cNvCxnSpPr>
            <a:cxnSpLocks/>
          </p:cNvCxnSpPr>
          <p:nvPr/>
        </p:nvCxnSpPr>
        <p:spPr>
          <a:xfrm>
            <a:off x="1413203" y="3229506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BAFAE7-7E70-CD60-8229-374D45EC351D}"/>
              </a:ext>
            </a:extLst>
          </p:cNvPr>
          <p:cNvCxnSpPr>
            <a:cxnSpLocks/>
          </p:cNvCxnSpPr>
          <p:nvPr/>
        </p:nvCxnSpPr>
        <p:spPr>
          <a:xfrm>
            <a:off x="1413061" y="4059049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9B81F5-422B-3BB9-7945-80890AB7DC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407858" y="4868163"/>
            <a:ext cx="143" cy="8255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03F39CF-263E-1305-D02B-2616F466A860}"/>
              </a:ext>
            </a:extLst>
          </p:cNvPr>
          <p:cNvSpPr txBox="1"/>
          <p:nvPr/>
        </p:nvSpPr>
        <p:spPr>
          <a:xfrm>
            <a:off x="5539432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2C9218-12FD-25D6-1FD7-AFF7E1B149D2}"/>
              </a:ext>
            </a:extLst>
          </p:cNvPr>
          <p:cNvSpPr txBox="1"/>
          <p:nvPr/>
        </p:nvSpPr>
        <p:spPr>
          <a:xfrm>
            <a:off x="9024341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C5F7D8-9FF9-7E84-B59A-4A2F8762C9B9}"/>
              </a:ext>
            </a:extLst>
          </p:cNvPr>
          <p:cNvSpPr txBox="1"/>
          <p:nvPr/>
        </p:nvSpPr>
        <p:spPr>
          <a:xfrm>
            <a:off x="9024341" y="5864349"/>
            <a:ext cx="31437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step/program in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can be coded as a different </a:t>
            </a:r>
            <a:r>
              <a:rPr lang="en-US" b="1" dirty="0"/>
              <a:t>rule</a:t>
            </a:r>
            <a:r>
              <a:rPr lang="en-US" dirty="0"/>
              <a:t> in </a:t>
            </a:r>
            <a:r>
              <a:rPr lang="en-US" dirty="0" err="1"/>
              <a:t>snakemake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F49386-E128-82C0-EDE6-2C086B4E9C8B}"/>
              </a:ext>
            </a:extLst>
          </p:cNvPr>
          <p:cNvGrpSpPr/>
          <p:nvPr/>
        </p:nvGrpSpPr>
        <p:grpSpPr>
          <a:xfrm>
            <a:off x="2998047" y="2931025"/>
            <a:ext cx="1807036" cy="3376789"/>
            <a:chOff x="3186305" y="2931025"/>
            <a:chExt cx="1807036" cy="33767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A7E71C-FD2F-2D85-95E0-10BF7F152AE6}"/>
                </a:ext>
              </a:extLst>
            </p:cNvPr>
            <p:cNvSpPr txBox="1"/>
            <p:nvPr/>
          </p:nvSpPr>
          <p:spPr>
            <a:xfrm>
              <a:off x="3186305" y="4010734"/>
              <a:ext cx="1306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Files created by </a:t>
              </a:r>
              <a:r>
                <a:rPr lang="en-US" dirty="0" err="1"/>
                <a:t>snakemake</a:t>
              </a:r>
              <a:endParaRPr lang="en-US" dirty="0"/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E8F9328D-2907-D214-9F42-02D66A23D391}"/>
                </a:ext>
              </a:extLst>
            </p:cNvPr>
            <p:cNvSpPr/>
            <p:nvPr/>
          </p:nvSpPr>
          <p:spPr>
            <a:xfrm>
              <a:off x="4581654" y="2931025"/>
              <a:ext cx="411687" cy="337678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47CA8-D7EB-9109-A5C2-E29688CEBF03}"/>
              </a:ext>
            </a:extLst>
          </p:cNvPr>
          <p:cNvGrpSpPr/>
          <p:nvPr/>
        </p:nvGrpSpPr>
        <p:grpSpPr>
          <a:xfrm>
            <a:off x="2998047" y="1768375"/>
            <a:ext cx="1818546" cy="646331"/>
            <a:chOff x="3186305" y="1768375"/>
            <a:chExt cx="1818546" cy="646331"/>
          </a:xfrm>
        </p:grpSpPr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16401C1A-90E2-18F1-44C1-841FB36B7822}"/>
                </a:ext>
              </a:extLst>
            </p:cNvPr>
            <p:cNvSpPr/>
            <p:nvPr/>
          </p:nvSpPr>
          <p:spPr>
            <a:xfrm>
              <a:off x="4593164" y="1895658"/>
              <a:ext cx="411687" cy="403882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629C0B-8D28-54F8-0DF8-242E1A451D31}"/>
                </a:ext>
              </a:extLst>
            </p:cNvPr>
            <p:cNvSpPr txBox="1"/>
            <p:nvPr/>
          </p:nvSpPr>
          <p:spPr>
            <a:xfrm>
              <a:off x="3186305" y="1768375"/>
              <a:ext cx="130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input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5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1081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Advantages (some) of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512064" y="1133856"/>
            <a:ext cx="7936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finds all tasks that can be done independently to make the final output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for WGS workflow, all analyses can be done per sample before the variant-calling stage, which combines information across samples to detect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submit each independent task as a </a:t>
            </a:r>
            <a:r>
              <a:rPr lang="en-US" i="1" dirty="0"/>
              <a:t>separate job </a:t>
            </a:r>
            <a:r>
              <a:rPr lang="en-US" dirty="0"/>
              <a:t>on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fails or gets interrupted, it can pick up from where it left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one task is done, </a:t>
            </a:r>
            <a:r>
              <a:rPr lang="en-US" dirty="0" err="1"/>
              <a:t>snakemake</a:t>
            </a:r>
            <a:r>
              <a:rPr lang="en-US" dirty="0"/>
              <a:t> automatically starts the next one without needing input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rerun all your analyses, </a:t>
            </a:r>
            <a:r>
              <a:rPr lang="en-US" dirty="0" err="1"/>
              <a:t>snakemake</a:t>
            </a:r>
            <a:r>
              <a:rPr lang="en-US" dirty="0"/>
              <a:t> makes it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others to reproduce your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you analyze your data, you realize one of your programs should be run differently (this often happens to 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get new samples and need to put them through the same set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</a:t>
            </a:r>
            <a:r>
              <a:rPr lang="en-US" dirty="0" err="1"/>
              <a:t>conda</a:t>
            </a:r>
            <a:r>
              <a:rPr lang="en-US" dirty="0"/>
              <a:t> or docker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Many workflows have already been made that you can use</a:t>
            </a:r>
          </a:p>
        </p:txBody>
      </p:sp>
    </p:spTree>
    <p:extLst>
      <p:ext uri="{BB962C8B-B14F-4D97-AF65-F5344CB8AC3E}">
        <p14:creationId xmlns:p14="http://schemas.microsoft.com/office/powerpoint/2010/main" val="49670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Important </a:t>
            </a:r>
            <a:r>
              <a:rPr lang="en-US" dirty="0" err="1"/>
              <a:t>snakemake</a:t>
            </a:r>
            <a:r>
              <a:rPr lang="en-US" dirty="0"/>
              <a:t>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640080" y="1563624"/>
            <a:ext cx="7936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–dry-run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a ‘dry-run’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--cores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running </a:t>
            </a:r>
            <a:r>
              <a:rPr lang="en-US" dirty="0" err="1"/>
              <a:t>snakemake</a:t>
            </a:r>
            <a:r>
              <a:rPr lang="en-US" dirty="0"/>
              <a:t> workflow with 20 cores/</a:t>
            </a:r>
            <a:r>
              <a:rPr lang="en-US" dirty="0" err="1"/>
              <a:t>cpus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err="1"/>
              <a:t>snakemake</a:t>
            </a:r>
            <a:r>
              <a:rPr lang="en-US" dirty="0"/>
              <a:t> workflow wherever this command is run; this doesn’t submit many jobs, one per independent task, as this requires a little extra work beyond the scope of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--unlock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your </a:t>
            </a:r>
            <a:r>
              <a:rPr lang="en-US" dirty="0" err="1"/>
              <a:t>snakemake</a:t>
            </a:r>
            <a:r>
              <a:rPr lang="en-US" dirty="0"/>
              <a:t> job was cancelled while running, it will lock the directory so that  subsequent </a:t>
            </a:r>
            <a:r>
              <a:rPr lang="en-US" dirty="0" err="1"/>
              <a:t>snakemake</a:t>
            </a:r>
            <a:r>
              <a:rPr lang="en-US" dirty="0"/>
              <a:t> runs will not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--rerun-incomplete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directory is unlocked, rerun the workflow, telling </a:t>
            </a:r>
            <a:r>
              <a:rPr lang="en-US" dirty="0" err="1"/>
              <a:t>snakemake</a:t>
            </a:r>
            <a:r>
              <a:rPr lang="en-US" dirty="0"/>
              <a:t> to re-do any tasks that did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17438" y="1245827"/>
            <a:ext cx="10954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is a python-based workflow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workflow consists of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en-US" sz="2400" dirty="0"/>
              <a:t> that have the following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: file(s) that must exist for rule to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: file(s) that must exist after rule runs, otherwise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: the code that the rule must use to go from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if running a BASH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for python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Snakemake · GitHub">
            <a:extLst>
              <a:ext uri="{FF2B5EF4-FFF2-40B4-BE49-F238E27FC236}">
                <a16:creationId xmlns:a16="http://schemas.microsoft.com/office/drawing/2014/main" id="{E0AFFAEA-5623-E561-49BD-6CC6A958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18" y="-446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CD2D75-FEC5-FCE6-6A30-53C31EA97187}"/>
              </a:ext>
            </a:extLst>
          </p:cNvPr>
          <p:cNvSpPr>
            <a:spLocks noChangeAspect="1"/>
          </p:cNvSpPr>
          <p:nvPr/>
        </p:nvSpPr>
        <p:spPr>
          <a:xfrm>
            <a:off x="3306528" y="4930052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FF0E8-6D6A-B54A-5069-217ABF6FF8C1}"/>
              </a:ext>
            </a:extLst>
          </p:cNvPr>
          <p:cNvSpPr txBox="1"/>
          <p:nvPr/>
        </p:nvSpPr>
        <p:spPr>
          <a:xfrm>
            <a:off x="3306528" y="493005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EA5EDD-EDBB-476D-7EEC-C288C9216A17}"/>
              </a:ext>
            </a:extLst>
          </p:cNvPr>
          <p:cNvCxnSpPr>
            <a:cxnSpLocks/>
          </p:cNvCxnSpPr>
          <p:nvPr/>
        </p:nvCxnSpPr>
        <p:spPr>
          <a:xfrm>
            <a:off x="5405113" y="5369080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690D2-5CEC-D4C1-8122-68ACD5E48F9E}"/>
              </a:ext>
            </a:extLst>
          </p:cNvPr>
          <p:cNvSpPr txBox="1"/>
          <p:nvPr/>
        </p:nvSpPr>
        <p:spPr>
          <a:xfrm>
            <a:off x="5494390" y="5040443"/>
            <a:ext cx="120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</a:t>
            </a:r>
          </a:p>
          <a:p>
            <a:pPr algn="ctr"/>
            <a:r>
              <a:rPr lang="en-US" dirty="0"/>
              <a:t>runs command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F1EA0-4BF6-7FCE-28E1-B4976ACBA8A9}"/>
              </a:ext>
            </a:extLst>
          </p:cNvPr>
          <p:cNvSpPr>
            <a:spLocks noChangeAspect="1"/>
          </p:cNvSpPr>
          <p:nvPr/>
        </p:nvSpPr>
        <p:spPr>
          <a:xfrm>
            <a:off x="7510835" y="492830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34CA6-1E93-61AB-5777-A27F5EDB9941}"/>
              </a:ext>
            </a:extLst>
          </p:cNvPr>
          <p:cNvSpPr txBox="1"/>
          <p:nvPr/>
        </p:nvSpPr>
        <p:spPr>
          <a:xfrm>
            <a:off x="7510835" y="49283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</a:t>
            </a:r>
          </a:p>
        </p:txBody>
      </p:sp>
    </p:spTree>
    <p:extLst>
      <p:ext uri="{BB962C8B-B14F-4D97-AF65-F5344CB8AC3E}">
        <p14:creationId xmlns:p14="http://schemas.microsoft.com/office/powerpoint/2010/main" val="22589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404205" y="1273343"/>
            <a:ext cx="10924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single </a:t>
            </a:r>
            <a:r>
              <a:rPr lang="en-US" sz="2400" b="1" dirty="0"/>
              <a:t>rule</a:t>
            </a:r>
            <a:r>
              <a:rPr lang="en-US" sz="2400" dirty="0"/>
              <a:t> run on many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give </a:t>
            </a:r>
            <a:r>
              <a:rPr lang="en-US" sz="2400" dirty="0" err="1"/>
              <a:t>snakemake</a:t>
            </a:r>
            <a:r>
              <a:rPr lang="en-US" sz="2400" dirty="0"/>
              <a:t> many cores, it will run </a:t>
            </a:r>
            <a:r>
              <a:rPr lang="en-US" sz="2400" i="1" dirty="0"/>
              <a:t>independent</a:t>
            </a:r>
            <a:r>
              <a:rPr lang="en-US" sz="2400" dirty="0"/>
              <a:t> rules in parallel and finish much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03C4D8-1474-9850-13B3-C1ADA2BDE11E}"/>
              </a:ext>
            </a:extLst>
          </p:cNvPr>
          <p:cNvGrpSpPr/>
          <p:nvPr/>
        </p:nvGrpSpPr>
        <p:grpSpPr>
          <a:xfrm>
            <a:off x="1365662" y="2637012"/>
            <a:ext cx="8307349" cy="1506485"/>
            <a:chOff x="1365662" y="3100144"/>
            <a:chExt cx="8307349" cy="1506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D0C22F-9892-3294-A0F4-C239CC24A1CB}"/>
                </a:ext>
              </a:extLst>
            </p:cNvPr>
            <p:cNvGrpSpPr/>
            <p:nvPr/>
          </p:nvGrpSpPr>
          <p:grpSpPr>
            <a:xfrm>
              <a:off x="1365662" y="3101896"/>
              <a:ext cx="1652648" cy="1504733"/>
              <a:chOff x="819397" y="3197341"/>
              <a:chExt cx="1652648" cy="15047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9562DB-D680-E756-0476-B3580BA4C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03FCBA-29D3-2D64-7470-4241AEA2A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6FFF87-0CC6-AA74-4600-0F9FBEC37D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D063B7-F158-627A-604A-9DF4D013973E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file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33C325-6B79-2DE0-5614-9DF3E85429EA}"/>
                </a:ext>
              </a:extLst>
            </p:cNvPr>
            <p:cNvCxnSpPr>
              <a:cxnSpLocks/>
            </p:cNvCxnSpPr>
            <p:nvPr/>
          </p:nvCxnSpPr>
          <p:spPr>
            <a:xfrm>
              <a:off x="3648693" y="3518728"/>
              <a:ext cx="13775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5C6E8-57E3-8771-25F6-8985E873B6B9}"/>
                </a:ext>
              </a:extLst>
            </p:cNvPr>
            <p:cNvSpPr txBox="1"/>
            <p:nvPr/>
          </p:nvSpPr>
          <p:spPr>
            <a:xfrm>
              <a:off x="3737970" y="3190091"/>
              <a:ext cx="12001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rule</a:t>
              </a:r>
            </a:p>
            <a:p>
              <a:pPr algn="ctr"/>
              <a:r>
                <a:rPr lang="en-US" dirty="0"/>
                <a:t>runs command on each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DF2CE4-A599-7763-970B-5DAE560335B1}"/>
                </a:ext>
              </a:extLst>
            </p:cNvPr>
            <p:cNvGrpSpPr/>
            <p:nvPr/>
          </p:nvGrpSpPr>
          <p:grpSpPr>
            <a:xfrm>
              <a:off x="5569969" y="3100144"/>
              <a:ext cx="1652648" cy="1504733"/>
              <a:chOff x="819397" y="3197341"/>
              <a:chExt cx="1652648" cy="150473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234C5-EC24-7B14-C991-22AC66239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973D96-8DD1-7EC8-A86C-B92BD2003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254D4-E214-95EE-62F9-F40CA62C6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BDDEC-F48D-AD2C-292F-EBBAA08157A3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file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3EB58B-9CFC-444A-251B-7C43C2501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1410" y="3103184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5B58B5-C602-0458-D55C-CBFDBFF0D7C1}"/>
                </a:ext>
              </a:extLst>
            </p:cNvPr>
            <p:cNvSpPr txBox="1"/>
            <p:nvPr/>
          </p:nvSpPr>
          <p:spPr>
            <a:xfrm>
              <a:off x="8301411" y="310318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combined output file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18CAD-8C5B-F3E7-A1E8-DC7AD7CF8262}"/>
                </a:ext>
              </a:extLst>
            </p:cNvPr>
            <p:cNvSpPr txBox="1"/>
            <p:nvPr/>
          </p:nvSpPr>
          <p:spPr>
            <a:xfrm>
              <a:off x="7549684" y="3592485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6858C2-EE3B-2B97-FFCE-35097EDED897}"/>
              </a:ext>
            </a:extLst>
          </p:cNvPr>
          <p:cNvSpPr txBox="1"/>
          <p:nvPr/>
        </p:nvSpPr>
        <p:spPr>
          <a:xfrm>
            <a:off x="404205" y="4653092"/>
            <a:ext cx="10117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bioinformatics: many raw FASTQ files, rule runs program to process/clean each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climate research: process satellite imagery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2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9400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rules, the output of </a:t>
            </a:r>
            <a:r>
              <a:rPr lang="en-US" sz="2400" b="1" dirty="0"/>
              <a:t>rule 1 </a:t>
            </a:r>
            <a:r>
              <a:rPr lang="en-US" sz="2400" dirty="0"/>
              <a:t>is the input of </a:t>
            </a:r>
            <a:r>
              <a:rPr lang="en-US" sz="2400" b="1" dirty="0"/>
              <a:t>rule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</a:t>
            </a:r>
            <a:r>
              <a:rPr lang="en-US" sz="2400" b="1" dirty="0"/>
              <a:t>rule 1 </a:t>
            </a:r>
            <a:r>
              <a:rPr lang="en-US" sz="2400" dirty="0"/>
              <a:t>finishes, </a:t>
            </a:r>
            <a:r>
              <a:rPr lang="en-US" sz="2400" b="1" dirty="0"/>
              <a:t>rule 2</a:t>
            </a:r>
            <a:r>
              <a:rPr lang="en-US" sz="2400" dirty="0"/>
              <a:t> automatically begins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2BC4D-D117-4EBB-3300-454E5EAF0EF8}"/>
              </a:ext>
            </a:extLst>
          </p:cNvPr>
          <p:cNvGrpSpPr/>
          <p:nvPr/>
        </p:nvGrpSpPr>
        <p:grpSpPr>
          <a:xfrm>
            <a:off x="1365662" y="2638764"/>
            <a:ext cx="1652648" cy="1504733"/>
            <a:chOff x="819397" y="3197341"/>
            <a:chExt cx="1652648" cy="15047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E63FAC-4D05-74E4-81E1-0B0D20821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68CDE1-85D4-9A83-CA5D-3A493FA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9C1531-3DA3-07F1-B9BA-432725F9E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EB15CC-C7E7-24F0-3321-A5EDAB0B0F50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A5C71-2266-5718-1AB5-21395B269783}"/>
              </a:ext>
            </a:extLst>
          </p:cNvPr>
          <p:cNvCxnSpPr>
            <a:cxnSpLocks/>
          </p:cNvCxnSpPr>
          <p:nvPr/>
        </p:nvCxnSpPr>
        <p:spPr>
          <a:xfrm>
            <a:off x="3648693" y="3055596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A139EF-1B01-5ECA-CD69-9FB38DAE9FB7}"/>
              </a:ext>
            </a:extLst>
          </p:cNvPr>
          <p:cNvSpPr txBox="1"/>
          <p:nvPr/>
        </p:nvSpPr>
        <p:spPr>
          <a:xfrm>
            <a:off x="3737970" y="2726959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8C6555-3AE3-7532-FDDE-C1634944D557}"/>
              </a:ext>
            </a:extLst>
          </p:cNvPr>
          <p:cNvGrpSpPr/>
          <p:nvPr/>
        </p:nvGrpSpPr>
        <p:grpSpPr>
          <a:xfrm>
            <a:off x="5569969" y="2637012"/>
            <a:ext cx="1652648" cy="1504733"/>
            <a:chOff x="819397" y="3197341"/>
            <a:chExt cx="1652648" cy="15047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D2C994-E2F5-DA3D-9CC9-214F61D52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03268F-7694-6F0F-14A6-05B45F464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94AEBA-D4EE-C839-6A8B-5D9C9680A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0F6179-21C9-63A5-0D9F-8E0965992620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657B42-BFCA-0640-B851-B2883A5AFED2}"/>
              </a:ext>
            </a:extLst>
          </p:cNvPr>
          <p:cNvGrpSpPr/>
          <p:nvPr/>
        </p:nvGrpSpPr>
        <p:grpSpPr>
          <a:xfrm>
            <a:off x="1365662" y="5244902"/>
            <a:ext cx="1652648" cy="1504733"/>
            <a:chOff x="819397" y="3197341"/>
            <a:chExt cx="1652648" cy="150473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85E27C-09E8-C908-E2BE-D4A58FE3C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D03502-88A4-A822-1308-CC56322D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396BE2-B915-35CC-9FAE-3EC5000D7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E288E6-4B5F-C2EB-25B8-0FC45D9559EC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A88FEC-2E70-7C35-1063-FC45B78F4C68}"/>
              </a:ext>
            </a:extLst>
          </p:cNvPr>
          <p:cNvCxnSpPr>
            <a:cxnSpLocks/>
          </p:cNvCxnSpPr>
          <p:nvPr/>
        </p:nvCxnSpPr>
        <p:spPr>
          <a:xfrm>
            <a:off x="3648693" y="5661734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469223-D576-53A2-191F-E73CD665DAA4}"/>
              </a:ext>
            </a:extLst>
          </p:cNvPr>
          <p:cNvSpPr txBox="1"/>
          <p:nvPr/>
        </p:nvSpPr>
        <p:spPr>
          <a:xfrm>
            <a:off x="3737970" y="5333097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3992FC-114E-C963-889F-9DD6356C1F92}"/>
              </a:ext>
            </a:extLst>
          </p:cNvPr>
          <p:cNvGrpSpPr/>
          <p:nvPr/>
        </p:nvGrpSpPr>
        <p:grpSpPr>
          <a:xfrm>
            <a:off x="5569969" y="5243150"/>
            <a:ext cx="1652648" cy="1504733"/>
            <a:chOff x="819397" y="3197341"/>
            <a:chExt cx="1652648" cy="15047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4C309D-BCD4-D98A-6201-675C44CF9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0C28298-406B-BC85-8067-85F0D95B9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3C5EA-053C-AE70-DCB4-6EE61B206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916E8D-0610-ED8F-C8AF-778C827C1499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728994E-B8F7-2161-DD02-1C922772699C}"/>
              </a:ext>
            </a:extLst>
          </p:cNvPr>
          <p:cNvSpPr>
            <a:spLocks noChangeAspect="1"/>
          </p:cNvSpPr>
          <p:nvPr/>
        </p:nvSpPr>
        <p:spPr>
          <a:xfrm>
            <a:off x="8201588" y="524315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3E37ECF-5C86-AD00-35BC-80CC46845038}"/>
              </a:ext>
            </a:extLst>
          </p:cNvPr>
          <p:cNvSpPr txBox="1"/>
          <p:nvPr/>
        </p:nvSpPr>
        <p:spPr>
          <a:xfrm>
            <a:off x="8201589" y="52431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output file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85935AB-414F-DE79-1CE4-36B72CF94BD2}"/>
              </a:ext>
            </a:extLst>
          </p:cNvPr>
          <p:cNvSpPr txBox="1"/>
          <p:nvPr/>
        </p:nvSpPr>
        <p:spPr>
          <a:xfrm>
            <a:off x="7449862" y="57324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B0F8ED8-A1FE-83BE-970D-7B153CA60D6A}"/>
              </a:ext>
            </a:extLst>
          </p:cNvPr>
          <p:cNvCxnSpPr/>
          <p:nvPr/>
        </p:nvCxnSpPr>
        <p:spPr>
          <a:xfrm>
            <a:off x="7449862" y="3006344"/>
            <a:ext cx="945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EB1D231-4E25-43FC-05C7-D7B2E297C100}"/>
              </a:ext>
            </a:extLst>
          </p:cNvPr>
          <p:cNvCxnSpPr>
            <a:cxnSpLocks/>
          </p:cNvCxnSpPr>
          <p:nvPr/>
        </p:nvCxnSpPr>
        <p:spPr>
          <a:xfrm>
            <a:off x="8395855" y="2994469"/>
            <a:ext cx="0" cy="1667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08C4BA-D633-E0B2-FAF5-C3C1A0EA5FBA}"/>
              </a:ext>
            </a:extLst>
          </p:cNvPr>
          <p:cNvCxnSpPr>
            <a:cxnSpLocks/>
          </p:cNvCxnSpPr>
          <p:nvPr/>
        </p:nvCxnSpPr>
        <p:spPr>
          <a:xfrm flipH="1" flipV="1">
            <a:off x="629392" y="4662356"/>
            <a:ext cx="7766463" cy="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BAA42B6-CF97-1EC0-9F04-BFFC77CC4784}"/>
              </a:ext>
            </a:extLst>
          </p:cNvPr>
          <p:cNvCxnSpPr>
            <a:cxnSpLocks/>
          </p:cNvCxnSpPr>
          <p:nvPr/>
        </p:nvCxnSpPr>
        <p:spPr>
          <a:xfrm>
            <a:off x="637059" y="4662356"/>
            <a:ext cx="0" cy="1227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59E758-84B5-1D48-5791-6991383DAACC}"/>
              </a:ext>
            </a:extLst>
          </p:cNvPr>
          <p:cNvCxnSpPr>
            <a:cxnSpLocks/>
          </p:cNvCxnSpPr>
          <p:nvPr/>
        </p:nvCxnSpPr>
        <p:spPr>
          <a:xfrm>
            <a:off x="629392" y="5889481"/>
            <a:ext cx="5462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98CBF8E-B3E9-1D59-15CA-1311864C17AB}"/>
              </a:ext>
            </a:extLst>
          </p:cNvPr>
          <p:cNvSpPr txBox="1"/>
          <p:nvPr/>
        </p:nvSpPr>
        <p:spPr>
          <a:xfrm>
            <a:off x="2332510" y="4346974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 output == rule 2 input</a:t>
            </a:r>
          </a:p>
        </p:txBody>
      </p:sp>
    </p:spTree>
    <p:extLst>
      <p:ext uri="{BB962C8B-B14F-4D97-AF65-F5344CB8AC3E}">
        <p14:creationId xmlns:p14="http://schemas.microsoft.com/office/powerpoint/2010/main" val="1077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other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1139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doesn’t know what each rule is doing, treats as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just knows a rule finished successfully if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file(s) specified in the rule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 get created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code in the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/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section didn’t exit with an error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13362-D8D2-F79C-3389-C1461FD45520}"/>
              </a:ext>
            </a:extLst>
          </p:cNvPr>
          <p:cNvSpPr txBox="1"/>
          <p:nvPr/>
        </p:nvSpPr>
        <p:spPr>
          <a:xfrm>
            <a:off x="283463" y="5438447"/>
            <a:ext cx="991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Rules get put into a ‘</a:t>
            </a:r>
            <a:r>
              <a:rPr lang="en-US" sz="2400" dirty="0" err="1"/>
              <a:t>Snakefile</a:t>
            </a:r>
            <a:r>
              <a:rPr lang="en-US" sz="2400" dirty="0"/>
              <a:t>’ that get run using the ‘</a:t>
            </a:r>
            <a:r>
              <a:rPr lang="en-US" sz="2400" dirty="0" err="1"/>
              <a:t>snakemake</a:t>
            </a:r>
            <a:r>
              <a:rPr lang="en-US" sz="2400" dirty="0"/>
              <a:t>’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6D163-D68C-BB6E-9BB3-9A78107C6628}"/>
              </a:ext>
            </a:extLst>
          </p:cNvPr>
          <p:cNvSpPr txBox="1"/>
          <p:nvPr/>
        </p:nvSpPr>
        <p:spPr>
          <a:xfrm>
            <a:off x="283464" y="4021918"/>
            <a:ext cx="1139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make a workflow with several steps, the name of the output file of rule 1 </a:t>
            </a:r>
            <a:r>
              <a:rPr lang="en-US" sz="2400" b="1" i="1" u="sng" dirty="0"/>
              <a:t>has to be identical</a:t>
            </a:r>
            <a:r>
              <a:rPr lang="en-US" sz="2400" dirty="0"/>
              <a:t> to input file name of rule 2</a:t>
            </a:r>
          </a:p>
        </p:txBody>
      </p:sp>
    </p:spTree>
    <p:extLst>
      <p:ext uri="{BB962C8B-B14F-4D97-AF65-F5344CB8AC3E}">
        <p14:creationId xmlns:p14="http://schemas.microsoft.com/office/powerpoint/2010/main" val="41708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6256E-08E9-9C6A-D404-9DB00A1D5F85}"/>
              </a:ext>
            </a:extLst>
          </p:cNvPr>
          <p:cNvSpPr>
            <a:spLocks noChangeAspect="1"/>
          </p:cNvSpPr>
          <p:nvPr/>
        </p:nvSpPr>
        <p:spPr>
          <a:xfrm>
            <a:off x="1781298" y="3961543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3EBF3-B84F-3966-5CCB-76AEBBF9FF01}"/>
              </a:ext>
            </a:extLst>
          </p:cNvPr>
          <p:cNvSpPr txBox="1"/>
          <p:nvPr/>
        </p:nvSpPr>
        <p:spPr>
          <a:xfrm>
            <a:off x="1781298" y="396154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seq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56378D-1552-9B34-9FA2-69F4EAE1EECE}"/>
              </a:ext>
            </a:extLst>
          </p:cNvPr>
          <p:cNvCxnSpPr>
            <a:cxnSpLocks/>
          </p:cNvCxnSpPr>
          <p:nvPr/>
        </p:nvCxnSpPr>
        <p:spPr>
          <a:xfrm>
            <a:off x="3648693" y="4378375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6AAF2C-61E1-FFCC-5041-02E6B64F27EE}"/>
              </a:ext>
            </a:extLst>
          </p:cNvPr>
          <p:cNvSpPr txBox="1"/>
          <p:nvPr/>
        </p:nvSpPr>
        <p:spPr>
          <a:xfrm>
            <a:off x="3737970" y="4049738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579A7-2520-C48E-0E95-CCE38C6D01D8}"/>
              </a:ext>
            </a:extLst>
          </p:cNvPr>
          <p:cNvSpPr>
            <a:spLocks noChangeAspect="1"/>
          </p:cNvSpPr>
          <p:nvPr/>
        </p:nvSpPr>
        <p:spPr>
          <a:xfrm>
            <a:off x="5569969" y="3959791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02D761-0F1B-2558-F6E0-7CC842863EC1}"/>
              </a:ext>
            </a:extLst>
          </p:cNvPr>
          <p:cNvSpPr txBox="1"/>
          <p:nvPr/>
        </p:nvSpPr>
        <p:spPr>
          <a:xfrm>
            <a:off x="5569969" y="395979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seq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A0B549-C095-9881-89F4-79698334E484}"/>
              </a:ext>
            </a:extLst>
          </p:cNvPr>
          <p:cNvCxnSpPr>
            <a:cxnSpLocks/>
          </p:cNvCxnSpPr>
          <p:nvPr/>
        </p:nvCxnSpPr>
        <p:spPr>
          <a:xfrm>
            <a:off x="7392937" y="4378375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AB3E56-5C25-3F05-E935-1DC14A0EB4DA}"/>
              </a:ext>
            </a:extLst>
          </p:cNvPr>
          <p:cNvSpPr txBox="1"/>
          <p:nvPr/>
        </p:nvSpPr>
        <p:spPr>
          <a:xfrm>
            <a:off x="7482214" y="4049738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3DE90D-38B7-FA26-398F-E4F31EC4F092}"/>
              </a:ext>
            </a:extLst>
          </p:cNvPr>
          <p:cNvSpPr>
            <a:spLocks noChangeAspect="1"/>
          </p:cNvSpPr>
          <p:nvPr/>
        </p:nvSpPr>
        <p:spPr>
          <a:xfrm>
            <a:off x="9314213" y="3959791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0711-E0CE-E254-B737-C5B246179893}"/>
              </a:ext>
            </a:extLst>
          </p:cNvPr>
          <p:cNvSpPr txBox="1"/>
          <p:nvPr/>
        </p:nvSpPr>
        <p:spPr>
          <a:xfrm>
            <a:off x="9314213" y="3959791"/>
            <a:ext cx="12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rev. comp. DNA seq</a:t>
            </a:r>
          </a:p>
        </p:txBody>
      </p:sp>
    </p:spTree>
    <p:extLst>
      <p:ext uri="{BB962C8B-B14F-4D97-AF65-F5344CB8AC3E}">
        <p14:creationId xmlns:p14="http://schemas.microsoft.com/office/powerpoint/2010/main" val="35720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95C3B-1D9E-F345-909A-28777C20B5E8}"/>
              </a:ext>
            </a:extLst>
          </p:cNvPr>
          <p:cNvSpPr txBox="1"/>
          <p:nvPr/>
        </p:nvSpPr>
        <p:spPr>
          <a:xfrm>
            <a:off x="6096" y="3229715"/>
            <a:ext cx="624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Special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rule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written towards top 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rule, with only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the final file(s) of the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to get file(s)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3B4DB-AB45-AD87-56BD-D1F43CE6A00D}"/>
              </a:ext>
            </a:extLst>
          </p:cNvPr>
          <p:cNvSpPr txBox="1"/>
          <p:nvPr/>
        </p:nvSpPr>
        <p:spPr>
          <a:xfrm>
            <a:off x="6096" y="5080272"/>
            <a:ext cx="578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all other rules can be written in any order, named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in which order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869279-A4D5-937A-23B1-FD82BFF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35" y="1257808"/>
            <a:ext cx="5983941" cy="3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304982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(advanced)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7337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can handle many files or data sets, using ‘wildcards’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‘wildcards’ can be used to </a:t>
            </a:r>
            <a:r>
              <a:rPr lang="en-US" b="1" dirty="0"/>
              <a:t>expand</a:t>
            </a:r>
            <a:r>
              <a:rPr lang="en-US" dirty="0"/>
              <a:t> rules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expand('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somedir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/{sample}.txt, sample=SAMPLE_NAMES)</a:t>
            </a:r>
            <a:r>
              <a:rPr lang="en-US" b="0" i="0" dirty="0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Where SAMPLES is a list of sample names that we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F60C3-4521-B2B5-A9FA-563A4525F050}"/>
              </a:ext>
            </a:extLst>
          </p:cNvPr>
          <p:cNvSpPr txBox="1"/>
          <p:nvPr/>
        </p:nvSpPr>
        <p:spPr>
          <a:xfrm>
            <a:off x="7787825" y="3949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0F7CA3-C378-DABF-06CB-2B2AC57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07" y="4436997"/>
            <a:ext cx="7772400" cy="2227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D291-813C-F185-775E-400D9123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33" y="3568630"/>
            <a:ext cx="8249548" cy="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55578</TotalTime>
  <Words>1347</Words>
  <Application>Microsoft Macintosh PowerPoint</Application>
  <PresentationFormat>Widescreen</PresentationFormat>
  <Paragraphs>206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brianjohnarnold@gmail.com</cp:lastModifiedBy>
  <cp:revision>174</cp:revision>
  <dcterms:created xsi:type="dcterms:W3CDTF">2023-10-23T14:53:07Z</dcterms:created>
  <dcterms:modified xsi:type="dcterms:W3CDTF">2024-02-02T19:53:22Z</dcterms:modified>
</cp:coreProperties>
</file>