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0" y="653760"/>
            <a:ext cx="9143280" cy="222120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2;p2" descr=""/>
          <p:cNvPicPr/>
          <p:nvPr/>
        </p:nvPicPr>
        <p:blipFill>
          <a:blip r:embed="rId3"/>
          <a:stretch/>
        </p:blipFill>
        <p:spPr>
          <a:xfrm>
            <a:off x="3395880" y="3757320"/>
            <a:ext cx="2351160" cy="64908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590400" y="4583520"/>
            <a:ext cx="1907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999999"/>
                </a:solidFill>
                <a:latin typeface="Work Sans"/>
                <a:ea typeface="Work Sans"/>
              </a:rPr>
              <a:t>#IstioCon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90320" y="526320"/>
            <a:ext cx="6896160" cy="232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5;p3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-78480" y="3898440"/>
            <a:ext cx="9143280" cy="222120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18;p3" descr=""/>
          <p:cNvPicPr/>
          <p:nvPr/>
        </p:nvPicPr>
        <p:blipFill>
          <a:blip r:embed="rId3"/>
          <a:srcRect l="0" t="0" r="81567" b="0"/>
          <a:stretch/>
        </p:blipFill>
        <p:spPr>
          <a:xfrm>
            <a:off x="8552160" y="4438800"/>
            <a:ext cx="403920" cy="544320"/>
          </a:xfrm>
          <a:prstGeom prst="rect">
            <a:avLst/>
          </a:prstGeom>
          <a:ln w="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590400" y="4583520"/>
            <a:ext cx="1907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999999"/>
                </a:solidFill>
                <a:latin typeface="Work Sans"/>
                <a:ea typeface="Work Sans"/>
              </a:rPr>
              <a:t>#IstioCon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90320" y="526320"/>
            <a:ext cx="6896160" cy="232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90400" y="2796120"/>
            <a:ext cx="7961040" cy="20152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cbb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40;p7" descr=""/>
          <p:cNvPicPr/>
          <p:nvPr/>
        </p:nvPicPr>
        <p:blipFill>
          <a:blip r:embed="rId2"/>
          <a:srcRect l="0" t="0" r="81567" b="0"/>
          <a:stretch/>
        </p:blipFill>
        <p:spPr>
          <a:xfrm>
            <a:off x="8552160" y="4438800"/>
            <a:ext cx="403920" cy="54432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90400" y="4583520"/>
            <a:ext cx="1907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d9d9d9"/>
                </a:solidFill>
                <a:latin typeface="Work Sans"/>
                <a:ea typeface="Work Sans"/>
              </a:rPr>
              <a:t>#IstioCon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858680" y="1186920"/>
            <a:ext cx="5360760" cy="14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59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Set Sail for a </a:t>
            </a:r>
            <a:br/>
            <a:r>
              <a:rPr b="0" lang="en" sz="4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Ship-Shape Istio Release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891440" y="2973600"/>
            <a:ext cx="536076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5000"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5cbb88"/>
                </a:solidFill>
                <a:latin typeface="Work Sans"/>
                <a:ea typeface="Work Sans"/>
              </a:rPr>
              <a:t>Brian Avery / twitter: @briansvgs / Red Hat Senior Software Engineer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5cbb88"/>
                </a:solidFill>
                <a:latin typeface="Work Sans"/>
                <a:ea typeface="Work Sans"/>
              </a:rPr>
              <a:t>Eric Van Norman / twitter: @kf0s / IBM Senior Software Engineer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90320" y="526320"/>
            <a:ext cx="6896160" cy="23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rgbClr val="ffffff"/>
                </a:solidFill>
                <a:latin typeface="Work Sans Regular"/>
                <a:ea typeface="Work Sans Regular"/>
              </a:rPr>
              <a:t>Definition of Done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90400" y="2796120"/>
            <a:ext cx="7961040" cy="20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Work Sans"/>
                <a:ea typeface="Work Sans"/>
              </a:rPr>
              <a:t>Goal: To make Istio releases and feature quality consistent and predictable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Definition of Done: Approach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90400" y="1343160"/>
            <a:ext cx="7961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Automation where possible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For everything else, make information easy to consume through checklists and continuous feedback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66bb0"/>
                </a:solidFill>
                <a:latin typeface="Work Sans"/>
                <a:ea typeface="Work Sans"/>
              </a:rPr>
              <a:t>So Far…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666666"/>
              </a:buClr>
              <a:buFont typeface="Work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Release Notes tooling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Feature Maturity Process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Release Maturity Process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44240" y="1017360"/>
            <a:ext cx="404460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Old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44240" y="1567080"/>
            <a:ext cx="4044600" cy="31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Work Sans"/>
                <a:ea typeface="Work Sans"/>
              </a:rPr>
              <a:t>Expectation: </a:t>
            </a:r>
            <a:r>
              <a:rPr b="0" lang="en" sz="1500" spc="-1" strike="noStrike">
                <a:solidFill>
                  <a:srgbClr val="666666"/>
                </a:solidFill>
                <a:latin typeface="Work Sans"/>
                <a:ea typeface="Work Sans"/>
              </a:rPr>
              <a:t>Maintainers would populate a Google docs draft throughout a release which is finalized before the release ships..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Work Sans"/>
                <a:ea typeface="Work Sans"/>
              </a:rPr>
              <a:t>Reality:</a:t>
            </a:r>
            <a:r>
              <a:rPr b="0" lang="en" sz="1500" spc="-1" strike="noStrike">
                <a:solidFill>
                  <a:srgbClr val="666666"/>
                </a:solidFill>
                <a:latin typeface="Work Sans"/>
                <a:ea typeface="Work Sans"/>
              </a:rPr>
              <a:t> Week(s) of time for release managers to sift through commits to figure out what changed and write notes, often without context</a:t>
            </a:r>
            <a:r>
              <a:rPr b="0" lang="en" sz="1500" spc="-1" strike="noStrike">
                <a:solidFill>
                  <a:srgbClr val="5cbb88"/>
                </a:solidFill>
                <a:latin typeface="Work Sans"/>
                <a:ea typeface="Work Sans"/>
              </a:rPr>
              <a:t>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787280" y="1567080"/>
            <a:ext cx="4044600" cy="356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666666"/>
                </a:solidFill>
                <a:latin typeface="Work Sans"/>
                <a:ea typeface="Work Sans"/>
              </a:rPr>
              <a:t>GitHub asks developers and maintainers whether a pull request has user facing changes. </a:t>
            </a:r>
            <a:endParaRPr b="0" lang="en-US" sz="1500" spc="-1" strike="noStrike">
              <a:latin typeface="Arial"/>
            </a:endParaRPr>
          </a:p>
          <a:p>
            <a:pPr marL="457200" indent="-323280">
              <a:lnSpc>
                <a:spcPct val="115000"/>
              </a:lnSpc>
              <a:spcBef>
                <a:spcPts val="1199"/>
              </a:spcBef>
              <a:buClr>
                <a:srgbClr val="666666"/>
              </a:buClr>
              <a:buFont typeface="Work Sans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666666"/>
                </a:solidFill>
                <a:latin typeface="Work Sans"/>
                <a:ea typeface="Work Sans"/>
              </a:rPr>
              <a:t>If it does, the developer can easily add a release note.</a:t>
            </a:r>
            <a:endParaRPr b="0" lang="en-US" sz="1500" spc="-1" strike="noStrike">
              <a:latin typeface="Arial"/>
            </a:endParaRPr>
          </a:p>
          <a:p>
            <a:pPr marL="457200" indent="-323280">
              <a:lnSpc>
                <a:spcPct val="115000"/>
              </a:lnSpc>
              <a:spcBef>
                <a:spcPts val="499"/>
              </a:spcBef>
              <a:spcAft>
                <a:spcPts val="499"/>
              </a:spcAft>
              <a:buClr>
                <a:srgbClr val="666666"/>
              </a:buClr>
              <a:buFont typeface="Work Sans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666666"/>
                </a:solidFill>
                <a:latin typeface="Work Sans"/>
                <a:ea typeface="Work Sans"/>
              </a:rPr>
              <a:t>If it doesn’t, then the developer can check a box and the pull request will merge.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787280" y="1017360"/>
            <a:ext cx="404460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cbb88"/>
                </a:solidFill>
                <a:latin typeface="Work Sans Regular"/>
                <a:ea typeface="Work Sans Regular"/>
              </a:rPr>
              <a:t>New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 flipH="1">
            <a:off x="4544280" y="1101960"/>
            <a:ext cx="25560" cy="305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590400" y="388440"/>
            <a:ext cx="7961040" cy="7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Release Notes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Release Notes: As a result...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85640" y="1035720"/>
            <a:ext cx="7961040" cy="363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Release notes are thought of up-front as part of changes, with context by the people who know the most about what’s being changed.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Release notes and upgrade notes are no longer easily forgotten.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The process has gone from weeks to hours for major releases and hours to minutes for patch releases.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2001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Better communication of what’s important to users and more time saved for developers.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Feature Maturity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0400" y="1343160"/>
            <a:ext cx="7961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Consistent checklist of requirements for each maturity level: experimental, alpha, beta, and stable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Ensuring appropriate documentation, testing, and code completion is done for each level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Making sure that features continue to mature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Release Maturity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90400" y="1056600"/>
            <a:ext cx="7961040" cy="35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Provide a consistent list of requirements for each type of release: security, patch, major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Where to post announcements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What to look for when examining releases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Performance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Resource usage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Open issues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Features being promoted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Release notes and upgrade notes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Continuous Release Health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90400" y="1343160"/>
            <a:ext cx="7961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New dashboard being created to allow visibility of release health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Open issues and priorities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Issues being promoted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Features awaiting documentation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Weekly performance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Open release blockers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Thanks also to the efforts of: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90400" y="1343160"/>
            <a:ext cx="7961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Mitch Connors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Nathan Mittler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Francois Pesce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Lin Sun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Doug Reid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Sven Mawson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Jason Wang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Martin Ostrowski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Steve Dake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90320" y="526320"/>
            <a:ext cx="6896160" cy="23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rgbClr val="ffffff"/>
                </a:solidFill>
                <a:latin typeface="Work Sans Regular"/>
                <a:ea typeface="Work Sans Regular"/>
              </a:rPr>
              <a:t>Thank you!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90400" y="2796120"/>
            <a:ext cx="7961040" cy="20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Work Sans"/>
                <a:ea typeface="Work Sans"/>
              </a:rPr>
              <a:t>Istio Slack: #test-and-release, #upgrade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Work Sans"/>
                <a:ea typeface="Work Sans"/>
              </a:rPr>
              <a:t>Istio working group meetings: tinyurl.com/istioWorkgroups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First a Quick Note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90400" y="1343160"/>
            <a:ext cx="7961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This talk focuses on producing more predictable and stable releases. Please join us in the the Istio Slack to help us understand your concerns.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66bb0"/>
                </a:solidFill>
                <a:latin typeface="Work Sans"/>
                <a:ea typeface="Work Sans"/>
              </a:rPr>
              <a:t>And a question…  How are you consuming Istio? 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25000"/>
              </a:lnSpc>
              <a:spcBef>
                <a:spcPts val="1199"/>
              </a:spcBef>
              <a:buClr>
                <a:srgbClr val="466bb0"/>
              </a:buClr>
              <a:buFont typeface="Work Sans"/>
              <a:buChar char="○"/>
              <a:tabLst>
                <a:tab algn="l" pos="0"/>
              </a:tabLst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Istio 1.9 was recently released.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25000"/>
              </a:lnSpc>
              <a:buClr>
                <a:srgbClr val="466bb0"/>
              </a:buClr>
              <a:buFont typeface="Work Sans"/>
              <a:buChar char="○"/>
              <a:tabLst>
                <a:tab algn="l" pos="0"/>
              </a:tabLst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How soon will you investigate this release?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25000"/>
              </a:lnSpc>
              <a:buClr>
                <a:srgbClr val="466bb0"/>
              </a:buClr>
              <a:buFont typeface="Work Sans"/>
              <a:buChar char="○"/>
              <a:tabLst>
                <a:tab algn="l" pos="0"/>
              </a:tabLst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How soon before you will use it in production?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Feedback Across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90400" y="1343160"/>
            <a:ext cx="7961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GitHub issues</a:t>
            </a:r>
            <a:endParaRPr b="0" lang="en-US" sz="1400" spc="-1" strike="noStrike">
              <a:latin typeface="Arial"/>
            </a:endParaRPr>
          </a:p>
          <a:p>
            <a:pPr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discuss.istio.io</a:t>
            </a:r>
            <a:endParaRPr b="0" lang="en-US" sz="1400" spc="-1" strike="noStrike">
              <a:latin typeface="Arial"/>
            </a:endParaRPr>
          </a:p>
          <a:p>
            <a:pPr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Twitter</a:t>
            </a:r>
            <a:endParaRPr b="0" lang="en-US" sz="1400" spc="-1" strike="noStrike">
              <a:latin typeface="Arial"/>
            </a:endParaRPr>
          </a:p>
          <a:p>
            <a:pPr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User discussions</a:t>
            </a:r>
            <a:endParaRPr b="0" lang="en-US" sz="1400" spc="-1" strike="noStrike">
              <a:latin typeface="Arial"/>
            </a:endParaRPr>
          </a:p>
          <a:p>
            <a:pPr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Upgrade survey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Common Feedback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90400" y="1343160"/>
            <a:ext cx="7961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Users found upgrades challenging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Releases were inconsistent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Release and Upgrade Notes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Release date slip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Release with known issues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Performance and resource usage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Istio community didn’t have a process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Led To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90400" y="1343160"/>
            <a:ext cx="7961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Upgrade Working Group</a:t>
            </a:r>
            <a:endParaRPr b="0" lang="en-US" sz="1400" spc="-1" strike="noStrike">
              <a:latin typeface="Arial"/>
            </a:endParaRPr>
          </a:p>
          <a:p>
            <a:pPr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Release Note Generation</a:t>
            </a:r>
            <a:endParaRPr b="0" lang="en-US" sz="1400" spc="-1" strike="noStrike">
              <a:latin typeface="Arial"/>
            </a:endParaRPr>
          </a:p>
          <a:p>
            <a:pPr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Definition of Done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90320" y="526320"/>
            <a:ext cx="6896160" cy="23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rgbClr val="ffffff"/>
                </a:solidFill>
                <a:latin typeface="Work Sans Regular"/>
                <a:ea typeface="Work Sans Regular"/>
              </a:rPr>
              <a:t>Upgrade Working Group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90400" y="2796120"/>
            <a:ext cx="7961040" cy="20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Work Sans"/>
                <a:ea typeface="Work Sans"/>
              </a:rPr>
              <a:t>Mission: To improve the stability, user experience, and test infrastructure around Istio upgrades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Upgrade Working Group - Stability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90400" y="1343160"/>
            <a:ext cx="7961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Standards and processes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Control plane behavior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Data plane communication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Promote revision-based upgrades to stable and support skip-level revision-based upgrades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Update or create documentation on upgrades across all supported methods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Test documentation using istio.io test framework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2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5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Upgrade Working Group - User Experience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90400" y="1343160"/>
            <a:ext cx="7961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Add pre-checks to identify and warn about known potential issues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25000"/>
              </a:lnSpc>
              <a:buClr>
                <a:srgbClr val="666666"/>
              </a:buClr>
              <a:buFont typeface="Work Sans"/>
              <a:buChar char="○"/>
            </a:pPr>
            <a:r>
              <a:rPr b="0" lang="en" sz="1400" spc="-1" strike="noStrike">
                <a:solidFill>
                  <a:srgbClr val="666666"/>
                </a:solidFill>
                <a:latin typeface="Work Sans"/>
                <a:ea typeface="Work Sans"/>
              </a:rPr>
              <a:t>Provide a clear path forward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90400" y="388440"/>
            <a:ext cx="79610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5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66bb0"/>
                </a:solidFill>
                <a:latin typeface="Work Sans Regular"/>
                <a:ea typeface="Work Sans Regular"/>
              </a:rPr>
              <a:t>Upgrade Working Group - Test Infrastructure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90400" y="1343160"/>
            <a:ext cx="7961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Extend and improve the testing infrastructure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25000"/>
              </a:lnSpc>
              <a:buClr>
                <a:srgbClr val="666666"/>
              </a:buClr>
              <a:buFont typeface="Work Sans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Work Sans"/>
                <a:ea typeface="Work Sans"/>
              </a:rPr>
              <a:t>Extend and add testing of upgrades across all supported methods.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5cbb88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5cbb88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5cbb88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2021-02-19T12:23:41Z</dcterms:modified>
  <cp:revision>2</cp:revision>
  <dc:subject/>
  <dc:title/>
</cp:coreProperties>
</file>