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Work Sans"/>
      <p:regular r:id="rId46"/>
      <p:bold r:id="rId47"/>
      <p:italic r:id="rId48"/>
      <p:boldItalic r:id="rId49"/>
    </p:embeddedFont>
    <p:embeddedFont>
      <p:font typeface="Work Sans Regular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020124-CC00-4EB8-BA4D-ECEC99187CE8}">
  <a:tblStyle styleId="{0B020124-CC00-4EB8-BA4D-ECEC99187C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WorkSans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WorkSans-italic.fntdata"/><Relationship Id="rId47" Type="http://schemas.openxmlformats.org/officeDocument/2006/relationships/font" Target="fonts/WorkSans-bold.fntdata"/><Relationship Id="rId49" Type="http://schemas.openxmlformats.org/officeDocument/2006/relationships/font" Target="fonts/Work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WorkSansRegular-bold.fntdata"/><Relationship Id="rId50" Type="http://schemas.openxmlformats.org/officeDocument/2006/relationships/font" Target="fonts/WorkSansRegular-regular.fntdata"/><Relationship Id="rId53" Type="http://schemas.openxmlformats.org/officeDocument/2006/relationships/font" Target="fonts/WorkSansRegular-boldItalic.fntdata"/><Relationship Id="rId52" Type="http://schemas.openxmlformats.org/officeDocument/2006/relationships/font" Target="fonts/WorkSansRegula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bbd08750e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bbd08750e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e332d5a7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e332d5a7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dbaa58e51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dbaa58e51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e332d5a76_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e332d5a76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e4ea6192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e4ea6192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e332d5a76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e332d5a76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e332d5a76_0_1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e332d5a76_0_1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e332d5a76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e332d5a76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e332d5a76_0_1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e332d5a76_0_1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e332d5a76_0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be332d5a76_0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e332d5a76_0_1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e332d5a76_0_1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bd08750e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bd08750e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be332d5a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be332d5a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e332d5a7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be332d5a7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be332d5a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be332d5a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dbaa58e51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bdbaa58e51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dea8f25e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dea8f25e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bdbaa58e51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bdbaa58e51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bdbaa58e5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bdbaa58e5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bdbaa58e5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bdbaa58e5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dea8f25e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dea8f25e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bdea8f25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bdea8f25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e4ea6192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e4ea6192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be332d5a7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be332d5a7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be332d5a7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be332d5a7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be332d5a7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be332d5a7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bdbaa58e5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bdbaa58e5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bd08750e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bd08750e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e332d5a76_0_1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be332d5a76_0_1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e4ea6192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e4ea6192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e332d5a76_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e332d5a76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dbaa58e5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dbaa58e5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dbaa58e51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dbaa58e51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dbaa58e5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dbaa58e5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dbaa58e51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dbaa58e51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5" y="653725"/>
            <a:ext cx="9144000" cy="22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858703" y="1186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4000"/>
              <a:buNone/>
              <a:defRPr sz="4000">
                <a:solidFill>
                  <a:srgbClr val="466BB0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858700" y="2777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800"/>
              <a:buFont typeface="Work Sans"/>
              <a:buNone/>
              <a:defRPr sz="1800">
                <a:solidFill>
                  <a:srgbClr val="5CBB88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025" y="3757425"/>
            <a:ext cx="2352000" cy="6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/>
        </p:nvSpPr>
        <p:spPr>
          <a:xfrm>
            <a:off x="590550" y="4583400"/>
            <a:ext cx="19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rPr>
              <a:t>#IstioCon</a:t>
            </a:r>
            <a:endParaRPr>
              <a:solidFill>
                <a:srgbClr val="99999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78450" y="3898479"/>
            <a:ext cx="9144000" cy="222199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590550" y="1343000"/>
            <a:ext cx="7961700" cy="3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Work Sans"/>
              <a:buChar char="●"/>
              <a:defRPr sz="18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○"/>
              <a:defRPr sz="14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■"/>
              <a:defRPr sz="14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●"/>
              <a:defRPr sz="14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○"/>
              <a:defRPr sz="14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■"/>
              <a:defRPr sz="14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●"/>
              <a:defRPr sz="14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○"/>
              <a:defRPr sz="14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■"/>
              <a:defRPr sz="14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81587" t="0"/>
          <a:stretch/>
        </p:blipFill>
        <p:spPr>
          <a:xfrm>
            <a:off x="8552250" y="4438725"/>
            <a:ext cx="404550" cy="5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590550" y="4583400"/>
            <a:ext cx="19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rPr>
              <a:t>#IstioCon</a:t>
            </a:r>
            <a:endParaRPr>
              <a:solidFill>
                <a:srgbClr val="99999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split for text">
  <p:cSld name="SECTION_TITLE_AND_DESCRIPTION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rgbClr val="5CBB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590550" y="4583400"/>
            <a:ext cx="19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rPr>
              <a:t>#IstioCon</a:t>
            </a:r>
            <a:endParaRPr>
              <a:solidFill>
                <a:srgbClr val="99999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split for image">
  <p:cSld name="SECTION_TITLE_AND_DESCRIPTION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4569900" y="-100"/>
            <a:ext cx="4574100" cy="5143500"/>
          </a:xfrm>
          <a:prstGeom prst="rect">
            <a:avLst/>
          </a:prstGeom>
          <a:solidFill>
            <a:srgbClr val="5CBB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265500" y="613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73700" y="2352600"/>
            <a:ext cx="3837000" cy="22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>
                <a:solidFill>
                  <a:srgbClr val="666666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  <a:defRPr>
                <a:solidFill>
                  <a:srgbClr val="666666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/>
        </p:nvSpPr>
        <p:spPr>
          <a:xfrm>
            <a:off x="590550" y="4583400"/>
            <a:ext cx="19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rPr>
              <a:t>#IstioCon</a:t>
            </a:r>
            <a:endParaRPr>
              <a:solidFill>
                <a:srgbClr val="99999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490250" y="526350"/>
            <a:ext cx="6897000" cy="4090800"/>
          </a:xfrm>
          <a:prstGeom prst="rect">
            <a:avLst/>
          </a:prstGeom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None/>
              <a:defRPr sz="6000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81587" t="0"/>
          <a:stretch/>
        </p:blipFill>
        <p:spPr>
          <a:xfrm>
            <a:off x="8552250" y="4438725"/>
            <a:ext cx="404550" cy="5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/>
        </p:nvSpPr>
        <p:spPr>
          <a:xfrm>
            <a:off x="590550" y="4583400"/>
            <a:ext cx="19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Work Sans"/>
                <a:ea typeface="Work Sans"/>
                <a:cs typeface="Work Sans"/>
                <a:sym typeface="Work Sans"/>
              </a:rPr>
              <a:t>#IstioCon</a:t>
            </a:r>
            <a:endParaRPr>
              <a:solidFill>
                <a:srgbClr val="D9D9D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subtext">
  <p:cSld name="MAIN_POINT_1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90250" y="526350"/>
            <a:ext cx="6897000" cy="2329500"/>
          </a:xfrm>
          <a:prstGeom prst="rect">
            <a:avLst/>
          </a:prstGeom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None/>
              <a:defRPr sz="6000"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None/>
              <a:defRPr sz="6000"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None/>
              <a:defRPr sz="6000"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None/>
              <a:defRPr sz="6000"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None/>
              <a:defRPr sz="6000"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None/>
              <a:defRPr sz="6000"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None/>
              <a:defRPr sz="6000"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None/>
              <a:defRPr sz="6000"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6000"/>
              <a:buNone/>
              <a:defRPr sz="6000">
                <a:solidFill>
                  <a:srgbClr val="EFEFEF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81587" t="0"/>
          <a:stretch/>
        </p:blipFill>
        <p:spPr>
          <a:xfrm>
            <a:off x="8552250" y="4438725"/>
            <a:ext cx="404550" cy="5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/>
          <p:nvPr/>
        </p:nvSpPr>
        <p:spPr>
          <a:xfrm>
            <a:off x="590550" y="4583400"/>
            <a:ext cx="19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Work Sans"/>
                <a:ea typeface="Work Sans"/>
                <a:cs typeface="Work Sans"/>
                <a:sym typeface="Work Sans"/>
              </a:rPr>
              <a:t>#IstioCon</a:t>
            </a:r>
            <a:endParaRPr>
              <a:solidFill>
                <a:srgbClr val="D9D9D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590550" y="2796000"/>
            <a:ext cx="79617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Work Sans"/>
              <a:buChar char="●"/>
              <a:defRPr sz="1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ork Sans"/>
              <a:buChar char="○"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ork Sans"/>
              <a:buChar char="■"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ork Sans"/>
              <a:buChar char="●"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ork Sans"/>
              <a:buChar char="○"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ork Sans"/>
              <a:buChar char="■"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ork Sans"/>
              <a:buChar char="●"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ork Sans"/>
              <a:buChar char="○"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Work Sans"/>
              <a:buChar char="■"/>
              <a:defRPr sz="14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78450" y="3898479"/>
            <a:ext cx="9144000" cy="2221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 b="0" l="0" r="81587" t="0"/>
          <a:stretch/>
        </p:blipFill>
        <p:spPr>
          <a:xfrm>
            <a:off x="8552250" y="4438725"/>
            <a:ext cx="404550" cy="5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CBB88"/>
              </a:buClr>
              <a:buSzPts val="11000"/>
              <a:buNone/>
              <a:defRPr sz="11000">
                <a:solidFill>
                  <a:srgbClr val="5CBB8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311700" y="3224250"/>
            <a:ext cx="85206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8"/>
          <p:cNvSpPr txBox="1"/>
          <p:nvPr/>
        </p:nvSpPr>
        <p:spPr>
          <a:xfrm>
            <a:off x="590550" y="4583400"/>
            <a:ext cx="19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Work Sans"/>
                <a:ea typeface="Work Sans"/>
                <a:cs typeface="Work Sans"/>
                <a:sym typeface="Work Sans"/>
              </a:rPr>
              <a:t>#IstioCon</a:t>
            </a:r>
            <a:endParaRPr>
              <a:solidFill>
                <a:srgbClr val="99999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Regular"/>
              <a:buNone/>
              <a:defRPr sz="3000">
                <a:solidFill>
                  <a:srgbClr val="466BB0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Regular"/>
              <a:buNone/>
              <a:defRPr sz="3000">
                <a:solidFill>
                  <a:srgbClr val="466BB0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Regular"/>
              <a:buNone/>
              <a:defRPr sz="3000">
                <a:solidFill>
                  <a:srgbClr val="466BB0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Regular"/>
              <a:buNone/>
              <a:defRPr sz="3000">
                <a:solidFill>
                  <a:srgbClr val="466BB0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Regular"/>
              <a:buNone/>
              <a:defRPr sz="3000">
                <a:solidFill>
                  <a:srgbClr val="466BB0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Regular"/>
              <a:buNone/>
              <a:defRPr sz="3000">
                <a:solidFill>
                  <a:srgbClr val="466BB0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Regular"/>
              <a:buNone/>
              <a:defRPr sz="3000">
                <a:solidFill>
                  <a:srgbClr val="466BB0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Regular"/>
              <a:buNone/>
              <a:defRPr sz="3000">
                <a:solidFill>
                  <a:srgbClr val="466BB0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66BB0"/>
              </a:buClr>
              <a:buSzPts val="3000"/>
              <a:buFont typeface="Work Sans Regular"/>
              <a:buNone/>
              <a:defRPr sz="3000">
                <a:solidFill>
                  <a:srgbClr val="466BB0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Work Sans"/>
              <a:buChar char="●"/>
              <a:defRPr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○"/>
              <a:defRPr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■"/>
              <a:defRPr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●"/>
              <a:defRPr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○"/>
              <a:defRPr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■"/>
              <a:defRPr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●"/>
              <a:defRPr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○"/>
              <a:defRPr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Work Sans"/>
              <a:buChar char="■"/>
              <a:defRPr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istio.io/latest/news/security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nKamSxTInU1CWmPxc5MxKKTr7o8Y5OAez8DOvwddUy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istio.io/latest/news/security/" TargetMode="External"/><Relationship Id="rId4" Type="http://schemas.openxmlformats.org/officeDocument/2006/relationships/hyperlink" Target="https://drive.google.com/drive/folders/1pwu7pxrgRBzh1x8fMlVngiR51q69MJ5M" TargetMode="External"/><Relationship Id="rId5" Type="http://schemas.openxmlformats.org/officeDocument/2006/relationships/hyperlink" Target="http://tinyurl.com/istioWorkgroup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istio.io/latest/docs/ops/best-practices/security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envoyproxy.io/docs/envoy/latest/intro/arch_overview/security/threat_mode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istio/community/blob/master/EARLY-DISCLOSURE.md#membership-criteria" TargetMode="External"/><Relationship Id="rId4" Type="http://schemas.openxmlformats.org/officeDocument/2006/relationships/hyperlink" Target="https://istio.io/latest/news/feed.xml" TargetMode="External"/><Relationship Id="rId5" Type="http://schemas.openxmlformats.org/officeDocument/2006/relationships/hyperlink" Target="https://discuss.istio.io/" TargetMode="External"/><Relationship Id="rId6" Type="http://schemas.openxmlformats.org/officeDocument/2006/relationships/hyperlink" Target="https://twitter.com/IstioMesh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meet.google.com/vao-otzc-hvx" TargetMode="External"/><Relationship Id="rId4" Type="http://schemas.openxmlformats.org/officeDocument/2006/relationships/hyperlink" Target="https://meet.google.com/vao-otzc-hvx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mailto:istio-security-vulnerability-reports@googlegroups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ctrTitle"/>
          </p:nvPr>
        </p:nvSpPr>
        <p:spPr>
          <a:xfrm>
            <a:off x="1891353" y="9906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Istio Product Security Working Group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What it is and Why it’s Important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56" name="Google Shape;56;p10"/>
          <p:cNvSpPr txBox="1"/>
          <p:nvPr>
            <p:ph idx="1" type="subTitle"/>
          </p:nvPr>
        </p:nvSpPr>
        <p:spPr>
          <a:xfrm>
            <a:off x="1858700" y="2777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Avery / Red Hat / @briansvgs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Delgado / Aspen Mesh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2020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591150" y="1091650"/>
            <a:ext cx="7961700" cy="3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11 security bulletins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https://istio.io/latest/news/security/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17 CVEs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Score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>
                <a:solidFill>
                  <a:srgbClr val="666666"/>
                </a:solidFill>
              </a:rPr>
              <a:t>&lt; 6: 3</a:t>
            </a:r>
            <a:endParaRPr>
              <a:solidFill>
                <a:srgbClr val="666666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>
                <a:solidFill>
                  <a:srgbClr val="666666"/>
                </a:solidFill>
              </a:rPr>
              <a:t>6-7</a:t>
            </a:r>
            <a:r>
              <a:rPr lang="en">
                <a:solidFill>
                  <a:srgbClr val="666666"/>
                </a:solidFill>
              </a:rPr>
              <a:t>: 2</a:t>
            </a:r>
            <a:endParaRPr>
              <a:solidFill>
                <a:srgbClr val="666666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>
                <a:solidFill>
                  <a:srgbClr val="666666"/>
                </a:solidFill>
              </a:rPr>
              <a:t>&gt;7: 11</a:t>
            </a:r>
            <a:endParaRPr>
              <a:solidFill>
                <a:srgbClr val="666666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>
                <a:solidFill>
                  <a:srgbClr val="666666"/>
                </a:solidFill>
              </a:rPr>
              <a:t>1 does not have a score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66BB0"/>
                </a:solidFill>
              </a:rPr>
              <a:t>Istio versions still </a:t>
            </a:r>
            <a:r>
              <a:rPr b="1" lang="en">
                <a:solidFill>
                  <a:srgbClr val="466BB0"/>
                </a:solidFill>
              </a:rPr>
              <a:t>receiving</a:t>
            </a:r>
            <a:r>
              <a:rPr b="1" lang="en">
                <a:solidFill>
                  <a:srgbClr val="466BB0"/>
                </a:solidFill>
              </a:rPr>
              <a:t> security updates:</a:t>
            </a:r>
            <a:endParaRPr b="1">
              <a:solidFill>
                <a:srgbClr val="466BB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1.9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1.8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168800" y="1762924"/>
            <a:ext cx="2863674" cy="2645190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rPr>
              <a:t>Only Istio 1.8 and 1.9 are currently supported</a:t>
            </a:r>
            <a:endParaRPr>
              <a:solidFill>
                <a:srgbClr val="434343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90250" y="526350"/>
            <a:ext cx="6897000" cy="23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Timely Response to Vulnerability Reports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590550" y="2796000"/>
            <a:ext cx="7961700" cy="201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EFEFEF"/>
                </a:solidFill>
              </a:rPr>
              <a:t>Goal: Respond to all vulnerability reports within 30 days</a:t>
            </a:r>
            <a:endParaRPr sz="2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Incident Command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590550" y="1071550"/>
            <a:ext cx="8179200" cy="3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Incident Command System is the model the Product Security WG uses to formalize fixing vulnerabilities.</a:t>
            </a:r>
            <a:endParaRPr sz="2000"/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Coordinating this effort is </a:t>
            </a:r>
            <a:r>
              <a:rPr b="1" i="1" lang="en" sz="2000"/>
              <a:t>difficult</a:t>
            </a:r>
            <a:endParaRPr b="1" i="1" sz="2000"/>
          </a:p>
          <a:p>
            <a:pPr indent="-34607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Release Managers/Working groups/Subject matter experts</a:t>
            </a:r>
            <a:endParaRPr sz="2000"/>
          </a:p>
          <a:p>
            <a:pPr indent="-34607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Messaging concerned audiences</a:t>
            </a:r>
            <a:endParaRPr sz="2000"/>
          </a:p>
          <a:p>
            <a:pPr indent="-34607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Building/Testing/Publishing</a:t>
            </a:r>
            <a:endParaRPr b="1" i="1" sz="2000"/>
          </a:p>
          <a:p>
            <a:pPr indent="-34607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Using a proven, reliable method for attacking vulnerabilities </a:t>
            </a:r>
            <a:r>
              <a:rPr b="1" i="1" lang="en" sz="2000"/>
              <a:t>in a timely manner</a:t>
            </a:r>
            <a:r>
              <a:rPr lang="en" sz="2000"/>
              <a:t> is vital to the success of Istio and the Product Security WG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Vulnerability is Reported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22"/>
          <p:cNvGrpSpPr/>
          <p:nvPr/>
        </p:nvGrpSpPr>
        <p:grpSpPr>
          <a:xfrm>
            <a:off x="618820" y="1271030"/>
            <a:ext cx="1418334" cy="2391395"/>
            <a:chOff x="618820" y="1497825"/>
            <a:chExt cx="1418334" cy="2391395"/>
          </a:xfrm>
        </p:grpSpPr>
        <p:cxnSp>
          <p:nvCxnSpPr>
            <p:cNvPr id="134" name="Google Shape;134;p22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22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66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22"/>
            <p:cNvGrpSpPr/>
            <p:nvPr/>
          </p:nvGrpSpPr>
          <p:grpSpPr>
            <a:xfrm>
              <a:off x="618950" y="1497825"/>
              <a:ext cx="1418100" cy="2391395"/>
              <a:chOff x="1213908" y="1497825"/>
              <a:chExt cx="1418100" cy="2391395"/>
            </a:xfrm>
          </p:grpSpPr>
          <p:sp>
            <p:nvSpPr>
              <p:cNvPr id="138" name="Google Shape;138;p22"/>
              <p:cNvSpPr txBox="1"/>
              <p:nvPr/>
            </p:nvSpPr>
            <p:spPr>
              <a:xfrm>
                <a:off x="1321858" y="2771225"/>
                <a:ext cx="11673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858585"/>
                    </a:solidFill>
                    <a:latin typeface="Roboto"/>
                    <a:ea typeface="Roboto"/>
                    <a:cs typeface="Roboto"/>
                    <a:sym typeface="Roboto"/>
                  </a:rPr>
                  <a:t>Vulnerability Reported</a:t>
                </a:r>
                <a:endParaRPr b="1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9" name="Google Shape;139;p22"/>
              <p:cNvSpPr txBox="1"/>
              <p:nvPr/>
            </p:nvSpPr>
            <p:spPr>
              <a:xfrm>
                <a:off x="1213908" y="3151820"/>
                <a:ext cx="14181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rgbClr val="858585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security workgroup </a:t>
                </a:r>
                <a:r>
                  <a:rPr lang="en" sz="800">
                    <a:solidFill>
                      <a:srgbClr val="858585"/>
                    </a:solidFill>
                    <a:latin typeface="Roboto"/>
                    <a:ea typeface="Roboto"/>
                    <a:cs typeface="Roboto"/>
                    <a:sym typeface="Roboto"/>
                  </a:rPr>
                  <a:t>acknowledges</a:t>
                </a:r>
                <a:r>
                  <a:rPr lang="en" sz="800">
                    <a:solidFill>
                      <a:srgbClr val="858585"/>
                    </a:solidFill>
                    <a:latin typeface="Roboto"/>
                    <a:ea typeface="Roboto"/>
                    <a:cs typeface="Roboto"/>
                    <a:sym typeface="Roboto"/>
                  </a:rPr>
                  <a:t> to the reporter that their report has been received and an assessment will take place within the next 72 hours.</a:t>
                </a:r>
                <a:endParaRPr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0" name="Google Shape;140;p22"/>
              <p:cNvSpPr txBox="1"/>
              <p:nvPr/>
            </p:nvSpPr>
            <p:spPr>
              <a:xfrm>
                <a:off x="1314039" y="1497825"/>
                <a:ext cx="6243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rgbClr val="999999"/>
                    </a:solidFill>
                    <a:latin typeface="Roboto"/>
                    <a:ea typeface="Roboto"/>
                    <a:cs typeface="Roboto"/>
                    <a:sym typeface="Roboto"/>
                  </a:rPr>
                  <a:t>Day 0</a:t>
                </a:r>
                <a:endParaRPr sz="8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1" name="Google Shape;141;p22"/>
          <p:cNvGrpSpPr/>
          <p:nvPr/>
        </p:nvGrpSpPr>
        <p:grpSpPr>
          <a:xfrm>
            <a:off x="1917073" y="1301830"/>
            <a:ext cx="1418334" cy="1612800"/>
            <a:chOff x="1917073" y="1530430"/>
            <a:chExt cx="1418334" cy="1612800"/>
          </a:xfrm>
        </p:grpSpPr>
        <p:cxnSp>
          <p:nvCxnSpPr>
            <p:cNvPr id="142" name="Google Shape;142;p22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p22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 txBox="1"/>
            <p:nvPr/>
          </p:nvSpPr>
          <p:spPr>
            <a:xfrm>
              <a:off x="202156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Severity Evaluation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22"/>
            <p:cNvSpPr txBox="1"/>
            <p:nvPr/>
          </p:nvSpPr>
          <p:spPr>
            <a:xfrm>
              <a:off x="1993491" y="15304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Day 2-4</a:t>
              </a:r>
              <a:endParaRPr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" name="Google Shape;147;p22"/>
          <p:cNvGrpSpPr/>
          <p:nvPr/>
        </p:nvGrpSpPr>
        <p:grpSpPr>
          <a:xfrm>
            <a:off x="3214118" y="1347230"/>
            <a:ext cx="1418334" cy="1567400"/>
            <a:chOff x="3214118" y="1575830"/>
            <a:chExt cx="1418334" cy="1567400"/>
          </a:xfrm>
        </p:grpSpPr>
        <p:cxnSp>
          <p:nvCxnSpPr>
            <p:cNvPr id="148" name="Google Shape;148;p22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" name="Google Shape;149;p22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2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Organizing the Fix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22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1-3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" name="Google Shape;153;p22"/>
          <p:cNvGrpSpPr/>
          <p:nvPr/>
        </p:nvGrpSpPr>
        <p:grpSpPr>
          <a:xfrm>
            <a:off x="4511544" y="1347230"/>
            <a:ext cx="1418334" cy="1567400"/>
            <a:chOff x="4511544" y="1575830"/>
            <a:chExt cx="1418334" cy="1567400"/>
          </a:xfrm>
        </p:grpSpPr>
        <p:cxnSp>
          <p:nvCxnSpPr>
            <p:cNvPr id="154" name="Google Shape;154;p22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" name="Google Shape;155;p22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2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Disclosure Organization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22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2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" name="Google Shape;159;p22"/>
          <p:cNvGrpSpPr/>
          <p:nvPr/>
        </p:nvGrpSpPr>
        <p:grpSpPr>
          <a:xfrm>
            <a:off x="5808702" y="1347230"/>
            <a:ext cx="1418334" cy="1567400"/>
            <a:chOff x="3214118" y="1575830"/>
            <a:chExt cx="1418334" cy="1567400"/>
          </a:xfrm>
        </p:grpSpPr>
        <p:cxnSp>
          <p:nvCxnSpPr>
            <p:cNvPr id="160" name="Google Shape;160;p22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1" name="Google Shape;161;p22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Release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22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4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" name="Google Shape;165;p22"/>
          <p:cNvGrpSpPr/>
          <p:nvPr/>
        </p:nvGrpSpPr>
        <p:grpSpPr>
          <a:xfrm>
            <a:off x="7106128" y="1347230"/>
            <a:ext cx="1418334" cy="1567400"/>
            <a:chOff x="4511544" y="1575830"/>
            <a:chExt cx="1418334" cy="1567400"/>
          </a:xfrm>
        </p:grpSpPr>
        <p:cxnSp>
          <p:nvCxnSpPr>
            <p:cNvPr id="166" name="Google Shape;166;p22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Google Shape;167;p22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Post Mortem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22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5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Severity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23"/>
          <p:cNvGrpSpPr/>
          <p:nvPr/>
        </p:nvGrpSpPr>
        <p:grpSpPr>
          <a:xfrm>
            <a:off x="618820" y="1194830"/>
            <a:ext cx="1418334" cy="1719800"/>
            <a:chOff x="618820" y="1497825"/>
            <a:chExt cx="1418334" cy="1719800"/>
          </a:xfrm>
        </p:grpSpPr>
        <p:cxnSp>
          <p:nvCxnSpPr>
            <p:cNvPr id="177" name="Google Shape;177;p23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8" name="Google Shape;178;p23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66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" name="Google Shape;180;p23"/>
            <p:cNvGrpSpPr/>
            <p:nvPr/>
          </p:nvGrpSpPr>
          <p:grpSpPr>
            <a:xfrm>
              <a:off x="719081" y="1497825"/>
              <a:ext cx="1175119" cy="1719800"/>
              <a:chOff x="1314039" y="1497825"/>
              <a:chExt cx="1175119" cy="1719800"/>
            </a:xfrm>
          </p:grpSpPr>
          <p:sp>
            <p:nvSpPr>
              <p:cNvPr id="181" name="Google Shape;181;p23"/>
              <p:cNvSpPr txBox="1"/>
              <p:nvPr/>
            </p:nvSpPr>
            <p:spPr>
              <a:xfrm>
                <a:off x="1321858" y="2771225"/>
                <a:ext cx="11673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858585"/>
                    </a:solidFill>
                    <a:latin typeface="Roboto"/>
                    <a:ea typeface="Roboto"/>
                    <a:cs typeface="Roboto"/>
                    <a:sym typeface="Roboto"/>
                  </a:rPr>
                  <a:t>Vulnerability Reported</a:t>
                </a:r>
                <a:endParaRPr b="1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2" name="Google Shape;182;p23"/>
              <p:cNvSpPr txBox="1"/>
              <p:nvPr/>
            </p:nvSpPr>
            <p:spPr>
              <a:xfrm>
                <a:off x="1314039" y="1497825"/>
                <a:ext cx="6243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rgbClr val="999999"/>
                    </a:solidFill>
                    <a:latin typeface="Roboto"/>
                    <a:ea typeface="Roboto"/>
                    <a:cs typeface="Roboto"/>
                    <a:sym typeface="Roboto"/>
                  </a:rPr>
                  <a:t>Day 0</a:t>
                </a:r>
                <a:endParaRPr sz="8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3" name="Google Shape;183;p23"/>
          <p:cNvGrpSpPr/>
          <p:nvPr/>
        </p:nvGrpSpPr>
        <p:grpSpPr>
          <a:xfrm>
            <a:off x="1917073" y="1225630"/>
            <a:ext cx="1418334" cy="2360595"/>
            <a:chOff x="1917073" y="1530430"/>
            <a:chExt cx="1418334" cy="2360595"/>
          </a:xfrm>
        </p:grpSpPr>
        <p:cxnSp>
          <p:nvCxnSpPr>
            <p:cNvPr id="184" name="Google Shape;184;p23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5" name="Google Shape;185;p23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66BB0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202156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Severity Evaluation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23"/>
            <p:cNvSpPr txBox="1"/>
            <p:nvPr/>
          </p:nvSpPr>
          <p:spPr>
            <a:xfrm>
              <a:off x="1917300" y="3153625"/>
              <a:ext cx="1418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 CVSS score is created by a member of the team. The rest of the team is tasked with reviewing the score. Depending on the score, a fix lead is assigned to organize the fix.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23"/>
            <p:cNvSpPr txBox="1"/>
            <p:nvPr/>
          </p:nvSpPr>
          <p:spPr>
            <a:xfrm>
              <a:off x="1993491" y="15304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Day 2-4</a:t>
              </a:r>
              <a:endParaRPr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" name="Google Shape;190;p23"/>
          <p:cNvGrpSpPr/>
          <p:nvPr/>
        </p:nvGrpSpPr>
        <p:grpSpPr>
          <a:xfrm>
            <a:off x="3214118" y="1271030"/>
            <a:ext cx="1418334" cy="1567400"/>
            <a:chOff x="3214118" y="1575830"/>
            <a:chExt cx="1418334" cy="1567400"/>
          </a:xfrm>
        </p:grpSpPr>
        <p:cxnSp>
          <p:nvCxnSpPr>
            <p:cNvPr id="191" name="Google Shape;191;p23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23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3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Organizing the Fix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23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1-3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" name="Google Shape;196;p23"/>
          <p:cNvGrpSpPr/>
          <p:nvPr/>
        </p:nvGrpSpPr>
        <p:grpSpPr>
          <a:xfrm>
            <a:off x="4511544" y="1271030"/>
            <a:ext cx="1418334" cy="1567400"/>
            <a:chOff x="4511544" y="1575830"/>
            <a:chExt cx="1418334" cy="1567400"/>
          </a:xfrm>
        </p:grpSpPr>
        <p:cxnSp>
          <p:nvCxnSpPr>
            <p:cNvPr id="197" name="Google Shape;197;p23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8" name="Google Shape;198;p23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3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Disclosure Organization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3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2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2" name="Google Shape;202;p23"/>
          <p:cNvGrpSpPr/>
          <p:nvPr/>
        </p:nvGrpSpPr>
        <p:grpSpPr>
          <a:xfrm>
            <a:off x="5808702" y="1271030"/>
            <a:ext cx="1418334" cy="1567400"/>
            <a:chOff x="3214118" y="1575830"/>
            <a:chExt cx="1418334" cy="1567400"/>
          </a:xfrm>
        </p:grpSpPr>
        <p:cxnSp>
          <p:nvCxnSpPr>
            <p:cNvPr id="203" name="Google Shape;203;p23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4" name="Google Shape;204;p23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Release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23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4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8" name="Google Shape;208;p23"/>
          <p:cNvGrpSpPr/>
          <p:nvPr/>
        </p:nvGrpSpPr>
        <p:grpSpPr>
          <a:xfrm>
            <a:off x="7106128" y="1271030"/>
            <a:ext cx="1418334" cy="1567400"/>
            <a:chOff x="4511544" y="1575830"/>
            <a:chExt cx="1418334" cy="1567400"/>
          </a:xfrm>
        </p:grpSpPr>
        <p:cxnSp>
          <p:nvCxnSpPr>
            <p:cNvPr id="209" name="Google Shape;209;p23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0" name="Google Shape;210;p23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Post Mortem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23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5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Organizing the Fix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24"/>
          <p:cNvGrpSpPr/>
          <p:nvPr/>
        </p:nvGrpSpPr>
        <p:grpSpPr>
          <a:xfrm>
            <a:off x="617904" y="1194830"/>
            <a:ext cx="1418334" cy="1719800"/>
            <a:chOff x="618820" y="1497825"/>
            <a:chExt cx="1418334" cy="1719800"/>
          </a:xfrm>
        </p:grpSpPr>
        <p:cxnSp>
          <p:nvCxnSpPr>
            <p:cNvPr id="220" name="Google Shape;220;p24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1" name="Google Shape;221;p24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66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" name="Google Shape;223;p24"/>
            <p:cNvGrpSpPr/>
            <p:nvPr/>
          </p:nvGrpSpPr>
          <p:grpSpPr>
            <a:xfrm>
              <a:off x="719081" y="1497825"/>
              <a:ext cx="1175119" cy="1719800"/>
              <a:chOff x="1314039" y="1497825"/>
              <a:chExt cx="1175119" cy="1719800"/>
            </a:xfrm>
          </p:grpSpPr>
          <p:sp>
            <p:nvSpPr>
              <p:cNvPr id="224" name="Google Shape;224;p24"/>
              <p:cNvSpPr txBox="1"/>
              <p:nvPr/>
            </p:nvSpPr>
            <p:spPr>
              <a:xfrm>
                <a:off x="1321858" y="2771225"/>
                <a:ext cx="11673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858585"/>
                    </a:solidFill>
                    <a:latin typeface="Roboto"/>
                    <a:ea typeface="Roboto"/>
                    <a:cs typeface="Roboto"/>
                    <a:sym typeface="Roboto"/>
                  </a:rPr>
                  <a:t>Vulnerability Reported</a:t>
                </a:r>
                <a:endParaRPr b="1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5" name="Google Shape;225;p24"/>
              <p:cNvSpPr txBox="1"/>
              <p:nvPr/>
            </p:nvSpPr>
            <p:spPr>
              <a:xfrm>
                <a:off x="1314039" y="1497825"/>
                <a:ext cx="6243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rgbClr val="999999"/>
                    </a:solidFill>
                    <a:latin typeface="Roboto"/>
                    <a:ea typeface="Roboto"/>
                    <a:cs typeface="Roboto"/>
                    <a:sym typeface="Roboto"/>
                  </a:rPr>
                  <a:t>Day 0</a:t>
                </a:r>
                <a:endParaRPr sz="8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26" name="Google Shape;226;p24"/>
          <p:cNvGrpSpPr/>
          <p:nvPr/>
        </p:nvGrpSpPr>
        <p:grpSpPr>
          <a:xfrm>
            <a:off x="1917073" y="1225630"/>
            <a:ext cx="1418334" cy="1612800"/>
            <a:chOff x="1917073" y="1530430"/>
            <a:chExt cx="1418334" cy="1612800"/>
          </a:xfrm>
        </p:grpSpPr>
        <p:cxnSp>
          <p:nvCxnSpPr>
            <p:cNvPr id="227" name="Google Shape;227;p24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8" name="Google Shape;228;p24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66BB0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4"/>
            <p:cNvSpPr txBox="1"/>
            <p:nvPr/>
          </p:nvSpPr>
          <p:spPr>
            <a:xfrm>
              <a:off x="202156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Severity Evaluation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24"/>
            <p:cNvSpPr txBox="1"/>
            <p:nvPr/>
          </p:nvSpPr>
          <p:spPr>
            <a:xfrm>
              <a:off x="1993491" y="15304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Day 2-4</a:t>
              </a:r>
              <a:endParaRPr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" name="Google Shape;232;p24"/>
          <p:cNvGrpSpPr/>
          <p:nvPr/>
        </p:nvGrpSpPr>
        <p:grpSpPr>
          <a:xfrm>
            <a:off x="2911625" y="1271030"/>
            <a:ext cx="3018300" cy="2304795"/>
            <a:chOff x="2911625" y="1575830"/>
            <a:chExt cx="3018300" cy="2304795"/>
          </a:xfrm>
        </p:grpSpPr>
        <p:cxnSp>
          <p:nvCxnSpPr>
            <p:cNvPr id="233" name="Google Shape;233;p24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4" name="Google Shape;234;p24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66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4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Organizing the Fix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" name="Google Shape;237;p24"/>
            <p:cNvSpPr txBox="1"/>
            <p:nvPr/>
          </p:nvSpPr>
          <p:spPr>
            <a:xfrm>
              <a:off x="2911625" y="3143225"/>
              <a:ext cx="3018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The fix lead is responsible for: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Finding SMEs capable of fixing the issue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Aligning embargoes with 3rd parties and dependencies, if </a:t>
              </a: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necessary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Finding a test lead to validate the vulnerability and fix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Finding a communication lead that will prepare release notes, email the early </a:t>
              </a: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disclosure</a:t>
              </a: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list, post on discuss, etc</a:t>
              </a: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...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" name="Google Shape;238;p24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1-3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9" name="Google Shape;239;p24"/>
          <p:cNvGrpSpPr/>
          <p:nvPr/>
        </p:nvGrpSpPr>
        <p:grpSpPr>
          <a:xfrm>
            <a:off x="4511544" y="1271030"/>
            <a:ext cx="1418334" cy="1567400"/>
            <a:chOff x="4511544" y="1575830"/>
            <a:chExt cx="1418334" cy="1567400"/>
          </a:xfrm>
        </p:grpSpPr>
        <p:cxnSp>
          <p:nvCxnSpPr>
            <p:cNvPr id="240" name="Google Shape;240;p24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1" name="Google Shape;241;p24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4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Disclosure Organization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Google Shape;244;p24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2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" name="Google Shape;245;p24"/>
          <p:cNvGrpSpPr/>
          <p:nvPr/>
        </p:nvGrpSpPr>
        <p:grpSpPr>
          <a:xfrm>
            <a:off x="5808702" y="1271030"/>
            <a:ext cx="1418334" cy="1567400"/>
            <a:chOff x="3214118" y="1575830"/>
            <a:chExt cx="1418334" cy="1567400"/>
          </a:xfrm>
        </p:grpSpPr>
        <p:cxnSp>
          <p:nvCxnSpPr>
            <p:cNvPr id="246" name="Google Shape;246;p24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7" name="Google Shape;247;p24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4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Release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" name="Google Shape;250;p24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4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" name="Google Shape;251;p24"/>
          <p:cNvGrpSpPr/>
          <p:nvPr/>
        </p:nvGrpSpPr>
        <p:grpSpPr>
          <a:xfrm>
            <a:off x="7106128" y="1271030"/>
            <a:ext cx="1418334" cy="1567400"/>
            <a:chOff x="4511544" y="1575830"/>
            <a:chExt cx="1418334" cy="1567400"/>
          </a:xfrm>
        </p:grpSpPr>
        <p:cxnSp>
          <p:nvCxnSpPr>
            <p:cNvPr id="252" name="Google Shape;252;p24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3" name="Google Shape;253;p24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4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5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24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Post Mortem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Disclosure Organization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" name="Google Shape;262;p25"/>
          <p:cNvGrpSpPr/>
          <p:nvPr/>
        </p:nvGrpSpPr>
        <p:grpSpPr>
          <a:xfrm>
            <a:off x="618820" y="1194830"/>
            <a:ext cx="1418334" cy="1719800"/>
            <a:chOff x="618820" y="1497825"/>
            <a:chExt cx="1418334" cy="1719800"/>
          </a:xfrm>
        </p:grpSpPr>
        <p:cxnSp>
          <p:nvCxnSpPr>
            <p:cNvPr id="263" name="Google Shape;263;p25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4" name="Google Shape;264;p25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66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25"/>
            <p:cNvGrpSpPr/>
            <p:nvPr/>
          </p:nvGrpSpPr>
          <p:grpSpPr>
            <a:xfrm>
              <a:off x="719081" y="1497825"/>
              <a:ext cx="1175119" cy="1719800"/>
              <a:chOff x="1314039" y="1497825"/>
              <a:chExt cx="1175119" cy="1719800"/>
            </a:xfrm>
          </p:grpSpPr>
          <p:sp>
            <p:nvSpPr>
              <p:cNvPr id="267" name="Google Shape;267;p25"/>
              <p:cNvSpPr txBox="1"/>
              <p:nvPr/>
            </p:nvSpPr>
            <p:spPr>
              <a:xfrm>
                <a:off x="1321858" y="2771225"/>
                <a:ext cx="11673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858585"/>
                    </a:solidFill>
                    <a:latin typeface="Roboto"/>
                    <a:ea typeface="Roboto"/>
                    <a:cs typeface="Roboto"/>
                    <a:sym typeface="Roboto"/>
                  </a:rPr>
                  <a:t>Vulnerability Reported</a:t>
                </a:r>
                <a:endParaRPr b="1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8" name="Google Shape;268;p25"/>
              <p:cNvSpPr txBox="1"/>
              <p:nvPr/>
            </p:nvSpPr>
            <p:spPr>
              <a:xfrm>
                <a:off x="1314039" y="1497825"/>
                <a:ext cx="6243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rgbClr val="999999"/>
                    </a:solidFill>
                    <a:latin typeface="Roboto"/>
                    <a:ea typeface="Roboto"/>
                    <a:cs typeface="Roboto"/>
                    <a:sym typeface="Roboto"/>
                  </a:rPr>
                  <a:t>Day 0</a:t>
                </a:r>
                <a:endParaRPr sz="8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69" name="Google Shape;269;p25"/>
          <p:cNvGrpSpPr/>
          <p:nvPr/>
        </p:nvGrpSpPr>
        <p:grpSpPr>
          <a:xfrm>
            <a:off x="1917073" y="1225630"/>
            <a:ext cx="1418334" cy="1612800"/>
            <a:chOff x="1917073" y="1530430"/>
            <a:chExt cx="1418334" cy="1612800"/>
          </a:xfrm>
        </p:grpSpPr>
        <p:cxnSp>
          <p:nvCxnSpPr>
            <p:cNvPr id="270" name="Google Shape;270;p25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1" name="Google Shape;271;p25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66BB0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 txBox="1"/>
            <p:nvPr/>
          </p:nvSpPr>
          <p:spPr>
            <a:xfrm>
              <a:off x="202156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Severity Evaluation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" name="Google Shape;274;p25"/>
            <p:cNvSpPr txBox="1"/>
            <p:nvPr/>
          </p:nvSpPr>
          <p:spPr>
            <a:xfrm>
              <a:off x="1993491" y="15304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Day 2-4</a:t>
              </a:r>
              <a:endParaRPr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5" name="Google Shape;275;p25"/>
          <p:cNvGrpSpPr/>
          <p:nvPr/>
        </p:nvGrpSpPr>
        <p:grpSpPr>
          <a:xfrm>
            <a:off x="3214118" y="1271030"/>
            <a:ext cx="1418334" cy="1567400"/>
            <a:chOff x="3214118" y="1575830"/>
            <a:chExt cx="1418334" cy="1567400"/>
          </a:xfrm>
        </p:grpSpPr>
        <p:cxnSp>
          <p:nvCxnSpPr>
            <p:cNvPr id="276" name="Google Shape;276;p25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7" name="Google Shape;277;p25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66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Organizing the Fix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" name="Google Shape;280;p25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1-3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1" name="Google Shape;281;p25"/>
          <p:cNvGrpSpPr/>
          <p:nvPr/>
        </p:nvGrpSpPr>
        <p:grpSpPr>
          <a:xfrm>
            <a:off x="4004900" y="1271030"/>
            <a:ext cx="2210400" cy="2315195"/>
            <a:chOff x="4004900" y="1575830"/>
            <a:chExt cx="2210400" cy="2315195"/>
          </a:xfrm>
        </p:grpSpPr>
        <p:cxnSp>
          <p:nvCxnSpPr>
            <p:cNvPr id="282" name="Google Shape;282;p25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3" name="Google Shape;283;p25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66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Disclosure Organization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6" name="Google Shape;286;p25"/>
            <p:cNvSpPr txBox="1"/>
            <p:nvPr/>
          </p:nvSpPr>
          <p:spPr>
            <a:xfrm>
              <a:off x="4004900" y="3153625"/>
              <a:ext cx="22104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The Istio Early Disclosure list is notified of a pending release along with other details.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An announcement is made notifying our users of a pending CVE patch within 2 weeks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25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2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8" name="Google Shape;288;p25"/>
          <p:cNvGrpSpPr/>
          <p:nvPr/>
        </p:nvGrpSpPr>
        <p:grpSpPr>
          <a:xfrm>
            <a:off x="5808702" y="1271030"/>
            <a:ext cx="1418334" cy="1567400"/>
            <a:chOff x="3214118" y="1575830"/>
            <a:chExt cx="1418334" cy="1567400"/>
          </a:xfrm>
        </p:grpSpPr>
        <p:cxnSp>
          <p:nvCxnSpPr>
            <p:cNvPr id="289" name="Google Shape;289;p25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0" name="Google Shape;290;p25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Release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" name="Google Shape;293;p25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4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4" name="Google Shape;294;p25"/>
          <p:cNvGrpSpPr/>
          <p:nvPr/>
        </p:nvGrpSpPr>
        <p:grpSpPr>
          <a:xfrm>
            <a:off x="7106128" y="1271030"/>
            <a:ext cx="1418334" cy="1567400"/>
            <a:chOff x="4511544" y="1575830"/>
            <a:chExt cx="1418334" cy="1567400"/>
          </a:xfrm>
        </p:grpSpPr>
        <p:cxnSp>
          <p:nvCxnSpPr>
            <p:cNvPr id="295" name="Google Shape;295;p25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6" name="Google Shape;296;p25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Post Mortem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" name="Google Shape;299;p25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5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>
            <a:off x="618820" y="1194830"/>
            <a:ext cx="1418334" cy="1719800"/>
            <a:chOff x="618820" y="1497825"/>
            <a:chExt cx="1418334" cy="1719800"/>
          </a:xfrm>
        </p:grpSpPr>
        <p:cxnSp>
          <p:nvCxnSpPr>
            <p:cNvPr id="306" name="Google Shape;306;p26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7" name="Google Shape;307;p26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66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9" name="Google Shape;309;p26"/>
            <p:cNvGrpSpPr/>
            <p:nvPr/>
          </p:nvGrpSpPr>
          <p:grpSpPr>
            <a:xfrm>
              <a:off x="719081" y="1497825"/>
              <a:ext cx="1175119" cy="1719800"/>
              <a:chOff x="1314039" y="1497825"/>
              <a:chExt cx="1175119" cy="1719800"/>
            </a:xfrm>
          </p:grpSpPr>
          <p:sp>
            <p:nvSpPr>
              <p:cNvPr id="310" name="Google Shape;310;p26"/>
              <p:cNvSpPr txBox="1"/>
              <p:nvPr/>
            </p:nvSpPr>
            <p:spPr>
              <a:xfrm>
                <a:off x="1321858" y="2771225"/>
                <a:ext cx="11673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858585"/>
                    </a:solidFill>
                    <a:latin typeface="Roboto"/>
                    <a:ea typeface="Roboto"/>
                    <a:cs typeface="Roboto"/>
                    <a:sym typeface="Roboto"/>
                  </a:rPr>
                  <a:t>Vulnerability Reported</a:t>
                </a:r>
                <a:endParaRPr b="1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1" name="Google Shape;311;p26"/>
              <p:cNvSpPr txBox="1"/>
              <p:nvPr/>
            </p:nvSpPr>
            <p:spPr>
              <a:xfrm>
                <a:off x="1314039" y="1497825"/>
                <a:ext cx="6243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rgbClr val="999999"/>
                    </a:solidFill>
                    <a:latin typeface="Roboto"/>
                    <a:ea typeface="Roboto"/>
                    <a:cs typeface="Roboto"/>
                    <a:sym typeface="Roboto"/>
                  </a:rPr>
                  <a:t>Day 0</a:t>
                </a:r>
                <a:endParaRPr sz="8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12" name="Google Shape;312;p26"/>
          <p:cNvGrpSpPr/>
          <p:nvPr/>
        </p:nvGrpSpPr>
        <p:grpSpPr>
          <a:xfrm>
            <a:off x="1917073" y="1225630"/>
            <a:ext cx="1418334" cy="1612800"/>
            <a:chOff x="1917073" y="1530430"/>
            <a:chExt cx="1418334" cy="1612800"/>
          </a:xfrm>
        </p:grpSpPr>
        <p:cxnSp>
          <p:nvCxnSpPr>
            <p:cNvPr id="313" name="Google Shape;313;p26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4" name="Google Shape;314;p26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66BB0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 txBox="1"/>
            <p:nvPr/>
          </p:nvSpPr>
          <p:spPr>
            <a:xfrm>
              <a:off x="202156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Severity Evaluation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" name="Google Shape;317;p26"/>
            <p:cNvSpPr txBox="1"/>
            <p:nvPr/>
          </p:nvSpPr>
          <p:spPr>
            <a:xfrm>
              <a:off x="1993491" y="15304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Day 2-4</a:t>
              </a:r>
              <a:endParaRPr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8" name="Google Shape;318;p26"/>
          <p:cNvGrpSpPr/>
          <p:nvPr/>
        </p:nvGrpSpPr>
        <p:grpSpPr>
          <a:xfrm>
            <a:off x="3214118" y="1271030"/>
            <a:ext cx="1418334" cy="1567400"/>
            <a:chOff x="3214118" y="1575830"/>
            <a:chExt cx="1418334" cy="1567400"/>
          </a:xfrm>
        </p:grpSpPr>
        <p:cxnSp>
          <p:nvCxnSpPr>
            <p:cNvPr id="319" name="Google Shape;319;p26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0" name="Google Shape;320;p26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66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Organizing the Fix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3" name="Google Shape;323;p26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1-3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4" name="Google Shape;324;p26"/>
          <p:cNvGrpSpPr/>
          <p:nvPr/>
        </p:nvGrpSpPr>
        <p:grpSpPr>
          <a:xfrm>
            <a:off x="4511544" y="1271030"/>
            <a:ext cx="1418334" cy="1567400"/>
            <a:chOff x="4511544" y="1575830"/>
            <a:chExt cx="1418334" cy="1567400"/>
          </a:xfrm>
        </p:grpSpPr>
        <p:cxnSp>
          <p:nvCxnSpPr>
            <p:cNvPr id="325" name="Google Shape;325;p26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6" name="Google Shape;326;p26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66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Disclosure Organization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9" name="Google Shape;329;p26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2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0" name="Google Shape;330;p26"/>
          <p:cNvGrpSpPr/>
          <p:nvPr/>
        </p:nvGrpSpPr>
        <p:grpSpPr>
          <a:xfrm>
            <a:off x="5166150" y="1271030"/>
            <a:ext cx="2656200" cy="2315195"/>
            <a:chOff x="2571566" y="1575830"/>
            <a:chExt cx="2656200" cy="2315195"/>
          </a:xfrm>
        </p:grpSpPr>
        <p:cxnSp>
          <p:nvCxnSpPr>
            <p:cNvPr id="331" name="Google Shape;331;p26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2" name="Google Shape;332;p26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66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Release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" name="Google Shape;335;p26"/>
            <p:cNvSpPr txBox="1"/>
            <p:nvPr/>
          </p:nvSpPr>
          <p:spPr>
            <a:xfrm>
              <a:off x="2571566" y="3153625"/>
              <a:ext cx="2656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The appropriate versions have been built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Qualification/Performance tests have been run, </a:t>
              </a: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similar to that of other patch releases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Posted to istio.io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58585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Disclosure of CVE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" name="Google Shape;336;p26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4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7" name="Google Shape;337;p26"/>
          <p:cNvGrpSpPr/>
          <p:nvPr/>
        </p:nvGrpSpPr>
        <p:grpSpPr>
          <a:xfrm>
            <a:off x="7106128" y="1271030"/>
            <a:ext cx="1418334" cy="1567400"/>
            <a:chOff x="4511544" y="1575830"/>
            <a:chExt cx="1418334" cy="1567400"/>
          </a:xfrm>
        </p:grpSpPr>
        <p:cxnSp>
          <p:nvCxnSpPr>
            <p:cNvPr id="338" name="Google Shape;338;p26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9" name="Google Shape;339;p26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Post Mortem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2" name="Google Shape;342;p26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5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8" name="Google Shape;348;p27"/>
          <p:cNvGrpSpPr/>
          <p:nvPr/>
        </p:nvGrpSpPr>
        <p:grpSpPr>
          <a:xfrm>
            <a:off x="618820" y="1194830"/>
            <a:ext cx="1418334" cy="1719800"/>
            <a:chOff x="618820" y="1497825"/>
            <a:chExt cx="1418334" cy="1719800"/>
          </a:xfrm>
        </p:grpSpPr>
        <p:cxnSp>
          <p:nvCxnSpPr>
            <p:cNvPr id="349" name="Google Shape;349;p27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0" name="Google Shape;350;p27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66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2" name="Google Shape;352;p27"/>
            <p:cNvGrpSpPr/>
            <p:nvPr/>
          </p:nvGrpSpPr>
          <p:grpSpPr>
            <a:xfrm>
              <a:off x="719081" y="1497825"/>
              <a:ext cx="1175119" cy="1719800"/>
              <a:chOff x="1314039" y="1497825"/>
              <a:chExt cx="1175119" cy="1719800"/>
            </a:xfrm>
          </p:grpSpPr>
          <p:sp>
            <p:nvSpPr>
              <p:cNvPr id="353" name="Google Shape;353;p27"/>
              <p:cNvSpPr txBox="1"/>
              <p:nvPr/>
            </p:nvSpPr>
            <p:spPr>
              <a:xfrm>
                <a:off x="1321858" y="2771225"/>
                <a:ext cx="11673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858585"/>
                    </a:solidFill>
                    <a:latin typeface="Roboto"/>
                    <a:ea typeface="Roboto"/>
                    <a:cs typeface="Roboto"/>
                    <a:sym typeface="Roboto"/>
                  </a:rPr>
                  <a:t>Vulnerability Reported</a:t>
                </a:r>
                <a:endParaRPr b="1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4" name="Google Shape;354;p27"/>
              <p:cNvSpPr txBox="1"/>
              <p:nvPr/>
            </p:nvSpPr>
            <p:spPr>
              <a:xfrm>
                <a:off x="1314039" y="1497825"/>
                <a:ext cx="6243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rgbClr val="999999"/>
                    </a:solidFill>
                    <a:latin typeface="Roboto"/>
                    <a:ea typeface="Roboto"/>
                    <a:cs typeface="Roboto"/>
                    <a:sym typeface="Roboto"/>
                  </a:rPr>
                  <a:t>Day 0</a:t>
                </a:r>
                <a:endParaRPr sz="8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55" name="Google Shape;355;p27"/>
          <p:cNvGrpSpPr/>
          <p:nvPr/>
        </p:nvGrpSpPr>
        <p:grpSpPr>
          <a:xfrm>
            <a:off x="1917073" y="1225630"/>
            <a:ext cx="1418334" cy="1612800"/>
            <a:chOff x="1917073" y="1530430"/>
            <a:chExt cx="1418334" cy="1612800"/>
          </a:xfrm>
        </p:grpSpPr>
        <p:cxnSp>
          <p:nvCxnSpPr>
            <p:cNvPr id="356" name="Google Shape;356;p27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7" name="Google Shape;357;p27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CCCCC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66BB0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 txBox="1"/>
            <p:nvPr/>
          </p:nvSpPr>
          <p:spPr>
            <a:xfrm>
              <a:off x="202156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Severity Evaluation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0" name="Google Shape;360;p27"/>
            <p:cNvSpPr txBox="1"/>
            <p:nvPr/>
          </p:nvSpPr>
          <p:spPr>
            <a:xfrm>
              <a:off x="1993491" y="15304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Day 2-4</a:t>
              </a:r>
              <a:endParaRPr sz="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1" name="Google Shape;361;p27"/>
          <p:cNvGrpSpPr/>
          <p:nvPr/>
        </p:nvGrpSpPr>
        <p:grpSpPr>
          <a:xfrm>
            <a:off x="3214118" y="1271030"/>
            <a:ext cx="1418334" cy="1567400"/>
            <a:chOff x="3214118" y="1575830"/>
            <a:chExt cx="1418334" cy="1567400"/>
          </a:xfrm>
        </p:grpSpPr>
        <p:cxnSp>
          <p:nvCxnSpPr>
            <p:cNvPr id="362" name="Google Shape;362;p27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3" name="Google Shape;363;p27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66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Organizing the Fix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" name="Google Shape;366;p27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1-3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7" name="Google Shape;367;p27"/>
          <p:cNvGrpSpPr/>
          <p:nvPr/>
        </p:nvGrpSpPr>
        <p:grpSpPr>
          <a:xfrm>
            <a:off x="4511544" y="1271030"/>
            <a:ext cx="1418334" cy="1567400"/>
            <a:chOff x="4511544" y="1575830"/>
            <a:chExt cx="1418334" cy="1567400"/>
          </a:xfrm>
        </p:grpSpPr>
        <p:cxnSp>
          <p:nvCxnSpPr>
            <p:cNvPr id="368" name="Google Shape;368;p27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9" name="Google Shape;369;p27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66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Disclosure Organization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2" name="Google Shape;372;p27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2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3" name="Google Shape;373;p27"/>
          <p:cNvGrpSpPr/>
          <p:nvPr/>
        </p:nvGrpSpPr>
        <p:grpSpPr>
          <a:xfrm>
            <a:off x="5808702" y="1271030"/>
            <a:ext cx="1418334" cy="1567400"/>
            <a:chOff x="3214118" y="1575830"/>
            <a:chExt cx="1418334" cy="1567400"/>
          </a:xfrm>
        </p:grpSpPr>
        <p:cxnSp>
          <p:nvCxnSpPr>
            <p:cNvPr id="374" name="Google Shape;374;p27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5" name="Google Shape;375;p27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66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Release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" name="Google Shape;378;p27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4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9" name="Google Shape;379;p27"/>
          <p:cNvGrpSpPr/>
          <p:nvPr/>
        </p:nvGrpSpPr>
        <p:grpSpPr>
          <a:xfrm>
            <a:off x="7012825" y="1271030"/>
            <a:ext cx="1511700" cy="2315195"/>
            <a:chOff x="4418241" y="1575830"/>
            <a:chExt cx="1511700" cy="2315195"/>
          </a:xfrm>
        </p:grpSpPr>
        <p:cxnSp>
          <p:nvCxnSpPr>
            <p:cNvPr id="380" name="Google Shape;380;p27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1" name="Google Shape;381;p27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66B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Post Mortem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4" name="Google Shape;384;p27"/>
            <p:cNvSpPr txBox="1"/>
            <p:nvPr/>
          </p:nvSpPr>
          <p:spPr>
            <a:xfrm>
              <a:off x="4418241" y="3153625"/>
              <a:ext cx="15117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Product Security WG meets to discuss process improvements and other details to improve upon for the next CVE.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5" name="Google Shape;385;p27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Week 5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"/>
          <p:cNvSpPr txBox="1"/>
          <p:nvPr>
            <p:ph type="title"/>
          </p:nvPr>
        </p:nvSpPr>
        <p:spPr>
          <a:xfrm>
            <a:off x="490250" y="526350"/>
            <a:ext cx="6897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Istio Security Transparent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product security work group?</a:t>
            </a:r>
            <a:endParaRPr/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590550" y="1071550"/>
            <a:ext cx="8179200" cy="3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Created with the goal of</a:t>
            </a:r>
            <a:r>
              <a:rPr lang="en" sz="2000"/>
              <a:t> </a:t>
            </a:r>
            <a:r>
              <a:rPr b="1" lang="en" sz="2000"/>
              <a:t>resolving</a:t>
            </a:r>
            <a:r>
              <a:rPr lang="en" sz="2000"/>
              <a:t>, </a:t>
            </a:r>
            <a:r>
              <a:rPr b="1" lang="en" sz="2000"/>
              <a:t>identifying</a:t>
            </a:r>
            <a:r>
              <a:rPr lang="en" sz="2000"/>
              <a:t>, and </a:t>
            </a:r>
            <a:r>
              <a:rPr b="1" lang="en" sz="2000"/>
              <a:t>preventing vulnerabilities</a:t>
            </a:r>
            <a:r>
              <a:rPr lang="en" sz="2000"/>
              <a:t> in Istio by: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Addressing vulnerability disclosure reports and transparently informing our community and users.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Providing new security guidelines in Istio’s development lifecycle.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Establishing the security threats of Istio as a product: dependencies, add-ons, and antipatterns in order to recommend the best security practice to our developers and users.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https://docs.google.com/document/d/1nKamSxTInU1CWmPxc5MxKKTr7o8Y5OAez8DOvwddUyA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Istio Product Security Transparent</a:t>
            </a:r>
            <a:endParaRPr/>
          </a:p>
        </p:txBody>
      </p:sp>
      <p:sp>
        <p:nvSpPr>
          <p:cNvPr id="396" name="Google Shape;396;p29"/>
          <p:cNvSpPr txBox="1"/>
          <p:nvPr>
            <p:ph idx="1" type="body"/>
          </p:nvPr>
        </p:nvSpPr>
        <p:spPr>
          <a:xfrm>
            <a:off x="590550" y="1100625"/>
            <a:ext cx="7961700" cy="3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Reporting Istio fixes in multiple places, in advance and upon release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Central page to view a list of vulnerabilities</a:t>
            </a:r>
            <a:endParaRPr/>
          </a:p>
          <a:p>
            <a:pPr indent="-310832" lvl="1" marL="9144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">
                <a:solidFill>
                  <a:srgbClr val="666666"/>
                </a:solidFill>
              </a:rPr>
              <a:t>Updates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https://istio.io/latest/news/security/</a:t>
            </a:r>
            <a:r>
              <a:rPr lang="en"/>
              <a:t> </a:t>
            </a:r>
            <a:r>
              <a:rPr lang="en">
                <a:solidFill>
                  <a:srgbClr val="666666"/>
                </a:solidFill>
              </a:rPr>
              <a:t>coming soon</a:t>
            </a:r>
            <a:endParaRPr>
              <a:solidFill>
                <a:srgbClr val="666666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Public post mortems</a:t>
            </a:r>
            <a:endParaRPr/>
          </a:p>
          <a:p>
            <a:pPr indent="-310832" lvl="1" marL="9144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https://drive.google.com/drive/folders/1pwu7pxrgRBzh1x8fMlVngiR51q69MJ5M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○"/>
            </a:pPr>
            <a:r>
              <a:rPr lang="en">
                <a:solidFill>
                  <a:srgbClr val="666666"/>
                </a:solidFill>
              </a:rPr>
              <a:t>Will update soon with some of our previous disclosures</a:t>
            </a:r>
            <a:endParaRPr>
              <a:solidFill>
                <a:srgbClr val="666666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Istio community product security meeting</a:t>
            </a:r>
            <a:endParaRPr/>
          </a:p>
          <a:p>
            <a:pPr indent="-310832" lvl="1" marL="914400" rtl="0" algn="l">
              <a:spcBef>
                <a:spcPts val="50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tinyurl.com/istioWorkgroups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Join us for our next monthly meeting on March 3rd at 12pm EST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 txBox="1"/>
          <p:nvPr>
            <p:ph type="title"/>
          </p:nvPr>
        </p:nvSpPr>
        <p:spPr>
          <a:xfrm>
            <a:off x="718850" y="526350"/>
            <a:ext cx="6897000" cy="4090800"/>
          </a:xfrm>
          <a:prstGeom prst="rect">
            <a:avLst/>
          </a:prstGeom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Proactive Measures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Vulnerability Scanning</a:t>
            </a:r>
            <a:endParaRPr/>
          </a:p>
        </p:txBody>
      </p:sp>
      <p:sp>
        <p:nvSpPr>
          <p:cNvPr id="407" name="Google Shape;407;p31"/>
          <p:cNvSpPr txBox="1"/>
          <p:nvPr>
            <p:ph idx="1" type="body"/>
          </p:nvPr>
        </p:nvSpPr>
        <p:spPr>
          <a:xfrm>
            <a:off x="590550" y="1441800"/>
            <a:ext cx="7961700" cy="22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Examines packages installed in an </a:t>
            </a:r>
            <a:r>
              <a:rPr lang="en"/>
              <a:t>image</a:t>
            </a:r>
            <a:r>
              <a:rPr lang="en"/>
              <a:t> for known vulnerabilities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We scan docker images </a:t>
            </a:r>
            <a:r>
              <a:rPr lang="en"/>
              <a:t>using</a:t>
            </a:r>
            <a:r>
              <a:rPr lang="en">
                <a:solidFill>
                  <a:srgbClr val="666666"/>
                </a:solidFill>
              </a:rPr>
              <a:t> IBM’s scanner </a:t>
            </a:r>
            <a:r>
              <a:rPr lang="en"/>
              <a:t>before release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Istio does not do rolling releases.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We make sure that our image scanner reports no vulnerabilities before release. Older images may report dependency vulnerabilities over time. These are fixed in newer releases.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Proactive Measures: Where Are We?</a:t>
            </a:r>
            <a:endParaRPr/>
          </a:p>
        </p:txBody>
      </p:sp>
      <p:sp>
        <p:nvSpPr>
          <p:cNvPr id="413" name="Google Shape;413;p32"/>
          <p:cNvSpPr txBox="1"/>
          <p:nvPr>
            <p:ph idx="1" type="body"/>
          </p:nvPr>
        </p:nvSpPr>
        <p:spPr>
          <a:xfrm>
            <a:off x="590550" y="1109600"/>
            <a:ext cx="7961700" cy="3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3rd Party (NCC) Audit of Istio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Results were reviewed during some of our open meetings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relationship with the Envoy Security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2/3rds of CVEs in 2020 were found in Envoy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responsibly disclose issues with us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may have a </a:t>
            </a:r>
            <a:r>
              <a:rPr lang="en"/>
              <a:t>difference</a:t>
            </a:r>
            <a:r>
              <a:rPr lang="en"/>
              <a:t> in opinion on score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Issues are sometimes reported to us that we </a:t>
            </a:r>
            <a:r>
              <a:rPr lang="en"/>
              <a:t>report to Envoy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Tighter integration with dependencies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to secure your service mesh</a:t>
            </a:r>
            <a:endParaRPr/>
          </a:p>
        </p:txBody>
      </p:sp>
      <p:sp>
        <p:nvSpPr>
          <p:cNvPr id="419" name="Google Shape;419;p33"/>
          <p:cNvSpPr txBox="1"/>
          <p:nvPr>
            <p:ph idx="1" type="body"/>
          </p:nvPr>
        </p:nvSpPr>
        <p:spPr>
          <a:xfrm>
            <a:off x="590550" y="1109600"/>
            <a:ext cx="7961700" cy="3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Guide to deploying a secure Istio environment based on recommended practices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https://istio.io/latest/docs/ops/best-practices/security/</a:t>
            </a:r>
            <a:r>
              <a:rPr lang="en"/>
              <a:t>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New as of Feb 18th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Some of the suggestions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Enable mTLS in STRICT mode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 of Authorization policies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Disable automatic protocol detection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Setting file descriptors for ingress gateways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466BB0"/>
                </a:solidFill>
              </a:rPr>
              <a:t>We recommend you thoroughly read and understand the contents of the guide</a:t>
            </a:r>
            <a:endParaRPr i="1">
              <a:solidFill>
                <a:srgbClr val="466BB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 txBox="1"/>
          <p:nvPr>
            <p:ph type="title"/>
          </p:nvPr>
        </p:nvSpPr>
        <p:spPr>
          <a:xfrm>
            <a:off x="490250" y="526350"/>
            <a:ext cx="6897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 Roadmap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Scanning</a:t>
            </a:r>
            <a:endParaRPr/>
          </a:p>
        </p:txBody>
      </p:sp>
      <p:sp>
        <p:nvSpPr>
          <p:cNvPr id="430" name="Google Shape;430;p35"/>
          <p:cNvSpPr txBox="1"/>
          <p:nvPr>
            <p:ph idx="1" type="body"/>
          </p:nvPr>
        </p:nvSpPr>
        <p:spPr>
          <a:xfrm>
            <a:off x="1732800" y="1957350"/>
            <a:ext cx="5678400" cy="12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 for outdated code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outdated versions of 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Coming soon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Scanning</a:t>
            </a:r>
            <a:endParaRPr/>
          </a:p>
        </p:txBody>
      </p:sp>
      <p:sp>
        <p:nvSpPr>
          <p:cNvPr id="436" name="Google Shape;436;p36"/>
          <p:cNvSpPr txBox="1"/>
          <p:nvPr>
            <p:ph idx="1" type="body"/>
          </p:nvPr>
        </p:nvSpPr>
        <p:spPr>
          <a:xfrm>
            <a:off x="590550" y="1691550"/>
            <a:ext cx="7961700" cy="17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 for common patterns to catch </a:t>
            </a:r>
            <a:r>
              <a:rPr lang="en"/>
              <a:t>vulnerabilities before code is merged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using user input before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Coming soon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"/>
          <p:cNvSpPr txBox="1"/>
          <p:nvPr>
            <p:ph idx="1" type="body"/>
          </p:nvPr>
        </p:nvSpPr>
        <p:spPr>
          <a:xfrm>
            <a:off x="590550" y="1001900"/>
            <a:ext cx="7961700" cy="3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Threat modeling is a structured process to identify and enumerate potential threats such as vulnerabilities or lack of defense mechanisms and prioritize security mitigations.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CVSS and Kubernetes </a:t>
            </a:r>
            <a:r>
              <a:rPr lang="en"/>
              <a:t>scoring</a:t>
            </a:r>
            <a:r>
              <a:rPr lang="en"/>
              <a:t> system help us prioritize and evaluate vulnerabilities, but they are vague and need to be taken in a different context than </a:t>
            </a:r>
            <a:r>
              <a:rPr lang="en"/>
              <a:t>they were built for.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threat model built for Istio will help us evaluate and prioritize vulnerabilities specifically within the context of Istio.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Envoy already has developed its own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https://www.envoyproxy.io/docs/envoy/latest/intro/arch_overview/security/threat_model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"/>
          <p:cNvSpPr txBox="1"/>
          <p:nvPr>
            <p:ph type="title"/>
          </p:nvPr>
        </p:nvSpPr>
        <p:spPr>
          <a:xfrm>
            <a:off x="590550" y="359175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Istio Threat Model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/>
          <p:nvPr>
            <p:ph type="title"/>
          </p:nvPr>
        </p:nvSpPr>
        <p:spPr>
          <a:xfrm>
            <a:off x="490250" y="526350"/>
            <a:ext cx="6897000" cy="23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informed</a:t>
            </a:r>
            <a:endParaRPr/>
          </a:p>
        </p:txBody>
      </p:sp>
      <p:sp>
        <p:nvSpPr>
          <p:cNvPr id="448" name="Google Shape;448;p38"/>
          <p:cNvSpPr txBox="1"/>
          <p:nvPr>
            <p:ph idx="1" type="body"/>
          </p:nvPr>
        </p:nvSpPr>
        <p:spPr>
          <a:xfrm>
            <a:off x="590550" y="2796000"/>
            <a:ext cx="79617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</a:t>
            </a:r>
            <a:endParaRPr/>
          </a:p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590550" y="1080525"/>
            <a:ext cx="8506200" cy="3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Product Security </a:t>
            </a:r>
            <a:r>
              <a:rPr i="1" lang="en" sz="2000"/>
              <a:t>Committee</a:t>
            </a:r>
            <a:r>
              <a:rPr lang="en" sz="2000"/>
              <a:t> handled CVE fixes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" sz="1800">
                <a:solidFill>
                  <a:srgbClr val="666666"/>
                </a:solidFill>
              </a:rPr>
              <a:t>T</a:t>
            </a:r>
            <a:r>
              <a:rPr lang="en" sz="1800">
                <a:solidFill>
                  <a:srgbClr val="666666"/>
                </a:solidFill>
              </a:rPr>
              <a:t>his was a smaller group of people</a:t>
            </a:r>
            <a:endParaRPr sz="1800">
              <a:solidFill>
                <a:srgbClr val="66666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" sz="1800">
                <a:solidFill>
                  <a:srgbClr val="666666"/>
                </a:solidFill>
              </a:rPr>
              <a:t>The process wasn’t formalized making coordination difficult at times for the many tasks required to publish a CVE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800"/>
              <a:buChar char="●"/>
            </a:pPr>
            <a:r>
              <a:rPr lang="en"/>
              <a:t>Product security working group created in March 2020 to enable this process coordination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you stay up to date?</a:t>
            </a:r>
            <a:endParaRPr/>
          </a:p>
        </p:txBody>
      </p:sp>
      <p:sp>
        <p:nvSpPr>
          <p:cNvPr id="454" name="Google Shape;454;p39"/>
          <p:cNvSpPr txBox="1"/>
          <p:nvPr>
            <p:ph idx="1" type="body"/>
          </p:nvPr>
        </p:nvSpPr>
        <p:spPr>
          <a:xfrm>
            <a:off x="591150" y="1136550"/>
            <a:ext cx="7961700" cy="3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Are you a partner? Please join our early disclosure list. More information here: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https://github.com/istio/community/blob/master/EARLY-DISCLOSURE.md#membership-criteria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post </a:t>
            </a:r>
            <a:r>
              <a:rPr lang="en"/>
              <a:t>release</a:t>
            </a:r>
            <a:r>
              <a:rPr lang="en"/>
              <a:t> announcements 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○"/>
            </a:pPr>
            <a:r>
              <a:rPr lang="en">
                <a:solidFill>
                  <a:srgbClr val="666666"/>
                </a:solidFill>
              </a:rPr>
              <a:t>RSS: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https://istio.io/latest/news/feed.xml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○"/>
            </a:pPr>
            <a:r>
              <a:rPr lang="en">
                <a:solidFill>
                  <a:srgbClr val="666666"/>
                </a:solidFill>
              </a:rPr>
              <a:t>Discuss: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https://discuss.istio.io/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○"/>
            </a:pPr>
            <a:r>
              <a:rPr lang="en">
                <a:solidFill>
                  <a:srgbClr val="666666"/>
                </a:solidFill>
              </a:rPr>
              <a:t>Twitter: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https://twitter.com/IstioMesh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○"/>
            </a:pPr>
            <a:r>
              <a:rPr lang="en">
                <a:solidFill>
                  <a:srgbClr val="666666"/>
                </a:solidFill>
              </a:rPr>
              <a:t>Slack: #announcements</a:t>
            </a:r>
            <a:endParaRPr>
              <a:solidFill>
                <a:srgbClr val="666666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○"/>
            </a:pPr>
            <a:r>
              <a:rPr lang="en">
                <a:solidFill>
                  <a:srgbClr val="666666"/>
                </a:solidFill>
              </a:rPr>
              <a:t>Google Group coming soon!</a:t>
            </a:r>
            <a:br>
              <a:rPr lang="en">
                <a:solidFill>
                  <a:srgbClr val="666666"/>
                </a:solidFill>
              </a:rPr>
            </a:br>
            <a:endParaRPr>
              <a:solidFill>
                <a:srgbClr val="666666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"/>
              <a:t>Sorry, but we do not have a public slack channel in order to encourage responsible disclosure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○"/>
            </a:pPr>
            <a:r>
              <a:rPr lang="en"/>
              <a:t>Do not product security issues to #security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"/>
          <p:cNvSpPr txBox="1"/>
          <p:nvPr>
            <p:ph idx="1" type="body"/>
          </p:nvPr>
        </p:nvSpPr>
        <p:spPr>
          <a:xfrm>
            <a:off x="464700" y="1177650"/>
            <a:ext cx="3837000" cy="27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2458">
                <a:solidFill>
                  <a:srgbClr val="466BB0"/>
                </a:solidFill>
              </a:rPr>
              <a:t>Where do you expect to find information about security releases?</a:t>
            </a:r>
            <a:endParaRPr b="1" sz="2458">
              <a:solidFill>
                <a:srgbClr val="466BB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96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464"/>
              <a:t>Please answer in the Istio Slack #istiocon</a:t>
            </a:r>
            <a:endParaRPr sz="146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96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960"/>
          </a:p>
        </p:txBody>
      </p:sp>
      <p:sp>
        <p:nvSpPr>
          <p:cNvPr id="460" name="Google Shape;460;p40"/>
          <p:cNvSpPr txBox="1"/>
          <p:nvPr/>
        </p:nvSpPr>
        <p:spPr>
          <a:xfrm>
            <a:off x="5645900" y="0"/>
            <a:ext cx="2659500" cy="440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43434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0">
                <a:solidFill>
                  <a:srgbClr val="EFEFEF"/>
                </a:solidFill>
                <a:latin typeface="Work Sans"/>
                <a:ea typeface="Work Sans"/>
                <a:cs typeface="Work Sans"/>
                <a:sym typeface="Work Sans"/>
              </a:rPr>
              <a:t>?</a:t>
            </a:r>
            <a:endParaRPr b="1" sz="30000">
              <a:solidFill>
                <a:srgbClr val="EFEFE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You Get Involved? </a:t>
            </a:r>
            <a:endParaRPr/>
          </a:p>
        </p:txBody>
      </p:sp>
      <p:sp>
        <p:nvSpPr>
          <p:cNvPr id="466" name="Google Shape;466;p41"/>
          <p:cNvSpPr txBox="1"/>
          <p:nvPr>
            <p:ph idx="1" type="body"/>
          </p:nvPr>
        </p:nvSpPr>
        <p:spPr>
          <a:xfrm>
            <a:off x="590550" y="1149900"/>
            <a:ext cx="8353800" cy="3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us in our monthly community meetings. The next one is March 3rd at 12pm EST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</a:t>
            </a:r>
            <a:r>
              <a:rPr lang="en" u="sng">
                <a:solidFill>
                  <a:schemeClr val="hlink"/>
                </a:solidFill>
                <a:hlinkClick r:id="rId4"/>
              </a:rPr>
              <a:t>//meet.google.com/vao-otzc-hvx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us find and privately report vulnerabilities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</a:rPr>
              <a:t>Email </a:t>
            </a:r>
            <a:r>
              <a:rPr b="1" i="1" lang="en" sz="1800">
                <a:solidFill>
                  <a:srgbClr val="666666"/>
                </a:solidFill>
              </a:rPr>
              <a:t>istio-security-vulnerability-reports@googlegroups.com</a:t>
            </a:r>
            <a:endParaRPr b="1" i="1" sz="1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Do not write github issues!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2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 if I have a concern</a:t>
            </a:r>
            <a:endParaRPr/>
          </a:p>
        </p:txBody>
      </p:sp>
      <p:sp>
        <p:nvSpPr>
          <p:cNvPr id="472" name="Google Shape;472;p42"/>
          <p:cNvSpPr txBox="1"/>
          <p:nvPr>
            <p:ph idx="1" type="body"/>
          </p:nvPr>
        </p:nvSpPr>
        <p:spPr>
          <a:xfrm>
            <a:off x="591150" y="1091650"/>
            <a:ext cx="7961700" cy="3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</a:t>
            </a:r>
            <a:r>
              <a:rPr b="1" lang="en"/>
              <a:t>experience</a:t>
            </a:r>
            <a:r>
              <a:rPr lang="en"/>
              <a:t> a crash with the control plane or data plane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</a:t>
            </a:r>
            <a:r>
              <a:rPr i="1" lang="en"/>
              <a:t>think</a:t>
            </a:r>
            <a:r>
              <a:rPr lang="en"/>
              <a:t> you discovered a potential security vulnerability in Istio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are </a:t>
            </a:r>
            <a:r>
              <a:rPr i="1" lang="en"/>
              <a:t>unsure</a:t>
            </a:r>
            <a:r>
              <a:rPr lang="en"/>
              <a:t> how a vulnerability affects Istio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</a:t>
            </a:r>
            <a:r>
              <a:rPr i="1" lang="en"/>
              <a:t>think</a:t>
            </a:r>
            <a:r>
              <a:rPr lang="en"/>
              <a:t> you discovered a vulnerability in another project that Istio depends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aren’t sure if an issue is related to Envoy or Istio, we’re happy to help point you in the right direction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Email </a:t>
            </a:r>
            <a:r>
              <a:rPr b="1" i="1" lang="en" u="sng">
                <a:solidFill>
                  <a:schemeClr val="hlink"/>
                </a:solidFill>
                <a:hlinkClick r:id="rId3"/>
              </a:rPr>
              <a:t>istio-security-vulnerability-reports@googlegroups.com</a:t>
            </a:r>
            <a:br>
              <a:rPr lang="en"/>
            </a:br>
            <a:r>
              <a:rPr b="1" lang="en"/>
              <a:t>It is better to err on the side of caution than it is write a GitHub issue or post publicly.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"/>
          <p:cNvSpPr txBox="1"/>
          <p:nvPr>
            <p:ph type="title"/>
          </p:nvPr>
        </p:nvSpPr>
        <p:spPr>
          <a:xfrm>
            <a:off x="490250" y="526350"/>
            <a:ext cx="6897000" cy="23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478" name="Google Shape;478;p43"/>
          <p:cNvSpPr txBox="1"/>
          <p:nvPr>
            <p:ph idx="1" type="body"/>
          </p:nvPr>
        </p:nvSpPr>
        <p:spPr>
          <a:xfrm>
            <a:off x="590550" y="2796000"/>
            <a:ext cx="79617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 txBox="1"/>
          <p:nvPr>
            <p:ph type="title"/>
          </p:nvPr>
        </p:nvSpPr>
        <p:spPr>
          <a:xfrm>
            <a:off x="490250" y="526350"/>
            <a:ext cx="6897000" cy="23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84" name="Google Shape;484;p44"/>
          <p:cNvSpPr txBox="1"/>
          <p:nvPr>
            <p:ph idx="1" type="body"/>
          </p:nvPr>
        </p:nvSpPr>
        <p:spPr>
          <a:xfrm>
            <a:off x="590550" y="2796000"/>
            <a:ext cx="79617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Avery / twitter: @briansvgs / Red Hat Senior Software Engineer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Delgado / Aspen Mesh Principal Software Engineer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on the Product Security WG</a:t>
            </a:r>
            <a:endParaRPr/>
          </a:p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590550" y="1071550"/>
            <a:ext cx="8179200" cy="3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TOC representation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en" sz="2000">
                <a:solidFill>
                  <a:srgbClr val="666666"/>
                </a:solidFill>
              </a:rPr>
              <a:t>Josh Blatt (Google)</a:t>
            </a:r>
            <a:endParaRPr sz="20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en" sz="2000">
                <a:solidFill>
                  <a:srgbClr val="666666"/>
                </a:solidFill>
              </a:rPr>
              <a:t>Neeraj Poddar (Aspen Mesh)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15 people are in the Product Security WG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Many companies are represented (alphabetical order)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en" sz="2000">
                <a:solidFill>
                  <a:srgbClr val="666666"/>
                </a:solidFill>
              </a:rPr>
              <a:t>Aspen Mesh</a:t>
            </a:r>
            <a:endParaRPr sz="20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en" sz="2000">
                <a:solidFill>
                  <a:srgbClr val="666666"/>
                </a:solidFill>
              </a:rPr>
              <a:t>Google</a:t>
            </a:r>
            <a:endParaRPr sz="20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en" sz="2000">
                <a:solidFill>
                  <a:srgbClr val="666666"/>
                </a:solidFill>
              </a:rPr>
              <a:t>IBM</a:t>
            </a:r>
            <a:endParaRPr sz="20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en" sz="2000">
                <a:solidFill>
                  <a:srgbClr val="666666"/>
                </a:solidFill>
              </a:rPr>
              <a:t>Invitae</a:t>
            </a:r>
            <a:endParaRPr sz="2000">
              <a:solidFill>
                <a:srgbClr val="666666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en" sz="2000">
                <a:solidFill>
                  <a:srgbClr val="666666"/>
                </a:solidFill>
              </a:rPr>
              <a:t>Red Hat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Security vs Security Work Group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444350" y="1017375"/>
            <a:ext cx="4045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66BB0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Product Security</a:t>
            </a:r>
            <a:endParaRPr sz="2400">
              <a:solidFill>
                <a:srgbClr val="466BB0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44350" y="1567205"/>
            <a:ext cx="4045200" cy="3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Work Sans"/>
              <a:buChar char="●"/>
            </a:pPr>
            <a:r>
              <a:rPr lang="en" sz="15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Security of Istio itself</a:t>
            </a:r>
            <a:endParaRPr sz="15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Work Sans"/>
              <a:buChar char="○"/>
            </a:pPr>
            <a:r>
              <a:rPr lang="en" sz="15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Fixing vulnerabilities</a:t>
            </a:r>
            <a:endParaRPr sz="15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Work Sans"/>
              <a:buChar char="○"/>
            </a:pPr>
            <a:r>
              <a:rPr lang="en" sz="15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Preventing new issues</a:t>
            </a:r>
            <a:endParaRPr sz="15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How can we keep Istio, as a product, secure?</a:t>
            </a:r>
            <a:endParaRPr b="1" sz="15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787100" y="1567205"/>
            <a:ext cx="4045200" cy="3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Work Sans"/>
              <a:buChar char="●"/>
            </a:pPr>
            <a:r>
              <a:rPr lang="en" sz="15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Istio Security Features</a:t>
            </a:r>
            <a:endParaRPr sz="15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Work Sans"/>
              <a:buChar char="○"/>
            </a:pPr>
            <a:r>
              <a:rPr lang="en" sz="15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Authentication</a:t>
            </a:r>
            <a:endParaRPr sz="15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Work Sans"/>
              <a:buChar char="○"/>
            </a:pPr>
            <a:r>
              <a:rPr lang="en" sz="15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Authorization</a:t>
            </a:r>
            <a:endParaRPr sz="15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Work Sans"/>
              <a:buChar char="○"/>
            </a:pPr>
            <a:r>
              <a:rPr lang="en" sz="15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Certificate management</a:t>
            </a:r>
            <a:endParaRPr sz="15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Work Sans"/>
              <a:buChar char="○"/>
            </a:pPr>
            <a:r>
              <a:rPr lang="en" sz="15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Etc</a:t>
            </a:r>
            <a:endParaRPr sz="15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rPr>
              <a:t>How can features in Istio be used to  secure environments?</a:t>
            </a:r>
            <a:endParaRPr b="1" sz="1500">
              <a:solidFill>
                <a:srgbClr val="666666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787100" y="1017375"/>
            <a:ext cx="40452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CBB88"/>
                </a:solidFill>
                <a:latin typeface="Work Sans Regular"/>
                <a:ea typeface="Work Sans Regular"/>
                <a:cs typeface="Work Sans Regular"/>
                <a:sym typeface="Work Sans Regular"/>
              </a:rPr>
              <a:t>Security</a:t>
            </a:r>
            <a:endParaRPr sz="2400">
              <a:solidFill>
                <a:srgbClr val="5CBB88"/>
              </a:solidFill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  <p:cxnSp>
        <p:nvCxnSpPr>
          <p:cNvPr id="84" name="Google Shape;84;p14"/>
          <p:cNvCxnSpPr/>
          <p:nvPr/>
        </p:nvCxnSpPr>
        <p:spPr>
          <a:xfrm flipH="1">
            <a:off x="4545000" y="1101800"/>
            <a:ext cx="26400" cy="3053100"/>
          </a:xfrm>
          <a:prstGeom prst="straightConnector1">
            <a:avLst/>
          </a:prstGeom>
          <a:noFill/>
          <a:ln cap="flat" cmpd="sng" w="9525">
            <a:solidFill>
              <a:srgbClr val="233A4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90250" y="526350"/>
            <a:ext cx="6897000" cy="23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Scoring</a:t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590550" y="2796000"/>
            <a:ext cx="7961700" cy="201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 in addressing a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590550" y="1071550"/>
            <a:ext cx="8179200" cy="3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a report is received, the Product Security WG is responsible for triaging and 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assessing</a:t>
            </a: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report.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 we reproduce it?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easy is it to exploit?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control plane exploitable?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data plane exploitable?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CVSS score?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590550" y="1071550"/>
            <a:ext cx="8179200" cy="3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Common Vulnerability Scoring System (CVSS) is an open framework for communicating the characteristics and severity of software vulnerabilities. This is a score from 0-10 based on: </a:t>
            </a:r>
            <a:endParaRPr sz="5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5915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i="1" lang="en" sz="5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Confidentiality</a:t>
            </a:r>
            <a:endParaRPr i="1" sz="5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591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i="1" lang="en" sz="5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Availability</a:t>
            </a:r>
            <a:endParaRPr i="1" sz="5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591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i="1" lang="en" sz="5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Integrity</a:t>
            </a:r>
            <a:endParaRPr i="1" sz="5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591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i="1" lang="en" sz="5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easy it is to exploit</a:t>
            </a:r>
            <a:endParaRPr i="1" sz="5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5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does it affect the user’s environment? It’s a formula, not a science.</a:t>
            </a:r>
            <a:endParaRPr b="1" i="1" sz="5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 sz="5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5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 the score goes up it is easier to exploit.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590550" y="388400"/>
            <a:ext cx="7961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address CVSS scores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8" name="Google Shape;108;p18"/>
          <p:cNvGraphicFramePr/>
          <p:nvPr/>
        </p:nvGraphicFramePr>
        <p:xfrm>
          <a:off x="526100" y="1764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{0B020124-CC00-4EB8-BA4D-ECEC99187CE8}</a:tableStyleId>
              </a:tblPr>
              <a:tblGrid>
                <a:gridCol w="2718350"/>
                <a:gridCol w="2653900"/>
                <a:gridCol w="2653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66BB0"/>
                          </a:solidFill>
                        </a:rPr>
                        <a:t>Score</a:t>
                      </a:r>
                      <a:endParaRPr b="1">
                        <a:solidFill>
                          <a:srgbClr val="466BB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66BB0"/>
                          </a:solidFill>
                        </a:rPr>
                        <a:t>How it is fixed</a:t>
                      </a:r>
                      <a:endParaRPr b="1">
                        <a:solidFill>
                          <a:srgbClr val="466BB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66BB0"/>
                          </a:solidFill>
                        </a:rPr>
                        <a:t>Importance to end user</a:t>
                      </a:r>
                      <a:endParaRPr b="1">
                        <a:solidFill>
                          <a:srgbClr val="466BB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66BB0"/>
                          </a:solidFill>
                        </a:rPr>
                        <a:t>Less than 6</a:t>
                      </a:r>
                      <a:endParaRPr b="1">
                        <a:solidFill>
                          <a:srgbClr val="466BB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Fix in public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Generally low concern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66BB0"/>
                          </a:solidFill>
                        </a:rPr>
                        <a:t>Greater than 6, less than 7</a:t>
                      </a:r>
                      <a:endParaRPr b="1">
                        <a:solidFill>
                          <a:srgbClr val="466BB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Considered case by case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Consider importance to your environment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66BB0"/>
                          </a:solidFill>
                        </a:rPr>
                        <a:t>Greater than 7</a:t>
                      </a:r>
                      <a:endParaRPr b="1">
                        <a:solidFill>
                          <a:srgbClr val="466BB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Fixed in private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Suggest upgrading as soon as possible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5CBB88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5CBB88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