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2" r:id="rId5"/>
    <p:sldId id="268" r:id="rId6"/>
    <p:sldId id="263" r:id="rId7"/>
    <p:sldId id="278" r:id="rId8"/>
    <p:sldId id="269" r:id="rId9"/>
    <p:sldId id="271" r:id="rId10"/>
    <p:sldId id="270" r:id="rId11"/>
    <p:sldId id="274" r:id="rId12"/>
    <p:sldId id="275" r:id="rId13"/>
    <p:sldId id="279" r:id="rId14"/>
    <p:sldId id="282" r:id="rId15"/>
    <p:sldId id="281" r:id="rId16"/>
    <p:sldId id="283" r:id="rId17"/>
    <p:sldId id="264" r:id="rId18"/>
    <p:sldId id="273" r:id="rId19"/>
    <p:sldId id="272" r:id="rId20"/>
    <p:sldId id="276" r:id="rId21"/>
    <p:sldId id="277" r:id="rId22"/>
    <p:sldId id="265" r:id="rId23"/>
    <p:sldId id="266" r:id="rId24"/>
    <p:sldId id="280" r:id="rId25"/>
    <p:sldId id="267" r:id="rId26"/>
    <p:sldId id="259" r:id="rId27"/>
    <p:sldId id="258" r:id="rId28"/>
    <p:sldId id="26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1"/>
    <a:srgbClr val="007033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7943C-568B-2A46-ABAE-DAB533A7F127}" v="4" dt="2024-09-10T21:56:53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965"/>
    <p:restoredTop sz="94694"/>
  </p:normalViewPr>
  <p:slideViewPr>
    <p:cSldViewPr>
      <p:cViewPr varScale="1">
        <p:scale>
          <a:sx n="172" d="100"/>
          <a:sy n="172" d="100"/>
        </p:scale>
        <p:origin x="121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863C22E1-F733-4C43-8702-40CCF77D7DF7}"/>
    <pc:docChg chg="modSld">
      <pc:chgData name="Brian Campbell" userId="a27f3cf3f583021c" providerId="LiveId" clId="{863C22E1-F733-4C43-8702-40CCF77D7DF7}" dt="2024-09-09T22:50:10.098" v="36" actId="20577"/>
      <pc:docMkLst>
        <pc:docMk/>
      </pc:docMkLst>
      <pc:sldChg chg="modSp mod">
        <pc:chgData name="Brian Campbell" userId="a27f3cf3f583021c" providerId="LiveId" clId="{863C22E1-F733-4C43-8702-40CCF77D7DF7}" dt="2024-09-09T22:50:10.098" v="36" actId="20577"/>
        <pc:sldMkLst>
          <pc:docMk/>
          <pc:sldMk cId="363920370" sldId="256"/>
        </pc:sldMkLst>
        <pc:spChg chg="mod">
          <ac:chgData name="Brian Campbell" userId="a27f3cf3f583021c" providerId="LiveId" clId="{863C22E1-F733-4C43-8702-40CCF77D7DF7}" dt="2024-09-09T22:50:10.098" v="36" actId="20577"/>
          <ac:spMkLst>
            <pc:docMk/>
            <pc:sldMk cId="363920370" sldId="256"/>
            <ac:spMk id="2" creationId="{00000000-0000-0000-0000-000000000000}"/>
          </ac:spMkLst>
        </pc:spChg>
      </pc:sldChg>
    </pc:docChg>
  </pc:docChgLst>
  <pc:docChgLst>
    <pc:chgData name="Brian Campbell" userId="a27f3cf3f583021c" providerId="LiveId" clId="{2547943C-568B-2A46-ABAE-DAB533A7F127}"/>
    <pc:docChg chg="custSel addSld delSld modSld modMainMaster">
      <pc:chgData name="Brian Campbell" userId="a27f3cf3f583021c" providerId="LiveId" clId="{2547943C-568B-2A46-ABAE-DAB533A7F127}" dt="2024-09-10T21:59:33.033" v="37" actId="478"/>
      <pc:docMkLst>
        <pc:docMk/>
      </pc:docMkLst>
      <pc:sldChg chg="addSp modSp add del">
        <pc:chgData name="Brian Campbell" userId="a27f3cf3f583021c" providerId="LiveId" clId="{2547943C-568B-2A46-ABAE-DAB533A7F127}" dt="2024-09-10T21:56:53.675" v="35"/>
        <pc:sldMkLst>
          <pc:docMk/>
          <pc:sldMk cId="363920370" sldId="256"/>
        </pc:sldMkLst>
        <pc:graphicFrameChg chg="add mod">
          <ac:chgData name="Brian Campbell" userId="a27f3cf3f583021c" providerId="LiveId" clId="{2547943C-568B-2A46-ABAE-DAB533A7F127}" dt="2024-09-10T01:45:32.013" v="0"/>
          <ac:graphicFrameMkLst>
            <pc:docMk/>
            <pc:sldMk cId="363920370" sldId="256"/>
            <ac:graphicFrameMk id="4" creationId="{1F899EF7-942C-C415-4EBE-64CB1CC57B78}"/>
          </ac:graphicFrameMkLst>
        </pc:graphicFrameChg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4103309497" sldId="25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4170783713" sldId="258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101633878" sldId="259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09100692" sldId="260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1170720626" sldId="261"/>
        </pc:sldMkLst>
      </pc:sldChg>
      <pc:sldChg chg="add del">
        <pc:chgData name="Brian Campbell" userId="a27f3cf3f583021c" providerId="LiveId" clId="{2547943C-568B-2A46-ABAE-DAB533A7F127}" dt="2024-09-10T01:45:55.100" v="2" actId="2696"/>
        <pc:sldMkLst>
          <pc:docMk/>
          <pc:sldMk cId="2737450726" sldId="261"/>
        </pc:sldMkLst>
      </pc:sldChg>
      <pc:sldChg chg="add del">
        <pc:chgData name="Brian Campbell" userId="a27f3cf3f583021c" providerId="LiveId" clId="{2547943C-568B-2A46-ABAE-DAB533A7F127}" dt="2024-09-10T21:56:52.601" v="26" actId="2696"/>
        <pc:sldMkLst>
          <pc:docMk/>
          <pc:sldMk cId="484037354" sldId="262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938482776" sldId="262"/>
        </pc:sldMkLst>
      </pc:sldChg>
      <pc:sldChg chg="add del">
        <pc:chgData name="Brian Campbell" userId="a27f3cf3f583021c" providerId="LiveId" clId="{2547943C-568B-2A46-ABAE-DAB533A7F127}" dt="2024-09-10T21:56:52.587" v="7" actId="2696"/>
        <pc:sldMkLst>
          <pc:docMk/>
          <pc:sldMk cId="1170720626" sldId="263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2869919888" sldId="263"/>
        </pc:sldMkLst>
      </pc:sldChg>
      <pc:sldChg chg="add del">
        <pc:chgData name="Brian Campbell" userId="a27f3cf3f583021c" providerId="LiveId" clId="{2547943C-568B-2A46-ABAE-DAB533A7F127}" dt="2024-09-10T21:56:52.609" v="29" actId="2696"/>
        <pc:sldMkLst>
          <pc:docMk/>
          <pc:sldMk cId="938482776" sldId="264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090040600" sldId="264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673690182" sldId="265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880679454" sldId="266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473429987" sldId="26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764116639" sldId="268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2785227868" sldId="269"/>
        </pc:sldMkLst>
      </pc:sldChg>
      <pc:sldChg chg="add del">
        <pc:chgData name="Brian Campbell" userId="a27f3cf3f583021c" providerId="LiveId" clId="{2547943C-568B-2A46-ABAE-DAB533A7F127}" dt="2024-09-10T21:56:52.590" v="14" actId="2696"/>
        <pc:sldMkLst>
          <pc:docMk/>
          <pc:sldMk cId="2869919888" sldId="269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449821939" sldId="270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107057189" sldId="271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457223093" sldId="272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635371012" sldId="273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888725068" sldId="274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838637697" sldId="275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808330650" sldId="276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641937556" sldId="27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483710927" sldId="278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0760112" sldId="279"/>
        </pc:sldMkLst>
      </pc:sldChg>
      <pc:sldChg chg="add del">
        <pc:chgData name="Brian Campbell" userId="a27f3cf3f583021c" providerId="LiveId" clId="{2547943C-568B-2A46-ABAE-DAB533A7F127}" dt="2024-09-10T21:56:52.602" v="28" actId="2696"/>
        <pc:sldMkLst>
          <pc:docMk/>
          <pc:sldMk cId="2785227868" sldId="279"/>
        </pc:sldMkLst>
      </pc:sldChg>
      <pc:sldChg chg="add del">
        <pc:chgData name="Brian Campbell" userId="a27f3cf3f583021c" providerId="LiveId" clId="{2547943C-568B-2A46-ABAE-DAB533A7F127}" dt="2024-09-10T21:56:52.593" v="20" actId="2696"/>
        <pc:sldMkLst>
          <pc:docMk/>
          <pc:sldMk cId="30760112" sldId="280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305554935" sldId="280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335502257" sldId="281"/>
        </pc:sldMkLst>
      </pc:sldChg>
      <pc:sldChg chg="modSp add del mod">
        <pc:chgData name="Brian Campbell" userId="a27f3cf3f583021c" providerId="LiveId" clId="{2547943C-568B-2A46-ABAE-DAB533A7F127}" dt="2024-09-10T21:57:43.280" v="36" actId="14100"/>
        <pc:sldMkLst>
          <pc:docMk/>
          <pc:sldMk cId="2388556330" sldId="282"/>
        </pc:sldMkLst>
        <pc:picChg chg="mod">
          <ac:chgData name="Brian Campbell" userId="a27f3cf3f583021c" providerId="LiveId" clId="{2547943C-568B-2A46-ABAE-DAB533A7F127}" dt="2024-09-10T21:57:43.280" v="36" actId="14100"/>
          <ac:picMkLst>
            <pc:docMk/>
            <pc:sldMk cId="2388556330" sldId="282"/>
            <ac:picMk id="9" creationId="{F74F4A74-5A2F-085A-C939-7B397ECA90A3}"/>
          </ac:picMkLst>
        </pc:picChg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724179986" sldId="283"/>
        </pc:sldMkLst>
      </pc:sldChg>
      <pc:sldChg chg="add del">
        <pc:chgData name="Brian Campbell" userId="a27f3cf3f583021c" providerId="LiveId" clId="{2547943C-568B-2A46-ABAE-DAB533A7F127}" dt="2024-09-10T21:56:52.601" v="27" actId="2696"/>
        <pc:sldMkLst>
          <pc:docMk/>
          <pc:sldMk cId="3090040600" sldId="284"/>
        </pc:sldMkLst>
      </pc:sldChg>
      <pc:sldChg chg="add del">
        <pc:chgData name="Brian Campbell" userId="a27f3cf3f583021c" providerId="LiveId" clId="{2547943C-568B-2A46-ABAE-DAB533A7F127}" dt="2024-09-10T21:56:52.623" v="33" actId="2696"/>
        <pc:sldMkLst>
          <pc:docMk/>
          <pc:sldMk cId="3305554935" sldId="285"/>
        </pc:sldMkLst>
      </pc:sldChg>
      <pc:sldChg chg="add del">
        <pc:chgData name="Brian Campbell" userId="a27f3cf3f583021c" providerId="LiveId" clId="{2547943C-568B-2A46-ABAE-DAB533A7F127}" dt="2024-09-10T21:56:52.587" v="8" actId="2696"/>
        <pc:sldMkLst>
          <pc:docMk/>
          <pc:sldMk cId="1492051811" sldId="286"/>
        </pc:sldMkLst>
      </pc:sldChg>
      <pc:sldChg chg="add del">
        <pc:chgData name="Brian Campbell" userId="a27f3cf3f583021c" providerId="LiveId" clId="{2547943C-568B-2A46-ABAE-DAB533A7F127}" dt="2024-09-10T21:56:52.595" v="25" actId="2696"/>
        <pc:sldMkLst>
          <pc:docMk/>
          <pc:sldMk cId="3475617174" sldId="287"/>
        </pc:sldMkLst>
      </pc:sldChg>
      <pc:sldChg chg="add del">
        <pc:chgData name="Brian Campbell" userId="a27f3cf3f583021c" providerId="LiveId" clId="{2547943C-568B-2A46-ABAE-DAB533A7F127}" dt="2024-09-10T21:56:52.588" v="10" actId="2696"/>
        <pc:sldMkLst>
          <pc:docMk/>
          <pc:sldMk cId="2204315741" sldId="288"/>
        </pc:sldMkLst>
      </pc:sldChg>
      <pc:sldMasterChg chg="delSp mod">
        <pc:chgData name="Brian Campbell" userId="a27f3cf3f583021c" providerId="LiveId" clId="{2547943C-568B-2A46-ABAE-DAB533A7F127}" dt="2024-09-10T21:59:33.033" v="37" actId="478"/>
        <pc:sldMasterMkLst>
          <pc:docMk/>
          <pc:sldMasterMk cId="1944039382" sldId="2147483648"/>
        </pc:sldMasterMkLst>
        <pc:spChg chg="del">
          <ac:chgData name="Brian Campbell" userId="a27f3cf3f583021c" providerId="LiveId" clId="{2547943C-568B-2A46-ABAE-DAB533A7F127}" dt="2024-09-10T21:59:33.033" v="37" actId="478"/>
          <ac:spMkLst>
            <pc:docMk/>
            <pc:sldMasterMk cId="1944039382" sldId="2147483648"/>
            <ac:spMk id="7" creationId="{11E867DF-3DCA-4725-94F0-F2B6BD747A8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2148" y="1884577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3793390"/>
            <a:ext cx="63986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9267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62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56202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8977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of</a:t>
            </a:r>
            <a:br>
              <a:rPr lang="en-US" dirty="0"/>
            </a:br>
            <a:r>
              <a:rPr lang="en-US" dirty="0"/>
              <a:t>Phishing URL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4098799"/>
            <a:ext cx="6398640" cy="7635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Vu Pham</a:t>
            </a:r>
          </a:p>
          <a:p>
            <a:r>
              <a:rPr lang="en-US" dirty="0"/>
              <a:t>Brian E Campbell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661-6219-88CE-E4AA-1BB1153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Analysis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7A33-FF3F-BE0D-8AD9-053B22D9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112 columns too much data</a:t>
            </a:r>
          </a:p>
          <a:p>
            <a:pPr lvl="1"/>
            <a:r>
              <a:rPr lang="en-US" dirty="0"/>
              <a:t>Removed highly correlated data (&gt;= 80%): 112 </a:t>
            </a:r>
            <a:r>
              <a:rPr lang="en-US" dirty="0">
                <a:sym typeface="Wingdings" pitchFamily="2" charset="2"/>
              </a:rPr>
              <a:t>66 columns</a:t>
            </a:r>
          </a:p>
          <a:p>
            <a:pPr lvl="1"/>
            <a:r>
              <a:rPr lang="en-US" dirty="0">
                <a:sym typeface="Wingdings" pitchFamily="2" charset="2"/>
              </a:rPr>
              <a:t>Removed columns where every value was 0: 66  53 columns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2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03D3-8450-9AD8-8D7D-649522D4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  <a:p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03D3-8450-9AD8-8D7D-649522D4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to compare three models</a:t>
            </a:r>
          </a:p>
          <a:p>
            <a:pPr lvl="1"/>
            <a:r>
              <a:rPr lang="en-US" dirty="0"/>
              <a:t>Why we used them for our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Machine Learning Models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AA36B-3F2C-2ACF-79C5-B07E31468DD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55520"/>
          <a:ext cx="82460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9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F4A74-5A2F-085A-C939-7B397ECA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45" y="1614885"/>
            <a:ext cx="2842095" cy="3413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76A6B-89AA-4382-D912-B17182BA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40" y="1614885"/>
            <a:ext cx="3350360" cy="341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A9512-8717-D6B4-BE90-B5F8E16B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3" y="1614885"/>
            <a:ext cx="2897505" cy="33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AA36B-3F2C-2ACF-79C5-B07E31468DD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55520"/>
          <a:ext cx="82460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9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0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AA36B-3F2C-2ACF-79C5-B07E31468DD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55520"/>
          <a:ext cx="82460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9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1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32D-A61E-BA00-1FF9-28CF369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F75B-55AE-2FB7-60DF-15D7349D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Core Idea</a:t>
            </a:r>
            <a:r>
              <a:rPr lang="en-US" dirty="0"/>
              <a:t>: A Random Forest is an ensemble learning method that builds multiple </a:t>
            </a:r>
            <a:r>
              <a:rPr lang="en-US" b="1" dirty="0"/>
              <a:t>decision trees</a:t>
            </a:r>
            <a:r>
              <a:rPr lang="en-US" dirty="0"/>
              <a:t>. Each tree is built on a random subset of features and data. The final prediction is made by taking the majority vote for classification or averaging for regression.</a:t>
            </a:r>
          </a:p>
          <a:p>
            <a:pPr lvl="1"/>
            <a:r>
              <a:rPr lang="en-US" b="1" dirty="0"/>
              <a:t>Strengths: </a:t>
            </a:r>
            <a:r>
              <a:rPr lang="en-US" dirty="0"/>
              <a:t>Simple, interpretable, and robust to overfitting.</a:t>
            </a:r>
          </a:p>
          <a:p>
            <a:pPr lvl="1"/>
            <a:r>
              <a:rPr lang="en-US" b="1" dirty="0"/>
              <a:t>Weakness: </a:t>
            </a:r>
            <a:r>
              <a:rPr lang="en-US" dirty="0"/>
              <a:t>Slower for large datasets and less accurate than boosting algorithms.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004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32D-A61E-BA00-1FF9-28CF369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F75B-55AE-2FB7-60DF-15D7349D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Non-linear interactions of phishing data</a:t>
            </a:r>
          </a:p>
          <a:p>
            <a:pPr lvl="1"/>
            <a:r>
              <a:rPr lang="en-US" dirty="0"/>
              <a:t>E.g., URL structure, metadata, network features.</a:t>
            </a:r>
          </a:p>
          <a:p>
            <a:r>
              <a:rPr lang="en-US" dirty="0"/>
              <a:t>Offers features importance</a:t>
            </a:r>
          </a:p>
          <a:p>
            <a:pPr lvl="1"/>
            <a:r>
              <a:rPr lang="en-US" dirty="0"/>
              <a:t>Identifying most significant phishing factors important for model interpretation</a:t>
            </a:r>
          </a:p>
          <a:p>
            <a:r>
              <a:rPr lang="en-US" dirty="0"/>
              <a:t>Phishing datasets often imbalanced</a:t>
            </a:r>
          </a:p>
          <a:p>
            <a:pPr lvl="1"/>
            <a:r>
              <a:rPr lang="en-US" dirty="0"/>
              <a:t>More legitimate than phishing cases</a:t>
            </a:r>
          </a:p>
          <a:p>
            <a:pPr lvl="1"/>
            <a:r>
              <a:rPr lang="en-US" dirty="0"/>
              <a:t>Adjusts class weights or oversample</a:t>
            </a:r>
          </a:p>
        </p:txBody>
      </p:sp>
    </p:spTree>
    <p:extLst>
      <p:ext uri="{BB962C8B-B14F-4D97-AF65-F5344CB8AC3E}">
        <p14:creationId xmlns:p14="http://schemas.microsoft.com/office/powerpoint/2010/main" val="63537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32D-A61E-BA00-1FF9-28CF369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CAB96C-C718-A3AD-8B1A-C7BD9B855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5" y="1324032"/>
            <a:ext cx="3054100" cy="38194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1EB79-4533-CB5B-9218-A35A13762050}"/>
              </a:ext>
            </a:extLst>
          </p:cNvPr>
          <p:cNvSpPr txBox="1">
            <a:spLocks/>
          </p:cNvSpPr>
          <p:nvPr/>
        </p:nvSpPr>
        <p:spPr>
          <a:xfrm>
            <a:off x="3503065" y="1630364"/>
            <a:ext cx="5497380" cy="320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 of test data before feature selection: 97%</a:t>
            </a:r>
          </a:p>
          <a:p>
            <a:r>
              <a:rPr lang="en-US" dirty="0"/>
              <a:t>Accuracy of test data after feature selection: 96.9%</a:t>
            </a:r>
          </a:p>
        </p:txBody>
      </p:sp>
    </p:spTree>
    <p:extLst>
      <p:ext uri="{BB962C8B-B14F-4D97-AF65-F5344CB8AC3E}">
        <p14:creationId xmlns:p14="http://schemas.microsoft.com/office/powerpoint/2010/main" val="14572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Goals</a:t>
            </a:r>
          </a:p>
          <a:p>
            <a:r>
              <a:rPr lang="en-US" dirty="0"/>
              <a:t>Phishing and URL Basics</a:t>
            </a:r>
          </a:p>
          <a:p>
            <a:r>
              <a:rPr lang="en-US" dirty="0"/>
              <a:t>Overview of Data</a:t>
            </a:r>
          </a:p>
          <a:p>
            <a:r>
              <a:rPr lang="en-US" dirty="0"/>
              <a:t>Basic Analysis and Clean Up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 err="1"/>
              <a:t>LightGBM</a:t>
            </a:r>
            <a:endParaRPr lang="en-US" dirty="0"/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What We Learned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32D-A61E-BA00-1FF9-28CF369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BE766-5978-DF66-2267-5411E162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to compare feature set of all three models</a:t>
            </a:r>
          </a:p>
        </p:txBody>
      </p:sp>
    </p:spTree>
    <p:extLst>
      <p:ext uri="{BB962C8B-B14F-4D97-AF65-F5344CB8AC3E}">
        <p14:creationId xmlns:p14="http://schemas.microsoft.com/office/powerpoint/2010/main" val="180833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32D-A61E-BA00-1FF9-28CF369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BE766-5978-DF66-2267-5411E162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to compare accuracy of all three models</a:t>
            </a:r>
          </a:p>
        </p:txBody>
      </p:sp>
    </p:spTree>
    <p:extLst>
      <p:ext uri="{BB962C8B-B14F-4D97-AF65-F5344CB8AC3E}">
        <p14:creationId xmlns:p14="http://schemas.microsoft.com/office/powerpoint/2010/main" val="164193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24FA-984D-0045-0ACB-424CE0D4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35AB-E2EC-235A-7965-1DE08E08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CA3E-813A-6305-1B93-E307015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410E-ACDA-B9A0-C579-7D0281A7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9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7A7C-1582-FE3A-89E5-1CDE09C8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8DAC-A426-B66D-55EF-66DF3428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54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0DDD-6A22-BB2E-3290-E8035C16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3623-4329-923B-95B4-6C91B534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29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D327-7C3F-534D-0755-59E4A9B5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839E-8275-AE7E-2BE6-434B131F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accurately predict phishing URLs</a:t>
            </a:r>
          </a:p>
          <a:p>
            <a:r>
              <a:rPr lang="en-US" dirty="0"/>
              <a:t>Use 3 different ML Models and compare the results</a:t>
            </a:r>
          </a:p>
          <a:p>
            <a:r>
              <a:rPr lang="en-US" dirty="0"/>
              <a:t>Meet all requirements of Project 2</a:t>
            </a:r>
          </a:p>
        </p:txBody>
      </p:sp>
    </p:spTree>
    <p:extLst>
      <p:ext uri="{BB962C8B-B14F-4D97-AF65-F5344CB8AC3E}">
        <p14:creationId xmlns:p14="http://schemas.microsoft.com/office/powerpoint/2010/main" val="117072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163-33B9-F247-0639-F9776253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and URL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1E7-F324-B763-B097-18F3754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a form of social engineering where attackers deceive targets into revealing sensitive information or installing malware.</a:t>
            </a:r>
          </a:p>
          <a:p>
            <a:pPr lvl="1"/>
            <a:r>
              <a:rPr lang="en-US" dirty="0"/>
              <a:t>Usually starts with an email but can be other forms such as chat messages</a:t>
            </a:r>
          </a:p>
          <a:p>
            <a:pPr lvl="1"/>
            <a:r>
              <a:rPr lang="en-US" dirty="0"/>
              <a:t>Contain some kind of malicious URL</a:t>
            </a:r>
          </a:p>
        </p:txBody>
      </p:sp>
    </p:spTree>
    <p:extLst>
      <p:ext uri="{BB962C8B-B14F-4D97-AF65-F5344CB8AC3E}">
        <p14:creationId xmlns:p14="http://schemas.microsoft.com/office/powerpoint/2010/main" val="93848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163-33B9-F247-0639-F9776253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and URL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1E7-F324-B763-B097-18F3754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– Uniform Resource Locator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http://www.example.com:80/path/to/myfile.html?key1=value1&amp;key2=value2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74F363C-DA4C-247B-6594-16373D7E197B}"/>
              </a:ext>
            </a:extLst>
          </p:cNvPr>
          <p:cNvSpPr/>
          <p:nvPr/>
        </p:nvSpPr>
        <p:spPr>
          <a:xfrm rot="16200000">
            <a:off x="2052367" y="2189986"/>
            <a:ext cx="305411" cy="1985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33F97E6-6917-E004-0400-ADBC35821B29}"/>
              </a:ext>
            </a:extLst>
          </p:cNvPr>
          <p:cNvSpPr/>
          <p:nvPr/>
        </p:nvSpPr>
        <p:spPr>
          <a:xfrm rot="16200000">
            <a:off x="589317" y="2976369"/>
            <a:ext cx="305411" cy="412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4A8E793-85A8-EB05-8041-00E4EFA1CCA5}"/>
              </a:ext>
            </a:extLst>
          </p:cNvPr>
          <p:cNvSpPr/>
          <p:nvPr/>
        </p:nvSpPr>
        <p:spPr>
          <a:xfrm rot="16200000">
            <a:off x="3197655" y="3029864"/>
            <a:ext cx="305411" cy="3054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AEB33A6-28A9-5ECF-7294-8C89CD7404CD}"/>
              </a:ext>
            </a:extLst>
          </p:cNvPr>
          <p:cNvSpPr/>
          <p:nvPr/>
        </p:nvSpPr>
        <p:spPr>
          <a:xfrm rot="16200000">
            <a:off x="4457471" y="2151808"/>
            <a:ext cx="305411" cy="206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CB93AE1-A806-F982-7AB6-04170BEA0DF9}"/>
              </a:ext>
            </a:extLst>
          </p:cNvPr>
          <p:cNvSpPr/>
          <p:nvPr/>
        </p:nvSpPr>
        <p:spPr>
          <a:xfrm rot="16200000">
            <a:off x="6964760" y="1757704"/>
            <a:ext cx="305411" cy="2849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7419D-0602-C826-3AAC-307AD5AB46E9}"/>
              </a:ext>
            </a:extLst>
          </p:cNvPr>
          <p:cNvSpPr txBox="1"/>
          <p:nvPr/>
        </p:nvSpPr>
        <p:spPr>
          <a:xfrm>
            <a:off x="407635" y="339387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scheme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84D13-F481-5E98-A9C7-EFA78EC08045}"/>
              </a:ext>
            </a:extLst>
          </p:cNvPr>
          <p:cNvSpPr txBox="1"/>
          <p:nvPr/>
        </p:nvSpPr>
        <p:spPr>
          <a:xfrm>
            <a:off x="1248816" y="3378487"/>
            <a:ext cx="189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domain (w/subdomain)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22AD9-A45A-AF9E-2CD8-DC459D6AB456}"/>
              </a:ext>
            </a:extLst>
          </p:cNvPr>
          <p:cNvSpPr txBox="1"/>
          <p:nvPr/>
        </p:nvSpPr>
        <p:spPr>
          <a:xfrm>
            <a:off x="3128653" y="3389762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E8C72-59D4-DBC7-C641-F90115ACA7CD}"/>
              </a:ext>
            </a:extLst>
          </p:cNvPr>
          <p:cNvSpPr txBox="1"/>
          <p:nvPr/>
        </p:nvSpPr>
        <p:spPr>
          <a:xfrm>
            <a:off x="3835402" y="3383754"/>
            <a:ext cx="1556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 and file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67B84-A28B-1CC3-DDDE-3B76A821E25B}"/>
              </a:ext>
            </a:extLst>
          </p:cNvPr>
          <p:cNvSpPr txBox="1"/>
          <p:nvPr/>
        </p:nvSpPr>
        <p:spPr>
          <a:xfrm>
            <a:off x="6606748" y="3378487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6411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DC2C-7B6F-FE80-AB09-5C455C4E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Retrieved from https://github.com/GregaVrbancic/Phishing-Dataset</a:t>
            </a:r>
          </a:p>
          <a:p>
            <a:pPr lvl="1"/>
            <a:r>
              <a:rPr lang="en-US" sz="2400" dirty="0"/>
              <a:t>Professor of Computer Science at University of Maribor (Slovenia)</a:t>
            </a:r>
          </a:p>
          <a:p>
            <a:pPr lvl="1"/>
            <a:r>
              <a:rPr lang="en-US" sz="2400" dirty="0"/>
              <a:t>Used in cyber security research</a:t>
            </a:r>
          </a:p>
        </p:txBody>
      </p:sp>
    </p:spTree>
    <p:extLst>
      <p:ext uri="{BB962C8B-B14F-4D97-AF65-F5344CB8AC3E}">
        <p14:creationId xmlns:p14="http://schemas.microsoft.com/office/powerpoint/2010/main" val="286991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DA395-46B0-79DF-892F-825F7C33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815"/>
            <a:ext cx="4740218" cy="3640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A4D904-D85A-0031-D3EF-E7D406F83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20" y="1495401"/>
            <a:ext cx="3961180" cy="36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DC2C-7B6F-FE80-AB09-5C455C4E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</a:t>
            </a:r>
          </a:p>
          <a:p>
            <a:pPr lvl="1"/>
            <a:r>
              <a:rPr lang="en-US" sz="2400" dirty="0"/>
              <a:t>112 columns</a:t>
            </a:r>
          </a:p>
          <a:p>
            <a:pPr lvl="2"/>
            <a:r>
              <a:rPr lang="en-US" sz="2000" dirty="0"/>
              <a:t>Count of various attributes of URL</a:t>
            </a:r>
          </a:p>
          <a:p>
            <a:pPr lvl="3"/>
            <a:r>
              <a:rPr lang="en-US" sz="1600" dirty="0"/>
              <a:t>For URL, domain, directory, file, parameters</a:t>
            </a:r>
          </a:p>
          <a:p>
            <a:pPr lvl="3"/>
            <a:r>
              <a:rPr lang="en-US" sz="1600" dirty="0"/>
              <a:t>’@’, ‘&amp;’, ‘?’, ‘/’, ‘%’, etc.</a:t>
            </a:r>
          </a:p>
          <a:p>
            <a:pPr lvl="2"/>
            <a:r>
              <a:rPr lang="en-US" sz="2000" dirty="0"/>
              <a:t>Other</a:t>
            </a:r>
          </a:p>
          <a:p>
            <a:pPr lvl="3"/>
            <a:r>
              <a:rPr lang="en-US" sz="1600" dirty="0"/>
              <a:t>Time domain activation, qty nameservers, </a:t>
            </a:r>
            <a:r>
              <a:rPr lang="en-US" sz="1600" dirty="0" err="1"/>
              <a:t>tls</a:t>
            </a:r>
            <a:r>
              <a:rPr lang="en-US" sz="1600" dirty="0"/>
              <a:t>/</a:t>
            </a:r>
            <a:r>
              <a:rPr lang="en-US" sz="1600" dirty="0" err="1"/>
              <a:t>ssl</a:t>
            </a:r>
            <a:r>
              <a:rPr lang="en-US" sz="1600" dirty="0"/>
              <a:t> certificate, qty redirects, etc.</a:t>
            </a:r>
          </a:p>
          <a:p>
            <a:pPr lvl="3"/>
            <a:r>
              <a:rPr lang="en-US" sz="1600" dirty="0"/>
              <a:t>Phishing indicator</a:t>
            </a:r>
          </a:p>
        </p:txBody>
      </p:sp>
    </p:spTree>
    <p:extLst>
      <p:ext uri="{BB962C8B-B14F-4D97-AF65-F5344CB8AC3E}">
        <p14:creationId xmlns:p14="http://schemas.microsoft.com/office/powerpoint/2010/main" val="27852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661-6219-88CE-E4AA-1BB1153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Analysis and Clean Up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C4B635-045B-5E2F-67FA-B1E73E77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26" y="1502815"/>
            <a:ext cx="5665457" cy="35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5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Macintosh PowerPoint</Application>
  <PresentationFormat>On-screen Show (16:9)</PresentationFormat>
  <Paragraphs>109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Machine Learning of Phishing URL Data</vt:lpstr>
      <vt:lpstr>Topics</vt:lpstr>
      <vt:lpstr>Goals</vt:lpstr>
      <vt:lpstr>Phishing and URL Basics</vt:lpstr>
      <vt:lpstr>Phishing and URL Basics</vt:lpstr>
      <vt:lpstr>Overview of Data</vt:lpstr>
      <vt:lpstr>Overview of Data</vt:lpstr>
      <vt:lpstr>Overview of Data</vt:lpstr>
      <vt:lpstr>Basic Analysis and Clean Up</vt:lpstr>
      <vt:lpstr>Basic Analysis and Clean Up</vt:lpstr>
      <vt:lpstr>Three Machine Learning Models</vt:lpstr>
      <vt:lpstr>Three Machine Learning Models</vt:lpstr>
      <vt:lpstr>Three Machine Learning Models</vt:lpstr>
      <vt:lpstr>Selected Values</vt:lpstr>
      <vt:lpstr>Comparing Results</vt:lpstr>
      <vt:lpstr>Observations</vt:lpstr>
      <vt:lpstr>RandomForest</vt:lpstr>
      <vt:lpstr>RandomForest</vt:lpstr>
      <vt:lpstr>RandomForest</vt:lpstr>
      <vt:lpstr>RandomForest</vt:lpstr>
      <vt:lpstr>RandomForest</vt:lpstr>
      <vt:lpstr>LightGBM</vt:lpstr>
      <vt:lpstr>XGBoost</vt:lpstr>
      <vt:lpstr>Next Steps</vt:lpstr>
      <vt:lpstr>Questions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2024-09-10T21:58:43Z</cp:lastPrinted>
  <dcterms:created xsi:type="dcterms:W3CDTF">2017-08-01T15:40:51Z</dcterms:created>
  <dcterms:modified xsi:type="dcterms:W3CDTF">2024-09-10T21:59:34Z</dcterms:modified>
</cp:coreProperties>
</file>