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316" r:id="rId7"/>
    <p:sldId id="317" r:id="rId8"/>
    <p:sldId id="319" r:id="rId9"/>
    <p:sldId id="322" r:id="rId10"/>
    <p:sldId id="320" r:id="rId11"/>
    <p:sldId id="321" r:id="rId12"/>
    <p:sldId id="323"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1pPr>
    <a:lvl2pPr marL="0" marR="0" indent="2286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2pPr>
    <a:lvl3pPr marL="0" marR="0" indent="4572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3pPr>
    <a:lvl4pPr marL="0" marR="0" indent="6858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4pPr>
    <a:lvl5pPr marL="0" marR="0" indent="9144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5pPr>
    <a:lvl6pPr marL="0" marR="0" indent="11430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6pPr>
    <a:lvl7pPr marL="0" marR="0" indent="13716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7pPr>
    <a:lvl8pPr marL="0" marR="0" indent="16002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8pPr>
    <a:lvl9pPr marL="0" marR="0" indent="182880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34" d="100"/>
          <a:sy n="3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81459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59031" y="13081000"/>
            <a:ext cx="453238" cy="461059"/>
          </a:xfrm>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0" y="13980696"/>
            <a:ext cx="1735303" cy="1735304"/>
          </a:xfrm>
          <a:prstGeom prst="rect">
            <a:avLst/>
          </a:prstGeom>
          <a:solidFill>
            <a:schemeClr val="tx2">
              <a:lumMod val="50000"/>
            </a:schemeClr>
          </a:solidFill>
        </p:spPr>
        <p:txBody>
          <a:bodyPr anchor="ctr"/>
          <a:lstStyle>
            <a:lvl1pPr marL="0" indent="0" algn="ctr">
              <a:buNone/>
              <a:defRPr sz="2400">
                <a:solidFill>
                  <a:schemeClr val="bg2">
                    <a:lumMod val="20000"/>
                    <a:lumOff val="80000"/>
                  </a:schemeClr>
                </a:solidFill>
              </a:defRPr>
            </a:lvl1pPr>
          </a:lstStyle>
          <a:p>
            <a:endParaRPr lang="en-US"/>
          </a:p>
        </p:txBody>
      </p:sp>
      <p:sp>
        <p:nvSpPr>
          <p:cNvPr id="14" name="Freeform 13"/>
          <p:cNvSpPr>
            <a:spLocks noGrp="1"/>
          </p:cNvSpPr>
          <p:nvPr>
            <p:ph type="pic" sz="quarter" idx="11"/>
          </p:nvPr>
        </p:nvSpPr>
        <p:spPr>
          <a:xfrm>
            <a:off x="1933073" y="13980695"/>
            <a:ext cx="1525372" cy="1735304"/>
          </a:xfrm>
          <a:custGeom>
            <a:avLst/>
            <a:gdLst>
              <a:gd name="connsiteX0" fmla="*/ 1442086 w 2822993"/>
              <a:gd name="connsiteY0" fmla="*/ 0 h 3211513"/>
              <a:gd name="connsiteX1" fmla="*/ 2822993 w 2822993"/>
              <a:gd name="connsiteY1" fmla="*/ 786593 h 3211513"/>
              <a:gd name="connsiteX2" fmla="*/ 2814253 w 2822993"/>
              <a:gd name="connsiteY2" fmla="*/ 2412218 h 3211513"/>
              <a:gd name="connsiteX3" fmla="*/ 1450238 w 2822993"/>
              <a:gd name="connsiteY3" fmla="*/ 3211513 h 3211513"/>
              <a:gd name="connsiteX4" fmla="*/ 1433611 w 2822993"/>
              <a:gd name="connsiteY4" fmla="*/ 3211513 h 3211513"/>
              <a:gd name="connsiteX5" fmla="*/ 0 w 2822993"/>
              <a:gd name="connsiteY5" fmla="*/ 2403478 h 3211513"/>
              <a:gd name="connsiteX6" fmla="*/ 0 w 2822993"/>
              <a:gd name="connsiteY6" fmla="*/ 777853 h 32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993" h="3211513">
                <a:moveTo>
                  <a:pt x="1442086" y="0"/>
                </a:moveTo>
                <a:lnTo>
                  <a:pt x="2822993" y="786593"/>
                </a:lnTo>
                <a:lnTo>
                  <a:pt x="2814253" y="2412218"/>
                </a:lnTo>
                <a:lnTo>
                  <a:pt x="1450238" y="3211513"/>
                </a:lnTo>
                <a:lnTo>
                  <a:pt x="1433611" y="3211513"/>
                </a:lnTo>
                <a:lnTo>
                  <a:pt x="0" y="2403478"/>
                </a:lnTo>
                <a:lnTo>
                  <a:pt x="0" y="777853"/>
                </a:lnTo>
                <a:close/>
              </a:path>
            </a:pathLst>
          </a:custGeom>
          <a:solidFill>
            <a:schemeClr val="tx2">
              <a:lumMod val="50000"/>
            </a:schemeClr>
          </a:solidFill>
        </p:spPr>
        <p:txBody>
          <a:bodyPr wrap="square" anchor="ctr">
            <a:noAutofit/>
          </a:bodyPr>
          <a:lstStyle>
            <a:lvl1pPr marL="0" indent="0" algn="ctr">
              <a:buNone/>
              <a:defRPr sz="2400">
                <a:solidFill>
                  <a:schemeClr val="bg2">
                    <a:lumMod val="20000"/>
                    <a:lumOff val="80000"/>
                  </a:schemeClr>
                </a:solidFill>
              </a:defRPr>
            </a:lvl1pPr>
          </a:lstStyle>
          <a:p>
            <a:endParaRPr lang="en-US" dirty="0"/>
          </a:p>
        </p:txBody>
      </p:sp>
      <p:sp>
        <p:nvSpPr>
          <p:cNvPr id="15" name="Picture Placeholder 2"/>
          <p:cNvSpPr>
            <a:spLocks noGrp="1"/>
          </p:cNvSpPr>
          <p:nvPr>
            <p:ph type="pic" sz="quarter" idx="12"/>
          </p:nvPr>
        </p:nvSpPr>
        <p:spPr>
          <a:xfrm>
            <a:off x="3858127" y="13980696"/>
            <a:ext cx="1735303" cy="1735304"/>
          </a:xfrm>
          <a:prstGeom prst="rect">
            <a:avLst/>
          </a:prstGeom>
          <a:solidFill>
            <a:schemeClr val="tx2">
              <a:lumMod val="50000"/>
            </a:schemeClr>
          </a:solidFill>
        </p:spPr>
        <p:txBody>
          <a:bodyPr anchor="ctr"/>
          <a:lstStyle>
            <a:lvl1pPr marL="0" indent="0" algn="ctr">
              <a:buNone/>
              <a:defRPr sz="2400">
                <a:solidFill>
                  <a:schemeClr val="bg2">
                    <a:lumMod val="20000"/>
                    <a:lumOff val="80000"/>
                  </a:schemeClr>
                </a:solidFill>
              </a:defRPr>
            </a:lvl1pPr>
          </a:lstStyle>
          <a:p>
            <a:endParaRPr lang="en-US"/>
          </a:p>
        </p:txBody>
      </p:sp>
      <p:sp>
        <p:nvSpPr>
          <p:cNvPr id="16" name="Freeform 15"/>
          <p:cNvSpPr>
            <a:spLocks noGrp="1"/>
          </p:cNvSpPr>
          <p:nvPr>
            <p:ph type="pic" sz="quarter" idx="13"/>
          </p:nvPr>
        </p:nvSpPr>
        <p:spPr>
          <a:xfrm>
            <a:off x="5791200" y="13980695"/>
            <a:ext cx="1525372" cy="1735304"/>
          </a:xfrm>
          <a:custGeom>
            <a:avLst/>
            <a:gdLst>
              <a:gd name="connsiteX0" fmla="*/ 1442086 w 2822993"/>
              <a:gd name="connsiteY0" fmla="*/ 0 h 3211513"/>
              <a:gd name="connsiteX1" fmla="*/ 2822993 w 2822993"/>
              <a:gd name="connsiteY1" fmla="*/ 786593 h 3211513"/>
              <a:gd name="connsiteX2" fmla="*/ 2814253 w 2822993"/>
              <a:gd name="connsiteY2" fmla="*/ 2412218 h 3211513"/>
              <a:gd name="connsiteX3" fmla="*/ 1450238 w 2822993"/>
              <a:gd name="connsiteY3" fmla="*/ 3211513 h 3211513"/>
              <a:gd name="connsiteX4" fmla="*/ 1433611 w 2822993"/>
              <a:gd name="connsiteY4" fmla="*/ 3211513 h 3211513"/>
              <a:gd name="connsiteX5" fmla="*/ 0 w 2822993"/>
              <a:gd name="connsiteY5" fmla="*/ 2403478 h 3211513"/>
              <a:gd name="connsiteX6" fmla="*/ 0 w 2822993"/>
              <a:gd name="connsiteY6" fmla="*/ 777853 h 32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993" h="3211513">
                <a:moveTo>
                  <a:pt x="1442086" y="0"/>
                </a:moveTo>
                <a:lnTo>
                  <a:pt x="2822993" y="786593"/>
                </a:lnTo>
                <a:lnTo>
                  <a:pt x="2814253" y="2412218"/>
                </a:lnTo>
                <a:lnTo>
                  <a:pt x="1450238" y="3211513"/>
                </a:lnTo>
                <a:lnTo>
                  <a:pt x="1433611" y="3211513"/>
                </a:lnTo>
                <a:lnTo>
                  <a:pt x="0" y="2403478"/>
                </a:lnTo>
                <a:lnTo>
                  <a:pt x="0" y="777853"/>
                </a:lnTo>
                <a:close/>
              </a:path>
            </a:pathLst>
          </a:custGeom>
          <a:solidFill>
            <a:schemeClr val="tx2">
              <a:lumMod val="50000"/>
            </a:schemeClr>
          </a:solidFill>
        </p:spPr>
        <p:txBody>
          <a:bodyPr wrap="square" anchor="ctr">
            <a:noAutofit/>
          </a:bodyPr>
          <a:lstStyle>
            <a:lvl1pPr marL="0" indent="0" algn="ctr">
              <a:buNone/>
              <a:defRPr sz="2400">
                <a:solidFill>
                  <a:schemeClr val="bg2">
                    <a:lumMod val="20000"/>
                    <a:lumOff val="80000"/>
                  </a:schemeClr>
                </a:solidFill>
              </a:defRPr>
            </a:lvl1pPr>
          </a:lstStyle>
          <a:p>
            <a:endParaRPr lang="en-US" dirty="0"/>
          </a:p>
        </p:txBody>
      </p:sp>
      <p:sp>
        <p:nvSpPr>
          <p:cNvPr id="17" name="Picture Placeholder 2"/>
          <p:cNvSpPr>
            <a:spLocks noGrp="1"/>
          </p:cNvSpPr>
          <p:nvPr>
            <p:ph type="pic" sz="quarter" idx="14"/>
          </p:nvPr>
        </p:nvSpPr>
        <p:spPr>
          <a:xfrm>
            <a:off x="7716254" y="13980696"/>
            <a:ext cx="1735303" cy="1735304"/>
          </a:xfrm>
          <a:prstGeom prst="rect">
            <a:avLst/>
          </a:prstGeom>
          <a:solidFill>
            <a:schemeClr val="tx2">
              <a:lumMod val="50000"/>
            </a:schemeClr>
          </a:solidFill>
        </p:spPr>
        <p:txBody>
          <a:bodyPr anchor="ctr"/>
          <a:lstStyle>
            <a:lvl1pPr marL="0" indent="0" algn="ctr">
              <a:buNone/>
              <a:defRPr sz="2400">
                <a:solidFill>
                  <a:schemeClr val="bg2">
                    <a:lumMod val="20000"/>
                    <a:lumOff val="80000"/>
                  </a:schemeClr>
                </a:solidFill>
              </a:defRPr>
            </a:lvl1pPr>
          </a:lstStyle>
          <a:p>
            <a:endParaRPr lang="en-US"/>
          </a:p>
        </p:txBody>
      </p:sp>
      <p:sp>
        <p:nvSpPr>
          <p:cNvPr id="18" name="Freeform 17"/>
          <p:cNvSpPr>
            <a:spLocks noGrp="1"/>
          </p:cNvSpPr>
          <p:nvPr>
            <p:ph type="pic" sz="quarter" idx="15"/>
          </p:nvPr>
        </p:nvSpPr>
        <p:spPr>
          <a:xfrm>
            <a:off x="9649327" y="13980695"/>
            <a:ext cx="1525372" cy="1735304"/>
          </a:xfrm>
          <a:custGeom>
            <a:avLst/>
            <a:gdLst>
              <a:gd name="connsiteX0" fmla="*/ 1442086 w 2822993"/>
              <a:gd name="connsiteY0" fmla="*/ 0 h 3211513"/>
              <a:gd name="connsiteX1" fmla="*/ 2822993 w 2822993"/>
              <a:gd name="connsiteY1" fmla="*/ 786593 h 3211513"/>
              <a:gd name="connsiteX2" fmla="*/ 2814253 w 2822993"/>
              <a:gd name="connsiteY2" fmla="*/ 2412218 h 3211513"/>
              <a:gd name="connsiteX3" fmla="*/ 1450238 w 2822993"/>
              <a:gd name="connsiteY3" fmla="*/ 3211513 h 3211513"/>
              <a:gd name="connsiteX4" fmla="*/ 1433611 w 2822993"/>
              <a:gd name="connsiteY4" fmla="*/ 3211513 h 3211513"/>
              <a:gd name="connsiteX5" fmla="*/ 0 w 2822993"/>
              <a:gd name="connsiteY5" fmla="*/ 2403478 h 3211513"/>
              <a:gd name="connsiteX6" fmla="*/ 0 w 2822993"/>
              <a:gd name="connsiteY6" fmla="*/ 777853 h 32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993" h="3211513">
                <a:moveTo>
                  <a:pt x="1442086" y="0"/>
                </a:moveTo>
                <a:lnTo>
                  <a:pt x="2822993" y="786593"/>
                </a:lnTo>
                <a:lnTo>
                  <a:pt x="2814253" y="2412218"/>
                </a:lnTo>
                <a:lnTo>
                  <a:pt x="1450238" y="3211513"/>
                </a:lnTo>
                <a:lnTo>
                  <a:pt x="1433611" y="3211513"/>
                </a:lnTo>
                <a:lnTo>
                  <a:pt x="0" y="2403478"/>
                </a:lnTo>
                <a:lnTo>
                  <a:pt x="0" y="777853"/>
                </a:lnTo>
                <a:close/>
              </a:path>
            </a:pathLst>
          </a:custGeom>
          <a:solidFill>
            <a:schemeClr val="tx2">
              <a:lumMod val="50000"/>
            </a:schemeClr>
          </a:solidFill>
        </p:spPr>
        <p:txBody>
          <a:bodyPr wrap="square" anchor="ctr">
            <a:noAutofit/>
          </a:bodyPr>
          <a:lstStyle>
            <a:lvl1pPr marL="0" indent="0" algn="ctr">
              <a:buNone/>
              <a:defRPr sz="2400">
                <a:solidFill>
                  <a:schemeClr val="bg2">
                    <a:lumMod val="20000"/>
                    <a:lumOff val="80000"/>
                  </a:schemeClr>
                </a:solidFill>
              </a:defRPr>
            </a:lvl1pPr>
          </a:lstStyle>
          <a:p>
            <a:endParaRPr lang="en-US" dirty="0"/>
          </a:p>
        </p:txBody>
      </p:sp>
      <p:sp>
        <p:nvSpPr>
          <p:cNvPr id="19" name="Picture Placeholder 2"/>
          <p:cNvSpPr>
            <a:spLocks noGrp="1"/>
          </p:cNvSpPr>
          <p:nvPr>
            <p:ph type="pic" sz="quarter" idx="16"/>
          </p:nvPr>
        </p:nvSpPr>
        <p:spPr>
          <a:xfrm>
            <a:off x="11574381" y="13980696"/>
            <a:ext cx="1735303" cy="1735304"/>
          </a:xfrm>
          <a:prstGeom prst="rect">
            <a:avLst/>
          </a:prstGeom>
          <a:solidFill>
            <a:schemeClr val="tx2">
              <a:lumMod val="50000"/>
            </a:schemeClr>
          </a:solidFill>
        </p:spPr>
        <p:txBody>
          <a:bodyPr anchor="ctr"/>
          <a:lstStyle>
            <a:lvl1pPr marL="0" indent="0" algn="ctr">
              <a:buNone/>
              <a:defRPr sz="2400">
                <a:solidFill>
                  <a:schemeClr val="bg2">
                    <a:lumMod val="20000"/>
                    <a:lumOff val="80000"/>
                  </a:schemeClr>
                </a:solidFill>
              </a:defRPr>
            </a:lvl1pPr>
          </a:lstStyle>
          <a:p>
            <a:endParaRPr lang="en-US"/>
          </a:p>
        </p:txBody>
      </p:sp>
      <p:sp>
        <p:nvSpPr>
          <p:cNvPr id="20" name="Freeform 19"/>
          <p:cNvSpPr>
            <a:spLocks noGrp="1"/>
          </p:cNvSpPr>
          <p:nvPr>
            <p:ph type="pic" sz="quarter" idx="17"/>
          </p:nvPr>
        </p:nvSpPr>
        <p:spPr>
          <a:xfrm>
            <a:off x="13507454" y="13980695"/>
            <a:ext cx="1525372" cy="1735304"/>
          </a:xfrm>
          <a:custGeom>
            <a:avLst/>
            <a:gdLst>
              <a:gd name="connsiteX0" fmla="*/ 1442086 w 2822993"/>
              <a:gd name="connsiteY0" fmla="*/ 0 h 3211513"/>
              <a:gd name="connsiteX1" fmla="*/ 2822993 w 2822993"/>
              <a:gd name="connsiteY1" fmla="*/ 786593 h 3211513"/>
              <a:gd name="connsiteX2" fmla="*/ 2814253 w 2822993"/>
              <a:gd name="connsiteY2" fmla="*/ 2412218 h 3211513"/>
              <a:gd name="connsiteX3" fmla="*/ 1450238 w 2822993"/>
              <a:gd name="connsiteY3" fmla="*/ 3211513 h 3211513"/>
              <a:gd name="connsiteX4" fmla="*/ 1433611 w 2822993"/>
              <a:gd name="connsiteY4" fmla="*/ 3211513 h 3211513"/>
              <a:gd name="connsiteX5" fmla="*/ 0 w 2822993"/>
              <a:gd name="connsiteY5" fmla="*/ 2403478 h 3211513"/>
              <a:gd name="connsiteX6" fmla="*/ 0 w 2822993"/>
              <a:gd name="connsiteY6" fmla="*/ 777853 h 32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993" h="3211513">
                <a:moveTo>
                  <a:pt x="1442086" y="0"/>
                </a:moveTo>
                <a:lnTo>
                  <a:pt x="2822993" y="786593"/>
                </a:lnTo>
                <a:lnTo>
                  <a:pt x="2814253" y="2412218"/>
                </a:lnTo>
                <a:lnTo>
                  <a:pt x="1450238" y="3211513"/>
                </a:lnTo>
                <a:lnTo>
                  <a:pt x="1433611" y="3211513"/>
                </a:lnTo>
                <a:lnTo>
                  <a:pt x="0" y="2403478"/>
                </a:lnTo>
                <a:lnTo>
                  <a:pt x="0" y="777853"/>
                </a:lnTo>
                <a:close/>
              </a:path>
            </a:pathLst>
          </a:custGeom>
          <a:solidFill>
            <a:schemeClr val="tx2">
              <a:lumMod val="50000"/>
            </a:schemeClr>
          </a:solidFill>
        </p:spPr>
        <p:txBody>
          <a:bodyPr wrap="square" anchor="ctr">
            <a:noAutofit/>
          </a:bodyPr>
          <a:lstStyle>
            <a:lvl1pPr marL="0" indent="0" algn="ctr">
              <a:buNone/>
              <a:defRPr sz="2400">
                <a:solidFill>
                  <a:schemeClr val="bg2">
                    <a:lumMod val="20000"/>
                    <a:lumOff val="80000"/>
                  </a:schemeClr>
                </a:solidFill>
              </a:defRPr>
            </a:lvl1pPr>
          </a:lstStyle>
          <a:p>
            <a:endParaRPr lang="en-US" dirty="0"/>
          </a:p>
        </p:txBody>
      </p:sp>
      <p:sp>
        <p:nvSpPr>
          <p:cNvPr id="21" name="Picture Placeholder 2"/>
          <p:cNvSpPr>
            <a:spLocks noGrp="1"/>
          </p:cNvSpPr>
          <p:nvPr>
            <p:ph type="pic" sz="quarter" idx="18"/>
          </p:nvPr>
        </p:nvSpPr>
        <p:spPr>
          <a:xfrm>
            <a:off x="15432508" y="13980696"/>
            <a:ext cx="1735303" cy="1735304"/>
          </a:xfrm>
          <a:prstGeom prst="rect">
            <a:avLst/>
          </a:prstGeom>
          <a:solidFill>
            <a:schemeClr val="tx2">
              <a:lumMod val="50000"/>
            </a:schemeClr>
          </a:solidFill>
        </p:spPr>
        <p:txBody>
          <a:bodyPr anchor="ctr"/>
          <a:lstStyle>
            <a:lvl1pPr marL="0" indent="0" algn="ctr">
              <a:buNone/>
              <a:defRPr sz="2400">
                <a:solidFill>
                  <a:schemeClr val="bg2">
                    <a:lumMod val="20000"/>
                    <a:lumOff val="80000"/>
                  </a:schemeClr>
                </a:solidFill>
              </a:defRPr>
            </a:lvl1pPr>
          </a:lstStyle>
          <a:p>
            <a:endParaRPr lang="en-US"/>
          </a:p>
        </p:txBody>
      </p:sp>
      <p:sp>
        <p:nvSpPr>
          <p:cNvPr id="22" name="Freeform 21"/>
          <p:cNvSpPr>
            <a:spLocks noGrp="1"/>
          </p:cNvSpPr>
          <p:nvPr>
            <p:ph type="pic" sz="quarter" idx="19"/>
          </p:nvPr>
        </p:nvSpPr>
        <p:spPr>
          <a:xfrm>
            <a:off x="17365581" y="13980695"/>
            <a:ext cx="1525372" cy="1735304"/>
          </a:xfrm>
          <a:custGeom>
            <a:avLst/>
            <a:gdLst>
              <a:gd name="connsiteX0" fmla="*/ 1442086 w 2822993"/>
              <a:gd name="connsiteY0" fmla="*/ 0 h 3211513"/>
              <a:gd name="connsiteX1" fmla="*/ 2822993 w 2822993"/>
              <a:gd name="connsiteY1" fmla="*/ 786593 h 3211513"/>
              <a:gd name="connsiteX2" fmla="*/ 2814253 w 2822993"/>
              <a:gd name="connsiteY2" fmla="*/ 2412218 h 3211513"/>
              <a:gd name="connsiteX3" fmla="*/ 1450238 w 2822993"/>
              <a:gd name="connsiteY3" fmla="*/ 3211513 h 3211513"/>
              <a:gd name="connsiteX4" fmla="*/ 1433611 w 2822993"/>
              <a:gd name="connsiteY4" fmla="*/ 3211513 h 3211513"/>
              <a:gd name="connsiteX5" fmla="*/ 0 w 2822993"/>
              <a:gd name="connsiteY5" fmla="*/ 2403478 h 3211513"/>
              <a:gd name="connsiteX6" fmla="*/ 0 w 2822993"/>
              <a:gd name="connsiteY6" fmla="*/ 777853 h 32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993" h="3211513">
                <a:moveTo>
                  <a:pt x="1442086" y="0"/>
                </a:moveTo>
                <a:lnTo>
                  <a:pt x="2822993" y="786593"/>
                </a:lnTo>
                <a:lnTo>
                  <a:pt x="2814253" y="2412218"/>
                </a:lnTo>
                <a:lnTo>
                  <a:pt x="1450238" y="3211513"/>
                </a:lnTo>
                <a:lnTo>
                  <a:pt x="1433611" y="3211513"/>
                </a:lnTo>
                <a:lnTo>
                  <a:pt x="0" y="2403478"/>
                </a:lnTo>
                <a:lnTo>
                  <a:pt x="0" y="777853"/>
                </a:lnTo>
                <a:close/>
              </a:path>
            </a:pathLst>
          </a:custGeom>
          <a:solidFill>
            <a:schemeClr val="tx2">
              <a:lumMod val="50000"/>
            </a:schemeClr>
          </a:solidFill>
        </p:spPr>
        <p:txBody>
          <a:bodyPr wrap="square" anchor="ctr">
            <a:noAutofit/>
          </a:bodyPr>
          <a:lstStyle>
            <a:lvl1pPr marL="0" indent="0" algn="ctr">
              <a:buNone/>
              <a:defRPr sz="2400">
                <a:solidFill>
                  <a:schemeClr val="bg2">
                    <a:lumMod val="20000"/>
                    <a:lumOff val="80000"/>
                  </a:schemeClr>
                </a:solidFill>
              </a:defRPr>
            </a:lvl1pPr>
          </a:lstStyle>
          <a:p>
            <a:endParaRPr lang="en-US" dirty="0"/>
          </a:p>
        </p:txBody>
      </p:sp>
      <p:sp>
        <p:nvSpPr>
          <p:cNvPr id="23" name="Picture Placeholder 2"/>
          <p:cNvSpPr>
            <a:spLocks noGrp="1"/>
          </p:cNvSpPr>
          <p:nvPr>
            <p:ph type="pic" sz="quarter" idx="20"/>
          </p:nvPr>
        </p:nvSpPr>
        <p:spPr>
          <a:xfrm>
            <a:off x="19290635" y="13980696"/>
            <a:ext cx="1735303" cy="1735304"/>
          </a:xfrm>
          <a:prstGeom prst="rect">
            <a:avLst/>
          </a:prstGeom>
          <a:solidFill>
            <a:schemeClr val="tx2">
              <a:lumMod val="50000"/>
            </a:schemeClr>
          </a:solidFill>
        </p:spPr>
        <p:txBody>
          <a:bodyPr anchor="ctr"/>
          <a:lstStyle>
            <a:lvl1pPr marL="0" indent="0" algn="ctr">
              <a:buNone/>
              <a:defRPr sz="2400">
                <a:solidFill>
                  <a:schemeClr val="bg2">
                    <a:lumMod val="20000"/>
                    <a:lumOff val="80000"/>
                  </a:schemeClr>
                </a:solidFill>
              </a:defRPr>
            </a:lvl1pPr>
          </a:lstStyle>
          <a:p>
            <a:endParaRPr lang="en-US"/>
          </a:p>
        </p:txBody>
      </p:sp>
      <p:sp>
        <p:nvSpPr>
          <p:cNvPr id="24" name="Freeform 23"/>
          <p:cNvSpPr>
            <a:spLocks noGrp="1"/>
          </p:cNvSpPr>
          <p:nvPr>
            <p:ph type="pic" sz="quarter" idx="21"/>
          </p:nvPr>
        </p:nvSpPr>
        <p:spPr>
          <a:xfrm>
            <a:off x="21223708" y="13980695"/>
            <a:ext cx="1525372" cy="1735304"/>
          </a:xfrm>
          <a:custGeom>
            <a:avLst/>
            <a:gdLst>
              <a:gd name="connsiteX0" fmla="*/ 1442086 w 2822993"/>
              <a:gd name="connsiteY0" fmla="*/ 0 h 3211513"/>
              <a:gd name="connsiteX1" fmla="*/ 2822993 w 2822993"/>
              <a:gd name="connsiteY1" fmla="*/ 786593 h 3211513"/>
              <a:gd name="connsiteX2" fmla="*/ 2814253 w 2822993"/>
              <a:gd name="connsiteY2" fmla="*/ 2412218 h 3211513"/>
              <a:gd name="connsiteX3" fmla="*/ 1450238 w 2822993"/>
              <a:gd name="connsiteY3" fmla="*/ 3211513 h 3211513"/>
              <a:gd name="connsiteX4" fmla="*/ 1433611 w 2822993"/>
              <a:gd name="connsiteY4" fmla="*/ 3211513 h 3211513"/>
              <a:gd name="connsiteX5" fmla="*/ 0 w 2822993"/>
              <a:gd name="connsiteY5" fmla="*/ 2403478 h 3211513"/>
              <a:gd name="connsiteX6" fmla="*/ 0 w 2822993"/>
              <a:gd name="connsiteY6" fmla="*/ 777853 h 32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2993" h="3211513">
                <a:moveTo>
                  <a:pt x="1442086" y="0"/>
                </a:moveTo>
                <a:lnTo>
                  <a:pt x="2822993" y="786593"/>
                </a:lnTo>
                <a:lnTo>
                  <a:pt x="2814253" y="2412218"/>
                </a:lnTo>
                <a:lnTo>
                  <a:pt x="1450238" y="3211513"/>
                </a:lnTo>
                <a:lnTo>
                  <a:pt x="1433611" y="3211513"/>
                </a:lnTo>
                <a:lnTo>
                  <a:pt x="0" y="2403478"/>
                </a:lnTo>
                <a:lnTo>
                  <a:pt x="0" y="777853"/>
                </a:lnTo>
                <a:close/>
              </a:path>
            </a:pathLst>
          </a:custGeom>
          <a:solidFill>
            <a:schemeClr val="tx2">
              <a:lumMod val="50000"/>
            </a:schemeClr>
          </a:solidFill>
        </p:spPr>
        <p:txBody>
          <a:bodyPr wrap="square" anchor="ctr">
            <a:noAutofit/>
          </a:bodyPr>
          <a:lstStyle>
            <a:lvl1pPr marL="0" indent="0" algn="ctr">
              <a:buNone/>
              <a:defRPr sz="2400">
                <a:solidFill>
                  <a:schemeClr val="bg2">
                    <a:lumMod val="20000"/>
                    <a:lumOff val="80000"/>
                  </a:schemeClr>
                </a:solidFill>
              </a:defRPr>
            </a:lvl1pPr>
          </a:lstStyle>
          <a:p>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D2E3B"/>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zenhub.com/workspaces/merlot-otp-5c8966a9990b79392a2674be/boards?repos=175469703"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brian-ndungu/Merlot-OTP" TargetMode="Externa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satOff val="-15798"/>
                <a:lumOff val="-17517"/>
              </a:schemeClr>
            </a:gs>
            <a:gs pos="100000">
              <a:srgbClr val="4646B5"/>
            </a:gs>
          </a:gsLst>
          <a:lin ang="2509508" scaled="0"/>
        </a:gradFill>
        <a:effectLst/>
      </p:bgPr>
    </p:bg>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9C7DDDAF-2590-4138-BEB3-A35A8C1F241C}"/>
              </a:ext>
            </a:extLst>
          </p:cNvPr>
          <p:cNvSpPr>
            <a:spLocks noGrp="1"/>
          </p:cNvSpPr>
          <p:nvPr>
            <p:ph type="pic" sz="quarter" idx="10"/>
          </p:nvPr>
        </p:nvSpPr>
        <p:spPr>
          <a:xfrm>
            <a:off x="0" y="0"/>
            <a:ext cx="24384000" cy="13716000"/>
          </a:xfrm>
          <a:solidFill>
            <a:schemeClr val="tx2">
              <a:lumMod val="50000"/>
              <a:alpha val="51000"/>
            </a:schemeClr>
          </a:solidFill>
        </p:spPr>
      </p:sp>
      <p:sp>
        <p:nvSpPr>
          <p:cNvPr id="21" name="Tech."/>
          <p:cNvSpPr txBox="1"/>
          <p:nvPr/>
        </p:nvSpPr>
        <p:spPr>
          <a:xfrm>
            <a:off x="4509695" y="5453853"/>
            <a:ext cx="6020653" cy="225151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12000">
                <a:solidFill>
                  <a:srgbClr val="FFFFFF"/>
                </a:solidFill>
              </a:defRPr>
            </a:lvl1pPr>
          </a:lstStyle>
          <a:p>
            <a:r>
              <a:rPr lang="en-ZA" dirty="0"/>
              <a:t>COS 301</a:t>
            </a:r>
            <a:endParaRPr dirty="0"/>
          </a:p>
        </p:txBody>
      </p:sp>
      <p:sp>
        <p:nvSpPr>
          <p:cNvPr id="22" name="Effective Presentation Template with Techy Look &amp; Feel.…"/>
          <p:cNvSpPr txBox="1"/>
          <p:nvPr/>
        </p:nvSpPr>
        <p:spPr>
          <a:xfrm>
            <a:off x="2872220" y="7986739"/>
            <a:ext cx="17374949" cy="241149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nSpc>
                <a:spcPct val="120000"/>
              </a:lnSpc>
              <a:defRPr sz="3200">
                <a:solidFill>
                  <a:srgbClr val="FFFFFF"/>
                </a:solidFill>
                <a:latin typeface="Lato Light"/>
                <a:ea typeface="Lato Light"/>
                <a:cs typeface="Lato Light"/>
                <a:sym typeface="Lato Light"/>
              </a:defRPr>
            </a:pPr>
            <a:r>
              <a:rPr lang="en-ZA" dirty="0"/>
              <a:t>Group 15 (Merlot Team) Mock demonstration for the</a:t>
            </a:r>
          </a:p>
          <a:p>
            <a:pPr>
              <a:lnSpc>
                <a:spcPct val="120000"/>
              </a:lnSpc>
              <a:defRPr sz="3200">
                <a:solidFill>
                  <a:srgbClr val="FFFFFF"/>
                </a:solidFill>
                <a:latin typeface="Lato Light"/>
                <a:ea typeface="Lato Light"/>
                <a:cs typeface="Lato Light"/>
                <a:sym typeface="Lato Light"/>
              </a:defRPr>
            </a:pPr>
            <a:r>
              <a:rPr lang="en-ZA" dirty="0"/>
              <a:t>One Time Pin (OTP) Subsystem</a:t>
            </a:r>
          </a:p>
          <a:p>
            <a:pPr>
              <a:lnSpc>
                <a:spcPct val="120000"/>
              </a:lnSpc>
              <a:defRPr sz="3200">
                <a:solidFill>
                  <a:srgbClr val="FFFFFF"/>
                </a:solidFill>
                <a:latin typeface="Lato Light"/>
                <a:ea typeface="Lato Light"/>
                <a:cs typeface="Lato Light"/>
                <a:sym typeface="Lato Light"/>
              </a:defRPr>
            </a:pPr>
            <a:endParaRPr lang="en-ZA" dirty="0"/>
          </a:p>
          <a:p>
            <a:pPr>
              <a:lnSpc>
                <a:spcPct val="120000"/>
              </a:lnSpc>
              <a:defRPr sz="3200">
                <a:solidFill>
                  <a:srgbClr val="FFFFFF"/>
                </a:solidFill>
                <a:latin typeface="Lato Light"/>
                <a:ea typeface="Lato Light"/>
                <a:cs typeface="Lato Light"/>
                <a:sym typeface="Lato Light"/>
              </a:defRPr>
            </a:pPr>
            <a:r>
              <a:rPr lang="en-ZA" dirty="0"/>
              <a:t>Basic formatting has been done, would consult to make sure contents is agreed on by everyone</a:t>
            </a:r>
            <a:endParaRPr dirty="0"/>
          </a:p>
        </p:txBody>
      </p:sp>
      <p:sp>
        <p:nvSpPr>
          <p:cNvPr id="23" name="presentation by eliah joe"/>
          <p:cNvSpPr txBox="1"/>
          <p:nvPr/>
        </p:nvSpPr>
        <p:spPr>
          <a:xfrm>
            <a:off x="2872220" y="10635260"/>
            <a:ext cx="9073974" cy="37119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1500" cap="all" spc="750">
                <a:solidFill>
                  <a:srgbClr val="FFFFFF"/>
                </a:solidFill>
              </a:defRPr>
            </a:lvl1pPr>
          </a:lstStyle>
          <a:p>
            <a:r>
              <a:rPr dirty="0"/>
              <a:t>presentation by </a:t>
            </a:r>
            <a:r>
              <a:rPr lang="en-ZA" dirty="0"/>
              <a:t>Group 15 – OTP (Merlot Team)</a:t>
            </a:r>
            <a:endParaRPr dirty="0"/>
          </a:p>
        </p:txBody>
      </p:sp>
      <p:sp>
        <p:nvSpPr>
          <p:cNvPr id="24" name="Line"/>
          <p:cNvSpPr/>
          <p:nvPr/>
        </p:nvSpPr>
        <p:spPr>
          <a:xfrm>
            <a:off x="2929605" y="7922242"/>
            <a:ext cx="11494318" cy="1"/>
          </a:xfrm>
          <a:prstGeom prst="line">
            <a:avLst/>
          </a:prstGeom>
          <a:ln w="12700">
            <a:solidFill>
              <a:srgbClr val="FFFFFF">
                <a:alpha val="17424"/>
              </a:srgbClr>
            </a:solidFill>
            <a:miter lim="400000"/>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5" name="Shape"/>
          <p:cNvSpPr/>
          <p:nvPr/>
        </p:nvSpPr>
        <p:spPr>
          <a:xfrm>
            <a:off x="2920946" y="6103360"/>
            <a:ext cx="1300645" cy="1079779"/>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12" name="Picture 11">
            <a:extLst>
              <a:ext uri="{FF2B5EF4-FFF2-40B4-BE49-F238E27FC236}">
                <a16:creationId xmlns:a16="http://schemas.microsoft.com/office/drawing/2014/main" id="{764D4E84-8A00-48F3-8AA1-77913190A2E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480" t="4012" r="17187" b="16826"/>
          <a:stretch/>
        </p:blipFill>
        <p:spPr>
          <a:xfrm flipH="1">
            <a:off x="12724663" y="5702112"/>
            <a:ext cx="1699260" cy="2058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11200182"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Use cases – Notification Exceptions</a:t>
            </a:r>
          </a:p>
        </p:txBody>
      </p:sp>
      <p:sp>
        <p:nvSpPr>
          <p:cNvPr id="81" name="Effective Presentation Template with Techy Look &amp; Feel.…"/>
          <p:cNvSpPr txBox="1"/>
          <p:nvPr/>
        </p:nvSpPr>
        <p:spPr>
          <a:xfrm>
            <a:off x="2237609" y="3750647"/>
            <a:ext cx="13707241" cy="524528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ZA" sz="3600" dirty="0"/>
              <a:t>Notification Exception cases</a:t>
            </a:r>
          </a:p>
          <a:p>
            <a:pPr marL="457200" indent="-457200">
              <a:buFont typeface="Arial" panose="020B0604020202020204" pitchFamily="34" charset="0"/>
              <a:buChar char="•"/>
            </a:pPr>
            <a:r>
              <a:rPr lang="en-ZA" sz="2800" dirty="0"/>
              <a:t>Receive a ClientID from the Authentication Subsystem for generation of an OTP</a:t>
            </a:r>
          </a:p>
          <a:p>
            <a:pPr marL="457200" indent="-457200">
              <a:buFont typeface="Arial" panose="020B0604020202020204" pitchFamily="34" charset="0"/>
              <a:buChar char="•"/>
            </a:pPr>
            <a:r>
              <a:rPr lang="en-ZA" sz="2800" dirty="0"/>
              <a:t>Generate OTP for the specific </a:t>
            </a:r>
            <a:r>
              <a:rPr lang="en-ZA" sz="2800" dirty="0" err="1"/>
              <a:t>clientID</a:t>
            </a:r>
            <a:endParaRPr lang="en-ZA" sz="2800" dirty="0"/>
          </a:p>
          <a:p>
            <a:pPr marL="457200" indent="-457200">
              <a:buFont typeface="Arial" panose="020B0604020202020204" pitchFamily="34" charset="0"/>
              <a:buChar char="•"/>
            </a:pPr>
            <a:r>
              <a:rPr lang="en-ZA" sz="2800" dirty="0"/>
              <a:t>Send generated OTP to the Notification subsystem to allow them to distribute it to the relevant client</a:t>
            </a:r>
          </a:p>
          <a:p>
            <a:pPr marL="457200" indent="-457200">
              <a:buFont typeface="Arial" panose="020B0604020202020204" pitchFamily="34" charset="0"/>
              <a:buChar char="•"/>
            </a:pPr>
            <a:r>
              <a:rPr lang="en-ZA" sz="2800" dirty="0"/>
              <a:t>Notification subsystem makes an exception returning an error message and an unsuccessful response to the OTP subsystem	</a:t>
            </a:r>
          </a:p>
          <a:p>
            <a:pPr marL="457200" indent="-457200">
              <a:buFont typeface="Arial" panose="020B0604020202020204" pitchFamily="34" charset="0"/>
              <a:buChar char="•"/>
            </a:pPr>
            <a:r>
              <a:rPr lang="en-ZA" sz="2800" dirty="0"/>
              <a:t>OTP subsystem will regenerate a new OTP for the failed </a:t>
            </a:r>
            <a:r>
              <a:rPr lang="en-ZA" sz="2800" dirty="0" err="1"/>
              <a:t>clientID</a:t>
            </a:r>
            <a:r>
              <a:rPr lang="en-ZA" sz="2800" dirty="0"/>
              <a:t> and attempt to send the OTP to the Notification subsystem</a:t>
            </a:r>
            <a:endParaRPr sz="2800" dirty="0"/>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6" name="presentation by eliah joe"/>
          <p:cNvSpPr txBox="1"/>
          <p:nvPr/>
        </p:nvSpPr>
        <p:spPr>
          <a:xfrm>
            <a:off x="2229613" y="12052136"/>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a:t>presentation by Group 15 – OTP (Merlot Team)</a:t>
            </a:r>
          </a:p>
          <a:p>
            <a:endParaRPr lang="en-ZA" dirty="0"/>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2"/>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3"/>
            <a:chOff x="1822677" y="7844738"/>
            <a:chExt cx="4920350" cy="3538793"/>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Testing Functions</a:t>
              </a:r>
              <a:endParaRPr b="1"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326928" y="11341017"/>
              <a:ext cx="4350191" cy="42514"/>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extLst>
      <p:ext uri="{BB962C8B-B14F-4D97-AF65-F5344CB8AC3E}">
        <p14:creationId xmlns:p14="http://schemas.microsoft.com/office/powerpoint/2010/main" val="36078013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9004068" cy="110543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defRPr sz="5600">
                <a:solidFill>
                  <a:srgbClr val="FFFFFF"/>
                </a:solidFill>
              </a:defRPr>
            </a:lvl1pPr>
          </a:lstStyle>
          <a:p>
            <a:r>
              <a:rPr lang="en-ZA" dirty="0"/>
              <a:t>Use cases – ATM Exception</a:t>
            </a:r>
            <a:endParaRPr dirty="0"/>
          </a:p>
        </p:txBody>
      </p:sp>
      <p:sp>
        <p:nvSpPr>
          <p:cNvPr id="81" name="Effective Presentation Template with Techy Look &amp; Feel.…"/>
          <p:cNvSpPr txBox="1"/>
          <p:nvPr/>
        </p:nvSpPr>
        <p:spPr>
          <a:xfrm>
            <a:off x="2237609" y="3750647"/>
            <a:ext cx="13707241" cy="580543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ZA" sz="3600" dirty="0"/>
              <a:t>ATM Exception cases</a:t>
            </a:r>
          </a:p>
          <a:p>
            <a:pPr marL="457200" indent="-457200">
              <a:buFont typeface="Arial" panose="020B0604020202020204" pitchFamily="34" charset="0"/>
              <a:buChar char="•"/>
            </a:pPr>
            <a:r>
              <a:rPr lang="en-ZA" sz="2800" dirty="0"/>
              <a:t>Receive a ClientID from the Authentication Subsystem for generation of an OTP</a:t>
            </a:r>
          </a:p>
          <a:p>
            <a:pPr marL="457200" indent="-457200">
              <a:buFont typeface="Arial" panose="020B0604020202020204" pitchFamily="34" charset="0"/>
              <a:buChar char="•"/>
            </a:pPr>
            <a:r>
              <a:rPr lang="en-ZA" sz="2800" dirty="0"/>
              <a:t>Generate OTP for the specific </a:t>
            </a:r>
            <a:r>
              <a:rPr lang="en-ZA" sz="2800" dirty="0" err="1"/>
              <a:t>clientID</a:t>
            </a:r>
            <a:endParaRPr lang="en-ZA" sz="2800" dirty="0"/>
          </a:p>
          <a:p>
            <a:pPr marL="457200" indent="-457200">
              <a:buFont typeface="Arial" panose="020B0604020202020204" pitchFamily="34" charset="0"/>
              <a:buChar char="•"/>
            </a:pPr>
            <a:r>
              <a:rPr lang="en-ZA" sz="2800" dirty="0"/>
              <a:t>Send the generated OTP to the Notification module and receive a successful status message back</a:t>
            </a:r>
          </a:p>
          <a:p>
            <a:pPr marL="457200" indent="-457200">
              <a:buFont typeface="Arial" panose="020B0604020202020204" pitchFamily="34" charset="0"/>
              <a:buChar char="•"/>
            </a:pPr>
            <a:r>
              <a:rPr lang="en-ZA" sz="2800" dirty="0"/>
              <a:t>Wait on input from the ATM subsystem</a:t>
            </a:r>
          </a:p>
          <a:p>
            <a:pPr marL="457200" indent="-457200">
              <a:buFont typeface="Arial" panose="020B0604020202020204" pitchFamily="34" charset="0"/>
              <a:buChar char="•"/>
            </a:pPr>
            <a:r>
              <a:rPr lang="en-ZA" sz="2800" dirty="0"/>
              <a:t>While waiting on the input from the ATM, the OTP code expires as a time limit has been exceeded since the generation of the code</a:t>
            </a:r>
          </a:p>
          <a:p>
            <a:pPr marL="457200" indent="-457200">
              <a:buFont typeface="Arial" panose="020B0604020202020204" pitchFamily="34" charset="0"/>
              <a:buChar char="•"/>
            </a:pPr>
            <a:r>
              <a:rPr lang="en-ZA" sz="2800" dirty="0"/>
              <a:t>The user will be prompted if they would like a new OTP generated and the generation begins again</a:t>
            </a:r>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6" name="presentation by eliah joe"/>
          <p:cNvSpPr txBox="1"/>
          <p:nvPr/>
        </p:nvSpPr>
        <p:spPr>
          <a:xfrm>
            <a:off x="2229613" y="12052136"/>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a:t>presentation by Group 15 – OTP (Merlot Team)</a:t>
            </a:r>
          </a:p>
          <a:p>
            <a:endParaRPr lang="en-ZA" dirty="0"/>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2"/>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3"/>
            <a:chOff x="1822677" y="7844738"/>
            <a:chExt cx="4920350" cy="3538793"/>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Testing Functions</a:t>
              </a:r>
              <a:endParaRPr b="1"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326928" y="11341017"/>
              <a:ext cx="4350191" cy="42514"/>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extLst>
      <p:ext uri="{BB962C8B-B14F-4D97-AF65-F5344CB8AC3E}">
        <p14:creationId xmlns:p14="http://schemas.microsoft.com/office/powerpoint/2010/main" val="16868355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3550652"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References</a:t>
            </a:r>
            <a:endParaRPr dirty="0"/>
          </a:p>
        </p:txBody>
      </p:sp>
      <p:sp>
        <p:nvSpPr>
          <p:cNvPr id="81" name="Effective Presentation Template with Techy Look &amp; Feel.…"/>
          <p:cNvSpPr txBox="1"/>
          <p:nvPr/>
        </p:nvSpPr>
        <p:spPr>
          <a:xfrm>
            <a:off x="2237609" y="3750647"/>
            <a:ext cx="13707241" cy="49673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457200" indent="-457200">
              <a:buFont typeface="Arial" panose="020B0604020202020204" pitchFamily="34" charset="0"/>
              <a:buChar char="•"/>
            </a:pPr>
            <a:r>
              <a:rPr lang="en-ZA" sz="2800" dirty="0"/>
              <a:t>User by Wilson Joseph from the Noun Project (Home page Icon)</a:t>
            </a:r>
          </a:p>
          <a:p>
            <a:pPr marL="457200" indent="-457200">
              <a:buFont typeface="Arial" panose="020B0604020202020204" pitchFamily="34" charset="0"/>
              <a:buChar char="•"/>
            </a:pPr>
            <a:r>
              <a:rPr lang="en-ZA" sz="2800" dirty="0"/>
              <a:t>Team by AFY Studio from the Noun Project (Team icon)</a:t>
            </a:r>
          </a:p>
          <a:p>
            <a:pPr marL="457200" indent="-457200">
              <a:buFont typeface="Arial" panose="020B0604020202020204" pitchFamily="34" charset="0"/>
              <a:buChar char="•"/>
            </a:pPr>
            <a:r>
              <a:rPr lang="en-ZA" sz="2800" dirty="0"/>
              <a:t>Team members by Vectors Market from the Noun Project (Team member Icon)</a:t>
            </a:r>
          </a:p>
          <a:p>
            <a:pPr marL="457200" indent="-457200">
              <a:buFont typeface="Arial" panose="020B0604020202020204" pitchFamily="34" charset="0"/>
              <a:buChar char="•"/>
            </a:pPr>
            <a:r>
              <a:rPr lang="en-ZA" dirty="0"/>
              <a:t>Help.zenhub.com. (2019). </a:t>
            </a:r>
            <a:r>
              <a:rPr lang="en-ZA" i="1" dirty="0"/>
              <a:t>Using Epics in ZenHub for projects and user stories</a:t>
            </a:r>
            <a:r>
              <a:rPr lang="en-ZA" dirty="0"/>
              <a:t>. [online] Available at: https://help.zenhub.com/support/solutions/articles/43000010341-an-intro-to-zenhub-epics [Accessed 14 Mar. 2019].</a:t>
            </a:r>
          </a:p>
          <a:p>
            <a:pPr marL="457200" indent="-457200">
              <a:buFont typeface="Arial" panose="020B0604020202020204" pitchFamily="34" charset="0"/>
              <a:buChar char="•"/>
            </a:pPr>
            <a:r>
              <a:rPr lang="en-ZA" dirty="0"/>
              <a:t>Coursera. (2019). </a:t>
            </a:r>
            <a:r>
              <a:rPr lang="en-ZA" i="1" dirty="0"/>
              <a:t>4.3.2 – Designing a REST Service - REST Architecture for SOA | Coursera</a:t>
            </a:r>
            <a:r>
              <a:rPr lang="en-ZA" dirty="0"/>
              <a:t>. [online] Available at: https://www.coursera.org/lecture/service-oriented-architecture/4-3-2-designing-a-rest-service-BoW2Y [Accessed 15 Mar. 2019].</a:t>
            </a:r>
            <a:endParaRPr lang="en-ZA" sz="2800" dirty="0"/>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6" name="presentation by eliah joe"/>
          <p:cNvSpPr txBox="1"/>
          <p:nvPr/>
        </p:nvSpPr>
        <p:spPr>
          <a:xfrm>
            <a:off x="2229613" y="12052136"/>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a:t>presentation by Group 15 – OTP (Merlot Team)</a:t>
            </a:r>
          </a:p>
          <a:p>
            <a:endParaRPr lang="en-ZA" dirty="0"/>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2"/>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3"/>
            <a:chOff x="1822677" y="7844738"/>
            <a:chExt cx="4920350" cy="3538793"/>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Testing Functions</a:t>
              </a:r>
              <a:endParaRPr b="1"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326928" y="11341017"/>
              <a:ext cx="4350191" cy="42514"/>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extLst>
      <p:ext uri="{BB962C8B-B14F-4D97-AF65-F5344CB8AC3E}">
        <p14:creationId xmlns:p14="http://schemas.microsoft.com/office/powerpoint/2010/main" val="21968086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p:cNvSpPr/>
          <p:nvPr/>
        </p:nvSpPr>
        <p:spPr>
          <a:xfrm>
            <a:off x="-19523"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29" name="Today’s Agenda"/>
          <p:cNvSpPr txBox="1"/>
          <p:nvPr/>
        </p:nvSpPr>
        <p:spPr>
          <a:xfrm>
            <a:off x="9834292" y="5507636"/>
            <a:ext cx="4897174" cy="10407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lnSpc>
                <a:spcPct val="120000"/>
              </a:lnSpc>
              <a:defRPr sz="5600">
                <a:solidFill>
                  <a:srgbClr val="FFFFFF"/>
                </a:solidFill>
              </a:defRPr>
            </a:lvl1pPr>
          </a:lstStyle>
          <a:p>
            <a:r>
              <a:rPr lang="en-ZA" dirty="0"/>
              <a:t>Meet the Team</a:t>
            </a:r>
            <a:endParaRPr dirty="0"/>
          </a:p>
        </p:txBody>
      </p:sp>
      <p:sp>
        <p:nvSpPr>
          <p:cNvPr id="30" name="Sed posuere consectetur est at lobortis. Aenean eu leo quam. Pellentesque ornare sem lacinia quam venenatis vestibulum. Cras justo odio, dapibus ac facilisis in, egestas eget quam. Cum sociis natoque penatibus et magnis"/>
          <p:cNvSpPr txBox="1"/>
          <p:nvPr/>
        </p:nvSpPr>
        <p:spPr>
          <a:xfrm>
            <a:off x="9683255" y="7178722"/>
            <a:ext cx="9648869" cy="36406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lang="en-ZA" sz="3000" dirty="0"/>
              <a:t>As part of phase 3 of the COS 301 Mini-Project involving the design of a new generation ATM, these will be your members of group 15, part of the Merlot team. We were tasked with designing the OTP subsystem that would be interacting with the authentication, notification and ATM subsystems.</a:t>
            </a:r>
            <a:endParaRPr sz="3000" dirty="0"/>
          </a:p>
        </p:txBody>
      </p:sp>
      <p:sp>
        <p:nvSpPr>
          <p:cNvPr id="31" name="presentation by eliah joe"/>
          <p:cNvSpPr txBox="1"/>
          <p:nvPr/>
        </p:nvSpPr>
        <p:spPr>
          <a:xfrm>
            <a:off x="9834292" y="11733403"/>
            <a:ext cx="8871018" cy="37119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dirty="0"/>
              <a:t>presentation by Group 15 – OTP (Merlot Team)</a:t>
            </a:r>
          </a:p>
        </p:txBody>
      </p:sp>
      <p:sp>
        <p:nvSpPr>
          <p:cNvPr id="32" name="Line"/>
          <p:cNvSpPr/>
          <p:nvPr/>
        </p:nvSpPr>
        <p:spPr>
          <a:xfrm>
            <a:off x="9834292" y="6918124"/>
            <a:ext cx="9522498" cy="1"/>
          </a:xfrm>
          <a:prstGeom prst="line">
            <a:avLst/>
          </a:prstGeom>
          <a:ln w="12700">
            <a:solidFill>
              <a:srgbClr val="FFFFFF">
                <a:alpha val="24148"/>
              </a:srgbClr>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8" name="Shape"/>
          <p:cNvSpPr/>
          <p:nvPr/>
        </p:nvSpPr>
        <p:spPr>
          <a:xfrm>
            <a:off x="9906884" y="4168287"/>
            <a:ext cx="1079499" cy="1079502"/>
          </a:xfrm>
          <a:custGeom>
            <a:avLst/>
            <a:gdLst/>
            <a:ahLst/>
            <a:cxnLst>
              <a:cxn ang="0">
                <a:pos x="wd2" y="hd2"/>
              </a:cxn>
              <a:cxn ang="5400000">
                <a:pos x="wd2" y="hd2"/>
              </a:cxn>
              <a:cxn ang="10800000">
                <a:pos x="wd2" y="hd2"/>
              </a:cxn>
              <a:cxn ang="16200000">
                <a:pos x="wd2" y="hd2"/>
              </a:cxn>
            </a:cxnLst>
            <a:rect l="0" t="0" r="r" b="b"/>
            <a:pathLst>
              <a:path w="21600" h="21600" extrusionOk="0">
                <a:moveTo>
                  <a:pt x="20571" y="14914"/>
                </a:moveTo>
                <a:lnTo>
                  <a:pt x="16971" y="14914"/>
                </a:lnTo>
                <a:lnTo>
                  <a:pt x="11314" y="19543"/>
                </a:lnTo>
                <a:lnTo>
                  <a:pt x="11314" y="14914"/>
                </a:lnTo>
                <a:lnTo>
                  <a:pt x="1029" y="14914"/>
                </a:lnTo>
                <a:lnTo>
                  <a:pt x="1029" y="1028"/>
                </a:lnTo>
                <a:lnTo>
                  <a:pt x="20571" y="1028"/>
                </a:lnTo>
                <a:cubicBezTo>
                  <a:pt x="20571" y="1028"/>
                  <a:pt x="20571" y="14914"/>
                  <a:pt x="20571" y="14914"/>
                </a:cubicBezTo>
                <a:close/>
                <a:moveTo>
                  <a:pt x="0" y="0"/>
                </a:moveTo>
                <a:lnTo>
                  <a:pt x="0" y="15943"/>
                </a:lnTo>
                <a:lnTo>
                  <a:pt x="10286" y="15943"/>
                </a:lnTo>
                <a:lnTo>
                  <a:pt x="10286" y="21600"/>
                </a:lnTo>
                <a:lnTo>
                  <a:pt x="17486" y="15943"/>
                </a:lnTo>
                <a:lnTo>
                  <a:pt x="21600" y="15943"/>
                </a:lnTo>
                <a:lnTo>
                  <a:pt x="21600" y="0"/>
                </a:lnTo>
                <a:cubicBezTo>
                  <a:pt x="21600" y="0"/>
                  <a:pt x="0" y="0"/>
                  <a:pt x="0" y="0"/>
                </a:cubicBezTo>
                <a:close/>
              </a:path>
            </a:pathLst>
          </a:custGeom>
          <a:solidFill>
            <a:srgbClr val="FFFFFF"/>
          </a:solidFill>
          <a:ln w="12700">
            <a:miter lim="400000"/>
          </a:ln>
        </p:spPr>
        <p:txBody>
          <a:bodyPr lIns="71437" tIns="71437" rIns="71437" bIns="71437" anchor="ctr"/>
          <a:lstStyle/>
          <a:p>
            <a:pPr defTabSz="457200">
              <a:lnSpc>
                <a:spcPct val="10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 name="Picture Placeholder 1">
            <a:extLst>
              <a:ext uri="{FF2B5EF4-FFF2-40B4-BE49-F238E27FC236}">
                <a16:creationId xmlns:a16="http://schemas.microsoft.com/office/drawing/2014/main" id="{543CA5B5-CFDB-4798-9D3F-CD523EFC1F0B}"/>
              </a:ext>
            </a:extLst>
          </p:cNvPr>
          <p:cNvSpPr>
            <a:spLocks noGrp="1"/>
          </p:cNvSpPr>
          <p:nvPr>
            <p:ph type="pic" sz="quarter" idx="10"/>
          </p:nvPr>
        </p:nvSpPr>
        <p:spPr>
          <a:xfrm>
            <a:off x="0" y="0"/>
            <a:ext cx="7860578" cy="13716000"/>
          </a:xfrm>
          <a:solidFill>
            <a:schemeClr val="tx2">
              <a:lumMod val="50000"/>
              <a:alpha val="51000"/>
            </a:schemeClr>
          </a:solidFill>
        </p:spPr>
      </p:sp>
      <p:grpSp>
        <p:nvGrpSpPr>
          <p:cNvPr id="17" name="Group 16">
            <a:extLst>
              <a:ext uri="{FF2B5EF4-FFF2-40B4-BE49-F238E27FC236}">
                <a16:creationId xmlns:a16="http://schemas.microsoft.com/office/drawing/2014/main" id="{9A7079FB-A3AB-4949-9C6C-542EEAC2CC89}"/>
              </a:ext>
            </a:extLst>
          </p:cNvPr>
          <p:cNvGrpSpPr/>
          <p:nvPr/>
        </p:nvGrpSpPr>
        <p:grpSpPr>
          <a:xfrm>
            <a:off x="1822677" y="7844738"/>
            <a:ext cx="4920350" cy="3538792"/>
            <a:chOff x="1822677" y="7844738"/>
            <a:chExt cx="4920350" cy="3538792"/>
          </a:xfrm>
        </p:grpSpPr>
        <p:sp>
          <p:nvSpPr>
            <p:cNvPr id="18" name="Services…">
              <a:extLst>
                <a:ext uri="{FF2B5EF4-FFF2-40B4-BE49-F238E27FC236}">
                  <a16:creationId xmlns:a16="http://schemas.microsoft.com/office/drawing/2014/main" id="{4C8A2C79-FD3D-43D5-9F7E-B4E47E14E470}"/>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b="1" dirty="0"/>
                <a:t>Meet the team</a:t>
              </a:r>
              <a:endParaRPr b="1"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dirty="0"/>
                <a:t>Testing Functions</a:t>
              </a:r>
              <a:endParaRPr dirty="0"/>
            </a:p>
          </p:txBody>
        </p:sp>
        <p:sp>
          <p:nvSpPr>
            <p:cNvPr id="19" name="Line">
              <a:extLst>
                <a:ext uri="{FF2B5EF4-FFF2-40B4-BE49-F238E27FC236}">
                  <a16:creationId xmlns:a16="http://schemas.microsoft.com/office/drawing/2014/main" id="{8CB539C4-3077-43EC-A1F7-06FF0AF5DC0B}"/>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0" name="Line">
              <a:extLst>
                <a:ext uri="{FF2B5EF4-FFF2-40B4-BE49-F238E27FC236}">
                  <a16:creationId xmlns:a16="http://schemas.microsoft.com/office/drawing/2014/main" id="{CAAD6A65-3D80-41E2-BF61-7E170B95BF41}"/>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1" name="Line">
              <a:extLst>
                <a:ext uri="{FF2B5EF4-FFF2-40B4-BE49-F238E27FC236}">
                  <a16:creationId xmlns:a16="http://schemas.microsoft.com/office/drawing/2014/main" id="{17A9E175-FBF8-4489-BF0B-99717B6B7ECC}"/>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2" name="Line">
              <a:extLst>
                <a:ext uri="{FF2B5EF4-FFF2-40B4-BE49-F238E27FC236}">
                  <a16:creationId xmlns:a16="http://schemas.microsoft.com/office/drawing/2014/main" id="{197A9E53-68FD-4150-BDEE-B126B37531B5}"/>
                </a:ext>
              </a:extLst>
            </p:cNvPr>
            <p:cNvSpPr/>
            <p:nvPr/>
          </p:nvSpPr>
          <p:spPr>
            <a:xfrm>
              <a:off x="2743200" y="11351193"/>
              <a:ext cx="3933919" cy="32337"/>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bout us"/>
          <p:cNvSpPr txBox="1"/>
          <p:nvPr/>
        </p:nvSpPr>
        <p:spPr>
          <a:xfrm>
            <a:off x="9133422" y="1292065"/>
            <a:ext cx="10355335" cy="1219462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b">
            <a:spAutoFit/>
          </a:bodyPr>
          <a:lstStyle>
            <a:lvl1pPr>
              <a:lnSpc>
                <a:spcPct val="120000"/>
              </a:lnSpc>
              <a:defRPr sz="5600">
                <a:solidFill>
                  <a:srgbClr val="FFFFFF"/>
                </a:solidFill>
              </a:defRPr>
            </a:lvl1pPr>
          </a:lstStyle>
          <a:p>
            <a:r>
              <a:rPr lang="en-ZA" dirty="0"/>
              <a:t>Brian Ndung’u </a:t>
            </a:r>
            <a:r>
              <a:rPr lang="en-ZA" sz="3600" dirty="0"/>
              <a:t>(15322913)</a:t>
            </a:r>
          </a:p>
          <a:p>
            <a:r>
              <a:rPr lang="en-ZA" sz="4400" dirty="0"/>
              <a:t>	Integration Lead</a:t>
            </a:r>
          </a:p>
          <a:p>
            <a:r>
              <a:rPr lang="en-ZA" dirty="0"/>
              <a:t>Theoveshen Naidu </a:t>
            </a:r>
            <a:r>
              <a:rPr lang="en-ZA" sz="3600" dirty="0"/>
              <a:t>(16148861)</a:t>
            </a:r>
          </a:p>
          <a:p>
            <a:r>
              <a:rPr lang="en-ZA" dirty="0"/>
              <a:t>	</a:t>
            </a:r>
            <a:r>
              <a:rPr lang="en-ZA" sz="4000" dirty="0"/>
              <a:t>Project Manager</a:t>
            </a:r>
          </a:p>
          <a:p>
            <a:r>
              <a:rPr lang="en-ZA" dirty="0"/>
              <a:t>Tlou Lebelo </a:t>
            </a:r>
            <a:r>
              <a:rPr lang="en-ZA" sz="3600" dirty="0"/>
              <a:t>(15209190)</a:t>
            </a:r>
          </a:p>
          <a:p>
            <a:r>
              <a:rPr lang="en-ZA" dirty="0"/>
              <a:t>	</a:t>
            </a:r>
            <a:r>
              <a:rPr lang="en-ZA" sz="4000" dirty="0"/>
              <a:t>Software Testing Lead</a:t>
            </a:r>
            <a:endParaRPr lang="en-ZA" dirty="0"/>
          </a:p>
          <a:p>
            <a:r>
              <a:rPr lang="en-ZA" dirty="0"/>
              <a:t>Dylan Schiwikkard </a:t>
            </a:r>
            <a:r>
              <a:rPr lang="en-ZA" sz="3600" dirty="0"/>
              <a:t>(16120206)</a:t>
            </a:r>
          </a:p>
          <a:p>
            <a:r>
              <a:rPr lang="en-ZA" dirty="0"/>
              <a:t>	</a:t>
            </a:r>
            <a:r>
              <a:rPr lang="en-ZA" sz="4000" dirty="0"/>
              <a:t>Software Testing and Documentation</a:t>
            </a:r>
          </a:p>
          <a:p>
            <a:r>
              <a:rPr lang="en-ZA" dirty="0"/>
              <a:t>Alessio Rossi </a:t>
            </a:r>
            <a:r>
              <a:rPr lang="en-ZA" sz="3600" dirty="0"/>
              <a:t>(14137934)</a:t>
            </a:r>
          </a:p>
          <a:p>
            <a:r>
              <a:rPr lang="en-ZA" dirty="0"/>
              <a:t>	</a:t>
            </a:r>
            <a:r>
              <a:rPr lang="en-ZA" sz="4000" dirty="0"/>
              <a:t>Documentation Lead</a:t>
            </a:r>
          </a:p>
          <a:p>
            <a:endParaRPr lang="en-ZA" dirty="0"/>
          </a:p>
          <a:p>
            <a:endParaRPr dirty="0"/>
          </a:p>
        </p:txBody>
      </p:sp>
      <p:sp>
        <p:nvSpPr>
          <p:cNvPr id="49" name="presentation by eliah joe"/>
          <p:cNvSpPr txBox="1"/>
          <p:nvPr/>
        </p:nvSpPr>
        <p:spPr>
          <a:xfrm>
            <a:off x="15120667" y="12955310"/>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dirty="0"/>
              <a:t>presentation by Group 15 – OTP (Merlot Team)</a:t>
            </a:r>
          </a:p>
          <a:p>
            <a:endParaRPr dirty="0"/>
          </a:p>
        </p:txBody>
      </p:sp>
      <p:sp>
        <p:nvSpPr>
          <p:cNvPr id="19" name="Rectangle"/>
          <p:cNvSpPr/>
          <p:nvPr/>
        </p:nvSpPr>
        <p:spPr>
          <a:xfrm>
            <a:off x="-19523"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20" name="Picture Placeholder 1"/>
          <p:cNvSpPr>
            <a:spLocks noGrp="1"/>
          </p:cNvSpPr>
          <p:nvPr>
            <p:ph type="pic" sz="quarter" idx="10"/>
          </p:nvPr>
        </p:nvSpPr>
        <p:spPr>
          <a:xfrm>
            <a:off x="0" y="0"/>
            <a:ext cx="7860578" cy="13716000"/>
          </a:xfrm>
          <a:solidFill>
            <a:schemeClr val="tx2">
              <a:lumMod val="50000"/>
              <a:alpha val="51000"/>
            </a:schemeClr>
          </a:solidFill>
        </p:spPr>
      </p:sp>
      <p:grpSp>
        <p:nvGrpSpPr>
          <p:cNvPr id="2" name="Group 1">
            <a:extLst>
              <a:ext uri="{FF2B5EF4-FFF2-40B4-BE49-F238E27FC236}">
                <a16:creationId xmlns:a16="http://schemas.microsoft.com/office/drawing/2014/main" id="{DE83BEB5-3D56-4D8A-80EF-5243BDF0F990}"/>
              </a:ext>
            </a:extLst>
          </p:cNvPr>
          <p:cNvGrpSpPr/>
          <p:nvPr/>
        </p:nvGrpSpPr>
        <p:grpSpPr>
          <a:xfrm>
            <a:off x="1822677" y="7844738"/>
            <a:ext cx="4920350" cy="3538792"/>
            <a:chOff x="1822677" y="7844738"/>
            <a:chExt cx="4920350" cy="3538792"/>
          </a:xfrm>
        </p:grpSpPr>
        <p:sp>
          <p:nvSpPr>
            <p:cNvPr id="21" name="Services…"/>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b="1" dirty="0"/>
                <a:t>Meet the team</a:t>
              </a:r>
              <a:endParaRPr b="1"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dirty="0"/>
                <a:t>Testing Functions</a:t>
              </a:r>
              <a:endParaRPr dirty="0"/>
            </a:p>
          </p:txBody>
        </p:sp>
        <p:sp>
          <p:nvSpPr>
            <p:cNvPr id="22" name="Line"/>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3" name="Line"/>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4" name="Line"/>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5" name="Line"/>
            <p:cNvSpPr/>
            <p:nvPr/>
          </p:nvSpPr>
          <p:spPr>
            <a:xfrm>
              <a:off x="2743200" y="11351193"/>
              <a:ext cx="3933919" cy="32337"/>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pic>
        <p:nvPicPr>
          <p:cNvPr id="13" name="Picture 12">
            <a:extLst>
              <a:ext uri="{FF2B5EF4-FFF2-40B4-BE49-F238E27FC236}">
                <a16:creationId xmlns:a16="http://schemas.microsoft.com/office/drawing/2014/main" id="{58E28F7B-8C37-4C86-BF2E-0CF6BAEB2AB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4259"/>
          <a:stretch/>
        </p:blipFill>
        <p:spPr>
          <a:xfrm>
            <a:off x="20761602" y="1292065"/>
            <a:ext cx="2082244" cy="17853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ur Vision &amp; Mission"/>
          <p:cNvSpPr txBox="1"/>
          <p:nvPr/>
        </p:nvSpPr>
        <p:spPr>
          <a:xfrm>
            <a:off x="2189547" y="4014542"/>
            <a:ext cx="6649517" cy="952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dirty="0"/>
              <a:t>Our Vision &amp; Mission</a:t>
            </a:r>
          </a:p>
        </p:txBody>
      </p:sp>
      <p:sp>
        <p:nvSpPr>
          <p:cNvPr id="66" name="Effective Presentation Template with Techy Look &amp; Feel.…"/>
          <p:cNvSpPr txBox="1"/>
          <p:nvPr/>
        </p:nvSpPr>
        <p:spPr>
          <a:xfrm>
            <a:off x="2203443" y="5714165"/>
            <a:ext cx="10884390" cy="36406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lang="en-ZA" sz="3000" dirty="0"/>
              <a:t>Our vision is to create a working One Time Pin (OTP) subsystem</a:t>
            </a:r>
          </a:p>
          <a:p>
            <a:r>
              <a:rPr lang="en-ZA" sz="3000" dirty="0"/>
              <a:t>that Users will be able to use as a second measure of security </a:t>
            </a:r>
          </a:p>
          <a:p>
            <a:r>
              <a:rPr lang="en-ZA" sz="3000" dirty="0"/>
              <a:t>within the new generation ATM. The system we have in place </a:t>
            </a:r>
          </a:p>
          <a:p>
            <a:r>
              <a:rPr lang="en-ZA" sz="3000" dirty="0"/>
              <a:t>should be able to securely generate a OTP for a specific client, </a:t>
            </a:r>
          </a:p>
          <a:p>
            <a:r>
              <a:rPr lang="en-ZA" sz="3000" dirty="0"/>
              <a:t>verify the input of the OTP matches input from the user, and </a:t>
            </a:r>
          </a:p>
          <a:p>
            <a:r>
              <a:rPr lang="en-ZA" sz="3000" dirty="0"/>
              <a:t>return the status back to the Authentication subsystem.</a:t>
            </a:r>
          </a:p>
        </p:txBody>
      </p:sp>
      <p:sp>
        <p:nvSpPr>
          <p:cNvPr id="67" name="presentation by eliah joe"/>
          <p:cNvSpPr txBox="1"/>
          <p:nvPr/>
        </p:nvSpPr>
        <p:spPr>
          <a:xfrm>
            <a:off x="2237609" y="11092385"/>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dirty="0"/>
              <a:t>presentation by Group 15 – OTP (Merlot Team)</a:t>
            </a:r>
          </a:p>
          <a:p>
            <a:endParaRPr lang="en-ZA" dirty="0"/>
          </a:p>
        </p:txBody>
      </p:sp>
      <p:sp>
        <p:nvSpPr>
          <p:cNvPr id="68" name="Line"/>
          <p:cNvSpPr/>
          <p:nvPr/>
        </p:nvSpPr>
        <p:spPr>
          <a:xfrm>
            <a:off x="2203443" y="5336733"/>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16"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7" name="Picture Placeholder 1"/>
          <p:cNvSpPr>
            <a:spLocks noGrp="1"/>
          </p:cNvSpPr>
          <p:nvPr>
            <p:ph type="pic" sz="quarter" idx="10"/>
          </p:nvPr>
        </p:nvSpPr>
        <p:spPr>
          <a:xfrm>
            <a:off x="16523422" y="0"/>
            <a:ext cx="7860578" cy="13716000"/>
          </a:xfrm>
          <a:solidFill>
            <a:schemeClr val="tx2">
              <a:lumMod val="50000"/>
              <a:alpha val="51000"/>
            </a:schemeClr>
          </a:solidFill>
        </p:spPr>
      </p:sp>
      <p:grpSp>
        <p:nvGrpSpPr>
          <p:cNvPr id="25" name="Group 24">
            <a:extLst>
              <a:ext uri="{FF2B5EF4-FFF2-40B4-BE49-F238E27FC236}">
                <a16:creationId xmlns:a16="http://schemas.microsoft.com/office/drawing/2014/main" id="{ADFC2485-93B3-4FCA-9354-CAA4D58684F1}"/>
              </a:ext>
            </a:extLst>
          </p:cNvPr>
          <p:cNvGrpSpPr/>
          <p:nvPr/>
        </p:nvGrpSpPr>
        <p:grpSpPr>
          <a:xfrm>
            <a:off x="17983774" y="8191192"/>
            <a:ext cx="4920350" cy="3538792"/>
            <a:chOff x="1822677" y="7844738"/>
            <a:chExt cx="4920350" cy="3538792"/>
          </a:xfrm>
        </p:grpSpPr>
        <p:sp>
          <p:nvSpPr>
            <p:cNvPr id="26" name="Services…">
              <a:extLst>
                <a:ext uri="{FF2B5EF4-FFF2-40B4-BE49-F238E27FC236}">
                  <a16:creationId xmlns:a16="http://schemas.microsoft.com/office/drawing/2014/main" id="{49630C72-D8C4-4852-B168-2FBDCF4B3BD0}"/>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dirty="0"/>
                <a:t>Testing Functions</a:t>
              </a:r>
              <a:endParaRPr dirty="0"/>
            </a:p>
          </p:txBody>
        </p:sp>
        <p:sp>
          <p:nvSpPr>
            <p:cNvPr id="27" name="Line">
              <a:extLst>
                <a:ext uri="{FF2B5EF4-FFF2-40B4-BE49-F238E27FC236}">
                  <a16:creationId xmlns:a16="http://schemas.microsoft.com/office/drawing/2014/main" id="{FCD095AC-D767-4DAF-AAFD-2306FE8F9631}"/>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8" name="Line">
              <a:extLst>
                <a:ext uri="{FF2B5EF4-FFF2-40B4-BE49-F238E27FC236}">
                  <a16:creationId xmlns:a16="http://schemas.microsoft.com/office/drawing/2014/main" id="{A7486F04-7174-4849-A6C4-6010F89158FA}"/>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29" name="Line">
              <a:extLst>
                <a:ext uri="{FF2B5EF4-FFF2-40B4-BE49-F238E27FC236}">
                  <a16:creationId xmlns:a16="http://schemas.microsoft.com/office/drawing/2014/main" id="{75044C38-4440-48A5-B1CE-F87FF5B5EDCF}"/>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0" name="Line">
              <a:extLst>
                <a:ext uri="{FF2B5EF4-FFF2-40B4-BE49-F238E27FC236}">
                  <a16:creationId xmlns:a16="http://schemas.microsoft.com/office/drawing/2014/main" id="{F1337C29-6CB4-49EC-B4B9-9A710F11E4BC}"/>
                </a:ext>
              </a:extLst>
            </p:cNvPr>
            <p:cNvSpPr/>
            <p:nvPr/>
          </p:nvSpPr>
          <p:spPr>
            <a:xfrm>
              <a:off x="2743200" y="11351193"/>
              <a:ext cx="3933919" cy="32337"/>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
        <p:nvSpPr>
          <p:cNvPr id="31" name="Shape">
            <a:extLst>
              <a:ext uri="{FF2B5EF4-FFF2-40B4-BE49-F238E27FC236}">
                <a16:creationId xmlns:a16="http://schemas.microsoft.com/office/drawing/2014/main" id="{BB2D7044-C26D-48DD-82C4-3FEE70CE821B}"/>
              </a:ext>
            </a:extLst>
          </p:cNvPr>
          <p:cNvSpPr/>
          <p:nvPr/>
        </p:nvSpPr>
        <p:spPr>
          <a:xfrm>
            <a:off x="12191497" y="3693839"/>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6724598"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Project Management</a:t>
            </a:r>
            <a:endParaRPr dirty="0"/>
          </a:p>
        </p:txBody>
      </p:sp>
      <p:sp>
        <p:nvSpPr>
          <p:cNvPr id="81" name="Effective Presentation Template with Techy Look &amp; Feel.…"/>
          <p:cNvSpPr txBox="1"/>
          <p:nvPr/>
        </p:nvSpPr>
        <p:spPr>
          <a:xfrm>
            <a:off x="2237609" y="3750647"/>
            <a:ext cx="13276070" cy="778809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r>
              <a:rPr lang="en-ZA" sz="3000" dirty="0"/>
              <a:t>We have decided to use the management tool Zenhub</a:t>
            </a:r>
          </a:p>
          <a:p>
            <a:r>
              <a:rPr lang="en-ZA" sz="3000" dirty="0"/>
              <a:t>in order to maintain a sense of organization through our project.</a:t>
            </a:r>
          </a:p>
          <a:p>
            <a:endParaRPr lang="en-ZA" sz="3000" dirty="0"/>
          </a:p>
          <a:p>
            <a:r>
              <a:rPr lang="en-ZA" sz="3000" dirty="0">
                <a:hlinkClick r:id="rId2"/>
              </a:rPr>
              <a:t>Zenhub</a:t>
            </a:r>
            <a:r>
              <a:rPr lang="en-ZA" sz="3000" dirty="0"/>
              <a:t> - Links to our ZenHub home workspace.</a:t>
            </a:r>
          </a:p>
          <a:p>
            <a:r>
              <a:rPr lang="en-ZA" sz="3000" dirty="0"/>
              <a:t>The reason we have chosen this specific tool is because:</a:t>
            </a:r>
          </a:p>
          <a:p>
            <a:pPr marL="457200" indent="-457200">
              <a:buFont typeface="Arial" panose="020B0604020202020204" pitchFamily="34" charset="0"/>
              <a:buChar char="•"/>
            </a:pPr>
            <a:r>
              <a:rPr lang="en-ZA" sz="3000" dirty="0"/>
              <a:t>More accurate metrics in terms of tracking changes and updates</a:t>
            </a:r>
          </a:p>
          <a:p>
            <a:pPr marL="457200" indent="-457200">
              <a:buFont typeface="Arial" panose="020B0604020202020204" pitchFamily="34" charset="0"/>
              <a:buChar char="•"/>
            </a:pPr>
            <a:r>
              <a:rPr lang="en-ZA" sz="3000" dirty="0"/>
              <a:t>Using a centralized approach to help focus on the product rather </a:t>
            </a:r>
          </a:p>
          <a:p>
            <a:r>
              <a:rPr lang="en-ZA" sz="3000" dirty="0"/>
              <a:t>	than the process</a:t>
            </a:r>
          </a:p>
          <a:p>
            <a:pPr marL="457200" indent="-457200">
              <a:buFont typeface="Arial" panose="020B0604020202020204" pitchFamily="34" charset="0"/>
              <a:buChar char="•"/>
            </a:pPr>
            <a:r>
              <a:rPr lang="en-ZA" sz="3000" dirty="0"/>
              <a:t>Assists in keeping up with schedules and helps allocate tasks amongst </a:t>
            </a:r>
          </a:p>
          <a:p>
            <a:r>
              <a:rPr lang="en-ZA" sz="3000" dirty="0"/>
              <a:t>	the team members</a:t>
            </a:r>
          </a:p>
          <a:p>
            <a:pPr marL="457200" indent="-457200">
              <a:buFont typeface="Arial" panose="020B0604020202020204" pitchFamily="34" charset="0"/>
              <a:buChar char="•"/>
            </a:pPr>
            <a:r>
              <a:rPr lang="en-ZA" sz="3000" dirty="0"/>
              <a:t>Due to ZenHub being a sub-program of GitHub, we felt it would beneficial </a:t>
            </a:r>
          </a:p>
          <a:p>
            <a:r>
              <a:rPr lang="en-ZA" sz="3000" dirty="0"/>
              <a:t>	to keep the collaboration in house</a:t>
            </a:r>
          </a:p>
          <a:p>
            <a:endParaRPr lang="en-ZA" dirty="0"/>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6" name="presentation by eliah joe"/>
          <p:cNvSpPr txBox="1"/>
          <p:nvPr/>
        </p:nvSpPr>
        <p:spPr>
          <a:xfrm>
            <a:off x="2242099" y="11716499"/>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a:t>presentation by Group 15 – OTP (Merlot Team)</a:t>
            </a:r>
          </a:p>
          <a:p>
            <a:endParaRPr lang="en-ZA" dirty="0"/>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8" name="Picture Placeholder 7">
            <a:extLst>
              <a:ext uri="{FF2B5EF4-FFF2-40B4-BE49-F238E27FC236}">
                <a16:creationId xmlns:a16="http://schemas.microsoft.com/office/drawing/2014/main" id="{8CB48F28-4B70-4689-8668-5560CD2D4525}"/>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126" r="266"/>
          <a:stretch/>
        </p:blipFill>
        <p:spPr>
          <a:xfrm>
            <a:off x="13744575" y="984520"/>
            <a:ext cx="1983105" cy="2019005"/>
          </a:xfrm>
          <a:solidFill>
            <a:schemeClr val="tx2">
              <a:lumMod val="50000"/>
              <a:alpha val="51000"/>
            </a:schemeClr>
          </a:solidFill>
        </p:spPr>
      </p:pic>
      <p:pic>
        <p:nvPicPr>
          <p:cNvPr id="6" name="Picture 5">
            <a:extLst>
              <a:ext uri="{FF2B5EF4-FFF2-40B4-BE49-F238E27FC236}">
                <a16:creationId xmlns:a16="http://schemas.microsoft.com/office/drawing/2014/main" id="{F57768AD-A6AD-48D3-8D5E-B1455745C6EE}"/>
              </a:ext>
            </a:extLst>
          </p:cNvPr>
          <p:cNvPicPr>
            <a:picLocks noChangeAspect="1"/>
          </p:cNvPicPr>
          <p:nvPr/>
        </p:nvPicPr>
        <p:blipFill>
          <a:blip r:embed="rId4"/>
          <a:stretch>
            <a:fillRect/>
          </a:stretch>
        </p:blipFill>
        <p:spPr>
          <a:xfrm>
            <a:off x="16526256"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850753" y="8191192"/>
            <a:ext cx="5053371" cy="3538792"/>
            <a:chOff x="1689656" y="7844738"/>
            <a:chExt cx="5053371" cy="3538792"/>
          </a:xfrm>
        </p:grpSpPr>
        <p:sp>
          <p:nvSpPr>
            <p:cNvPr id="33" name="Services…">
              <a:extLst>
                <a:ext uri="{FF2B5EF4-FFF2-40B4-BE49-F238E27FC236}">
                  <a16:creationId xmlns:a16="http://schemas.microsoft.com/office/drawing/2014/main" id="{569E6FAD-5DB3-482B-A5F9-5C99FC42D273}"/>
                </a:ext>
              </a:extLst>
            </p:cNvPr>
            <p:cNvSpPr txBox="1"/>
            <p:nvPr/>
          </p:nvSpPr>
          <p:spPr>
            <a:xfrm>
              <a:off x="1689656" y="7844738"/>
              <a:ext cx="5053371"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Project Management</a:t>
              </a:r>
              <a:endParaRPr b="1"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dirty="0"/>
                <a:t>Testing Functions</a:t>
              </a:r>
              <a:endParaRPr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743200" y="11351193"/>
              <a:ext cx="3933919" cy="32337"/>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4100481"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Git Structure</a:t>
            </a:r>
            <a:endParaRPr dirty="0"/>
          </a:p>
        </p:txBody>
      </p:sp>
      <p:sp>
        <p:nvSpPr>
          <p:cNvPr id="81" name="Effective Presentation Template with Techy Look &amp; Feel.…"/>
          <p:cNvSpPr txBox="1"/>
          <p:nvPr/>
        </p:nvSpPr>
        <p:spPr>
          <a:xfrm>
            <a:off x="2237609" y="3750647"/>
            <a:ext cx="14266290" cy="492731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ZA" sz="3000" dirty="0"/>
              <a:t>We had decided that there would be a total of 5 mock functions to implement. We had divided these equally to be able to set up the relevant</a:t>
            </a:r>
          </a:p>
          <a:p>
            <a:r>
              <a:rPr lang="en-ZA" sz="4000" dirty="0">
                <a:hlinkClick r:id="rId2"/>
              </a:rPr>
              <a:t>Git Hub</a:t>
            </a:r>
            <a:r>
              <a:rPr lang="en-ZA" sz="4000" dirty="0"/>
              <a:t> </a:t>
            </a:r>
          </a:p>
          <a:p>
            <a:r>
              <a:rPr lang="en-ZA" sz="3000" dirty="0"/>
              <a:t>The following link will take you to our Git repository to show the layout in terms of branches we have assigned as well as the functions we have developed for the OTP generation.</a:t>
            </a:r>
          </a:p>
          <a:p>
            <a:endParaRPr lang="en-ZA" dirty="0"/>
          </a:p>
          <a:p>
            <a:endParaRPr dirty="0"/>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7" name="Picture Placeholder 6">
            <a:extLst>
              <a:ext uri="{FF2B5EF4-FFF2-40B4-BE49-F238E27FC236}">
                <a16:creationId xmlns:a16="http://schemas.microsoft.com/office/drawing/2014/main" id="{4FA4EA72-2FD1-4A8B-A0BC-6D11063D7210}"/>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314" r="783"/>
          <a:stretch/>
        </p:blipFill>
        <p:spPr>
          <a:xfrm flipH="1">
            <a:off x="13503514" y="201864"/>
            <a:ext cx="2352822" cy="2403184"/>
          </a:xfrm>
          <a:solidFill>
            <a:schemeClr val="tx2">
              <a:lumMod val="50000"/>
              <a:alpha val="51000"/>
            </a:schemeClr>
          </a:solidFill>
        </p:spPr>
      </p:pic>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4"/>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2"/>
            <a:chOff x="1822677" y="7844738"/>
            <a:chExt cx="4920350" cy="3538792"/>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Git Structure</a:t>
              </a:r>
              <a:endParaRPr b="1" dirty="0"/>
            </a:p>
            <a:p>
              <a:pPr algn="r">
                <a:lnSpc>
                  <a:spcPct val="240000"/>
                </a:lnSpc>
                <a:defRPr sz="2400" cap="all" spc="576">
                  <a:solidFill>
                    <a:srgbClr val="FFFFFF"/>
                  </a:solidFill>
                  <a:latin typeface="Lato Light"/>
                  <a:ea typeface="Lato Light"/>
                  <a:cs typeface="Lato Light"/>
                  <a:sym typeface="Lato Light"/>
                </a:defRPr>
              </a:pPr>
              <a:r>
                <a:rPr lang="en-ZA" dirty="0"/>
                <a:t>Testing Functions</a:t>
              </a:r>
              <a:endParaRPr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743200" y="11351193"/>
              <a:ext cx="3933919" cy="32337"/>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pic>
        <p:nvPicPr>
          <p:cNvPr id="3" name="Picture 2">
            <a:extLst>
              <a:ext uri="{FF2B5EF4-FFF2-40B4-BE49-F238E27FC236}">
                <a16:creationId xmlns:a16="http://schemas.microsoft.com/office/drawing/2014/main" id="{5FAEA426-9C8F-49B3-B92F-7C9A39962A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7499" y="7740676"/>
            <a:ext cx="12372973" cy="5310523"/>
          </a:xfrm>
          <a:prstGeom prst="rect">
            <a:avLst/>
          </a:prstGeom>
        </p:spPr>
      </p:pic>
    </p:spTree>
    <p:extLst>
      <p:ext uri="{BB962C8B-B14F-4D97-AF65-F5344CB8AC3E}">
        <p14:creationId xmlns:p14="http://schemas.microsoft.com/office/powerpoint/2010/main" val="28813185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2690604" y="354019"/>
            <a:ext cx="3154710"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Use cases</a:t>
            </a:r>
            <a:endParaRPr dirty="0"/>
          </a:p>
        </p:txBody>
      </p:sp>
      <p:sp>
        <p:nvSpPr>
          <p:cNvPr id="81" name="Effective Presentation Template with Techy Look &amp; Feel.…"/>
          <p:cNvSpPr txBox="1"/>
          <p:nvPr/>
        </p:nvSpPr>
        <p:spPr>
          <a:xfrm>
            <a:off x="1417801" y="1730718"/>
            <a:ext cx="15086098" cy="634770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ZA" sz="3200" dirty="0"/>
              <a:t>We used the following cases to test our implementation and flow</a:t>
            </a:r>
          </a:p>
          <a:p>
            <a:r>
              <a:rPr lang="en-ZA" sz="3200" dirty="0"/>
              <a:t>Of the mock functions we had developed.</a:t>
            </a:r>
          </a:p>
          <a:p>
            <a:endParaRPr lang="en-ZA" sz="3200" dirty="0"/>
          </a:p>
          <a:p>
            <a:r>
              <a:rPr lang="en-ZA" sz="3200" dirty="0"/>
              <a:t>We identify the following use cases to play a role within our subsystem:</a:t>
            </a:r>
          </a:p>
          <a:p>
            <a:pPr marL="457200" lvl="5" indent="-457200">
              <a:buFont typeface="Arial" panose="020B0604020202020204" pitchFamily="34" charset="0"/>
              <a:buChar char="•"/>
            </a:pPr>
            <a:r>
              <a:rPr lang="en-ZA" sz="3200" dirty="0"/>
              <a:t>	Ideal simulation</a:t>
            </a:r>
          </a:p>
          <a:p>
            <a:pPr marL="457200" indent="-457200">
              <a:buFont typeface="Arial" panose="020B0604020202020204" pitchFamily="34" charset="0"/>
              <a:buChar char="•"/>
            </a:pPr>
            <a:r>
              <a:rPr lang="en-ZA" sz="3200" dirty="0"/>
              <a:t>Notification exceptions (OTP submission time out, server side issues)</a:t>
            </a:r>
          </a:p>
          <a:p>
            <a:pPr marL="457200" indent="-457200">
              <a:buFont typeface="Arial" panose="020B0604020202020204" pitchFamily="34" charset="0"/>
              <a:buChar char="•"/>
            </a:pPr>
            <a:r>
              <a:rPr lang="en-ZA" sz="3200" dirty="0"/>
              <a:t>ATM timeouts (where the OTP has not been filled in within the allocated timeframe)</a:t>
            </a:r>
          </a:p>
          <a:p>
            <a:pPr marL="457200" indent="-457200">
              <a:buFont typeface="Arial" panose="020B0604020202020204" pitchFamily="34" charset="0"/>
              <a:buChar char="•"/>
            </a:pPr>
            <a:r>
              <a:rPr lang="en-ZA" sz="3200" dirty="0"/>
              <a:t>Incorrect OTP entered</a:t>
            </a:r>
          </a:p>
          <a:p>
            <a:endParaRPr dirty="0"/>
          </a:p>
        </p:txBody>
      </p:sp>
      <p:sp>
        <p:nvSpPr>
          <p:cNvPr id="83" name="Line"/>
          <p:cNvSpPr/>
          <p:nvPr/>
        </p:nvSpPr>
        <p:spPr>
          <a:xfrm>
            <a:off x="1417801" y="1595083"/>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8" name="Shape"/>
          <p:cNvSpPr/>
          <p:nvPr/>
        </p:nvSpPr>
        <p:spPr>
          <a:xfrm>
            <a:off x="1371170" y="662497"/>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2"/>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2"/>
            <a:chOff x="1822677" y="7844738"/>
            <a:chExt cx="4920350" cy="3538792"/>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Testing Functions</a:t>
              </a:r>
              <a:endParaRPr b="1"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743200" y="11351193"/>
              <a:ext cx="3933919" cy="32337"/>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pic>
        <p:nvPicPr>
          <p:cNvPr id="3" name="Picture 2">
            <a:extLst>
              <a:ext uri="{FF2B5EF4-FFF2-40B4-BE49-F238E27FC236}">
                <a16:creationId xmlns:a16="http://schemas.microsoft.com/office/drawing/2014/main" id="{A9671A17-116C-4A6E-BC94-F1471F95A76F}"/>
              </a:ext>
            </a:extLst>
          </p:cNvPr>
          <p:cNvPicPr>
            <a:picLocks noChangeAspect="1"/>
          </p:cNvPicPr>
          <p:nvPr/>
        </p:nvPicPr>
        <p:blipFill rotWithShape="1">
          <a:blip r:embed="rId3">
            <a:extLst>
              <a:ext uri="{28A0092B-C50C-407E-A947-70E740481C1C}">
                <a14:useLocalDpi xmlns:a14="http://schemas.microsoft.com/office/drawing/2010/main" val="0"/>
              </a:ext>
            </a:extLst>
          </a:blip>
          <a:srcRect l="1957" t="2921" r="1145" b="1203"/>
          <a:stretch/>
        </p:blipFill>
        <p:spPr>
          <a:xfrm>
            <a:off x="2838801" y="7597091"/>
            <a:ext cx="10883298" cy="6075788"/>
          </a:xfrm>
          <a:prstGeom prst="rect">
            <a:avLst/>
          </a:prstGeom>
        </p:spPr>
      </p:pic>
    </p:spTree>
    <p:extLst>
      <p:ext uri="{BB962C8B-B14F-4D97-AF65-F5344CB8AC3E}">
        <p14:creationId xmlns:p14="http://schemas.microsoft.com/office/powerpoint/2010/main" val="30142539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9004068"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Use cases – Ideal Simulation</a:t>
            </a:r>
            <a:endParaRPr dirty="0"/>
          </a:p>
        </p:txBody>
      </p:sp>
      <p:sp>
        <p:nvSpPr>
          <p:cNvPr id="81" name="Effective Presentation Template with Techy Look &amp; Feel.…"/>
          <p:cNvSpPr txBox="1"/>
          <p:nvPr/>
        </p:nvSpPr>
        <p:spPr>
          <a:xfrm>
            <a:off x="2237609" y="3750647"/>
            <a:ext cx="13707241" cy="562750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ZA" sz="3600" dirty="0"/>
              <a:t>Ideal Simulation case</a:t>
            </a:r>
          </a:p>
          <a:p>
            <a:pPr marL="457200" indent="-457200">
              <a:buFont typeface="Arial" panose="020B0604020202020204" pitchFamily="34" charset="0"/>
              <a:buChar char="•"/>
            </a:pPr>
            <a:r>
              <a:rPr lang="en-ZA" dirty="0"/>
              <a:t>Receive a ClientID from the Authentication Subsystem for generation of an OTP</a:t>
            </a:r>
          </a:p>
          <a:p>
            <a:pPr marL="457200" indent="-457200">
              <a:buFont typeface="Arial" panose="020B0604020202020204" pitchFamily="34" charset="0"/>
              <a:buChar char="•"/>
            </a:pPr>
            <a:r>
              <a:rPr lang="en-ZA" dirty="0"/>
              <a:t>Generate OTP for the specific </a:t>
            </a:r>
            <a:r>
              <a:rPr lang="en-ZA" dirty="0" err="1"/>
              <a:t>clientID</a:t>
            </a:r>
            <a:endParaRPr lang="en-ZA" dirty="0"/>
          </a:p>
          <a:p>
            <a:pPr marL="457200" indent="-457200">
              <a:buFont typeface="Arial" panose="020B0604020202020204" pitchFamily="34" charset="0"/>
              <a:buChar char="•"/>
            </a:pPr>
            <a:r>
              <a:rPr lang="en-ZA" dirty="0"/>
              <a:t>Send the generated OTP to the Notification module and receive a successful status message back</a:t>
            </a:r>
          </a:p>
          <a:p>
            <a:pPr marL="457200" indent="-457200">
              <a:buFont typeface="Arial" panose="020B0604020202020204" pitchFamily="34" charset="0"/>
              <a:buChar char="•"/>
            </a:pPr>
            <a:r>
              <a:rPr lang="en-ZA" dirty="0"/>
              <a:t>Wait on input from the ATM subsystem</a:t>
            </a:r>
          </a:p>
          <a:p>
            <a:pPr marL="457200" indent="-457200">
              <a:buFont typeface="Arial" panose="020B0604020202020204" pitchFamily="34" charset="0"/>
              <a:buChar char="•"/>
            </a:pPr>
            <a:r>
              <a:rPr lang="en-ZA" dirty="0"/>
              <a:t>Verify the input from the ATM subsystem matches the generated OTP</a:t>
            </a:r>
          </a:p>
          <a:p>
            <a:pPr marL="457200" indent="-457200">
              <a:buFont typeface="Arial" panose="020B0604020202020204" pitchFamily="34" charset="0"/>
              <a:buChar char="•"/>
            </a:pPr>
            <a:r>
              <a:rPr lang="en-ZA" dirty="0"/>
              <a:t>On a successful verification, prepare a JSON object containing the </a:t>
            </a:r>
            <a:r>
              <a:rPr lang="en-ZA" dirty="0" err="1"/>
              <a:t>clientID</a:t>
            </a:r>
            <a:r>
              <a:rPr lang="en-ZA" dirty="0"/>
              <a:t>, status (successful) and a </a:t>
            </a:r>
            <a:r>
              <a:rPr lang="en-ZA" dirty="0" err="1"/>
              <a:t>statusMessage</a:t>
            </a:r>
            <a:r>
              <a:rPr lang="en-ZA" dirty="0"/>
              <a:t> (successful)</a:t>
            </a:r>
          </a:p>
          <a:p>
            <a:pPr marL="457200" indent="-457200">
              <a:buFont typeface="Arial" panose="020B0604020202020204" pitchFamily="34" charset="0"/>
              <a:buChar char="•"/>
            </a:pPr>
            <a:endParaRPr dirty="0"/>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6" name="presentation by eliah joe"/>
          <p:cNvSpPr txBox="1"/>
          <p:nvPr/>
        </p:nvSpPr>
        <p:spPr>
          <a:xfrm>
            <a:off x="2229613" y="12052136"/>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a:t>presentation by Group 15 – OTP (Merlot Team)</a:t>
            </a:r>
          </a:p>
          <a:p>
            <a:endParaRPr lang="en-ZA" dirty="0"/>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2"/>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3"/>
            <a:chOff x="1822677" y="7844738"/>
            <a:chExt cx="4920350" cy="3538793"/>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Testing Functions</a:t>
              </a:r>
              <a:endParaRPr b="1"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326928" y="11341017"/>
              <a:ext cx="4350191" cy="42514"/>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extLst>
      <p:ext uri="{BB962C8B-B14F-4D97-AF65-F5344CB8AC3E}">
        <p14:creationId xmlns:p14="http://schemas.microsoft.com/office/powerpoint/2010/main" val="40782390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ur Vision &amp; Mission"/>
          <p:cNvSpPr txBox="1"/>
          <p:nvPr/>
        </p:nvSpPr>
        <p:spPr>
          <a:xfrm>
            <a:off x="3510412" y="1898094"/>
            <a:ext cx="10095712" cy="110543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5600">
                <a:solidFill>
                  <a:srgbClr val="FFFFFF"/>
                </a:solidFill>
              </a:defRPr>
            </a:lvl1pPr>
          </a:lstStyle>
          <a:p>
            <a:r>
              <a:rPr lang="en-ZA" dirty="0"/>
              <a:t>Use cases – Incorrect OTP Input</a:t>
            </a:r>
            <a:endParaRPr dirty="0"/>
          </a:p>
        </p:txBody>
      </p:sp>
      <p:sp>
        <p:nvSpPr>
          <p:cNvPr id="81" name="Effective Presentation Template with Techy Look &amp; Feel.…"/>
          <p:cNvSpPr txBox="1"/>
          <p:nvPr/>
        </p:nvSpPr>
        <p:spPr>
          <a:xfrm>
            <a:off x="2237609" y="3750647"/>
            <a:ext cx="13707241" cy="692574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ZA" sz="3600" dirty="0"/>
              <a:t>Incorrect input case</a:t>
            </a:r>
          </a:p>
          <a:p>
            <a:pPr marL="457200" indent="-457200">
              <a:buFont typeface="Arial" panose="020B0604020202020204" pitchFamily="34" charset="0"/>
              <a:buChar char="•"/>
            </a:pPr>
            <a:r>
              <a:rPr lang="en-ZA" sz="2800" dirty="0"/>
              <a:t>Receive a ClientID from the Authentication Subsystem for generation of an OTP</a:t>
            </a:r>
          </a:p>
          <a:p>
            <a:pPr marL="457200" indent="-457200">
              <a:buFont typeface="Arial" panose="020B0604020202020204" pitchFamily="34" charset="0"/>
              <a:buChar char="•"/>
            </a:pPr>
            <a:r>
              <a:rPr lang="en-ZA" sz="2800" dirty="0"/>
              <a:t>Generate OTP for the specific </a:t>
            </a:r>
            <a:r>
              <a:rPr lang="en-ZA" sz="2800" dirty="0" err="1"/>
              <a:t>clientID</a:t>
            </a:r>
            <a:endParaRPr lang="en-ZA" sz="2800" dirty="0"/>
          </a:p>
          <a:p>
            <a:pPr marL="457200" indent="-457200">
              <a:buFont typeface="Arial" panose="020B0604020202020204" pitchFamily="34" charset="0"/>
              <a:buChar char="•"/>
            </a:pPr>
            <a:r>
              <a:rPr lang="en-ZA" sz="2800" dirty="0"/>
              <a:t>Send the generated OTP to the Notification module and receive a successful status message back</a:t>
            </a:r>
          </a:p>
          <a:p>
            <a:pPr marL="457200" indent="-457200">
              <a:buFont typeface="Arial" panose="020B0604020202020204" pitchFamily="34" charset="0"/>
              <a:buChar char="•"/>
            </a:pPr>
            <a:r>
              <a:rPr lang="en-ZA" sz="2800" dirty="0"/>
              <a:t>Wait on input from the ATM subsystem</a:t>
            </a:r>
          </a:p>
          <a:p>
            <a:pPr marL="457200" indent="-457200">
              <a:buFont typeface="Arial" panose="020B0604020202020204" pitchFamily="34" charset="0"/>
              <a:buChar char="•"/>
            </a:pPr>
            <a:r>
              <a:rPr lang="en-ZA" sz="2800" dirty="0"/>
              <a:t>During verification of the input against the generated OTP, if there is a mismatch between the two pins, an exception is thrown</a:t>
            </a:r>
          </a:p>
          <a:p>
            <a:pPr marL="457200" indent="-457200">
              <a:buFont typeface="Arial" panose="020B0604020202020204" pitchFamily="34" charset="0"/>
              <a:buChar char="•"/>
            </a:pPr>
            <a:r>
              <a:rPr lang="en-ZA" sz="2800" dirty="0"/>
              <a:t>The user will have three attempts in total to input the correct OTP</a:t>
            </a:r>
          </a:p>
          <a:p>
            <a:pPr marL="457200" indent="-457200">
              <a:buFont typeface="Arial" panose="020B0604020202020204" pitchFamily="34" charset="0"/>
              <a:buChar char="•"/>
            </a:pPr>
            <a:r>
              <a:rPr lang="en-ZA" sz="2800" dirty="0"/>
              <a:t>The OTP subsystem will wait on a reissue on the same ClientID from the Authentication subsystem</a:t>
            </a:r>
          </a:p>
          <a:p>
            <a:endParaRPr lang="en-ZA" sz="2800" dirty="0"/>
          </a:p>
        </p:txBody>
      </p:sp>
      <p:sp>
        <p:nvSpPr>
          <p:cNvPr id="83" name="Line"/>
          <p:cNvSpPr/>
          <p:nvPr/>
        </p:nvSpPr>
        <p:spPr>
          <a:xfrm>
            <a:off x="2237609" y="3373215"/>
            <a:ext cx="9522498" cy="1"/>
          </a:xfrm>
          <a:prstGeom prst="line">
            <a:avLst/>
          </a:prstGeom>
          <a:ln w="12700">
            <a:solidFill>
              <a:srgbClr val="949EDA"/>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86" name="presentation by eliah joe"/>
          <p:cNvSpPr txBox="1"/>
          <p:nvPr/>
        </p:nvSpPr>
        <p:spPr>
          <a:xfrm>
            <a:off x="2229613" y="12052136"/>
            <a:ext cx="8871018" cy="67127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defRPr sz="1500" cap="all" spc="750">
                <a:solidFill>
                  <a:srgbClr val="FFFFFF"/>
                </a:solidFill>
              </a:defRPr>
            </a:lvl1pPr>
          </a:lstStyle>
          <a:p>
            <a:r>
              <a:rPr lang="en-ZA"/>
              <a:t>presentation by Group 15 – OTP (Merlot Team)</a:t>
            </a:r>
          </a:p>
          <a:p>
            <a:endParaRPr lang="en-ZA" dirty="0"/>
          </a:p>
        </p:txBody>
      </p:sp>
      <p:sp>
        <p:nvSpPr>
          <p:cNvPr id="88" name="Shape"/>
          <p:cNvSpPr/>
          <p:nvPr/>
        </p:nvSpPr>
        <p:spPr>
          <a:xfrm>
            <a:off x="2190978" y="2206572"/>
            <a:ext cx="959968" cy="796953"/>
          </a:xfrm>
          <a:custGeom>
            <a:avLst/>
            <a:gdLst/>
            <a:ahLst/>
            <a:cxnLst>
              <a:cxn ang="0">
                <a:pos x="wd2" y="hd2"/>
              </a:cxn>
              <a:cxn ang="5400000">
                <a:pos x="wd2" y="hd2"/>
              </a:cxn>
              <a:cxn ang="10800000">
                <a:pos x="wd2" y="hd2"/>
              </a:cxn>
              <a:cxn ang="16200000">
                <a:pos x="wd2" y="hd2"/>
              </a:cxn>
            </a:cxnLst>
            <a:rect l="0" t="0" r="r" b="b"/>
            <a:pathLst>
              <a:path w="21600" h="21600" extrusionOk="0">
                <a:moveTo>
                  <a:pt x="19870" y="10877"/>
                </a:moveTo>
                <a:lnTo>
                  <a:pt x="10673" y="20503"/>
                </a:lnTo>
                <a:lnTo>
                  <a:pt x="1566" y="17163"/>
                </a:lnTo>
                <a:lnTo>
                  <a:pt x="5075" y="13095"/>
                </a:lnTo>
                <a:lnTo>
                  <a:pt x="10336" y="15023"/>
                </a:lnTo>
                <a:lnTo>
                  <a:pt x="10867" y="15218"/>
                </a:lnTo>
                <a:lnTo>
                  <a:pt x="11109" y="14965"/>
                </a:lnTo>
                <a:lnTo>
                  <a:pt x="11207" y="14862"/>
                </a:lnTo>
                <a:lnTo>
                  <a:pt x="16065" y="9778"/>
                </a:lnTo>
                <a:cubicBezTo>
                  <a:pt x="16065" y="9778"/>
                  <a:pt x="19870" y="10877"/>
                  <a:pt x="19870" y="10877"/>
                </a:cubicBezTo>
                <a:close/>
                <a:moveTo>
                  <a:pt x="1646" y="10811"/>
                </a:moveTo>
                <a:lnTo>
                  <a:pt x="10927" y="1098"/>
                </a:lnTo>
                <a:lnTo>
                  <a:pt x="19954" y="4407"/>
                </a:lnTo>
                <a:lnTo>
                  <a:pt x="10673" y="14120"/>
                </a:lnTo>
                <a:lnTo>
                  <a:pt x="10585" y="14088"/>
                </a:lnTo>
                <a:cubicBezTo>
                  <a:pt x="10585" y="14088"/>
                  <a:pt x="1646" y="10811"/>
                  <a:pt x="1646" y="10811"/>
                </a:cubicBezTo>
                <a:close/>
                <a:moveTo>
                  <a:pt x="21600" y="3985"/>
                </a:moveTo>
                <a:lnTo>
                  <a:pt x="10733" y="0"/>
                </a:lnTo>
                <a:lnTo>
                  <a:pt x="0" y="11233"/>
                </a:lnTo>
                <a:lnTo>
                  <a:pt x="4183" y="12767"/>
                </a:lnTo>
                <a:lnTo>
                  <a:pt x="0" y="17616"/>
                </a:lnTo>
                <a:lnTo>
                  <a:pt x="10867" y="21600"/>
                </a:lnTo>
                <a:lnTo>
                  <a:pt x="21600" y="10367"/>
                </a:lnTo>
                <a:lnTo>
                  <a:pt x="16821" y="8987"/>
                </a:lnTo>
                <a:cubicBezTo>
                  <a:pt x="16821" y="8987"/>
                  <a:pt x="21600" y="3985"/>
                  <a:pt x="21600" y="3985"/>
                </a:cubicBezTo>
                <a:close/>
              </a:path>
            </a:pathLst>
          </a:custGeom>
          <a:solidFill>
            <a:srgbClr val="FFFFFF"/>
          </a:soli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sp>
        <p:nvSpPr>
          <p:cNvPr id="19" name="Rectangle"/>
          <p:cNvSpPr/>
          <p:nvPr/>
        </p:nvSpPr>
        <p:spPr>
          <a:xfrm>
            <a:off x="16503899" y="-10177"/>
            <a:ext cx="7880101" cy="13736355"/>
          </a:xfrm>
          <a:prstGeom prst="rect">
            <a:avLst/>
          </a:prstGeom>
          <a:gradFill>
            <a:gsLst>
              <a:gs pos="0">
                <a:srgbClr val="6AB2F2"/>
              </a:gs>
              <a:gs pos="100000">
                <a:srgbClr val="2D2E3B"/>
              </a:gs>
            </a:gsLst>
            <a:lin ang="2509508"/>
          </a:gradFill>
          <a:ln w="12700">
            <a:miter lim="400000"/>
          </a:ln>
        </p:spPr>
        <p:txBody>
          <a:bodyPr lIns="71437" tIns="71437" rIns="71437" bIns="71437" anchor="ctr"/>
          <a:lstStyle/>
          <a:p>
            <a:pPr algn="ctr">
              <a:lnSpc>
                <a:spcPct val="100000"/>
              </a:lnSpc>
              <a:defRPr sz="3200">
                <a:solidFill>
                  <a:srgbClr val="FFFFFF"/>
                </a:solidFill>
                <a:latin typeface="+mn-lt"/>
                <a:ea typeface="+mn-ea"/>
                <a:cs typeface="+mn-cs"/>
                <a:sym typeface="Helvetica Neue Medium"/>
              </a:defRPr>
            </a:pPr>
            <a:endParaRPr/>
          </a:p>
        </p:txBody>
      </p:sp>
      <p:pic>
        <p:nvPicPr>
          <p:cNvPr id="5" name="Picture 4">
            <a:extLst>
              <a:ext uri="{FF2B5EF4-FFF2-40B4-BE49-F238E27FC236}">
                <a16:creationId xmlns:a16="http://schemas.microsoft.com/office/drawing/2014/main" id="{07DD6BC5-95CA-47C6-961D-74BD016DFA72}"/>
              </a:ext>
            </a:extLst>
          </p:cNvPr>
          <p:cNvPicPr>
            <a:picLocks noChangeAspect="1"/>
          </p:cNvPicPr>
          <p:nvPr/>
        </p:nvPicPr>
        <p:blipFill>
          <a:blip r:embed="rId2"/>
          <a:stretch>
            <a:fillRect/>
          </a:stretch>
        </p:blipFill>
        <p:spPr>
          <a:xfrm>
            <a:off x="16503899" y="-10177"/>
            <a:ext cx="7857744" cy="13716000"/>
          </a:xfrm>
          <a:prstGeom prst="rect">
            <a:avLst/>
          </a:prstGeom>
        </p:spPr>
      </p:pic>
      <p:grpSp>
        <p:nvGrpSpPr>
          <p:cNvPr id="32" name="Group 31">
            <a:extLst>
              <a:ext uri="{FF2B5EF4-FFF2-40B4-BE49-F238E27FC236}">
                <a16:creationId xmlns:a16="http://schemas.microsoft.com/office/drawing/2014/main" id="{1895EF04-DFFD-494F-AD13-D5D705D6D31C}"/>
              </a:ext>
            </a:extLst>
          </p:cNvPr>
          <p:cNvGrpSpPr/>
          <p:nvPr/>
        </p:nvGrpSpPr>
        <p:grpSpPr>
          <a:xfrm>
            <a:off x="17983774" y="8191192"/>
            <a:ext cx="4920350" cy="3538793"/>
            <a:chOff x="1822677" y="7844738"/>
            <a:chExt cx="4920350" cy="3538793"/>
          </a:xfrm>
        </p:grpSpPr>
        <p:sp>
          <p:nvSpPr>
            <p:cNvPr id="33" name="Services…">
              <a:extLst>
                <a:ext uri="{FF2B5EF4-FFF2-40B4-BE49-F238E27FC236}">
                  <a16:creationId xmlns:a16="http://schemas.microsoft.com/office/drawing/2014/main" id="{569E6FAD-5DB3-482B-A5F9-5C99FC42D273}"/>
                </a:ext>
              </a:extLst>
            </p:cNvPr>
            <p:cNvSpPr txBox="1"/>
            <p:nvPr/>
          </p:nvSpPr>
          <p:spPr>
            <a:xfrm>
              <a:off x="1922092" y="7844738"/>
              <a:ext cx="4820935" cy="349627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r">
                <a:lnSpc>
                  <a:spcPct val="240000"/>
                </a:lnSpc>
                <a:defRPr sz="2400" cap="all" spc="576">
                  <a:solidFill>
                    <a:srgbClr val="FFFFFF"/>
                  </a:solidFill>
                  <a:latin typeface="Lato Light"/>
                  <a:ea typeface="Lato Light"/>
                  <a:cs typeface="Lato Light"/>
                  <a:sym typeface="Lato Light"/>
                </a:defRPr>
              </a:pPr>
              <a:r>
                <a:rPr lang="en-ZA" dirty="0"/>
                <a:t>Meet the team</a:t>
              </a:r>
              <a:endParaRPr dirty="0"/>
            </a:p>
            <a:p>
              <a:pPr algn="r">
                <a:lnSpc>
                  <a:spcPct val="240000"/>
                </a:lnSpc>
                <a:defRPr sz="2400" cap="all" spc="576">
                  <a:solidFill>
                    <a:srgbClr val="FFFFFF"/>
                  </a:solidFill>
                  <a:latin typeface="Lato Light"/>
                  <a:ea typeface="Lato Light"/>
                  <a:cs typeface="Lato Light"/>
                  <a:sym typeface="Lato Light"/>
                </a:defRPr>
              </a:pPr>
              <a:r>
                <a:rPr lang="en-ZA" dirty="0"/>
                <a:t>Project Management</a:t>
              </a:r>
              <a:endParaRPr dirty="0"/>
            </a:p>
            <a:p>
              <a:pPr algn="r">
                <a:lnSpc>
                  <a:spcPct val="240000"/>
                </a:lnSpc>
                <a:defRPr sz="2400" cap="all" spc="576">
                  <a:solidFill>
                    <a:srgbClr val="FFFFFF"/>
                  </a:solidFill>
                  <a:latin typeface="Lato Light"/>
                  <a:ea typeface="Lato Light"/>
                  <a:cs typeface="Lato Light"/>
                  <a:sym typeface="Lato Light"/>
                </a:defRPr>
              </a:pPr>
              <a:r>
                <a:rPr lang="en-ZA" dirty="0"/>
                <a:t>Git Structure</a:t>
              </a:r>
              <a:endParaRPr dirty="0"/>
            </a:p>
            <a:p>
              <a:pPr algn="r">
                <a:lnSpc>
                  <a:spcPct val="240000"/>
                </a:lnSpc>
                <a:defRPr sz="2400" cap="all" spc="576">
                  <a:solidFill>
                    <a:srgbClr val="FFFFFF"/>
                  </a:solidFill>
                  <a:latin typeface="Lato Light"/>
                  <a:ea typeface="Lato Light"/>
                  <a:cs typeface="Lato Light"/>
                  <a:sym typeface="Lato Light"/>
                </a:defRPr>
              </a:pPr>
              <a:r>
                <a:rPr lang="en-ZA" b="1" dirty="0"/>
                <a:t>Testing Functions</a:t>
              </a:r>
              <a:endParaRPr b="1" dirty="0"/>
            </a:p>
          </p:txBody>
        </p:sp>
        <p:sp>
          <p:nvSpPr>
            <p:cNvPr id="34" name="Line">
              <a:extLst>
                <a:ext uri="{FF2B5EF4-FFF2-40B4-BE49-F238E27FC236}">
                  <a16:creationId xmlns:a16="http://schemas.microsoft.com/office/drawing/2014/main" id="{40A8A7E1-0A02-404E-8BB6-BE7CC2956F2A}"/>
                </a:ext>
              </a:extLst>
            </p:cNvPr>
            <p:cNvSpPr/>
            <p:nvPr/>
          </p:nvSpPr>
          <p:spPr>
            <a:xfrm>
              <a:off x="3207369" y="8771941"/>
              <a:ext cx="3469751" cy="8169"/>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5" name="Line">
              <a:extLst>
                <a:ext uri="{FF2B5EF4-FFF2-40B4-BE49-F238E27FC236}">
                  <a16:creationId xmlns:a16="http://schemas.microsoft.com/office/drawing/2014/main" id="{0D93A373-9762-4E90-94ED-3C9F74A860AB}"/>
                </a:ext>
              </a:extLst>
            </p:cNvPr>
            <p:cNvSpPr/>
            <p:nvPr/>
          </p:nvSpPr>
          <p:spPr>
            <a:xfrm>
              <a:off x="1822677" y="9643831"/>
              <a:ext cx="4822074"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6" name="Line">
              <a:extLst>
                <a:ext uri="{FF2B5EF4-FFF2-40B4-BE49-F238E27FC236}">
                  <a16:creationId xmlns:a16="http://schemas.microsoft.com/office/drawing/2014/main" id="{6FDCD560-529D-4829-B3D7-7D692ACEC342}"/>
                </a:ext>
              </a:extLst>
            </p:cNvPr>
            <p:cNvSpPr/>
            <p:nvPr/>
          </p:nvSpPr>
          <p:spPr>
            <a:xfrm>
              <a:off x="3383580" y="10515722"/>
              <a:ext cx="3293540" cy="1"/>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sp>
          <p:nvSpPr>
            <p:cNvPr id="37" name="Line">
              <a:extLst>
                <a:ext uri="{FF2B5EF4-FFF2-40B4-BE49-F238E27FC236}">
                  <a16:creationId xmlns:a16="http://schemas.microsoft.com/office/drawing/2014/main" id="{002F2270-BB07-46C3-AF86-804DEA303AFF}"/>
                </a:ext>
              </a:extLst>
            </p:cNvPr>
            <p:cNvSpPr/>
            <p:nvPr/>
          </p:nvSpPr>
          <p:spPr>
            <a:xfrm>
              <a:off x="2326928" y="11341017"/>
              <a:ext cx="4350191" cy="42514"/>
            </a:xfrm>
            <a:prstGeom prst="line">
              <a:avLst/>
            </a:prstGeom>
            <a:ln w="12700">
              <a:solidFill>
                <a:srgbClr val="FFFFFF"/>
              </a:solidFill>
              <a:custDash>
                <a:ds d="100000" sp="200000"/>
              </a:custDash>
            </a:ln>
          </p:spPr>
          <p:txBody>
            <a:bodyPr lIns="0" tIns="0" rIns="0" bIns="0" anchor="ctr"/>
            <a:lstStyle/>
            <a:p>
              <a:pPr algn="ctr">
                <a:lnSpc>
                  <a:spcPct val="100000"/>
                </a:lnSpc>
                <a:defRPr sz="3200">
                  <a:solidFill>
                    <a:srgbClr val="FFFFFF"/>
                  </a:solidFill>
                  <a:latin typeface="+mn-lt"/>
                  <a:ea typeface="+mn-ea"/>
                  <a:cs typeface="+mn-cs"/>
                  <a:sym typeface="Helvetica Neue Medium"/>
                </a:defRPr>
              </a:pPr>
              <a:endParaRPr/>
            </a:p>
          </p:txBody>
        </p:sp>
      </p:grpSp>
    </p:spTree>
    <p:extLst>
      <p:ext uri="{BB962C8B-B14F-4D97-AF65-F5344CB8AC3E}">
        <p14:creationId xmlns:p14="http://schemas.microsoft.com/office/powerpoint/2010/main" val="48966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White">
  <a:themeElements>
    <a:clrScheme name="White">
      <a:dk1>
        <a:srgbClr val="BA722C"/>
      </a:dk1>
      <a:lt1>
        <a:srgbClr val="8EA5BA"/>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AB2F2"/>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AB2F2"/>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30000"/>
          </a:lnSpc>
          <a:spcBef>
            <a:spcPts val="0"/>
          </a:spcBef>
          <a:spcAft>
            <a:spcPts val="0"/>
          </a:spcAft>
          <a:buClrTx/>
          <a:buSzTx/>
          <a:buFontTx/>
          <a:buNone/>
          <a:tabLst/>
          <a:defRPr kumimoji="0" sz="2700" b="0" i="0" u="none" strike="noStrike" cap="none" spc="0" normalizeH="0" baseline="0">
            <a:ln>
              <a:noFill/>
            </a:ln>
            <a:solidFill>
              <a:srgbClr val="8EA5BA"/>
            </a:solidFill>
            <a:effectLst/>
            <a:uFillTx/>
            <a:latin typeface="Lato Regular"/>
            <a:ea typeface="Lato Regular"/>
            <a:cs typeface="Lato Regular"/>
            <a:sym typeface="La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264</TotalTime>
  <Words>1010</Words>
  <Application>Microsoft Office PowerPoint</Application>
  <PresentationFormat>Custom</PresentationFormat>
  <Paragraphs>142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Gill Sans</vt:lpstr>
      <vt:lpstr>Helvetica Neue</vt:lpstr>
      <vt:lpstr>Helvetica Neue Medium</vt:lpstr>
      <vt:lpstr>Lato Light</vt:lpstr>
      <vt:lpstr>Lato 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Claudio</dc:creator>
  <cp:lastModifiedBy>Claudio</cp:lastModifiedBy>
  <cp:revision>27</cp:revision>
  <dcterms:modified xsi:type="dcterms:W3CDTF">2019-03-15T13:18:15Z</dcterms:modified>
</cp:coreProperties>
</file>