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5" r:id="rId10"/>
    <p:sldId id="266" r:id="rId11"/>
    <p:sldId id="262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576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722F-AC2B-4426-BD82-95BEEBDA3B0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4279-15CF-4DCB-9224-D0A89724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722F-AC2B-4426-BD82-95BEEBDA3B0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4279-15CF-4DCB-9224-D0A89724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7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722F-AC2B-4426-BD82-95BEEBDA3B0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4279-15CF-4DCB-9224-D0A89724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4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722F-AC2B-4426-BD82-95BEEBDA3B0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4279-15CF-4DCB-9224-D0A89724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722F-AC2B-4426-BD82-95BEEBDA3B0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4279-15CF-4DCB-9224-D0A89724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722F-AC2B-4426-BD82-95BEEBDA3B0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4279-15CF-4DCB-9224-D0A89724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722F-AC2B-4426-BD82-95BEEBDA3B0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4279-15CF-4DCB-9224-D0A89724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722F-AC2B-4426-BD82-95BEEBDA3B0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4279-15CF-4DCB-9224-D0A89724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722F-AC2B-4426-BD82-95BEEBDA3B0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4279-15CF-4DCB-9224-D0A89724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3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722F-AC2B-4426-BD82-95BEEBDA3B0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4279-15CF-4DCB-9224-D0A89724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722F-AC2B-4426-BD82-95BEEBDA3B0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4279-15CF-4DCB-9224-D0A89724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4722F-AC2B-4426-BD82-95BEEBDA3B05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4279-15CF-4DCB-9224-D0A89724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1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CSV Parsing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0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Pythonic</a:t>
            </a:r>
            <a:r>
              <a:rPr lang="en-US" dirty="0" smtClean="0"/>
              <a:t> Binary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44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Preferred to use words</a:t>
            </a:r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</a:t>
            </a:r>
          </a:p>
          <a:p>
            <a:pPr lvl="1"/>
            <a:r>
              <a:rPr lang="en-US" dirty="0" smtClean="0"/>
              <a:t>is</a:t>
            </a:r>
          </a:p>
          <a:p>
            <a:r>
              <a:rPr lang="en-US" dirty="0" smtClean="0"/>
              <a:t>Can say is true or is not true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2135" y="1855701"/>
            <a:ext cx="70422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myBool</a:t>
            </a:r>
            <a:r>
              <a:rPr lang="en-US" sz="1600" dirty="0" smtClean="0"/>
              <a:t> = True</a:t>
            </a:r>
          </a:p>
          <a:p>
            <a:r>
              <a:rPr lang="en-US" sz="1600" dirty="0" err="1" smtClean="0"/>
              <a:t>mySecondBool</a:t>
            </a:r>
            <a:r>
              <a:rPr lang="en-US" sz="1600" dirty="0" smtClean="0"/>
              <a:t> = False</a:t>
            </a:r>
          </a:p>
          <a:p>
            <a:endParaRPr lang="en-US" sz="1600" dirty="0"/>
          </a:p>
          <a:p>
            <a:r>
              <a:rPr lang="en-US" sz="1600" dirty="0" smtClean="0"/>
              <a:t>If </a:t>
            </a:r>
            <a:r>
              <a:rPr lang="en-US" sz="1600" dirty="0" err="1" smtClean="0"/>
              <a:t>myBool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print(“</a:t>
            </a:r>
            <a:r>
              <a:rPr lang="en-US" sz="1600" dirty="0" err="1" smtClean="0"/>
              <a:t>myBool</a:t>
            </a:r>
            <a:r>
              <a:rPr lang="en-US" sz="1600" dirty="0" smtClean="0"/>
              <a:t> is True”)</a:t>
            </a:r>
          </a:p>
          <a:p>
            <a:r>
              <a:rPr lang="en-US" sz="1600" dirty="0" smtClean="0"/>
              <a:t>If not </a:t>
            </a:r>
            <a:r>
              <a:rPr lang="en-US" sz="1600" dirty="0" err="1" smtClean="0"/>
              <a:t>myBool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print(“</a:t>
            </a:r>
            <a:r>
              <a:rPr lang="en-US" sz="1600" dirty="0" err="1" smtClean="0"/>
              <a:t>myBool</a:t>
            </a:r>
            <a:r>
              <a:rPr lang="en-US" sz="1600" dirty="0" smtClean="0"/>
              <a:t> is not True”)</a:t>
            </a:r>
          </a:p>
          <a:p>
            <a:r>
              <a:rPr lang="en-US" sz="1600" dirty="0" smtClean="0"/>
              <a:t>If </a:t>
            </a:r>
            <a:r>
              <a:rPr lang="en-US" sz="1600" dirty="0" err="1" smtClean="0"/>
              <a:t>myBool</a:t>
            </a:r>
            <a:r>
              <a:rPr lang="en-US" sz="1600" dirty="0" smtClean="0"/>
              <a:t> is True: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print(“</a:t>
            </a:r>
            <a:r>
              <a:rPr lang="en-US" sz="1600" dirty="0" err="1" smtClean="0"/>
              <a:t>myBool</a:t>
            </a:r>
            <a:r>
              <a:rPr lang="en-US" sz="1600" dirty="0" smtClean="0"/>
              <a:t> is True”)</a:t>
            </a:r>
          </a:p>
          <a:p>
            <a:endParaRPr lang="en-US" sz="1600" dirty="0"/>
          </a:p>
          <a:p>
            <a:r>
              <a:rPr lang="en-US" sz="1600" dirty="0" smtClean="0"/>
              <a:t>If </a:t>
            </a:r>
            <a:r>
              <a:rPr lang="en-US" sz="1600" dirty="0" err="1" smtClean="0"/>
              <a:t>myBool</a:t>
            </a:r>
            <a:r>
              <a:rPr lang="en-US" sz="1600" dirty="0" smtClean="0"/>
              <a:t> or </a:t>
            </a:r>
            <a:r>
              <a:rPr lang="en-US" sz="1600" dirty="0" err="1" smtClean="0"/>
              <a:t>mySecondBool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print(“One of these is true”)</a:t>
            </a:r>
          </a:p>
          <a:p>
            <a:r>
              <a:rPr lang="en-US" sz="1600" dirty="0" smtClean="0"/>
              <a:t>If </a:t>
            </a:r>
            <a:r>
              <a:rPr lang="en-US" sz="1600" dirty="0" err="1" smtClean="0"/>
              <a:t>myBool</a:t>
            </a:r>
            <a:r>
              <a:rPr lang="en-US" sz="1600" dirty="0" smtClean="0"/>
              <a:t> and </a:t>
            </a:r>
            <a:r>
              <a:rPr lang="en-US" sz="1600" dirty="0" err="1" smtClean="0"/>
              <a:t>mySecondBool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print(“Both of these are true”)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054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2346"/>
          </a:xfrm>
        </p:spPr>
        <p:txBody>
          <a:bodyPr/>
          <a:lstStyle/>
          <a:p>
            <a:r>
              <a:rPr lang="en-US" dirty="0" smtClean="0"/>
              <a:t>Write three functions that add, subtract, and multiply respectively</a:t>
            </a:r>
          </a:p>
          <a:p>
            <a:r>
              <a:rPr lang="en-US" dirty="0" smtClean="0"/>
              <a:t>Write a function that runs each function on two </a:t>
            </a:r>
            <a:r>
              <a:rPr lang="en-US" dirty="0" err="1" smtClean="0"/>
              <a:t>ints</a:t>
            </a:r>
            <a:r>
              <a:rPr lang="en-US" dirty="0" smtClean="0"/>
              <a:t> based on a second argument string, “add”, “subtract”, or “multiply” respectively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507971"/>
            <a:ext cx="5777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add_ints</a:t>
            </a:r>
            <a:r>
              <a:rPr lang="en-US" dirty="0" smtClean="0"/>
              <a:t>(num1, num2):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sub_ints</a:t>
            </a:r>
            <a:r>
              <a:rPr lang="en-US" dirty="0" smtClean="0"/>
              <a:t>(num1, num2):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mult_ints</a:t>
            </a:r>
            <a:r>
              <a:rPr lang="en-US" dirty="0" smtClean="0"/>
              <a:t>(num1, num2):</a:t>
            </a:r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do_math</a:t>
            </a:r>
            <a:r>
              <a:rPr lang="en-US" dirty="0" smtClean="0"/>
              <a:t>(num1, num2, string):</a:t>
            </a:r>
          </a:p>
        </p:txBody>
      </p:sp>
    </p:spTree>
    <p:extLst>
      <p:ext uri="{BB962C8B-B14F-4D97-AF65-F5344CB8AC3E}">
        <p14:creationId xmlns:p14="http://schemas.microsoft.com/office/powerpoint/2010/main" val="22630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3992" y="1690688"/>
            <a:ext cx="51040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add_ints</a:t>
            </a:r>
            <a:r>
              <a:rPr lang="en-US" dirty="0" smtClean="0"/>
              <a:t>(num1, num2):</a:t>
            </a:r>
          </a:p>
          <a:p>
            <a:r>
              <a:rPr lang="en-US" dirty="0"/>
              <a:t>	</a:t>
            </a:r>
            <a:r>
              <a:rPr lang="en-US" dirty="0" smtClean="0"/>
              <a:t>return num1 + num2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sub_ints</a:t>
            </a:r>
            <a:r>
              <a:rPr lang="en-US" dirty="0" smtClean="0"/>
              <a:t>(num1, num2):</a:t>
            </a:r>
          </a:p>
          <a:p>
            <a:r>
              <a:rPr lang="en-US" dirty="0"/>
              <a:t>	</a:t>
            </a:r>
            <a:r>
              <a:rPr lang="en-US" dirty="0" smtClean="0"/>
              <a:t>return num1 – num2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mult_ints</a:t>
            </a:r>
            <a:r>
              <a:rPr lang="en-US" dirty="0" smtClean="0"/>
              <a:t>(num1, num2):</a:t>
            </a:r>
          </a:p>
          <a:p>
            <a:r>
              <a:rPr lang="en-US" dirty="0"/>
              <a:t>	</a:t>
            </a:r>
            <a:r>
              <a:rPr lang="en-US" dirty="0" smtClean="0"/>
              <a:t>return num1 * num2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do_math</a:t>
            </a:r>
            <a:r>
              <a:rPr lang="en-US" dirty="0" smtClean="0"/>
              <a:t>(num1, num2, string):</a:t>
            </a:r>
          </a:p>
          <a:p>
            <a:r>
              <a:rPr lang="en-US" dirty="0"/>
              <a:t>	</a:t>
            </a:r>
            <a:r>
              <a:rPr lang="en-US" dirty="0" smtClean="0"/>
              <a:t>if string == “add”:</a:t>
            </a:r>
          </a:p>
          <a:p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add_ints</a:t>
            </a:r>
            <a:r>
              <a:rPr lang="en-US" dirty="0" smtClean="0"/>
              <a:t>(num1, num2)</a:t>
            </a:r>
          </a:p>
          <a:p>
            <a:r>
              <a:rPr lang="en-US" dirty="0"/>
              <a:t>	</a:t>
            </a:r>
            <a:r>
              <a:rPr lang="en-US" dirty="0" err="1" smtClean="0"/>
              <a:t>elif</a:t>
            </a:r>
            <a:r>
              <a:rPr lang="en-US" dirty="0" smtClean="0"/>
              <a:t> string == “subtract”:</a:t>
            </a:r>
          </a:p>
          <a:p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sub_ints</a:t>
            </a:r>
            <a:r>
              <a:rPr lang="en-US" dirty="0" smtClean="0"/>
              <a:t>(num1, num2)</a:t>
            </a:r>
          </a:p>
          <a:p>
            <a:r>
              <a:rPr lang="en-US" dirty="0"/>
              <a:t>	</a:t>
            </a:r>
            <a:r>
              <a:rPr lang="en-US" dirty="0" err="1" smtClean="0"/>
              <a:t>elif</a:t>
            </a:r>
            <a:r>
              <a:rPr lang="en-US" dirty="0" smtClean="0"/>
              <a:t> string == “multiply”:</a:t>
            </a:r>
          </a:p>
          <a:p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mult_ints</a:t>
            </a:r>
            <a:r>
              <a:rPr lang="en-US" dirty="0" smtClean="0"/>
              <a:t>(num1, num2)</a:t>
            </a:r>
          </a:p>
          <a:p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r>
              <a:rPr lang="en-US" dirty="0"/>
              <a:t>	</a:t>
            </a:r>
            <a:r>
              <a:rPr lang="en-US" dirty="0" smtClean="0"/>
              <a:t>	print(“Not a valid entry”)</a:t>
            </a:r>
          </a:p>
          <a:p>
            <a:r>
              <a:rPr lang="en-US" dirty="0"/>
              <a:t>	</a:t>
            </a:r>
            <a:r>
              <a:rPr lang="en-US" dirty="0" smtClean="0"/>
              <a:t>	return None</a:t>
            </a:r>
          </a:p>
        </p:txBody>
      </p:sp>
    </p:spTree>
    <p:extLst>
      <p:ext uri="{BB962C8B-B14F-4D97-AF65-F5344CB8AC3E}">
        <p14:creationId xmlns:p14="http://schemas.microsoft.com/office/powerpoint/2010/main" val="12019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16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Loops repeat code</a:t>
            </a:r>
          </a:p>
          <a:p>
            <a:r>
              <a:rPr lang="en-US" sz="2400" dirty="0" smtClean="0"/>
              <a:t>For Loops in Python produce iterators that loop through all the objects in a data structure</a:t>
            </a:r>
          </a:p>
          <a:p>
            <a:r>
              <a:rPr lang="en-US" sz="2400" dirty="0" smtClean="0"/>
              <a:t>Syntax is:  for (variable name for object) in (the structure being looped over):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877303"/>
            <a:ext cx="6319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numberList</a:t>
            </a:r>
            <a:r>
              <a:rPr lang="en-US" dirty="0" smtClean="0"/>
              <a:t> = [0, 5, 10, 15, 20, 25, 30]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number in </a:t>
            </a:r>
            <a:r>
              <a:rPr lang="en-US" dirty="0" err="1" smtClean="0"/>
              <a:t>numberList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print(number)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1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9655"/>
          </a:xfrm>
        </p:spPr>
        <p:txBody>
          <a:bodyPr/>
          <a:lstStyle/>
          <a:p>
            <a:r>
              <a:rPr lang="en-US" dirty="0" smtClean="0"/>
              <a:t>Modules contain prewritten code (or code you wrote somewhere else for organization)</a:t>
            </a:r>
          </a:p>
          <a:p>
            <a:r>
              <a:rPr lang="en-US" dirty="0" smtClean="0"/>
              <a:t>A module should serve on overall purpose</a:t>
            </a:r>
          </a:p>
          <a:p>
            <a:r>
              <a:rPr lang="en-US" dirty="0" smtClean="0"/>
              <a:t>Ex: random module</a:t>
            </a:r>
          </a:p>
          <a:p>
            <a:pPr lvl="1"/>
            <a:r>
              <a:rPr lang="en-US" dirty="0" smtClean="0"/>
              <a:t>Has various functions that are used for randomness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3109" y="4406537"/>
            <a:ext cx="8665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random</a:t>
            </a:r>
          </a:p>
          <a:p>
            <a:endParaRPr lang="en-US" dirty="0" smtClean="0"/>
          </a:p>
          <a:p>
            <a:r>
              <a:rPr lang="en-US" i="1" dirty="0" smtClean="0"/>
              <a:t>#if you’re curious what this does </a:t>
            </a:r>
            <a:r>
              <a:rPr lang="en-US" i="1" dirty="0"/>
              <a:t>go here -  https://en.wikipedia.org/wiki/Random_seed</a:t>
            </a:r>
            <a:endParaRPr lang="en-US" i="1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andom.seed</a:t>
            </a:r>
            <a:r>
              <a:rPr lang="en-US" dirty="0" smtClean="0"/>
              <a:t>()</a:t>
            </a:r>
          </a:p>
          <a:p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random.random</a:t>
            </a:r>
            <a:r>
              <a:rPr lang="en-US" dirty="0" smtClean="0"/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0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0970"/>
          </a:xfrm>
        </p:spPr>
        <p:txBody>
          <a:bodyPr>
            <a:normAutofit/>
          </a:bodyPr>
          <a:lstStyle/>
          <a:p>
            <a:r>
              <a:rPr lang="en-US" dirty="0" smtClean="0"/>
              <a:t>Use the standard open() function</a:t>
            </a:r>
          </a:p>
          <a:p>
            <a:r>
              <a:rPr lang="en-US" dirty="0" smtClean="0"/>
              <a:t>Creates a “</a:t>
            </a:r>
            <a:r>
              <a:rPr lang="en-US" dirty="0" err="1" smtClean="0"/>
              <a:t>TextIOWrapper</a:t>
            </a:r>
            <a:r>
              <a:rPr lang="en-US" dirty="0" smtClean="0"/>
              <a:t>” Object</a:t>
            </a:r>
          </a:p>
          <a:p>
            <a:r>
              <a:rPr lang="en-US" dirty="0" smtClean="0"/>
              <a:t>Can iterate over a </a:t>
            </a:r>
            <a:r>
              <a:rPr lang="en-US" dirty="0" err="1" smtClean="0"/>
              <a:t>TextIOWrapper</a:t>
            </a:r>
            <a:r>
              <a:rPr lang="en-US" dirty="0" smtClean="0"/>
              <a:t> object line by line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Line is a string of each line</a:t>
            </a:r>
          </a:p>
          <a:p>
            <a:r>
              <a:rPr lang="en-US" dirty="0" smtClean="0"/>
              <a:t>After you’re done with a file, run .close() on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4153" y="3516284"/>
            <a:ext cx="7090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fileHandle</a:t>
            </a:r>
            <a:r>
              <a:rPr lang="en-US" dirty="0" smtClean="0"/>
              <a:t> = open(“csv.txt”, “r”)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line in </a:t>
            </a:r>
            <a:r>
              <a:rPr lang="en-US" dirty="0" err="1" smtClean="0"/>
              <a:t>fileHandle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print(line)</a:t>
            </a:r>
          </a:p>
          <a:p>
            <a:endParaRPr lang="en-US" dirty="0" smtClean="0"/>
          </a:p>
          <a:p>
            <a:r>
              <a:rPr lang="en-US" dirty="0" err="1" smtClean="0"/>
              <a:t>fileHandle.close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28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8920"/>
          </a:xfrm>
        </p:spPr>
        <p:txBody>
          <a:bodyPr>
            <a:normAutofit/>
          </a:bodyPr>
          <a:lstStyle/>
          <a:p>
            <a:r>
              <a:rPr lang="en-US" dirty="0" smtClean="0"/>
              <a:t>Most objects have built in methods</a:t>
            </a:r>
          </a:p>
          <a:p>
            <a:r>
              <a:rPr lang="en-US" dirty="0" smtClean="0"/>
              <a:t>Methods are functions attached to an object, and callable through that object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str.strip</a:t>
            </a:r>
            <a:r>
              <a:rPr lang="en-US" dirty="0" smtClean="0"/>
              <a:t>(), removes leading and trailing whitespace from a string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see an objects methods by running help() on an object of that type, or the name of that object’s type</a:t>
            </a:r>
          </a:p>
          <a:p>
            <a:r>
              <a:rPr lang="en-US" dirty="0"/>
              <a:t>h</a:t>
            </a:r>
            <a:r>
              <a:rPr lang="en-US" dirty="0" smtClean="0"/>
              <a:t>elp(</a:t>
            </a:r>
            <a:r>
              <a:rPr lang="en-US" dirty="0" err="1" smtClean="0"/>
              <a:t>myString</a:t>
            </a:r>
            <a:r>
              <a:rPr lang="en-US" dirty="0" smtClean="0"/>
              <a:t>), or help(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965171"/>
            <a:ext cx="636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myString</a:t>
            </a:r>
            <a:r>
              <a:rPr lang="en-US" dirty="0" smtClean="0"/>
              <a:t> = “       Hello, this is a string       ”</a:t>
            </a:r>
          </a:p>
          <a:p>
            <a:r>
              <a:rPr lang="en-US" dirty="0" err="1" smtClean="0"/>
              <a:t>myString</a:t>
            </a:r>
            <a:r>
              <a:rPr lang="en-US" dirty="0" smtClean="0"/>
              <a:t> = </a:t>
            </a:r>
            <a:r>
              <a:rPr lang="en-US" dirty="0" err="1" smtClean="0"/>
              <a:t>myString.strip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9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0528"/>
          </a:xfrm>
        </p:spPr>
        <p:txBody>
          <a:bodyPr/>
          <a:lstStyle/>
          <a:p>
            <a:r>
              <a:rPr lang="en-US" dirty="0" smtClean="0"/>
              <a:t>Here are some string methods that are useful is parsing our basic CSV file</a:t>
            </a:r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.replace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First </a:t>
            </a:r>
            <a:r>
              <a:rPr lang="en-US" dirty="0" err="1" smtClean="0"/>
              <a:t>arg</a:t>
            </a:r>
            <a:r>
              <a:rPr lang="en-US" dirty="0" smtClean="0"/>
              <a:t> is what is to be replaced, second argument is what is replacing it</a:t>
            </a:r>
          </a:p>
          <a:p>
            <a:pPr lvl="2"/>
            <a:r>
              <a:rPr lang="en-US" dirty="0" err="1"/>
              <a:t>x</a:t>
            </a:r>
            <a:r>
              <a:rPr lang="en-US" dirty="0" err="1" smtClean="0"/>
              <a:t>.replace</a:t>
            </a:r>
            <a:r>
              <a:rPr lang="en-US" dirty="0" smtClean="0"/>
              <a:t>(“, “, “,”)   - purpose is to remove spaces between values for consistency</a:t>
            </a:r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.strip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Purpose is to remove white space for consistency</a:t>
            </a:r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.split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Splits the string into a list based on a character</a:t>
            </a:r>
          </a:p>
          <a:p>
            <a:pPr lvl="2"/>
            <a:r>
              <a:rPr lang="en-US" dirty="0" smtClean="0"/>
              <a:t>First </a:t>
            </a:r>
            <a:r>
              <a:rPr lang="en-US" dirty="0" err="1" smtClean="0"/>
              <a:t>arg</a:t>
            </a:r>
            <a:r>
              <a:rPr lang="en-US" dirty="0" smtClean="0"/>
              <a:t> is what the string is being split on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9333" y="5721090"/>
            <a:ext cx="8013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 = “</a:t>
            </a:r>
            <a:r>
              <a:rPr lang="en-US" dirty="0" err="1" smtClean="0"/>
              <a:t>my,string,is,comma,separated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result = </a:t>
            </a:r>
            <a:r>
              <a:rPr lang="en-US" dirty="0" err="1" smtClean="0"/>
              <a:t>x.split</a:t>
            </a:r>
            <a:r>
              <a:rPr lang="en-US" dirty="0" smtClean="0"/>
              <a:t>(“,”)</a:t>
            </a:r>
          </a:p>
          <a:p>
            <a:r>
              <a:rPr lang="en-US" dirty="0" smtClean="0"/>
              <a:t>print(result)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45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" y="1445623"/>
            <a:ext cx="78962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0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95749"/>
            <a:ext cx="10515600" cy="3181214"/>
          </a:xfrm>
        </p:spPr>
        <p:txBody>
          <a:bodyPr/>
          <a:lstStyle/>
          <a:p>
            <a:r>
              <a:rPr lang="en-US" dirty="0" smtClean="0"/>
              <a:t> There’s already a csv module in the standard library</a:t>
            </a:r>
          </a:p>
          <a:p>
            <a:r>
              <a:rPr lang="en-US" dirty="0" smtClean="0"/>
              <a:t>Do some research first, try not to write code that’s already been written</a:t>
            </a:r>
          </a:p>
          <a:p>
            <a:r>
              <a:rPr lang="en-US" dirty="0" smtClean="0"/>
              <a:t>Google is your friend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06583"/>
            <a:ext cx="474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csv</a:t>
            </a:r>
          </a:p>
          <a:p>
            <a:r>
              <a:rPr lang="en-US" dirty="0"/>
              <a:t>h</a:t>
            </a:r>
            <a:r>
              <a:rPr lang="en-US" dirty="0" smtClean="0"/>
              <a:t>elp(csv)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Shebang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#!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python3</a:t>
            </a:r>
          </a:p>
          <a:p>
            <a:endParaRPr lang="en-US" dirty="0"/>
          </a:p>
          <a:p>
            <a:r>
              <a:rPr lang="en-US" dirty="0" smtClean="0"/>
              <a:t>Found on top of most python files</a:t>
            </a:r>
          </a:p>
          <a:p>
            <a:r>
              <a:rPr lang="en-US" dirty="0" smtClean="0"/>
              <a:t>Line that tells </a:t>
            </a:r>
            <a:r>
              <a:rPr lang="en-US" dirty="0" err="1" smtClean="0"/>
              <a:t>unix</a:t>
            </a:r>
            <a:r>
              <a:rPr lang="en-US" dirty="0" smtClean="0"/>
              <a:t> OS which binary to run file with when file is run as an executable</a:t>
            </a:r>
          </a:p>
          <a:p>
            <a:r>
              <a:rPr lang="en-US" dirty="0" smtClean="0"/>
              <a:t>Compatibility between Python 2.7 and Python 3.x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5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+ version in command line</a:t>
            </a:r>
          </a:p>
          <a:p>
            <a:r>
              <a:rPr lang="en-US" dirty="0" smtClean="0"/>
              <a:t>Print command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rint(“Hello, world”)</a:t>
            </a:r>
            <a:endParaRPr lang="en-US" dirty="0"/>
          </a:p>
          <a:p>
            <a:r>
              <a:rPr lang="en-US" dirty="0" smtClean="0"/>
              <a:t>Help tool</a:t>
            </a:r>
          </a:p>
          <a:p>
            <a:r>
              <a:rPr lang="en-US" dirty="0" smtClean="0"/>
              <a:t>help(any object), everything is an object in python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55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myInt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err="1" smtClean="0"/>
              <a:t>myString</a:t>
            </a:r>
            <a:r>
              <a:rPr lang="en-US" dirty="0" smtClean="0"/>
              <a:t> = “Hello, World”</a:t>
            </a:r>
          </a:p>
          <a:p>
            <a:pPr lvl="1"/>
            <a:r>
              <a:rPr lang="en-US" dirty="0" smtClean="0"/>
              <a:t>No concept of characters in Python (in practice)</a:t>
            </a:r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err="1" smtClean="0"/>
              <a:t>myList</a:t>
            </a:r>
            <a:r>
              <a:rPr lang="en-US" dirty="0" smtClean="0"/>
              <a:t> = [1, 10, 13, 15]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myList</a:t>
            </a:r>
            <a:r>
              <a:rPr lang="en-US" dirty="0" smtClean="0"/>
              <a:t>[0])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err="1" smtClean="0"/>
              <a:t>myDict</a:t>
            </a:r>
            <a:r>
              <a:rPr lang="en-US" dirty="0" smtClean="0"/>
              <a:t> = {‘</a:t>
            </a:r>
            <a:r>
              <a:rPr lang="en-US" dirty="0" err="1" smtClean="0"/>
              <a:t>aKey</a:t>
            </a:r>
            <a:r>
              <a:rPr lang="en-US" dirty="0" smtClean="0"/>
              <a:t>’: “Hello, World”}</a:t>
            </a:r>
          </a:p>
          <a:p>
            <a:pPr lvl="1"/>
            <a:r>
              <a:rPr lang="en-US" dirty="0" smtClean="0"/>
              <a:t>print(</a:t>
            </a:r>
            <a:r>
              <a:rPr lang="en-US" dirty="0" err="1" smtClean="0"/>
              <a:t>myDict</a:t>
            </a:r>
            <a:r>
              <a:rPr lang="en-US" dirty="0" smtClean="0"/>
              <a:t>[‘</a:t>
            </a:r>
            <a:r>
              <a:rPr lang="en-US" dirty="0" err="1" smtClean="0"/>
              <a:t>aKey</a:t>
            </a:r>
            <a:r>
              <a:rPr lang="en-US" dirty="0" smtClean="0"/>
              <a:t>’])</a:t>
            </a:r>
          </a:p>
          <a:p>
            <a:r>
              <a:rPr lang="en-US" dirty="0" smtClean="0"/>
              <a:t>Tuples</a:t>
            </a:r>
          </a:p>
          <a:p>
            <a:pPr lvl="1"/>
            <a:r>
              <a:rPr lang="en-US" dirty="0" err="1" smtClean="0"/>
              <a:t>myTuple</a:t>
            </a:r>
            <a:r>
              <a:rPr lang="en-US" dirty="0" smtClean="0"/>
              <a:t> = 123, 321, “Hello, World”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2"/>
              </a:rPr>
              <a:t>https://docs.python.org/3/tutorial/datastructures.html</a:t>
            </a:r>
            <a:endParaRPr lang="en-US" dirty="0" smtClean="0"/>
          </a:p>
          <a:p>
            <a:r>
              <a:rPr lang="en-US" dirty="0" smtClean="0"/>
              <a:t>https://docs.python.org/3/library/stdtypes.html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5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pieces of data with symbolic names</a:t>
            </a:r>
          </a:p>
          <a:p>
            <a:pPr lvl="1"/>
            <a:r>
              <a:rPr lang="en-US" dirty="0" err="1" smtClean="0"/>
              <a:t>myString</a:t>
            </a:r>
            <a:r>
              <a:rPr lang="en-US" dirty="0" smtClean="0"/>
              <a:t> = “Hello, World”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myString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Functions are named groups of repeatable instruction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6742" y="4073236"/>
            <a:ext cx="4131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print_string</a:t>
            </a:r>
            <a:r>
              <a:rPr lang="en-US" dirty="0" smtClean="0"/>
              <a:t>(string):</a:t>
            </a:r>
          </a:p>
          <a:p>
            <a:r>
              <a:rPr lang="en-US" dirty="0"/>
              <a:t>	</a:t>
            </a:r>
            <a:r>
              <a:rPr lang="en-US" dirty="0" smtClean="0"/>
              <a:t>print(string)</a:t>
            </a:r>
          </a:p>
          <a:p>
            <a:endParaRPr lang="en-US" dirty="0"/>
          </a:p>
          <a:p>
            <a:r>
              <a:rPr lang="en-US" dirty="0" err="1" smtClean="0"/>
              <a:t>myString</a:t>
            </a:r>
            <a:r>
              <a:rPr lang="en-US" dirty="0" smtClean="0"/>
              <a:t> = “Hello, World”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rint_string</a:t>
            </a:r>
            <a:r>
              <a:rPr lang="en-US" dirty="0" smtClean="0"/>
              <a:t>(</a:t>
            </a:r>
            <a:r>
              <a:rPr lang="en-US" dirty="0" err="1" smtClean="0"/>
              <a:t>myString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2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80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Normal math applies</a:t>
            </a:r>
          </a:p>
          <a:p>
            <a:r>
              <a:rPr lang="en-US" dirty="0" smtClean="0"/>
              <a:t>Normal order of operations apply</a:t>
            </a:r>
          </a:p>
          <a:p>
            <a:r>
              <a:rPr lang="en-US" dirty="0" smtClean="0"/>
              <a:t>Assignment to the left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additional operators such as **, %, and //</a:t>
            </a:r>
            <a:endParaRPr lang="en-US" dirty="0"/>
          </a:p>
          <a:p>
            <a:r>
              <a:rPr lang="en-US" dirty="0" smtClean="0"/>
              <a:t>https://www.tutorialspoint.com/python/python_basic_operators.htm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2669" y="3516284"/>
            <a:ext cx="6724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myVariable</a:t>
            </a:r>
            <a:r>
              <a:rPr lang="en-US" dirty="0" smtClean="0"/>
              <a:t> = 0</a:t>
            </a:r>
          </a:p>
          <a:p>
            <a:endParaRPr lang="en-US" dirty="0"/>
          </a:p>
          <a:p>
            <a:r>
              <a:rPr lang="en-US" dirty="0" err="1" smtClean="0"/>
              <a:t>myVariable</a:t>
            </a:r>
            <a:r>
              <a:rPr lang="en-US" dirty="0" smtClean="0"/>
              <a:t> = 5 + 10 * 3 – 5</a:t>
            </a:r>
          </a:p>
          <a:p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myVariable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2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and returns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44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Functions can take variable arguments</a:t>
            </a:r>
          </a:p>
          <a:p>
            <a:r>
              <a:rPr lang="en-US" dirty="0" smtClean="0"/>
              <a:t>Functions can return a value, or object created/calculated in a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4233" y="2743200"/>
            <a:ext cx="535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this_is_a_test_function</a:t>
            </a:r>
            <a:r>
              <a:rPr lang="en-US" dirty="0" smtClean="0"/>
              <a:t>(</a:t>
            </a:r>
            <a:r>
              <a:rPr lang="en-US" dirty="0" err="1" smtClean="0"/>
              <a:t>oneArg</a:t>
            </a:r>
            <a:r>
              <a:rPr lang="en-US" dirty="0" smtClean="0"/>
              <a:t>, </a:t>
            </a:r>
            <a:r>
              <a:rPr lang="en-US" dirty="0" err="1" smtClean="0"/>
              <a:t>twoArg</a:t>
            </a:r>
            <a:r>
              <a:rPr lang="en-US" dirty="0" smtClean="0"/>
              <a:t>, </a:t>
            </a:r>
            <a:r>
              <a:rPr lang="en-US" dirty="0" err="1" smtClean="0"/>
              <a:t>threeArg</a:t>
            </a:r>
            <a:r>
              <a:rPr lang="en-US" dirty="0" smtClean="0"/>
              <a:t>):</a:t>
            </a:r>
          </a:p>
          <a:p>
            <a:r>
              <a:rPr lang="en-US" dirty="0" smtClean="0"/>
              <a:t>	result = </a:t>
            </a:r>
            <a:r>
              <a:rPr lang="en-US" dirty="0" err="1" smtClean="0"/>
              <a:t>oneArg</a:t>
            </a:r>
            <a:r>
              <a:rPr lang="en-US" dirty="0" smtClean="0"/>
              <a:t> + </a:t>
            </a:r>
            <a:r>
              <a:rPr lang="en-US" dirty="0" err="1" smtClean="0"/>
              <a:t>twoArg</a:t>
            </a:r>
            <a:r>
              <a:rPr lang="en-US" dirty="0" smtClean="0"/>
              <a:t> – </a:t>
            </a:r>
            <a:r>
              <a:rPr lang="en-US" dirty="0" err="1" smtClean="0"/>
              <a:t>threeArg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return result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alculation = </a:t>
            </a:r>
            <a:r>
              <a:rPr lang="en-US" dirty="0" err="1" smtClean="0"/>
              <a:t>this_is_a_test_function</a:t>
            </a:r>
            <a:r>
              <a:rPr lang="en-US" dirty="0" smtClean="0"/>
              <a:t>(5, 10, 3)</a:t>
            </a:r>
          </a:p>
          <a:p>
            <a:r>
              <a:rPr lang="en-US" dirty="0"/>
              <a:t>p</a:t>
            </a:r>
            <a:r>
              <a:rPr lang="en-US" dirty="0" smtClean="0"/>
              <a:t>rint(calculation)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527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066" y="1825625"/>
            <a:ext cx="2744586" cy="503237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if statement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else statement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elif</a:t>
            </a:r>
            <a:r>
              <a:rPr lang="en-US" sz="1800" dirty="0" smtClean="0"/>
              <a:t> statement</a:t>
            </a:r>
          </a:p>
          <a:p>
            <a:pPr lvl="1"/>
            <a:r>
              <a:rPr lang="en-US" sz="1800" dirty="0" smtClean="0"/>
              <a:t>Chain ifs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9037" y="2286000"/>
            <a:ext cx="359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f </a:t>
            </a:r>
            <a:r>
              <a:rPr lang="en-US" sz="1600" dirty="0" err="1" smtClean="0"/>
              <a:t>myString</a:t>
            </a:r>
            <a:r>
              <a:rPr lang="en-US" sz="1600" dirty="0" smtClean="0"/>
              <a:t> == “Hello, World”: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print(</a:t>
            </a:r>
            <a:r>
              <a:rPr lang="en-US" sz="1600" dirty="0" err="1" smtClean="0"/>
              <a:t>myString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32164" y="3331150"/>
            <a:ext cx="3424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f </a:t>
            </a:r>
            <a:r>
              <a:rPr lang="en-US" sz="1600" dirty="0" err="1" smtClean="0"/>
              <a:t>myString</a:t>
            </a:r>
            <a:r>
              <a:rPr lang="en-US" sz="1600" dirty="0" smtClean="0"/>
              <a:t> == “Hello, World”: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print(</a:t>
            </a:r>
            <a:r>
              <a:rPr lang="en-US" sz="1600" dirty="0" err="1" smtClean="0"/>
              <a:t>myString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e</a:t>
            </a:r>
            <a:r>
              <a:rPr lang="en-US" sz="1600" dirty="0" smtClean="0"/>
              <a:t>lse: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print(“Goodbye, World”)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749037" y="5137783"/>
            <a:ext cx="3424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f </a:t>
            </a:r>
            <a:r>
              <a:rPr lang="en-US" sz="1600" dirty="0" err="1" smtClean="0"/>
              <a:t>myString</a:t>
            </a:r>
            <a:r>
              <a:rPr lang="en-US" sz="1600" dirty="0" smtClean="0"/>
              <a:t> == “Hello, World”: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print(</a:t>
            </a:r>
            <a:r>
              <a:rPr lang="en-US" sz="1600" dirty="0" err="1" smtClean="0"/>
              <a:t>myString</a:t>
            </a:r>
            <a:r>
              <a:rPr lang="en-US" sz="1600" dirty="0" smtClean="0"/>
              <a:t>)</a:t>
            </a:r>
          </a:p>
          <a:p>
            <a:r>
              <a:rPr lang="en-US" sz="1600" dirty="0" err="1"/>
              <a:t>e</a:t>
            </a:r>
            <a:r>
              <a:rPr lang="en-US" sz="1600" dirty="0" err="1" smtClean="0"/>
              <a:t>lif</a:t>
            </a:r>
            <a:r>
              <a:rPr lang="en-US" sz="1600" dirty="0" smtClean="0"/>
              <a:t> </a:t>
            </a:r>
            <a:r>
              <a:rPr lang="en-US" sz="1600" dirty="0" err="1" smtClean="0"/>
              <a:t>myString</a:t>
            </a:r>
            <a:r>
              <a:rPr lang="en-US" sz="1600" dirty="0" smtClean="0"/>
              <a:t> == “Goodbye, World”: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print(“Goodbye, World”)</a:t>
            </a:r>
          </a:p>
          <a:p>
            <a:r>
              <a:rPr lang="en-US" sz="1600" dirty="0"/>
              <a:t>e</a:t>
            </a:r>
            <a:r>
              <a:rPr lang="en-US" sz="1600" dirty="0" smtClean="0"/>
              <a:t>lse: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print(“I </a:t>
            </a:r>
            <a:r>
              <a:rPr lang="en-US" sz="1600" dirty="0" err="1" smtClean="0"/>
              <a:t>dunno</a:t>
            </a:r>
            <a:r>
              <a:rPr lang="en-US" sz="1600" dirty="0" smtClean="0"/>
              <a:t>”)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187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common conditional operators (c like) such as</a:t>
            </a:r>
          </a:p>
          <a:p>
            <a:pPr lvl="1"/>
            <a:r>
              <a:rPr lang="en-US" dirty="0" smtClean="0"/>
              <a:t>==, equal to</a:t>
            </a:r>
          </a:p>
          <a:p>
            <a:pPr lvl="1"/>
            <a:r>
              <a:rPr lang="en-US" dirty="0" smtClean="0"/>
              <a:t>!=, not equal to</a:t>
            </a:r>
          </a:p>
          <a:p>
            <a:pPr lvl="1"/>
            <a:r>
              <a:rPr lang="en-US" dirty="0" smtClean="0"/>
              <a:t>&lt;, &gt;, less than, greater than</a:t>
            </a:r>
          </a:p>
          <a:p>
            <a:pPr lvl="1"/>
            <a:r>
              <a:rPr lang="en-US" dirty="0" smtClean="0"/>
              <a:t>&lt;=, &gt;=, less than or equal to, greater than or equal to</a:t>
            </a:r>
          </a:p>
          <a:p>
            <a:r>
              <a:rPr lang="en-US" dirty="0" smtClean="0"/>
              <a:t>True or false conditionals</a:t>
            </a:r>
          </a:p>
          <a:p>
            <a:pPr lvl="1"/>
            <a:r>
              <a:rPr lang="en-US" dirty="0" smtClean="0"/>
              <a:t>&amp;&amp;, this and this are both true</a:t>
            </a:r>
          </a:p>
          <a:p>
            <a:pPr lvl="1"/>
            <a:r>
              <a:rPr lang="en-US" dirty="0" smtClean="0"/>
              <a:t>||, one of these are true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917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810</Words>
  <Application>Microsoft Office PowerPoint</Application>
  <PresentationFormat>Widescreen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CSV Parsing in Python</vt:lpstr>
      <vt:lpstr>Shebang line</vt:lpstr>
      <vt:lpstr>Interactive editor</vt:lpstr>
      <vt:lpstr>Common Types in Python</vt:lpstr>
      <vt:lpstr>Variables and Functions</vt:lpstr>
      <vt:lpstr>Operators and Assignment</vt:lpstr>
      <vt:lpstr>Arguments and returns in functions</vt:lpstr>
      <vt:lpstr>Conditionals</vt:lpstr>
      <vt:lpstr> Conditionals</vt:lpstr>
      <vt:lpstr>Pythonic Binary comparisons</vt:lpstr>
      <vt:lpstr>Quick Check on Learning</vt:lpstr>
      <vt:lpstr>Answer</vt:lpstr>
      <vt:lpstr>For Loops</vt:lpstr>
      <vt:lpstr>Importing modules in python</vt:lpstr>
      <vt:lpstr>Opening files in Python</vt:lpstr>
      <vt:lpstr>Methods</vt:lpstr>
      <vt:lpstr>String methods</vt:lpstr>
      <vt:lpstr>Putting it all together</vt:lpstr>
      <vt:lpstr>Alternatively</vt:lpstr>
    </vt:vector>
  </TitlesOfParts>
  <Company>Army Intelligence Unified Baseline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Parsing in Python</dc:title>
  <dc:creator>Stout, Brian J PV2 MIL USA</dc:creator>
  <cp:lastModifiedBy>Stout, Brian J PV2 MIL USA</cp:lastModifiedBy>
  <cp:revision>14</cp:revision>
  <dcterms:created xsi:type="dcterms:W3CDTF">2017-09-19T14:49:30Z</dcterms:created>
  <dcterms:modified xsi:type="dcterms:W3CDTF">2017-09-20T14:24:41Z</dcterms:modified>
</cp:coreProperties>
</file>