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2" roundtripDataSignature="AMtx7minvlDyV2s6+WE3tQm6Up7RHv9R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B7D3FC-FBFD-48FF-992B-874CEE5A524E}">
  <a:tblStyle styleId="{09B7D3FC-FBFD-48FF-992B-874CEE5A524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FFF"/>
          </a:solidFill>
        </a:fill>
      </a:tcStyle>
    </a:wholeTbl>
    <a:band1H>
      <a:tcTxStyle/>
      <a:tcStyle>
        <a:fill>
          <a:solidFill>
            <a:srgbClr val="CAFFFF"/>
          </a:solidFill>
        </a:fill>
      </a:tcStyle>
    </a:band1H>
    <a:band2H>
      <a:tcTxStyle/>
    </a:band2H>
    <a:band1V>
      <a:tcTxStyle/>
      <a:tcStyle>
        <a:fill>
          <a:solidFill>
            <a:srgbClr val="CAFFF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4963" y="0"/>
            <a:ext cx="3170237"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1775"/>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6" name="Google Shape;7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56" name="Google Shape;156;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4" name="Google Shape;164;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2" name="Google Shape;172;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1" name="Google Shape;181;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9" name="Google Shape;189;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16" name="Google Shape;216;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26" name="Google Shape;22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35" name="Google Shape;235;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43" name="Google Shape;243;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1" name="Google Shape;251;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 name="Google Shape;86;p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0" name="Google Shape;260;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9" name="Google Shape;269;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77" name="Google Shape;277;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5" name="Google Shape;285;p23: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16-bit real mode segment can be overlapped.</a:t>
            </a:r>
            <a:endParaRPr/>
          </a:p>
        </p:txBody>
      </p:sp>
      <p:sp>
        <p:nvSpPr>
          <p:cNvPr id="286" name="Google Shape;286;p2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9" name="Google Shape;299;p24: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http://godleon.blogspot.tw/2008/02/ia-32-protected-mode-segmentation.html</a:t>
            </a:r>
            <a:endParaRPr/>
          </a:p>
        </p:txBody>
      </p:sp>
      <p:sp>
        <p:nvSpPr>
          <p:cNvPr id="300" name="Google Shape;300;p24: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11" name="Google Shape;311;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47" name="Google Shape;347;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55" name="Google Shape;355;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63" name="Google Shape;363;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71" name="Google Shape;371;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4" name="Google Shape;94;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79" name="Google Shape;379;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87" name="Google Shape;387;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95" name="Google Shape;395;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35" name="Google Shape;43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43" name="Google Shape;443;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52" name="Google Shape;452;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61" name="Google Shape;461;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69" name="Google Shape;469;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77" name="Google Shape;477;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85" name="Google Shape;485;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2" name="Google Shape;10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0: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93" name="Google Shape;493;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01" name="Google Shape;501;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09" name="Google Shape;509;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18" name="Google Shape;518;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27" name="Google Shape;527;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35" name="Google Shape;535;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11" name="Google Shape;11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0" name="Google Shape;12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2" name="Google Shape;132;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0" name="Google Shape;140;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8" name="Google Shape;148;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47"/>
          <p:cNvGrpSpPr/>
          <p:nvPr/>
        </p:nvGrpSpPr>
        <p:grpSpPr>
          <a:xfrm>
            <a:off x="-1035050" y="1552575"/>
            <a:ext cx="10179050" cy="5305425"/>
            <a:chOff x="-652" y="978"/>
            <a:chExt cx="6412" cy="3342"/>
          </a:xfrm>
        </p:grpSpPr>
        <p:sp>
          <p:nvSpPr>
            <p:cNvPr id="17" name="Google Shape;17;p47"/>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347B3"/>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sp>
          <p:nvSpPr>
            <p:cNvPr id="18" name="Google Shape;18;p47"/>
            <p:cNvSpPr/>
            <p:nvPr/>
          </p:nvSpPr>
          <p:spPr>
            <a:xfrm>
              <a:off x="-652" y="978"/>
              <a:ext cx="4237" cy="3342"/>
            </a:xfrm>
            <a:custGeom>
              <a:rect b="b" l="l" r="r" t="t"/>
              <a:pathLst>
                <a:path extrusionOk="0" fill="none" h="21231" w="21600">
                  <a:moveTo>
                    <a:pt x="3976" y="0"/>
                  </a:moveTo>
                  <a:cubicBezTo>
                    <a:pt x="14194" y="1914"/>
                    <a:pt x="21600" y="10835"/>
                    <a:pt x="21600" y="21231"/>
                  </a:cubicBezTo>
                </a:path>
                <a:path extrusionOk="0" h="21231" w="21600">
                  <a:moveTo>
                    <a:pt x="3976" y="0"/>
                  </a:moveTo>
                  <a:cubicBezTo>
                    <a:pt x="14194" y="1914"/>
                    <a:pt x="21600" y="10835"/>
                    <a:pt x="21600" y="21231"/>
                  </a:cubicBezTo>
                  <a:lnTo>
                    <a:pt x="0" y="21231"/>
                  </a:lnTo>
                  <a:lnTo>
                    <a:pt x="3976" y="0"/>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grpSp>
      <p:sp>
        <p:nvSpPr>
          <p:cNvPr id="19" name="Google Shape;19;p47"/>
          <p:cNvSpPr txBox="1"/>
          <p:nvPr>
            <p:ph type="ctrTitle"/>
          </p:nvPr>
        </p:nvSpPr>
        <p:spPr>
          <a:xfrm>
            <a:off x="1293813" y="762000"/>
            <a:ext cx="77724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47"/>
          <p:cNvSpPr txBox="1"/>
          <p:nvPr>
            <p:ph idx="1" type="subTitle"/>
          </p:nvPr>
        </p:nvSpPr>
        <p:spPr>
          <a:xfrm>
            <a:off x="685800" y="3429000"/>
            <a:ext cx="6400800" cy="1752600"/>
          </a:xfrm>
          <a:prstGeom prst="rect">
            <a:avLst/>
          </a:prstGeom>
          <a:noFill/>
          <a:ln>
            <a:noFill/>
          </a:ln>
        </p:spPr>
        <p:txBody>
          <a:bodyPr anchorCtr="0" anchor="ctr" bIns="46025" lIns="92075" spcFirstLastPara="1" rIns="92075" wrap="square" tIns="46025">
            <a:noAutofit/>
          </a:bodyPr>
          <a:lstStyle>
            <a:lvl1pPr lvl="0" algn="ctr">
              <a:spcBef>
                <a:spcPts val="480"/>
              </a:spcBef>
              <a:spcAft>
                <a:spcPts val="0"/>
              </a:spcAft>
              <a:buSzPts val="24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5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56"/>
          <p:cNvSpPr txBox="1"/>
          <p:nvPr>
            <p:ph idx="1" type="body"/>
          </p:nvPr>
        </p:nvSpPr>
        <p:spPr>
          <a:xfrm rot="5400000">
            <a:off x="2324100" y="-495300"/>
            <a:ext cx="4495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56"/>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57"/>
          <p:cNvSpPr txBox="1"/>
          <p:nvPr>
            <p:ph type="title"/>
          </p:nvPr>
        </p:nvSpPr>
        <p:spPr>
          <a:xfrm rot="5400000">
            <a:off x="4781550" y="1962150"/>
            <a:ext cx="54102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57"/>
          <p:cNvSpPr txBox="1"/>
          <p:nvPr>
            <p:ph idx="1" type="body"/>
          </p:nvPr>
        </p:nvSpPr>
        <p:spPr>
          <a:xfrm rot="5400000">
            <a:off x="819150" y="95250"/>
            <a:ext cx="54102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57"/>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8"/>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48"/>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9"/>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0"/>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Arial"/>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1400"/>
              <a:buFont typeface="Times New Roman"/>
              <a:buNone/>
              <a:defRPr sz="1400"/>
            </a:lvl4pPr>
            <a:lvl5pPr indent="-228600" lvl="4" marL="2286000" algn="l">
              <a:spcBef>
                <a:spcPts val="280"/>
              </a:spcBef>
              <a:spcAft>
                <a:spcPts val="0"/>
              </a:spcAft>
              <a:buSzPts val="1400"/>
              <a:buFont typeface="Times New Roman"/>
              <a:buNone/>
              <a:defRPr sz="1400"/>
            </a:lvl5pPr>
            <a:lvl6pPr indent="-228600" lvl="5" marL="2743200" algn="l">
              <a:spcBef>
                <a:spcPts val="280"/>
              </a:spcBef>
              <a:spcAft>
                <a:spcPts val="0"/>
              </a:spcAft>
              <a:buSzPts val="1400"/>
              <a:buFont typeface="Times New Roman"/>
              <a:buNone/>
              <a:defRPr sz="1400"/>
            </a:lvl6pPr>
            <a:lvl7pPr indent="-228600" lvl="6" marL="3200400" algn="l">
              <a:spcBef>
                <a:spcPts val="280"/>
              </a:spcBef>
              <a:spcAft>
                <a:spcPts val="0"/>
              </a:spcAft>
              <a:buSzPts val="1400"/>
              <a:buFont typeface="Times New Roman"/>
              <a:buNone/>
              <a:defRPr sz="1400"/>
            </a:lvl7pPr>
            <a:lvl8pPr indent="-228600" lvl="7" marL="3657600" algn="l">
              <a:spcBef>
                <a:spcPts val="280"/>
              </a:spcBef>
              <a:spcAft>
                <a:spcPts val="0"/>
              </a:spcAft>
              <a:buSzPts val="1400"/>
              <a:buFont typeface="Times New Roman"/>
              <a:buNone/>
              <a:defRPr sz="1400"/>
            </a:lvl8pPr>
            <a:lvl9pPr indent="-228600" lvl="8" marL="4114800" algn="l">
              <a:spcBef>
                <a:spcPts val="280"/>
              </a:spcBef>
              <a:spcAft>
                <a:spcPts val="0"/>
              </a:spcAft>
              <a:buSzPts val="1400"/>
              <a:buFont typeface="Times New Roman"/>
              <a:buNone/>
              <a:defRPr sz="1400"/>
            </a:lvl9pPr>
          </a:lstStyle>
          <a:p/>
        </p:txBody>
      </p:sp>
      <p:sp>
        <p:nvSpPr>
          <p:cNvPr id="33" name="Google Shape;33;p50"/>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1"/>
          <p:cNvSpPr txBox="1"/>
          <p:nvPr>
            <p:ph idx="1" type="body"/>
          </p:nvPr>
        </p:nvSpPr>
        <p:spPr>
          <a:xfrm>
            <a:off x="685800" y="11430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38" name="Google Shape;38;p51"/>
          <p:cNvSpPr txBox="1"/>
          <p:nvPr>
            <p:ph idx="2" type="body"/>
          </p:nvPr>
        </p:nvSpPr>
        <p:spPr>
          <a:xfrm>
            <a:off x="4648200" y="1143000"/>
            <a:ext cx="3810000" cy="4495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39" name="Google Shape;39;p51"/>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52"/>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5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44" name="Google Shape;44;p5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45" name="Google Shape;45;p5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46" name="Google Shape;46;p5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47" name="Google Shape;47;p52"/>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3"/>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54"/>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Arial"/>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55600" lvl="3" marL="1828800" algn="l">
              <a:spcBef>
                <a:spcPts val="400"/>
              </a:spcBef>
              <a:spcAft>
                <a:spcPts val="0"/>
              </a:spcAft>
              <a:buSzPts val="2000"/>
              <a:buFont typeface="Times New Roman"/>
              <a:buChar char="–"/>
              <a:defRPr sz="2000"/>
            </a:lvl4pPr>
            <a:lvl5pPr indent="-355600" lvl="4" marL="2286000" algn="l">
              <a:spcBef>
                <a:spcPts val="400"/>
              </a:spcBef>
              <a:spcAft>
                <a:spcPts val="0"/>
              </a:spcAft>
              <a:buSzPts val="2000"/>
              <a:buFont typeface="Times New Roman"/>
              <a:buChar char="•"/>
              <a:defRPr sz="2000"/>
            </a:lvl5pPr>
            <a:lvl6pPr indent="-355600" lvl="5" marL="2743200" algn="l">
              <a:spcBef>
                <a:spcPts val="400"/>
              </a:spcBef>
              <a:spcAft>
                <a:spcPts val="0"/>
              </a:spcAft>
              <a:buSzPts val="2000"/>
              <a:buFont typeface="Times New Roman"/>
              <a:buChar char="•"/>
              <a:defRPr sz="2000"/>
            </a:lvl6pPr>
            <a:lvl7pPr indent="-355600" lvl="6" marL="3200400" algn="l">
              <a:spcBef>
                <a:spcPts val="400"/>
              </a:spcBef>
              <a:spcAft>
                <a:spcPts val="0"/>
              </a:spcAft>
              <a:buSzPts val="2000"/>
              <a:buFont typeface="Times New Roman"/>
              <a:buChar char="•"/>
              <a:defRPr sz="2000"/>
            </a:lvl7pPr>
            <a:lvl8pPr indent="-355600" lvl="7" marL="3657600" algn="l">
              <a:spcBef>
                <a:spcPts val="400"/>
              </a:spcBef>
              <a:spcAft>
                <a:spcPts val="0"/>
              </a:spcAft>
              <a:buSzPts val="2000"/>
              <a:buFont typeface="Times New Roman"/>
              <a:buChar char="•"/>
              <a:defRPr sz="2000"/>
            </a:lvl8pPr>
            <a:lvl9pPr indent="-355600" lvl="8" marL="4114800" algn="l">
              <a:spcBef>
                <a:spcPts val="400"/>
              </a:spcBef>
              <a:spcAft>
                <a:spcPts val="0"/>
              </a:spcAft>
              <a:buSzPts val="2000"/>
              <a:buFont typeface="Times New Roman"/>
              <a:buChar char="•"/>
              <a:defRPr sz="2000"/>
            </a:lvl9pPr>
          </a:lstStyle>
          <a:p/>
        </p:txBody>
      </p:sp>
      <p:sp>
        <p:nvSpPr>
          <p:cNvPr id="55" name="Google Shape;55;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56" name="Google Shape;56;p54"/>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lvl="4"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lvl="5"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lvl="6"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lvl="7"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lvl="8" marR="0" rtl="0" algn="l">
              <a:spcBef>
                <a:spcPts val="400"/>
              </a:spcBef>
              <a:spcAft>
                <a:spcPts val="0"/>
              </a:spcAft>
              <a:buClr>
                <a:schemeClr val="accen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61" name="Google Shape;61;p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62" name="Google Shape;62;p55"/>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6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sz="16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sz="16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sz="16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sz="16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sz="16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sz="16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sz="16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sz="16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chemeClr val="lt2"/>
                </a:solidFill>
                <a:latin typeface="Arial"/>
                <a:ea typeface="Arial"/>
                <a:cs typeface="Arial"/>
                <a:sym typeface="Arial"/>
              </a:defRPr>
            </a:lvl9pPr>
          </a:lstStyle>
          <a:p/>
        </p:txBody>
      </p:sp>
      <p:sp>
        <p:nvSpPr>
          <p:cNvPr id="11" name="Google Shape;11;p46"/>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1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1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1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1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1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1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1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100" u="none" cap="none" strike="noStrike">
                <a:solidFill>
                  <a:schemeClr val="lt1"/>
                </a:solidFill>
                <a:latin typeface="Arial"/>
                <a:ea typeface="Arial"/>
                <a:cs typeface="Arial"/>
                <a:sym typeface="Arial"/>
              </a:defRPr>
            </a:lvl9pPr>
          </a:lstStyle>
          <a:p/>
        </p:txBody>
      </p:sp>
      <p:sp>
        <p:nvSpPr>
          <p:cNvPr id="12" name="Google Shape;12;p46"/>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accen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13" name="Google Shape;13;p46"/>
          <p:cNvSpPr txBox="1"/>
          <p:nvPr/>
        </p:nvSpPr>
        <p:spPr>
          <a:xfrm>
            <a:off x="685800" y="5867400"/>
            <a:ext cx="2209800" cy="593725"/>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t/>
            </a:r>
            <a:endParaRPr b="0" i="0" sz="2100" u="none" cap="none" strike="noStrike">
              <a:solidFill>
                <a:schemeClr val="lt1"/>
              </a:solidFill>
              <a:latin typeface="Arial"/>
              <a:ea typeface="Arial"/>
              <a:cs typeface="Arial"/>
              <a:sym typeface="Arial"/>
            </a:endParaRPr>
          </a:p>
        </p:txBody>
      </p:sp>
      <p:sp>
        <p:nvSpPr>
          <p:cNvPr id="14" name="Google Shape;14;p4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6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14.png"/><Relationship Id="rId7"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7.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10.png"/><Relationship Id="rId7"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intel.com/technology/agp/toverview.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www.intel.com/technology/memor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vmlDrawing" Target="../drawings/vmlDrawing8.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vmlDrawing" Target="../drawings/vmlDrawing9.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685800" y="609600"/>
            <a:ext cx="77724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Assembly Language for x86 Processors 7</a:t>
            </a:r>
            <a:r>
              <a:rPr baseline="30000" lang="en-US" sz="2800"/>
              <a:t>th</a:t>
            </a:r>
            <a:r>
              <a:rPr lang="en-US" sz="2800"/>
              <a:t> Edition, </a:t>
            </a:r>
            <a:r>
              <a:rPr lang="en-US"/>
              <a:t>Global Edition </a:t>
            </a:r>
            <a:endParaRPr/>
          </a:p>
        </p:txBody>
      </p:sp>
      <p:sp>
        <p:nvSpPr>
          <p:cNvPr id="79" name="Google Shape;79;p1"/>
          <p:cNvSpPr txBox="1"/>
          <p:nvPr>
            <p:ph idx="1" type="subTitle"/>
          </p:nvPr>
        </p:nvSpPr>
        <p:spPr>
          <a:xfrm>
            <a:off x="1447800" y="2209800"/>
            <a:ext cx="6400800" cy="1752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SzPts val="3200"/>
              <a:buFont typeface="Arial"/>
              <a:buNone/>
            </a:pPr>
            <a:r>
              <a:rPr lang="en-US" sz="3200"/>
              <a:t>Chapter 2: x86 Processor Architecture</a:t>
            </a:r>
            <a:endParaRPr/>
          </a:p>
        </p:txBody>
      </p:sp>
      <p:sp>
        <p:nvSpPr>
          <p:cNvPr id="80" name="Google Shape;80;p1"/>
          <p:cNvSpPr txBox="1"/>
          <p:nvPr/>
        </p:nvSpPr>
        <p:spPr>
          <a:xfrm>
            <a:off x="533400" y="6172200"/>
            <a:ext cx="822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(c) Pearson Education, 2015. All rights reserved. You may modify and copy this slide show for your personal use, or for use in the classroom, as long as this copyright statement, the author's name, and the title are not changed.</a:t>
            </a:r>
            <a:endParaRPr/>
          </a:p>
        </p:txBody>
      </p:sp>
      <p:sp>
        <p:nvSpPr>
          <p:cNvPr id="81" name="Google Shape;81;p1"/>
          <p:cNvSpPr txBox="1"/>
          <p:nvPr/>
        </p:nvSpPr>
        <p:spPr>
          <a:xfrm>
            <a:off x="533400" y="4800600"/>
            <a:ext cx="5181600" cy="1238801"/>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1" lang="en-US" sz="2100" u="none" cap="none" strike="noStrike">
                <a:solidFill>
                  <a:schemeClr val="lt1"/>
                </a:solidFill>
                <a:latin typeface="Arial"/>
                <a:ea typeface="Arial"/>
                <a:cs typeface="Arial"/>
                <a:sym typeface="Arial"/>
              </a:rPr>
              <a:t>Slides prepared by the author</a:t>
            </a:r>
            <a:endParaRPr/>
          </a:p>
          <a:p>
            <a:pPr indent="0" lvl="0" marL="0" marR="0" rtl="0" algn="l">
              <a:spcBef>
                <a:spcPts val="850"/>
              </a:spcBef>
              <a:spcAft>
                <a:spcPts val="0"/>
              </a:spcAft>
              <a:buNone/>
            </a:pPr>
            <a:r>
              <a:rPr b="0" i="1" lang="en-US" sz="1700" u="none" cap="none" strike="noStrike">
                <a:solidFill>
                  <a:schemeClr val="lt1"/>
                </a:solidFill>
                <a:latin typeface="Arial"/>
                <a:ea typeface="Arial"/>
                <a:cs typeface="Arial"/>
                <a:sym typeface="Arial"/>
              </a:rPr>
              <a:t>Revision date: 1/15/2014</a:t>
            </a:r>
            <a:br>
              <a:rPr b="0" i="1" lang="en-US" sz="1700" u="none" cap="none" strike="noStrike">
                <a:solidFill>
                  <a:schemeClr val="lt1"/>
                </a:solidFill>
                <a:latin typeface="Arial"/>
                <a:ea typeface="Arial"/>
                <a:cs typeface="Arial"/>
                <a:sym typeface="Arial"/>
              </a:rPr>
            </a:br>
            <a:r>
              <a:rPr b="0" i="1" lang="en-US" sz="1600" u="none" cap="none" strike="noStrike">
                <a:solidFill>
                  <a:schemeClr val="lt1"/>
                </a:solidFill>
                <a:latin typeface="Arial"/>
                <a:ea typeface="Arial"/>
                <a:cs typeface="Arial"/>
                <a:sym typeface="Arial"/>
              </a:rPr>
              <a:t>Modified by: Liang, 2016 Spring</a:t>
            </a:r>
            <a:endParaRPr b="0" i="0" sz="1600" u="none" cap="none" strike="noStrike">
              <a:solidFill>
                <a:schemeClr val="lt1"/>
              </a:solidFill>
              <a:latin typeface="Arial"/>
              <a:ea typeface="Arial"/>
              <a:cs typeface="Arial"/>
              <a:sym typeface="Arial"/>
            </a:endParaRPr>
          </a:p>
        </p:txBody>
      </p:sp>
      <p:sp>
        <p:nvSpPr>
          <p:cNvPr id="82" name="Google Shape;82;p1"/>
          <p:cNvSpPr txBox="1"/>
          <p:nvPr/>
        </p:nvSpPr>
        <p:spPr>
          <a:xfrm>
            <a:off x="2895600" y="1676400"/>
            <a:ext cx="3276600" cy="593725"/>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b="0" i="0" lang="en-US" sz="2100" u="none" cap="none" strike="noStrike">
                <a:solidFill>
                  <a:schemeClr val="lt2"/>
                </a:solidFill>
                <a:latin typeface="Arial"/>
                <a:ea typeface="Arial"/>
                <a:cs typeface="Arial"/>
                <a:sym typeface="Arial"/>
              </a:rPr>
              <a:t>Kip Irvine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59" name="Google Shape;159;p1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60" name="Google Shape;160;p1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161" name="Google Shape;161;p10"/>
          <p:cNvSpPr txBox="1"/>
          <p:nvPr>
            <p:ph idx="1" type="body"/>
          </p:nvPr>
        </p:nvSpPr>
        <p:spPr>
          <a:xfrm>
            <a:off x="1981200" y="1600200"/>
            <a:ext cx="6172200" cy="297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Font typeface="Arial"/>
              <a:buChar char="•"/>
            </a:pPr>
            <a:r>
              <a:rPr lang="en-US" sz="2200"/>
              <a:t>General Concepts</a:t>
            </a:r>
            <a:endParaRPr/>
          </a:p>
          <a:p>
            <a:pPr indent="-342900" lvl="0" marL="342900" rtl="0" algn="l">
              <a:spcBef>
                <a:spcPts val="440"/>
              </a:spcBef>
              <a:spcAft>
                <a:spcPts val="0"/>
              </a:spcAft>
              <a:buSzPts val="2200"/>
              <a:buFont typeface="Arial"/>
              <a:buChar char="•"/>
            </a:pPr>
            <a:r>
              <a:rPr b="1" lang="en-US" sz="2200">
                <a:solidFill>
                  <a:schemeClr val="lt2"/>
                </a:solidFill>
              </a:rPr>
              <a:t>IA-32 Processor Architecture</a:t>
            </a:r>
            <a:endParaRPr/>
          </a:p>
          <a:p>
            <a:pPr indent="-342900" lvl="0" marL="342900" rtl="0" algn="l">
              <a:spcBef>
                <a:spcPts val="440"/>
              </a:spcBef>
              <a:spcAft>
                <a:spcPts val="0"/>
              </a:spcAft>
              <a:buSzPts val="2200"/>
              <a:buFont typeface="Arial"/>
              <a:buChar char="•"/>
            </a:pPr>
            <a:r>
              <a:rPr lang="en-US" sz="2200"/>
              <a:t>IA-32 Memory Management</a:t>
            </a:r>
            <a:endParaRPr/>
          </a:p>
          <a:p>
            <a:pPr indent="-342900" lvl="0" marL="342900" rtl="0" algn="l">
              <a:spcBef>
                <a:spcPts val="440"/>
              </a:spcBef>
              <a:spcAft>
                <a:spcPts val="0"/>
              </a:spcAft>
              <a:buSzPts val="2200"/>
              <a:buFont typeface="Arial"/>
              <a:buChar char="•"/>
            </a:pPr>
            <a:r>
              <a:rPr lang="en-US" sz="2200"/>
              <a:t>64-Bit Processors</a:t>
            </a:r>
            <a:endParaRPr/>
          </a:p>
          <a:p>
            <a:pPr indent="-342900" lvl="0" marL="342900" rtl="0" algn="l">
              <a:spcBef>
                <a:spcPts val="440"/>
              </a:spcBef>
              <a:spcAft>
                <a:spcPts val="0"/>
              </a:spcAft>
              <a:buSzPts val="2200"/>
              <a:buFont typeface="Arial"/>
              <a:buChar char="•"/>
            </a:pPr>
            <a:r>
              <a:rPr lang="en-US" sz="2200"/>
              <a:t>Components of an IA-32 Microcomputer</a:t>
            </a:r>
            <a:endParaRPr/>
          </a:p>
          <a:p>
            <a:pPr indent="-342900" lvl="0" marL="342900" rtl="0" algn="l">
              <a:spcBef>
                <a:spcPts val="440"/>
              </a:spcBef>
              <a:spcAft>
                <a:spcPts val="0"/>
              </a:spcAft>
              <a:buSzPts val="2200"/>
              <a:buFont typeface="Arial"/>
              <a:buChar char="•"/>
            </a:pPr>
            <a:r>
              <a:rPr lang="en-US" sz="2200"/>
              <a:t>Input-Output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67" name="Google Shape;167;p1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68" name="Google Shape;168;p1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IA-32 Processor Architecture</a:t>
            </a:r>
            <a:endParaRPr/>
          </a:p>
        </p:txBody>
      </p:sp>
      <p:sp>
        <p:nvSpPr>
          <p:cNvPr id="169" name="Google Shape;169;p11"/>
          <p:cNvSpPr txBox="1"/>
          <p:nvPr>
            <p:ph idx="1" type="body"/>
          </p:nvPr>
        </p:nvSpPr>
        <p:spPr>
          <a:xfrm>
            <a:off x="1828800" y="1600200"/>
            <a:ext cx="5943600" cy="297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Modes of operation</a:t>
            </a:r>
            <a:endParaRPr/>
          </a:p>
          <a:p>
            <a:pPr indent="-342900" lvl="0" marL="342900" rtl="0" algn="l">
              <a:spcBef>
                <a:spcPts val="480"/>
              </a:spcBef>
              <a:spcAft>
                <a:spcPts val="0"/>
              </a:spcAft>
              <a:buSzPts val="2400"/>
              <a:buFont typeface="Arial"/>
              <a:buChar char="•"/>
            </a:pPr>
            <a:r>
              <a:rPr lang="en-US"/>
              <a:t>Basic execution environment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75" name="Google Shape;175;p1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76" name="Google Shape;176;p1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Modes of Operation</a:t>
            </a:r>
            <a:endParaRPr/>
          </a:p>
        </p:txBody>
      </p:sp>
      <p:sp>
        <p:nvSpPr>
          <p:cNvPr id="177" name="Google Shape;177;p12"/>
          <p:cNvSpPr txBox="1"/>
          <p:nvPr>
            <p:ph idx="1" type="body"/>
          </p:nvPr>
        </p:nvSpPr>
        <p:spPr>
          <a:xfrm>
            <a:off x="685800" y="1143000"/>
            <a:ext cx="7772400" cy="2895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Protected mode</a:t>
            </a:r>
            <a:endParaRPr/>
          </a:p>
          <a:p>
            <a:pPr indent="-285750" lvl="1" marL="742950" rtl="0" algn="l">
              <a:spcBef>
                <a:spcPts val="440"/>
              </a:spcBef>
              <a:spcAft>
                <a:spcPts val="0"/>
              </a:spcAft>
              <a:buSzPts val="2200"/>
              <a:buFont typeface="Arial"/>
              <a:buChar char="•"/>
            </a:pPr>
            <a:r>
              <a:rPr lang="en-US"/>
              <a:t>native mode (Windows, Linux)</a:t>
            </a:r>
            <a:endParaRPr/>
          </a:p>
          <a:p>
            <a:pPr indent="-342900" lvl="0" marL="342900" rtl="0" algn="l">
              <a:spcBef>
                <a:spcPts val="480"/>
              </a:spcBef>
              <a:spcAft>
                <a:spcPts val="0"/>
              </a:spcAft>
              <a:buSzPts val="2400"/>
              <a:buFont typeface="Arial"/>
              <a:buChar char="•"/>
            </a:pPr>
            <a:r>
              <a:rPr lang="en-US"/>
              <a:t>Real-address mode</a:t>
            </a:r>
            <a:endParaRPr/>
          </a:p>
          <a:p>
            <a:pPr indent="-285750" lvl="1" marL="742950" rtl="0" algn="l">
              <a:spcBef>
                <a:spcPts val="440"/>
              </a:spcBef>
              <a:spcAft>
                <a:spcPts val="0"/>
              </a:spcAft>
              <a:buSzPts val="2200"/>
              <a:buFont typeface="Arial"/>
              <a:buChar char="•"/>
            </a:pPr>
            <a:r>
              <a:rPr lang="en-US"/>
              <a:t>native MS-DOS</a:t>
            </a:r>
            <a:endParaRPr/>
          </a:p>
          <a:p>
            <a:pPr indent="-342900" lvl="0" marL="342900" rtl="0" algn="l">
              <a:spcBef>
                <a:spcPts val="480"/>
              </a:spcBef>
              <a:spcAft>
                <a:spcPts val="0"/>
              </a:spcAft>
              <a:buSzPts val="2400"/>
              <a:buFont typeface="Arial"/>
              <a:buChar char="•"/>
            </a:pPr>
            <a:r>
              <a:rPr lang="en-US"/>
              <a:t>System management mode</a:t>
            </a:r>
            <a:endParaRPr/>
          </a:p>
          <a:p>
            <a:pPr indent="-285750" lvl="1" marL="742950" rtl="0" algn="l">
              <a:spcBef>
                <a:spcPts val="440"/>
              </a:spcBef>
              <a:spcAft>
                <a:spcPts val="0"/>
              </a:spcAft>
              <a:buSzPts val="2200"/>
              <a:buFont typeface="Arial"/>
              <a:buChar char="•"/>
            </a:pPr>
            <a:r>
              <a:rPr lang="en-US"/>
              <a:t>power management, system security, diagnostics</a:t>
            </a:r>
            <a:endParaRPr/>
          </a:p>
        </p:txBody>
      </p:sp>
      <p:sp>
        <p:nvSpPr>
          <p:cNvPr id="178" name="Google Shape;178;p12"/>
          <p:cNvSpPr txBox="1"/>
          <p:nvPr/>
        </p:nvSpPr>
        <p:spPr>
          <a:xfrm>
            <a:off x="762000" y="4114800"/>
            <a:ext cx="7467600" cy="1450975"/>
          </a:xfrm>
          <a:prstGeom prst="rect">
            <a:avLst/>
          </a:prstGeom>
          <a:noFill/>
          <a:ln cap="flat" cmpd="sng" w="9525">
            <a:solidFill>
              <a:schemeClr val="lt1"/>
            </a:solidFill>
            <a:prstDash val="solid"/>
            <a:miter lim="800000"/>
            <a:headEnd len="sm" w="sm" type="none"/>
            <a:tailEnd len="sm" w="sm" type="none"/>
          </a:ln>
        </p:spPr>
        <p:txBody>
          <a:bodyPr anchorCtr="0" anchor="t" bIns="137150" lIns="91425" spcFirstLastPara="1" rIns="91425" wrap="square" tIns="137150">
            <a:spAutoFit/>
          </a:bodyPr>
          <a:lstStyle/>
          <a:p>
            <a:pPr indent="-231775" lvl="0" marL="231775"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Virtual-8086 mode</a:t>
            </a:r>
            <a:endParaRPr/>
          </a:p>
          <a:p>
            <a:pPr indent="-227012" lvl="1" marL="684213" marR="0" rtl="0" algn="l">
              <a:spcBef>
                <a:spcPts val="440"/>
              </a:spcBef>
              <a:spcAft>
                <a:spcPts val="0"/>
              </a:spcAft>
              <a:buClr>
                <a:schemeClr val="lt1"/>
              </a:buClr>
              <a:buSzPts val="2200"/>
              <a:buFont typeface="Arial"/>
              <a:buChar char="•"/>
            </a:pPr>
            <a:r>
              <a:rPr b="0" i="0" lang="en-US" sz="2200" u="none" cap="none" strike="noStrike">
                <a:solidFill>
                  <a:schemeClr val="lt1"/>
                </a:solidFill>
                <a:latin typeface="Arial"/>
                <a:ea typeface="Arial"/>
                <a:cs typeface="Arial"/>
                <a:sym typeface="Arial"/>
              </a:rPr>
              <a:t>hybrid of Protected</a:t>
            </a:r>
            <a:endParaRPr/>
          </a:p>
          <a:p>
            <a:pPr indent="-227012" lvl="1" marL="684213" marR="0" rtl="0" algn="l">
              <a:spcBef>
                <a:spcPts val="440"/>
              </a:spcBef>
              <a:spcAft>
                <a:spcPts val="0"/>
              </a:spcAft>
              <a:buClr>
                <a:schemeClr val="lt1"/>
              </a:buClr>
              <a:buSzPts val="2200"/>
              <a:buFont typeface="Arial"/>
              <a:buChar char="•"/>
            </a:pPr>
            <a:r>
              <a:rPr b="0" i="0" lang="en-US" sz="2200" u="none" cap="none" strike="noStrike">
                <a:solidFill>
                  <a:schemeClr val="lt1"/>
                </a:solidFill>
                <a:latin typeface="Arial"/>
                <a:ea typeface="Arial"/>
                <a:cs typeface="Arial"/>
                <a:sym typeface="Arial"/>
              </a:rPr>
              <a:t>each program has its own 8086 computer</a:t>
            </a:r>
            <a:endParaRPr b="0" i="0" sz="21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84" name="Google Shape;184;p1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85" name="Google Shape;185;p1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Basic Execution Environment</a:t>
            </a:r>
            <a:endParaRPr/>
          </a:p>
        </p:txBody>
      </p:sp>
      <p:sp>
        <p:nvSpPr>
          <p:cNvPr id="186" name="Google Shape;186;p13"/>
          <p:cNvSpPr txBox="1"/>
          <p:nvPr>
            <p:ph idx="1" type="body"/>
          </p:nvPr>
        </p:nvSpPr>
        <p:spPr>
          <a:xfrm>
            <a:off x="1828800" y="1600200"/>
            <a:ext cx="5943600" cy="2438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u="sng">
                <a:solidFill>
                  <a:schemeClr val="hlink"/>
                </a:solidFill>
                <a:hlinkClick action="ppaction://hlinksldjump" r:id="rId3"/>
              </a:rPr>
              <a:t>Addressable Memory</a:t>
            </a:r>
            <a:endParaRPr/>
          </a:p>
          <a:p>
            <a:pPr indent="-342900" lvl="0" marL="342900" rtl="0" algn="l">
              <a:lnSpc>
                <a:spcPct val="90000"/>
              </a:lnSpc>
              <a:spcBef>
                <a:spcPts val="480"/>
              </a:spcBef>
              <a:spcAft>
                <a:spcPts val="0"/>
              </a:spcAft>
              <a:buSzPts val="2400"/>
              <a:buFont typeface="Arial"/>
              <a:buChar char="•"/>
            </a:pPr>
            <a:r>
              <a:rPr lang="en-US"/>
              <a:t>General-purpose registers</a:t>
            </a:r>
            <a:endParaRPr/>
          </a:p>
          <a:p>
            <a:pPr indent="-285750" lvl="1" marL="742950" rtl="0" algn="l">
              <a:lnSpc>
                <a:spcPct val="90000"/>
              </a:lnSpc>
              <a:spcBef>
                <a:spcPts val="440"/>
              </a:spcBef>
              <a:spcAft>
                <a:spcPts val="0"/>
              </a:spcAft>
              <a:buSzPts val="2200"/>
              <a:buFont typeface="Arial"/>
              <a:buChar char="•"/>
            </a:pPr>
            <a:r>
              <a:rPr lang="en-US">
                <a:solidFill>
                  <a:srgbClr val="A5A5A5"/>
                </a:solidFill>
              </a:rPr>
              <a:t>Index and base registers</a:t>
            </a:r>
            <a:endParaRPr/>
          </a:p>
          <a:p>
            <a:pPr indent="-285750" lvl="1" marL="742950" rtl="0" algn="l">
              <a:lnSpc>
                <a:spcPct val="90000"/>
              </a:lnSpc>
              <a:spcBef>
                <a:spcPts val="440"/>
              </a:spcBef>
              <a:spcAft>
                <a:spcPts val="0"/>
              </a:spcAft>
              <a:buSzPts val="2200"/>
              <a:buFont typeface="Arial"/>
              <a:buChar char="•"/>
            </a:pPr>
            <a:r>
              <a:rPr lang="en-US">
                <a:solidFill>
                  <a:srgbClr val="A5A5A5"/>
                </a:solidFill>
              </a:rPr>
              <a:t>Specialized register uses</a:t>
            </a:r>
            <a:endParaRPr/>
          </a:p>
          <a:p>
            <a:pPr indent="-285750" lvl="1" marL="742950" rtl="0" algn="l">
              <a:lnSpc>
                <a:spcPct val="90000"/>
              </a:lnSpc>
              <a:spcBef>
                <a:spcPts val="440"/>
              </a:spcBef>
              <a:spcAft>
                <a:spcPts val="0"/>
              </a:spcAft>
              <a:buSzPts val="2200"/>
              <a:buFont typeface="Arial"/>
              <a:buChar char="•"/>
            </a:pPr>
            <a:r>
              <a:rPr lang="en-US">
                <a:solidFill>
                  <a:srgbClr val="A5A5A5"/>
                </a:solidFill>
              </a:rPr>
              <a:t>Status flags</a:t>
            </a:r>
            <a:endParaRPr/>
          </a:p>
          <a:p>
            <a:pPr indent="-342900" lvl="0" marL="342900" rtl="0" algn="l">
              <a:lnSpc>
                <a:spcPct val="90000"/>
              </a:lnSpc>
              <a:spcBef>
                <a:spcPts val="480"/>
              </a:spcBef>
              <a:spcAft>
                <a:spcPts val="0"/>
              </a:spcAft>
              <a:buSzPts val="2400"/>
              <a:buFont typeface="Arial"/>
              <a:buChar char="•"/>
            </a:pPr>
            <a:r>
              <a:rPr lang="en-US"/>
              <a:t>Floating-point, MMX, XMM registers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92" name="Google Shape;192;p1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93" name="Google Shape;193;p1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General-Purpose Registers</a:t>
            </a:r>
            <a:endParaRPr/>
          </a:p>
        </p:txBody>
      </p:sp>
      <p:graphicFrame>
        <p:nvGraphicFramePr>
          <p:cNvPr id="194" name="Google Shape;194;p14"/>
          <p:cNvGraphicFramePr/>
          <p:nvPr/>
        </p:nvGraphicFramePr>
        <p:xfrm>
          <a:off x="1752600" y="2133600"/>
          <a:ext cx="5638800" cy="3421063"/>
        </p:xfrm>
        <a:graphic>
          <a:graphicData uri="http://schemas.openxmlformats.org/presentationml/2006/ole">
            <mc:AlternateContent>
              <mc:Choice Requires="v">
                <p:oleObj r:id="rId4" imgH="3421063" imgW="5638800" progId="Visio.Drawing.6" spid="_x0000_s1">
                  <p:embed/>
                </p:oleObj>
              </mc:Choice>
              <mc:Fallback>
                <p:oleObj r:id="rId5" imgH="3421063" imgW="5638800" progId="Visio.Drawing.6">
                  <p:embed/>
                  <p:pic>
                    <p:nvPicPr>
                      <p:cNvPr id="194" name="Google Shape;194;p14"/>
                      <p:cNvPicPr preferRelativeResize="0"/>
                      <p:nvPr/>
                    </p:nvPicPr>
                    <p:blipFill rotWithShape="1">
                      <a:blip r:embed="rId6">
                        <a:alphaModFix/>
                      </a:blip>
                      <a:srcRect b="0" l="0" r="0" t="0"/>
                      <a:stretch/>
                    </p:blipFill>
                    <p:spPr>
                      <a:xfrm>
                        <a:off x="1752600" y="2133600"/>
                        <a:ext cx="5638800" cy="3421063"/>
                      </a:xfrm>
                      <a:prstGeom prst="rect">
                        <a:avLst/>
                      </a:prstGeom>
                      <a:noFill/>
                      <a:ln>
                        <a:noFill/>
                      </a:ln>
                    </p:spPr>
                  </p:pic>
                </p:oleObj>
              </mc:Fallback>
            </mc:AlternateContent>
          </a:graphicData>
        </a:graphic>
      </p:graphicFrame>
      <p:sp>
        <p:nvSpPr>
          <p:cNvPr id="195" name="Google Shape;195;p14"/>
          <p:cNvSpPr txBox="1"/>
          <p:nvPr/>
        </p:nvSpPr>
        <p:spPr>
          <a:xfrm>
            <a:off x="990600" y="1143000"/>
            <a:ext cx="70104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b="0" i="0" lang="en-US" sz="2100" u="none" cap="none" strike="noStrike">
                <a:solidFill>
                  <a:schemeClr val="lt1"/>
                </a:solidFill>
                <a:latin typeface="Arial"/>
                <a:ea typeface="Arial"/>
                <a:cs typeface="Arial"/>
                <a:sym typeface="Arial"/>
              </a:rPr>
              <a:t>Named storage locations inside the CPU, optimized for speed.</a:t>
            </a:r>
            <a:endParaRPr/>
          </a:p>
        </p:txBody>
      </p:sp>
      <p:grpSp>
        <p:nvGrpSpPr>
          <p:cNvPr id="196" name="Google Shape;196;p14"/>
          <p:cNvGrpSpPr/>
          <p:nvPr/>
        </p:nvGrpSpPr>
        <p:grpSpPr>
          <a:xfrm>
            <a:off x="757458" y="1942154"/>
            <a:ext cx="7848600" cy="4499334"/>
            <a:chOff x="0" y="-196868"/>
            <a:chExt cx="6115050" cy="5316238"/>
          </a:xfrm>
        </p:grpSpPr>
        <p:sp>
          <p:nvSpPr>
            <p:cNvPr id="197" name="Google Shape;197;p14"/>
            <p:cNvSpPr/>
            <p:nvPr/>
          </p:nvSpPr>
          <p:spPr>
            <a:xfrm>
              <a:off x="0" y="0"/>
              <a:ext cx="6115050" cy="51193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0" y="-196868"/>
              <a:ext cx="5402259" cy="5280933"/>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onsolas"/>
                <a:ea typeface="Consolas"/>
                <a:cs typeface="Consolas"/>
                <a:sym typeface="Consolas"/>
              </a:endParaRPr>
            </a:p>
          </p:txBody>
        </p:sp>
        <p:sp>
          <p:nvSpPr>
            <p:cNvPr id="199" name="Google Shape;199;p14"/>
            <p:cNvSpPr txBox="1"/>
            <p:nvPr/>
          </p:nvSpPr>
          <p:spPr>
            <a:xfrm rot="-5400000">
              <a:off x="-1850538" y="2856066"/>
              <a:ext cx="4078478" cy="216292"/>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Microsoft JhengHei"/>
                <a:buNone/>
              </a:pPr>
              <a:r>
                <a:rPr b="0" i="0" lang="en-US" sz="1400" u="none" cap="none" strike="noStrike">
                  <a:solidFill>
                    <a:srgbClr val="000000"/>
                  </a:solidFill>
                  <a:latin typeface="Microsoft JhengHei"/>
                  <a:ea typeface="Microsoft JhengHei"/>
                  <a:cs typeface="Microsoft JhengHei"/>
                  <a:sym typeface="Microsoft JhengHei"/>
                </a:rPr>
                <a:t>算術邏輯單元 </a:t>
              </a:r>
              <a:r>
                <a:rPr b="0" i="0" lang="en-US" sz="1400" u="none" cap="none" strike="noStrike">
                  <a:solidFill>
                    <a:srgbClr val="000000"/>
                  </a:solidFill>
                  <a:latin typeface="Consolas"/>
                  <a:ea typeface="Consolas"/>
                  <a:cs typeface="Consolas"/>
                  <a:sym typeface="Consolas"/>
                </a:rPr>
                <a:t>(ALU)</a:t>
              </a:r>
              <a:endParaRPr b="0" i="0" sz="1400" u="none" cap="none" strike="noStrike">
                <a:solidFill>
                  <a:srgbClr val="000000"/>
                </a:solidFill>
                <a:latin typeface="Calibri"/>
                <a:ea typeface="Calibri"/>
                <a:cs typeface="Calibri"/>
                <a:sym typeface="Calibri"/>
              </a:endParaRPr>
            </a:p>
          </p:txBody>
        </p:sp>
        <p:sp>
          <p:nvSpPr>
            <p:cNvPr id="200" name="Google Shape;200;p14"/>
            <p:cNvSpPr txBox="1"/>
            <p:nvPr/>
          </p:nvSpPr>
          <p:spPr>
            <a:xfrm>
              <a:off x="454592" y="433377"/>
              <a:ext cx="4832825" cy="233719"/>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System bus</a:t>
              </a:r>
              <a:endParaRPr b="0" i="0" sz="1400" u="none" cap="none" strike="noStrike">
                <a:solidFill>
                  <a:srgbClr val="000000"/>
                </a:solidFill>
                <a:latin typeface="PMingLiu"/>
                <a:ea typeface="PMingLiu"/>
                <a:cs typeface="PMingLiu"/>
                <a:sym typeface="PMingLiu"/>
              </a:endParaRPr>
            </a:p>
          </p:txBody>
        </p:sp>
        <p:sp>
          <p:nvSpPr>
            <p:cNvPr id="201" name="Google Shape;201;p14"/>
            <p:cNvSpPr txBox="1"/>
            <p:nvPr/>
          </p:nvSpPr>
          <p:spPr>
            <a:xfrm>
              <a:off x="454592" y="-106833"/>
              <a:ext cx="4832824" cy="35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PMingLiu"/>
                <a:buNone/>
              </a:pPr>
              <a:r>
                <a:rPr b="0" i="0" lang="en-US" sz="1400" u="none" cap="none" strike="noStrike">
                  <a:solidFill>
                    <a:srgbClr val="000000"/>
                  </a:solidFill>
                  <a:latin typeface="PMingLiu"/>
                  <a:ea typeface="PMingLiu"/>
                  <a:cs typeface="PMingLiu"/>
                  <a:sym typeface="PMingLiu"/>
                </a:rPr>
                <a:t>控制單元 (</a:t>
              </a:r>
              <a:r>
                <a:rPr b="0" i="0" lang="en-US" sz="1400" u="none" cap="none" strike="noStrike">
                  <a:solidFill>
                    <a:srgbClr val="000000"/>
                  </a:solidFill>
                  <a:latin typeface="Consolas"/>
                  <a:ea typeface="Consolas"/>
                  <a:cs typeface="Consolas"/>
                  <a:sym typeface="Consolas"/>
                </a:rPr>
                <a:t>Control Unit)</a:t>
              </a:r>
              <a:endParaRPr b="0" i="0" sz="1400" u="none" cap="none" strike="noStrike">
                <a:solidFill>
                  <a:srgbClr val="000000"/>
                </a:solidFill>
                <a:latin typeface="PMingLiu"/>
                <a:ea typeface="PMingLiu"/>
                <a:cs typeface="PMingLiu"/>
                <a:sym typeface="PMingLiu"/>
              </a:endParaRPr>
            </a:p>
          </p:txBody>
        </p:sp>
        <p:sp>
          <p:nvSpPr>
            <p:cNvPr id="202" name="Google Shape;202;p14"/>
            <p:cNvSpPr txBox="1"/>
            <p:nvPr/>
          </p:nvSpPr>
          <p:spPr>
            <a:xfrm>
              <a:off x="454592" y="924973"/>
              <a:ext cx="4832824" cy="4078621"/>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onsolas"/>
                <a:buNone/>
              </a:pPr>
              <a:r>
                <a:rPr b="0" i="0" lang="en-US" sz="1400" u="none" cap="none" strike="noStrike">
                  <a:solidFill>
                    <a:srgbClr val="000000"/>
                  </a:solidFill>
                  <a:latin typeface="Consolas"/>
                  <a:ea typeface="Consolas"/>
                  <a:cs typeface="Consolas"/>
                  <a:sym typeface="Consolas"/>
                </a:rPr>
                <a:t>暫存器Register</a:t>
              </a:r>
              <a:endParaRPr b="0" i="0" sz="1400" u="none" cap="none" strike="noStrike">
                <a:solidFill>
                  <a:srgbClr val="000000"/>
                </a:solidFill>
                <a:latin typeface="PMingLiu"/>
                <a:ea typeface="PMingLiu"/>
                <a:cs typeface="PMingLiu"/>
                <a:sym typeface="PMingLiu"/>
              </a:endParaRPr>
            </a:p>
            <a:p>
              <a:pPr indent="0" lvl="0" marL="0" marR="0" rtl="0" algn="r">
                <a:lnSpc>
                  <a:spcPct val="100000"/>
                </a:lnSpc>
                <a:spcBef>
                  <a:spcPts val="0"/>
                </a:spcBef>
                <a:spcAft>
                  <a:spcPts val="0"/>
                </a:spcAft>
                <a:buClr>
                  <a:srgbClr val="000000"/>
                </a:buClr>
                <a:buSzPts val="1200"/>
                <a:buFont typeface="Consolas"/>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alibri"/>
                <a:ea typeface="Calibri"/>
                <a:cs typeface="Calibri"/>
                <a:sym typeface="Calibri"/>
              </a:endParaRPr>
            </a:p>
          </p:txBody>
        </p:sp>
        <p:cxnSp>
          <p:nvCxnSpPr>
            <p:cNvPr id="203" name="Google Shape;203;p14"/>
            <p:cNvCxnSpPr>
              <a:stCxn id="199" idx="3"/>
              <a:endCxn id="202" idx="1"/>
            </p:cNvCxnSpPr>
            <p:nvPr/>
          </p:nvCxnSpPr>
          <p:spPr>
            <a:xfrm>
              <a:off x="188701" y="924973"/>
              <a:ext cx="265800" cy="2039400"/>
            </a:xfrm>
            <a:prstGeom prst="straightConnector1">
              <a:avLst/>
            </a:prstGeom>
            <a:noFill/>
            <a:ln cap="flat" cmpd="sng" w="9525">
              <a:solidFill>
                <a:srgbClr val="000000"/>
              </a:solidFill>
              <a:prstDash val="solid"/>
              <a:round/>
              <a:headEnd len="med" w="med" type="triangle"/>
              <a:tailEnd len="med" w="med" type="triangle"/>
            </a:ln>
          </p:spPr>
        </p:cxnSp>
        <p:cxnSp>
          <p:nvCxnSpPr>
            <p:cNvPr id="204" name="Google Shape;204;p14"/>
            <p:cNvCxnSpPr>
              <a:endCxn id="200" idx="2"/>
            </p:cNvCxnSpPr>
            <p:nvPr/>
          </p:nvCxnSpPr>
          <p:spPr>
            <a:xfrm rot="-5400000">
              <a:off x="2741704" y="795796"/>
              <a:ext cx="258000" cy="600"/>
            </a:xfrm>
            <a:prstGeom prst="bentConnector3">
              <a:avLst>
                <a:gd fmla="val 960160" name="adj1"/>
              </a:avLst>
            </a:prstGeom>
            <a:noFill/>
            <a:ln cap="flat" cmpd="sng" w="9525">
              <a:solidFill>
                <a:srgbClr val="000000"/>
              </a:solidFill>
              <a:prstDash val="solid"/>
              <a:round/>
              <a:headEnd len="med" w="med" type="triangle"/>
              <a:tailEnd len="med" w="med" type="triangle"/>
            </a:ln>
          </p:spPr>
        </p:cxnSp>
        <p:cxnSp>
          <p:nvCxnSpPr>
            <p:cNvPr id="205" name="Google Shape;205;p14"/>
            <p:cNvCxnSpPr>
              <a:stCxn id="201" idx="2"/>
              <a:endCxn id="200" idx="0"/>
            </p:cNvCxnSpPr>
            <p:nvPr/>
          </p:nvCxnSpPr>
          <p:spPr>
            <a:xfrm>
              <a:off x="2871004" y="250067"/>
              <a:ext cx="0" cy="183300"/>
            </a:xfrm>
            <a:prstGeom prst="straightConnector1">
              <a:avLst/>
            </a:prstGeom>
            <a:noFill/>
            <a:ln cap="flat" cmpd="sng" w="9525">
              <a:solidFill>
                <a:srgbClr val="000000"/>
              </a:solidFill>
              <a:prstDash val="solid"/>
              <a:round/>
              <a:headEnd len="med" w="med" type="triangle"/>
              <a:tailEnd len="med" w="med" type="triangle"/>
            </a:ln>
          </p:spPr>
        </p:cxnSp>
        <p:sp>
          <p:nvSpPr>
            <p:cNvPr id="206" name="Google Shape;206;p14"/>
            <p:cNvSpPr txBox="1"/>
            <p:nvPr/>
          </p:nvSpPr>
          <p:spPr>
            <a:xfrm>
              <a:off x="0" y="-106833"/>
              <a:ext cx="454592" cy="430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CPU</a:t>
              </a:r>
              <a:endParaRPr b="0" i="0" sz="1800" u="none" cap="none" strike="noStrike">
                <a:solidFill>
                  <a:srgbClr val="000000"/>
                </a:solidFill>
                <a:latin typeface="PMingLiu"/>
                <a:ea typeface="PMingLiu"/>
                <a:cs typeface="PMingLiu"/>
                <a:sym typeface="PMingLiu"/>
              </a:endParaRPr>
            </a:p>
          </p:txBody>
        </p:sp>
        <p:sp>
          <p:nvSpPr>
            <p:cNvPr id="207" name="Google Shape;207;p14"/>
            <p:cNvSpPr/>
            <p:nvPr/>
          </p:nvSpPr>
          <p:spPr>
            <a:xfrm>
              <a:off x="5524895" y="-196868"/>
              <a:ext cx="555632" cy="5280785"/>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onsolas"/>
                <a:buNone/>
              </a:pPr>
              <a:r>
                <a:rPr b="0" i="0" lang="en-US" sz="1200" u="none" cap="none" strike="noStrike">
                  <a:solidFill>
                    <a:srgbClr val="000000"/>
                  </a:solidFill>
                  <a:latin typeface="Consolas"/>
                  <a:ea typeface="Consolas"/>
                  <a:cs typeface="Consolas"/>
                  <a:sym typeface="Consolas"/>
                </a:rPr>
                <a:t>Memory</a:t>
              </a:r>
              <a:endParaRPr b="0" i="0" sz="1200" u="none" cap="none" strike="noStrike">
                <a:solidFill>
                  <a:srgbClr val="FFFFFF"/>
                </a:solidFill>
                <a:latin typeface="Calibri"/>
                <a:ea typeface="Calibri"/>
                <a:cs typeface="Calibri"/>
                <a:sym typeface="Calibri"/>
              </a:endParaRPr>
            </a:p>
          </p:txBody>
        </p:sp>
        <p:cxnSp>
          <p:nvCxnSpPr>
            <p:cNvPr id="208" name="Google Shape;208;p14"/>
            <p:cNvCxnSpPr>
              <a:endCxn id="200" idx="3"/>
            </p:cNvCxnSpPr>
            <p:nvPr/>
          </p:nvCxnSpPr>
          <p:spPr>
            <a:xfrm flipH="1">
              <a:off x="5287417" y="549637"/>
              <a:ext cx="237600" cy="600"/>
            </a:xfrm>
            <a:prstGeom prst="bentConnector3">
              <a:avLst>
                <a:gd fmla="val 801326" name="adj1"/>
              </a:avLst>
            </a:prstGeom>
            <a:noFill/>
            <a:ln cap="flat" cmpd="sng" w="9525">
              <a:solidFill>
                <a:srgbClr val="A3A3A3"/>
              </a:solidFill>
              <a:prstDash val="solid"/>
              <a:round/>
              <a:headEnd len="med" w="med" type="triangle"/>
              <a:tailEnd len="med" w="med" type="triangle"/>
            </a:ln>
          </p:spPr>
        </p:cxnSp>
      </p:grpSp>
      <p:graphicFrame>
        <p:nvGraphicFramePr>
          <p:cNvPr id="209" name="Google Shape;209;p14"/>
          <p:cNvGraphicFramePr/>
          <p:nvPr/>
        </p:nvGraphicFramePr>
        <p:xfrm>
          <a:off x="1676400" y="3577866"/>
          <a:ext cx="3000000" cy="3000000"/>
        </p:xfrm>
        <a:graphic>
          <a:graphicData uri="http://schemas.openxmlformats.org/drawingml/2006/table">
            <a:tbl>
              <a:tblPr>
                <a:noFill/>
                <a:tableStyleId>{09B7D3FC-FBFD-48FF-992B-874CEE5A524E}</a:tableStyleId>
              </a:tblPr>
              <a:tblGrid>
                <a:gridCol w="1905000"/>
                <a:gridCol w="1752600"/>
              </a:tblGrid>
              <a:tr h="365750">
                <a:tc>
                  <a:txBody>
                    <a:bodyPr/>
                    <a:lstStyle/>
                    <a:p>
                      <a:pPr indent="0" lvl="0" marL="0" marR="0" rtl="0" algn="ctr">
                        <a:spcBef>
                          <a:spcPts val="0"/>
                        </a:spcBef>
                        <a:spcAft>
                          <a:spcPts val="0"/>
                        </a:spcAft>
                        <a:buNone/>
                      </a:pPr>
                      <a:r>
                        <a:rPr b="0" lang="en-US" sz="1800" u="none" cap="none" strike="noStrike">
                          <a:solidFill>
                            <a:schemeClr val="dk1"/>
                          </a:solidFill>
                        </a:rPr>
                        <a:t>EAX</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c>
                  <a:txBody>
                    <a:bodyPr/>
                    <a:lstStyle/>
                    <a:p>
                      <a:pPr indent="0" lvl="0" marL="0" marR="0" rtl="0" algn="ctr">
                        <a:spcBef>
                          <a:spcPts val="0"/>
                        </a:spcBef>
                        <a:spcAft>
                          <a:spcPts val="0"/>
                        </a:spcAft>
                        <a:buNone/>
                      </a:pPr>
                      <a:r>
                        <a:rPr b="0" lang="en-US" sz="1800" u="none" cap="none" strike="noStrike">
                          <a:solidFill>
                            <a:schemeClr val="dk1"/>
                          </a:solidFill>
                        </a:rPr>
                        <a:t>EBP</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125000">
                <a:tc>
                  <a:txBody>
                    <a:bodyPr/>
                    <a:lstStyle/>
                    <a:p>
                      <a:pPr indent="0" lvl="0" marL="0" marR="0" rtl="0" algn="ctr">
                        <a:spcBef>
                          <a:spcPts val="0"/>
                        </a:spcBef>
                        <a:spcAft>
                          <a:spcPts val="0"/>
                        </a:spcAft>
                        <a:buNone/>
                      </a:pPr>
                      <a:r>
                        <a:rPr b="0" lang="en-US" sz="1800" u="none" cap="none" strike="noStrike">
                          <a:solidFill>
                            <a:schemeClr val="dk1"/>
                          </a:solidFill>
                        </a:rPr>
                        <a:t>EBX</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c>
                  <a:txBody>
                    <a:bodyPr/>
                    <a:lstStyle/>
                    <a:p>
                      <a:pPr indent="0" lvl="0" marL="0" marR="0" rtl="0" algn="ctr">
                        <a:spcBef>
                          <a:spcPts val="0"/>
                        </a:spcBef>
                        <a:spcAft>
                          <a:spcPts val="0"/>
                        </a:spcAft>
                        <a:buNone/>
                      </a:pPr>
                      <a:r>
                        <a:rPr b="0" lang="en-US" sz="1800" u="none" cap="none" strike="noStrike">
                          <a:solidFill>
                            <a:schemeClr val="dk1"/>
                          </a:solidFill>
                        </a:rPr>
                        <a:t>ESP</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125000">
                <a:tc>
                  <a:txBody>
                    <a:bodyPr/>
                    <a:lstStyle/>
                    <a:p>
                      <a:pPr indent="0" lvl="0" marL="0" marR="0" rtl="0" algn="ctr">
                        <a:spcBef>
                          <a:spcPts val="0"/>
                        </a:spcBef>
                        <a:spcAft>
                          <a:spcPts val="0"/>
                        </a:spcAft>
                        <a:buNone/>
                      </a:pPr>
                      <a:r>
                        <a:rPr b="0" lang="en-US" sz="1800" u="none" cap="none" strike="noStrike">
                          <a:solidFill>
                            <a:schemeClr val="dk1"/>
                          </a:solidFill>
                        </a:rPr>
                        <a:t>ECX</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c>
                  <a:txBody>
                    <a:bodyPr/>
                    <a:lstStyle/>
                    <a:p>
                      <a:pPr indent="0" lvl="0" marL="0" marR="0" rtl="0" algn="ctr">
                        <a:spcBef>
                          <a:spcPts val="0"/>
                        </a:spcBef>
                        <a:spcAft>
                          <a:spcPts val="0"/>
                        </a:spcAft>
                        <a:buNone/>
                      </a:pPr>
                      <a:r>
                        <a:rPr b="0" lang="en-US" sz="1800" u="none" cap="none" strike="noStrike">
                          <a:solidFill>
                            <a:schemeClr val="dk1"/>
                          </a:solidFill>
                        </a:rPr>
                        <a:t>ESI</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125000">
                <a:tc>
                  <a:txBody>
                    <a:bodyPr/>
                    <a:lstStyle/>
                    <a:p>
                      <a:pPr indent="0" lvl="0" marL="0" marR="0" rtl="0" algn="ctr">
                        <a:spcBef>
                          <a:spcPts val="0"/>
                        </a:spcBef>
                        <a:spcAft>
                          <a:spcPts val="0"/>
                        </a:spcAft>
                        <a:buNone/>
                      </a:pPr>
                      <a:r>
                        <a:rPr b="0" lang="en-US" sz="1800" u="none" cap="none" strike="noStrike">
                          <a:solidFill>
                            <a:schemeClr val="dk1"/>
                          </a:solidFill>
                        </a:rPr>
                        <a:t>EDX</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c>
                  <a:txBody>
                    <a:bodyPr/>
                    <a:lstStyle/>
                    <a:p>
                      <a:pPr indent="0" lvl="0" marL="0" marR="0" rtl="0" algn="ctr">
                        <a:spcBef>
                          <a:spcPts val="0"/>
                        </a:spcBef>
                        <a:spcAft>
                          <a:spcPts val="0"/>
                        </a:spcAft>
                        <a:buNone/>
                      </a:pPr>
                      <a:r>
                        <a:rPr b="0" lang="en-US" sz="1800" u="none" cap="none" strike="noStrike">
                          <a:solidFill>
                            <a:schemeClr val="dk1"/>
                          </a:solidFill>
                        </a:rPr>
                        <a:t>EDI</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bl>
          </a:graphicData>
        </a:graphic>
      </p:graphicFrame>
      <p:graphicFrame>
        <p:nvGraphicFramePr>
          <p:cNvPr id="210" name="Google Shape;210;p14"/>
          <p:cNvGraphicFramePr/>
          <p:nvPr/>
        </p:nvGraphicFramePr>
        <p:xfrm>
          <a:off x="1676400" y="5350786"/>
          <a:ext cx="3000000" cy="3000000"/>
        </p:xfrm>
        <a:graphic>
          <a:graphicData uri="http://schemas.openxmlformats.org/drawingml/2006/table">
            <a:tbl>
              <a:tblPr>
                <a:noFill/>
                <a:tableStyleId>{09B7D3FC-FBFD-48FF-992B-874CEE5A524E}</a:tableStyleId>
              </a:tblPr>
              <a:tblGrid>
                <a:gridCol w="1905000"/>
              </a:tblGrid>
              <a:tr h="370850">
                <a:tc>
                  <a:txBody>
                    <a:bodyPr/>
                    <a:lstStyle/>
                    <a:p>
                      <a:pPr indent="0" lvl="0" marL="0" marR="0" rtl="0" algn="ctr">
                        <a:spcBef>
                          <a:spcPts val="0"/>
                        </a:spcBef>
                        <a:spcAft>
                          <a:spcPts val="0"/>
                        </a:spcAft>
                        <a:buNone/>
                      </a:pPr>
                      <a:r>
                        <a:rPr lang="en-US" sz="1800" u="none" cap="none" strike="noStrike">
                          <a:solidFill>
                            <a:srgbClr val="000000"/>
                          </a:solidFill>
                        </a:rPr>
                        <a:t>EIP</a:t>
                      </a:r>
                      <a:endParaRPr sz="1800" u="none" cap="none" strike="noStrike">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370850">
                <a:tc>
                  <a:txBody>
                    <a:bodyPr/>
                    <a:lstStyle/>
                    <a:p>
                      <a:pPr indent="0" lvl="0" marL="0" marR="0" rtl="0" algn="ctr">
                        <a:spcBef>
                          <a:spcPts val="0"/>
                        </a:spcBef>
                        <a:spcAft>
                          <a:spcPts val="0"/>
                        </a:spcAft>
                        <a:buNone/>
                      </a:pPr>
                      <a:r>
                        <a:rPr lang="en-US" sz="1800" u="none" cap="none" strike="noStrike">
                          <a:solidFill>
                            <a:srgbClr val="000000"/>
                          </a:solidFill>
                        </a:rPr>
                        <a:t>EFLAGS</a:t>
                      </a:r>
                      <a:endParaRPr sz="1800" u="none" cap="none" strike="noStrike">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bl>
          </a:graphicData>
        </a:graphic>
      </p:graphicFrame>
      <p:graphicFrame>
        <p:nvGraphicFramePr>
          <p:cNvPr id="211" name="Google Shape;211;p14"/>
          <p:cNvGraphicFramePr/>
          <p:nvPr/>
        </p:nvGraphicFramePr>
        <p:xfrm>
          <a:off x="6096000" y="3577866"/>
          <a:ext cx="3000000" cy="3000000"/>
        </p:xfrm>
        <a:graphic>
          <a:graphicData uri="http://schemas.openxmlformats.org/drawingml/2006/table">
            <a:tbl>
              <a:tblPr>
                <a:noFill/>
                <a:tableStyleId>{09B7D3FC-FBFD-48FF-992B-874CEE5A524E}</a:tableStyleId>
              </a:tblPr>
              <a:tblGrid>
                <a:gridCol w="1143000"/>
              </a:tblGrid>
              <a:tr h="370850">
                <a:tc>
                  <a:txBody>
                    <a:bodyPr/>
                    <a:lstStyle/>
                    <a:p>
                      <a:pPr indent="0" lvl="0" marL="0" marR="0" rtl="0" algn="ctr">
                        <a:spcBef>
                          <a:spcPts val="0"/>
                        </a:spcBef>
                        <a:spcAft>
                          <a:spcPts val="0"/>
                        </a:spcAft>
                        <a:buNone/>
                      </a:pPr>
                      <a:r>
                        <a:rPr lang="en-US" sz="1800" u="none" cap="none" strike="noStrike">
                          <a:solidFill>
                            <a:srgbClr val="000000"/>
                          </a:solidFill>
                        </a:rPr>
                        <a:t>CS</a:t>
                      </a:r>
                      <a:endParaRPr sz="1800" u="none" cap="none" strike="noStrike">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370850">
                <a:tc>
                  <a:txBody>
                    <a:bodyPr/>
                    <a:lstStyle/>
                    <a:p>
                      <a:pPr indent="0" lvl="0" marL="0" marR="0" rtl="0" algn="ctr">
                        <a:spcBef>
                          <a:spcPts val="0"/>
                        </a:spcBef>
                        <a:spcAft>
                          <a:spcPts val="0"/>
                        </a:spcAft>
                        <a:buNone/>
                      </a:pPr>
                      <a:r>
                        <a:rPr lang="en-US" sz="1800" u="none" cap="none" strike="noStrike">
                          <a:solidFill>
                            <a:srgbClr val="000000"/>
                          </a:solidFill>
                        </a:rPr>
                        <a:t>SS</a:t>
                      </a:r>
                      <a:endParaRPr sz="1800" u="none" cap="none" strike="noStrike">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370850">
                <a:tc>
                  <a:txBody>
                    <a:bodyPr/>
                    <a:lstStyle/>
                    <a:p>
                      <a:pPr indent="0" lvl="0" marL="0" marR="0" rtl="0" algn="ctr">
                        <a:spcBef>
                          <a:spcPts val="0"/>
                        </a:spcBef>
                        <a:spcAft>
                          <a:spcPts val="0"/>
                        </a:spcAft>
                        <a:buNone/>
                      </a:pPr>
                      <a:r>
                        <a:rPr lang="en-US" sz="1800" u="none" cap="none" strike="noStrike">
                          <a:solidFill>
                            <a:srgbClr val="000000"/>
                          </a:solidFill>
                        </a:rPr>
                        <a:t>DS</a:t>
                      </a:r>
                      <a:endParaRPr sz="1800" u="none" cap="none" strike="noStrike">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370850">
                <a:tc>
                  <a:txBody>
                    <a:bodyPr/>
                    <a:lstStyle/>
                    <a:p>
                      <a:pPr indent="0" lvl="0" marL="0" marR="0" rtl="0" algn="ctr">
                        <a:spcBef>
                          <a:spcPts val="0"/>
                        </a:spcBef>
                        <a:spcAft>
                          <a:spcPts val="0"/>
                        </a:spcAft>
                        <a:buNone/>
                      </a:pPr>
                      <a:r>
                        <a:rPr lang="en-US" sz="1800" u="none" cap="none" strike="noStrike">
                          <a:solidFill>
                            <a:srgbClr val="000000"/>
                          </a:solidFill>
                        </a:rPr>
                        <a:t>ES</a:t>
                      </a:r>
                      <a:endParaRPr sz="1800" u="none" cap="none" strike="noStrike">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370850">
                <a:tc>
                  <a:txBody>
                    <a:bodyPr/>
                    <a:lstStyle/>
                    <a:p>
                      <a:pPr indent="0" lvl="0" marL="0" marR="0" rtl="0" algn="ctr">
                        <a:spcBef>
                          <a:spcPts val="0"/>
                        </a:spcBef>
                        <a:spcAft>
                          <a:spcPts val="0"/>
                        </a:spcAft>
                        <a:buNone/>
                      </a:pPr>
                      <a:r>
                        <a:rPr lang="en-US" sz="1800" u="none" cap="none" strike="noStrike">
                          <a:solidFill>
                            <a:srgbClr val="000000"/>
                          </a:solidFill>
                        </a:rPr>
                        <a:t>SS</a:t>
                      </a:r>
                      <a:endParaRPr sz="1800" u="none" cap="none" strike="noStrike">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r h="370850">
                <a:tc>
                  <a:txBody>
                    <a:bodyPr/>
                    <a:lstStyle/>
                    <a:p>
                      <a:pPr indent="0" lvl="0" marL="0" marR="0" rtl="0" algn="ctr">
                        <a:spcBef>
                          <a:spcPts val="0"/>
                        </a:spcBef>
                        <a:spcAft>
                          <a:spcPts val="0"/>
                        </a:spcAft>
                        <a:buNone/>
                      </a:pPr>
                      <a:r>
                        <a:rPr lang="en-US" sz="1800" u="none" cap="none" strike="noStrike">
                          <a:solidFill>
                            <a:srgbClr val="000000"/>
                          </a:solidFill>
                        </a:rPr>
                        <a:t>GS</a:t>
                      </a:r>
                      <a:endParaRPr sz="1800" u="none" cap="none" strike="noStrike">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00D4"/>
                    </a:solidFill>
                  </a:tcPr>
                </a:tc>
              </a:tr>
            </a:tbl>
          </a:graphicData>
        </a:graphic>
      </p:graphicFrame>
      <p:sp>
        <p:nvSpPr>
          <p:cNvPr id="212" name="Google Shape;212;p14"/>
          <p:cNvSpPr txBox="1"/>
          <p:nvPr/>
        </p:nvSpPr>
        <p:spPr>
          <a:xfrm>
            <a:off x="1675512" y="3196866"/>
            <a:ext cx="36215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32-bit General-Propose Registers</a:t>
            </a:r>
            <a:endParaRPr sz="1800">
              <a:solidFill>
                <a:schemeClr val="dk1"/>
              </a:solidFill>
              <a:latin typeface="Arial"/>
              <a:ea typeface="Arial"/>
              <a:cs typeface="Arial"/>
              <a:sym typeface="Arial"/>
            </a:endParaRPr>
          </a:p>
        </p:txBody>
      </p:sp>
      <p:sp>
        <p:nvSpPr>
          <p:cNvPr id="213" name="Google Shape;213;p14"/>
          <p:cNvSpPr txBox="1"/>
          <p:nvPr/>
        </p:nvSpPr>
        <p:spPr>
          <a:xfrm>
            <a:off x="5715000" y="2927124"/>
            <a:ext cx="1828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16-bit Segment</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Registers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19" name="Google Shape;219;p1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20" name="Google Shape;220;p1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Accessing Parts of Registers</a:t>
            </a:r>
            <a:endParaRPr/>
          </a:p>
        </p:txBody>
      </p:sp>
      <p:sp>
        <p:nvSpPr>
          <p:cNvPr id="221" name="Google Shape;221;p15"/>
          <p:cNvSpPr txBox="1"/>
          <p:nvPr>
            <p:ph idx="1" type="body"/>
          </p:nvPr>
        </p:nvSpPr>
        <p:spPr>
          <a:xfrm>
            <a:off x="685800" y="1143000"/>
            <a:ext cx="7772400" cy="99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Use 8-bit name, 16-bit name, or 32-bit name</a:t>
            </a:r>
            <a:endParaRPr/>
          </a:p>
          <a:p>
            <a:pPr indent="-342900" lvl="0" marL="342900" rtl="0" algn="l">
              <a:spcBef>
                <a:spcPts val="480"/>
              </a:spcBef>
              <a:spcAft>
                <a:spcPts val="0"/>
              </a:spcAft>
              <a:buSzPts val="2400"/>
              <a:buFont typeface="Arial"/>
              <a:buChar char="•"/>
            </a:pPr>
            <a:r>
              <a:rPr lang="en-US"/>
              <a:t>Applies to EAX, EBX, ECX, and EDX</a:t>
            </a:r>
            <a:endParaRPr/>
          </a:p>
        </p:txBody>
      </p:sp>
      <p:graphicFrame>
        <p:nvGraphicFramePr>
          <p:cNvPr id="222" name="Google Shape;222;p15"/>
          <p:cNvGraphicFramePr/>
          <p:nvPr/>
        </p:nvGraphicFramePr>
        <p:xfrm>
          <a:off x="2667000" y="2209800"/>
          <a:ext cx="3657600" cy="1981200"/>
        </p:xfrm>
        <a:graphic>
          <a:graphicData uri="http://schemas.openxmlformats.org/presentationml/2006/ole">
            <mc:AlternateContent>
              <mc:Choice Requires="v">
                <p:oleObj r:id="rId4" imgH="1981200" imgW="3657600" progId="Visio.Drawing.6" spid="_x0000_s1">
                  <p:embed/>
                </p:oleObj>
              </mc:Choice>
              <mc:Fallback>
                <p:oleObj r:id="rId5" imgH="1981200" imgW="3657600" progId="Visio.Drawing.6">
                  <p:embed/>
                  <p:pic>
                    <p:nvPicPr>
                      <p:cNvPr id="222" name="Google Shape;222;p15"/>
                      <p:cNvPicPr preferRelativeResize="0"/>
                      <p:nvPr/>
                    </p:nvPicPr>
                    <p:blipFill rotWithShape="1">
                      <a:blip r:embed="rId6">
                        <a:alphaModFix/>
                      </a:blip>
                      <a:srcRect b="-1215" l="-2127" r="0" t="0"/>
                      <a:stretch/>
                    </p:blipFill>
                    <p:spPr>
                      <a:xfrm>
                        <a:off x="2667000" y="2209800"/>
                        <a:ext cx="3657600" cy="1981200"/>
                      </a:xfrm>
                      <a:prstGeom prst="rect">
                        <a:avLst/>
                      </a:prstGeom>
                      <a:solidFill>
                        <a:schemeClr val="accent1"/>
                      </a:solidFill>
                      <a:ln>
                        <a:noFill/>
                      </a:ln>
                    </p:spPr>
                  </p:pic>
                </p:oleObj>
              </mc:Fallback>
            </mc:AlternateContent>
          </a:graphicData>
        </a:graphic>
      </p:graphicFrame>
      <p:pic>
        <p:nvPicPr>
          <p:cNvPr id="223" name="Google Shape;223;p15"/>
          <p:cNvPicPr preferRelativeResize="0"/>
          <p:nvPr/>
        </p:nvPicPr>
        <p:blipFill rotWithShape="1">
          <a:blip r:embed="rId7">
            <a:alphaModFix/>
          </a:blip>
          <a:srcRect b="0" l="0" r="0" t="0"/>
          <a:stretch/>
        </p:blipFill>
        <p:spPr>
          <a:xfrm>
            <a:off x="2133600" y="4419600"/>
            <a:ext cx="4518025" cy="142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29" name="Google Shape;229;p1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30" name="Google Shape;230;p1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Index and Base Registers</a:t>
            </a:r>
            <a:endParaRPr/>
          </a:p>
        </p:txBody>
      </p:sp>
      <p:sp>
        <p:nvSpPr>
          <p:cNvPr id="231" name="Google Shape;231;p16"/>
          <p:cNvSpPr txBox="1"/>
          <p:nvPr>
            <p:ph idx="1" type="body"/>
          </p:nvPr>
        </p:nvSpPr>
        <p:spPr>
          <a:xfrm>
            <a:off x="685800" y="1447800"/>
            <a:ext cx="7772400"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Some registers have only a 16-bit name for their lower half:</a:t>
            </a:r>
            <a:endParaRPr/>
          </a:p>
        </p:txBody>
      </p:sp>
      <p:pic>
        <p:nvPicPr>
          <p:cNvPr id="232" name="Google Shape;232;p16"/>
          <p:cNvPicPr preferRelativeResize="0"/>
          <p:nvPr/>
        </p:nvPicPr>
        <p:blipFill rotWithShape="1">
          <a:blip r:embed="rId3">
            <a:alphaModFix/>
          </a:blip>
          <a:srcRect b="0" l="0" r="0" t="0"/>
          <a:stretch/>
        </p:blipFill>
        <p:spPr>
          <a:xfrm>
            <a:off x="3048000" y="2438400"/>
            <a:ext cx="2865438" cy="220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38" name="Google Shape;238;p1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39" name="Google Shape;239;p1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Some Specialized Register Uses </a:t>
            </a:r>
            <a:r>
              <a:rPr lang="en-US" sz="2400"/>
              <a:t>(1 of 2)</a:t>
            </a:r>
            <a:endParaRPr/>
          </a:p>
        </p:txBody>
      </p:sp>
      <p:sp>
        <p:nvSpPr>
          <p:cNvPr id="240" name="Google Shape;240;p17"/>
          <p:cNvSpPr txBox="1"/>
          <p:nvPr>
            <p:ph idx="1" type="body"/>
          </p:nvPr>
        </p:nvSpPr>
        <p:spPr>
          <a:xfrm>
            <a:off x="1600200" y="1447800"/>
            <a:ext cx="6019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General-Purpose</a:t>
            </a:r>
            <a:endParaRPr/>
          </a:p>
          <a:p>
            <a:pPr indent="-285750" lvl="1" marL="742950" rtl="0" algn="l">
              <a:lnSpc>
                <a:spcPct val="90000"/>
              </a:lnSpc>
              <a:spcBef>
                <a:spcPts val="440"/>
              </a:spcBef>
              <a:spcAft>
                <a:spcPts val="0"/>
              </a:spcAft>
              <a:buSzPts val="2200"/>
              <a:buFont typeface="Arial"/>
              <a:buChar char="•"/>
            </a:pPr>
            <a:r>
              <a:rPr lang="en-US"/>
              <a:t>EAX – accumulator</a:t>
            </a:r>
            <a:endParaRPr/>
          </a:p>
          <a:p>
            <a:pPr indent="-285750" lvl="1" marL="742950" rtl="0" algn="l">
              <a:lnSpc>
                <a:spcPct val="90000"/>
              </a:lnSpc>
              <a:spcBef>
                <a:spcPts val="440"/>
              </a:spcBef>
              <a:spcAft>
                <a:spcPts val="0"/>
              </a:spcAft>
              <a:buSzPts val="2200"/>
              <a:buFont typeface="Arial"/>
              <a:buChar char="•"/>
            </a:pPr>
            <a:r>
              <a:rPr lang="en-US"/>
              <a:t>ECX – loop counter</a:t>
            </a:r>
            <a:endParaRPr/>
          </a:p>
          <a:p>
            <a:pPr indent="-285750" lvl="1" marL="742950" rtl="0" algn="l">
              <a:lnSpc>
                <a:spcPct val="90000"/>
              </a:lnSpc>
              <a:spcBef>
                <a:spcPts val="440"/>
              </a:spcBef>
              <a:spcAft>
                <a:spcPts val="0"/>
              </a:spcAft>
              <a:buSzPts val="2200"/>
              <a:buFont typeface="Arial"/>
              <a:buChar char="•"/>
            </a:pPr>
            <a:r>
              <a:rPr lang="en-US"/>
              <a:t>ESP – stack pointer</a:t>
            </a:r>
            <a:endParaRPr/>
          </a:p>
          <a:p>
            <a:pPr indent="-285750" lvl="1" marL="742950" rtl="0" algn="l">
              <a:lnSpc>
                <a:spcPct val="90000"/>
              </a:lnSpc>
              <a:spcBef>
                <a:spcPts val="440"/>
              </a:spcBef>
              <a:spcAft>
                <a:spcPts val="0"/>
              </a:spcAft>
              <a:buSzPts val="2200"/>
              <a:buFont typeface="Arial"/>
              <a:buChar char="•"/>
            </a:pPr>
            <a:r>
              <a:rPr lang="en-US"/>
              <a:t>ESI, EDI – index registers</a:t>
            </a:r>
            <a:endParaRPr/>
          </a:p>
          <a:p>
            <a:pPr indent="-285750" lvl="1" marL="742950" rtl="0" algn="l">
              <a:lnSpc>
                <a:spcPct val="90000"/>
              </a:lnSpc>
              <a:spcBef>
                <a:spcPts val="440"/>
              </a:spcBef>
              <a:spcAft>
                <a:spcPts val="0"/>
              </a:spcAft>
              <a:buSzPts val="2200"/>
              <a:buFont typeface="Arial"/>
              <a:buChar char="•"/>
            </a:pPr>
            <a:r>
              <a:rPr lang="en-US"/>
              <a:t>EBP – extended frame pointer (stack)</a:t>
            </a:r>
            <a:endParaRPr/>
          </a:p>
          <a:p>
            <a:pPr indent="-342900" lvl="0" marL="342900" rtl="0" algn="l">
              <a:lnSpc>
                <a:spcPct val="90000"/>
              </a:lnSpc>
              <a:spcBef>
                <a:spcPts val="480"/>
              </a:spcBef>
              <a:spcAft>
                <a:spcPts val="0"/>
              </a:spcAft>
              <a:buSzPts val="2400"/>
              <a:buFont typeface="Arial"/>
              <a:buChar char="•"/>
            </a:pPr>
            <a:r>
              <a:rPr lang="en-US"/>
              <a:t>Segment</a:t>
            </a:r>
            <a:endParaRPr/>
          </a:p>
          <a:p>
            <a:pPr indent="-285750" lvl="1" marL="742950" rtl="0" algn="l">
              <a:lnSpc>
                <a:spcPct val="90000"/>
              </a:lnSpc>
              <a:spcBef>
                <a:spcPts val="440"/>
              </a:spcBef>
              <a:spcAft>
                <a:spcPts val="0"/>
              </a:spcAft>
              <a:buSzPts val="2200"/>
              <a:buFont typeface="Arial"/>
              <a:buChar char="•"/>
            </a:pPr>
            <a:r>
              <a:rPr lang="en-US"/>
              <a:t>CS – code segment</a:t>
            </a:r>
            <a:endParaRPr/>
          </a:p>
          <a:p>
            <a:pPr indent="-285750" lvl="1" marL="742950" rtl="0" algn="l">
              <a:lnSpc>
                <a:spcPct val="90000"/>
              </a:lnSpc>
              <a:spcBef>
                <a:spcPts val="440"/>
              </a:spcBef>
              <a:spcAft>
                <a:spcPts val="0"/>
              </a:spcAft>
              <a:buSzPts val="2200"/>
              <a:buFont typeface="Arial"/>
              <a:buChar char="•"/>
            </a:pPr>
            <a:r>
              <a:rPr lang="en-US"/>
              <a:t>DS – data segment</a:t>
            </a:r>
            <a:endParaRPr/>
          </a:p>
          <a:p>
            <a:pPr indent="-285750" lvl="1" marL="742950" rtl="0" algn="l">
              <a:lnSpc>
                <a:spcPct val="90000"/>
              </a:lnSpc>
              <a:spcBef>
                <a:spcPts val="440"/>
              </a:spcBef>
              <a:spcAft>
                <a:spcPts val="0"/>
              </a:spcAft>
              <a:buSzPts val="2200"/>
              <a:buFont typeface="Arial"/>
              <a:buChar char="•"/>
            </a:pPr>
            <a:r>
              <a:rPr lang="en-US"/>
              <a:t>SS – stack segment</a:t>
            </a:r>
            <a:endParaRPr/>
          </a:p>
          <a:p>
            <a:pPr indent="-285750" lvl="1" marL="742950" rtl="0" algn="l">
              <a:lnSpc>
                <a:spcPct val="90000"/>
              </a:lnSpc>
              <a:spcBef>
                <a:spcPts val="440"/>
              </a:spcBef>
              <a:spcAft>
                <a:spcPts val="0"/>
              </a:spcAft>
              <a:buSzPts val="2200"/>
              <a:buFont typeface="Arial"/>
              <a:buChar char="•"/>
            </a:pPr>
            <a:r>
              <a:rPr lang="en-US"/>
              <a:t>ES, FS, GS - additional segments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46" name="Google Shape;246;p1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47" name="Google Shape;247;p1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Some Specialized Register Uses </a:t>
            </a:r>
            <a:r>
              <a:rPr lang="en-US" sz="2400"/>
              <a:t>(2 of 2)</a:t>
            </a:r>
            <a:endParaRPr/>
          </a:p>
        </p:txBody>
      </p:sp>
      <p:sp>
        <p:nvSpPr>
          <p:cNvPr id="248" name="Google Shape;248;p18"/>
          <p:cNvSpPr txBox="1"/>
          <p:nvPr>
            <p:ph idx="1" type="body"/>
          </p:nvPr>
        </p:nvSpPr>
        <p:spPr>
          <a:xfrm>
            <a:off x="1447800" y="1752600"/>
            <a:ext cx="6019800" cy="2057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EIP – instruction pointer</a:t>
            </a:r>
            <a:endParaRPr/>
          </a:p>
          <a:p>
            <a:pPr indent="-342900" lvl="0" marL="342900" rtl="0" algn="l">
              <a:spcBef>
                <a:spcPts val="480"/>
              </a:spcBef>
              <a:spcAft>
                <a:spcPts val="0"/>
              </a:spcAft>
              <a:buSzPts val="2400"/>
              <a:buFont typeface="Arial"/>
              <a:buChar char="•"/>
            </a:pPr>
            <a:r>
              <a:rPr lang="en-US"/>
              <a:t>EFLAGS</a:t>
            </a:r>
            <a:endParaRPr/>
          </a:p>
          <a:p>
            <a:pPr indent="-285750" lvl="1" marL="742950" rtl="0" algn="l">
              <a:spcBef>
                <a:spcPts val="440"/>
              </a:spcBef>
              <a:spcAft>
                <a:spcPts val="0"/>
              </a:spcAft>
              <a:buSzPts val="2200"/>
              <a:buFont typeface="Arial"/>
              <a:buChar char="•"/>
            </a:pPr>
            <a:r>
              <a:rPr lang="en-US"/>
              <a:t>status and control flags</a:t>
            </a:r>
            <a:endParaRPr/>
          </a:p>
          <a:p>
            <a:pPr indent="-285750" lvl="1" marL="742950" rtl="0" algn="l">
              <a:spcBef>
                <a:spcPts val="440"/>
              </a:spcBef>
              <a:spcAft>
                <a:spcPts val="0"/>
              </a:spcAft>
              <a:buSzPts val="2200"/>
              <a:buFont typeface="Arial"/>
              <a:buChar char="•"/>
            </a:pPr>
            <a:r>
              <a:rPr lang="en-US"/>
              <a:t>each flag is a single binary bit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54" name="Google Shape;254;p1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55" name="Google Shape;255;p1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Status Flags</a:t>
            </a:r>
            <a:endParaRPr sz="2400"/>
          </a:p>
        </p:txBody>
      </p:sp>
      <p:sp>
        <p:nvSpPr>
          <p:cNvPr id="256" name="Google Shape;256;p19"/>
          <p:cNvSpPr txBox="1"/>
          <p:nvPr>
            <p:ph idx="1" type="body"/>
          </p:nvPr>
        </p:nvSpPr>
        <p:spPr>
          <a:xfrm>
            <a:off x="1219200" y="1066800"/>
            <a:ext cx="67818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60000"/>
              </a:lnSpc>
              <a:spcBef>
                <a:spcPts val="0"/>
              </a:spcBef>
              <a:spcAft>
                <a:spcPts val="0"/>
              </a:spcAft>
              <a:buClr>
                <a:schemeClr val="lt1"/>
              </a:buClr>
              <a:buSzPts val="2400"/>
              <a:buFont typeface="Arial"/>
              <a:buChar char="•"/>
            </a:pPr>
            <a:r>
              <a:rPr lang="en-US"/>
              <a:t>Carry (bit 0)</a:t>
            </a:r>
            <a:endParaRPr/>
          </a:p>
          <a:p>
            <a:pPr indent="-285750" lvl="1" marL="742950" rtl="0" algn="l">
              <a:lnSpc>
                <a:spcPct val="60000"/>
              </a:lnSpc>
              <a:spcBef>
                <a:spcPts val="1100"/>
              </a:spcBef>
              <a:spcAft>
                <a:spcPts val="0"/>
              </a:spcAft>
              <a:buClr>
                <a:schemeClr val="lt1"/>
              </a:buClr>
              <a:buSzPts val="2200"/>
              <a:buFont typeface="Arial"/>
              <a:buChar char="•"/>
            </a:pPr>
            <a:r>
              <a:rPr lang="en-US"/>
              <a:t>unsigned arithmetic out of range</a:t>
            </a:r>
            <a:endParaRPr/>
          </a:p>
          <a:p>
            <a:pPr indent="-342900" lvl="0" marL="342900" rtl="0" algn="l">
              <a:lnSpc>
                <a:spcPct val="60000"/>
              </a:lnSpc>
              <a:spcBef>
                <a:spcPts val="1200"/>
              </a:spcBef>
              <a:spcAft>
                <a:spcPts val="0"/>
              </a:spcAft>
              <a:buClr>
                <a:schemeClr val="lt1"/>
              </a:buClr>
              <a:buSzPts val="2400"/>
              <a:buFont typeface="Arial"/>
              <a:buChar char="•"/>
            </a:pPr>
            <a:r>
              <a:rPr lang="en-US"/>
              <a:t>Overflow (bit 11)</a:t>
            </a:r>
            <a:endParaRPr/>
          </a:p>
          <a:p>
            <a:pPr indent="-285750" lvl="1" marL="742950" rtl="0" algn="l">
              <a:lnSpc>
                <a:spcPct val="60000"/>
              </a:lnSpc>
              <a:spcBef>
                <a:spcPts val="1100"/>
              </a:spcBef>
              <a:spcAft>
                <a:spcPts val="0"/>
              </a:spcAft>
              <a:buClr>
                <a:schemeClr val="lt1"/>
              </a:buClr>
              <a:buSzPts val="2200"/>
              <a:buFont typeface="Arial"/>
              <a:buChar char="•"/>
            </a:pPr>
            <a:r>
              <a:rPr lang="en-US"/>
              <a:t>signed arithmetic out of range</a:t>
            </a:r>
            <a:endParaRPr/>
          </a:p>
          <a:p>
            <a:pPr indent="-342900" lvl="0" marL="342900" rtl="0" algn="l">
              <a:lnSpc>
                <a:spcPct val="60000"/>
              </a:lnSpc>
              <a:spcBef>
                <a:spcPts val="1200"/>
              </a:spcBef>
              <a:spcAft>
                <a:spcPts val="0"/>
              </a:spcAft>
              <a:buClr>
                <a:schemeClr val="lt1"/>
              </a:buClr>
              <a:buSzPts val="2400"/>
              <a:buFont typeface="Arial"/>
              <a:buChar char="•"/>
            </a:pPr>
            <a:r>
              <a:rPr lang="en-US"/>
              <a:t>Sign (bit 7)</a:t>
            </a:r>
            <a:endParaRPr/>
          </a:p>
          <a:p>
            <a:pPr indent="-285750" lvl="1" marL="742950" rtl="0" algn="l">
              <a:lnSpc>
                <a:spcPct val="60000"/>
              </a:lnSpc>
              <a:spcBef>
                <a:spcPts val="1100"/>
              </a:spcBef>
              <a:spcAft>
                <a:spcPts val="0"/>
              </a:spcAft>
              <a:buClr>
                <a:schemeClr val="lt1"/>
              </a:buClr>
              <a:buSzPts val="2200"/>
              <a:buFont typeface="Arial"/>
              <a:buChar char="•"/>
            </a:pPr>
            <a:r>
              <a:rPr lang="en-US"/>
              <a:t>result is negative</a:t>
            </a:r>
            <a:endParaRPr/>
          </a:p>
          <a:p>
            <a:pPr indent="-342900" lvl="0" marL="342900" rtl="0" algn="l">
              <a:lnSpc>
                <a:spcPct val="60000"/>
              </a:lnSpc>
              <a:spcBef>
                <a:spcPts val="1200"/>
              </a:spcBef>
              <a:spcAft>
                <a:spcPts val="0"/>
              </a:spcAft>
              <a:buClr>
                <a:schemeClr val="lt1"/>
              </a:buClr>
              <a:buSzPts val="2400"/>
              <a:buFont typeface="Arial"/>
              <a:buChar char="•"/>
            </a:pPr>
            <a:r>
              <a:rPr lang="en-US"/>
              <a:t>Zero (bit 6)</a:t>
            </a:r>
            <a:endParaRPr/>
          </a:p>
          <a:p>
            <a:pPr indent="-285750" lvl="1" marL="742950" rtl="0" algn="l">
              <a:lnSpc>
                <a:spcPct val="60000"/>
              </a:lnSpc>
              <a:spcBef>
                <a:spcPts val="1100"/>
              </a:spcBef>
              <a:spcAft>
                <a:spcPts val="0"/>
              </a:spcAft>
              <a:buClr>
                <a:schemeClr val="lt1"/>
              </a:buClr>
              <a:buSzPts val="2200"/>
              <a:buFont typeface="Arial"/>
              <a:buChar char="•"/>
            </a:pPr>
            <a:r>
              <a:rPr lang="en-US"/>
              <a:t>result is zero</a:t>
            </a:r>
            <a:endParaRPr/>
          </a:p>
          <a:p>
            <a:pPr indent="-342900" lvl="0" marL="342900" rtl="0" algn="l">
              <a:lnSpc>
                <a:spcPct val="60000"/>
              </a:lnSpc>
              <a:spcBef>
                <a:spcPts val="1200"/>
              </a:spcBef>
              <a:spcAft>
                <a:spcPts val="0"/>
              </a:spcAft>
              <a:buClr>
                <a:schemeClr val="lt1"/>
              </a:buClr>
              <a:buSzPts val="2400"/>
              <a:buFont typeface="Arial"/>
              <a:buChar char="•"/>
            </a:pPr>
            <a:r>
              <a:rPr lang="en-US"/>
              <a:t>Auxiliary Carry (bit 4)</a:t>
            </a:r>
            <a:endParaRPr/>
          </a:p>
          <a:p>
            <a:pPr indent="-285750" lvl="1" marL="742950" rtl="0" algn="l">
              <a:lnSpc>
                <a:spcPct val="60000"/>
              </a:lnSpc>
              <a:spcBef>
                <a:spcPts val="1100"/>
              </a:spcBef>
              <a:spcAft>
                <a:spcPts val="0"/>
              </a:spcAft>
              <a:buClr>
                <a:schemeClr val="lt1"/>
              </a:buClr>
              <a:buSzPts val="2200"/>
              <a:buFont typeface="Arial"/>
              <a:buChar char="•"/>
            </a:pPr>
            <a:r>
              <a:rPr lang="en-US"/>
              <a:t>carry from bit 3 to bit 4</a:t>
            </a:r>
            <a:endParaRPr/>
          </a:p>
          <a:p>
            <a:pPr indent="-342900" lvl="0" marL="342900" rtl="0" algn="l">
              <a:lnSpc>
                <a:spcPct val="60000"/>
              </a:lnSpc>
              <a:spcBef>
                <a:spcPts val="1200"/>
              </a:spcBef>
              <a:spcAft>
                <a:spcPts val="0"/>
              </a:spcAft>
              <a:buClr>
                <a:schemeClr val="lt1"/>
              </a:buClr>
              <a:buSzPts val="2400"/>
              <a:buFont typeface="Arial"/>
              <a:buChar char="•"/>
            </a:pPr>
            <a:r>
              <a:rPr lang="en-US"/>
              <a:t>Parity (bit 2)</a:t>
            </a:r>
            <a:endParaRPr/>
          </a:p>
          <a:p>
            <a:pPr indent="-285750" lvl="1" marL="742950" rtl="0" algn="l">
              <a:lnSpc>
                <a:spcPct val="60000"/>
              </a:lnSpc>
              <a:spcBef>
                <a:spcPts val="1100"/>
              </a:spcBef>
              <a:spcAft>
                <a:spcPts val="0"/>
              </a:spcAft>
              <a:buClr>
                <a:schemeClr val="lt1"/>
              </a:buClr>
              <a:buSzPts val="2200"/>
              <a:buFont typeface="Arial"/>
              <a:buChar char="•"/>
            </a:pPr>
            <a:r>
              <a:rPr lang="en-US"/>
              <a:t>sum of 1 bits is an even number</a:t>
            </a:r>
            <a:endParaRPr/>
          </a:p>
        </p:txBody>
      </p:sp>
      <p:graphicFrame>
        <p:nvGraphicFramePr>
          <p:cNvPr id="257" name="Google Shape;257;p19"/>
          <p:cNvGraphicFramePr/>
          <p:nvPr/>
        </p:nvGraphicFramePr>
        <p:xfrm>
          <a:off x="1135202" y="5638800"/>
          <a:ext cx="3000000" cy="3000000"/>
        </p:xfrm>
        <a:graphic>
          <a:graphicData uri="http://schemas.openxmlformats.org/drawingml/2006/table">
            <a:tbl>
              <a:tblPr>
                <a:noFill/>
                <a:tableStyleId>{09B7D3FC-FBFD-48FF-992B-874CEE5A524E}</a:tableStyleId>
              </a:tblPr>
              <a:tblGrid>
                <a:gridCol w="502575"/>
                <a:gridCol w="502575"/>
                <a:gridCol w="502575"/>
                <a:gridCol w="502575"/>
                <a:gridCol w="502575"/>
                <a:gridCol w="502575"/>
                <a:gridCol w="502575"/>
                <a:gridCol w="502575"/>
                <a:gridCol w="502575"/>
                <a:gridCol w="502575"/>
                <a:gridCol w="502575"/>
                <a:gridCol w="502575"/>
                <a:gridCol w="1215775"/>
              </a:tblGrid>
              <a:tr h="22860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OF</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SF</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ZF</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AF</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PF</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CF</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rPr lang="en-US" sz="1800">
                          <a:solidFill>
                            <a:schemeClr val="lt1"/>
                          </a:solidFill>
                        </a:rPr>
                        <a:t>EFLAGS</a:t>
                      </a:r>
                      <a:endParaRPr sz="1800">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2250">
                <a:tc>
                  <a:txBody>
                    <a:bodyPr/>
                    <a:lstStyle/>
                    <a:p>
                      <a:pPr indent="0" lvl="0" marL="0" marR="0" rtl="0" algn="ctr">
                        <a:spcBef>
                          <a:spcPts val="0"/>
                        </a:spcBef>
                        <a:spcAft>
                          <a:spcPts val="0"/>
                        </a:spcAft>
                        <a:buNone/>
                      </a:pPr>
                      <a:r>
                        <a:rPr lang="en-US" sz="1800">
                          <a:solidFill>
                            <a:schemeClr val="lt1"/>
                          </a:solidFill>
                        </a:rPr>
                        <a:t>31</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11</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7</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6</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Arial"/>
                        <a:buNone/>
                      </a:pPr>
                      <a:r>
                        <a:rPr lang="en-US" sz="1800">
                          <a:solidFill>
                            <a:schemeClr val="lt1"/>
                          </a:solidFill>
                        </a:rPr>
                        <a:t>…</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4</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2</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Arial"/>
                        <a:buNone/>
                      </a:pPr>
                      <a:r>
                        <a:rPr lang="en-US" sz="1800">
                          <a:solidFill>
                            <a:schemeClr val="lt1"/>
                          </a:solidFill>
                        </a:rPr>
                        <a:t>…</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lt1"/>
                          </a:solidFill>
                        </a:rPr>
                        <a:t>0</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alpha val="0"/>
                        </a:scheme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89" name="Google Shape;89;p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90" name="Google Shape;90;p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Chapter Overview</a:t>
            </a:r>
            <a:endParaRPr/>
          </a:p>
        </p:txBody>
      </p:sp>
      <p:sp>
        <p:nvSpPr>
          <p:cNvPr id="91" name="Google Shape;91;p2"/>
          <p:cNvSpPr txBox="1"/>
          <p:nvPr>
            <p:ph idx="1" type="body"/>
          </p:nvPr>
        </p:nvSpPr>
        <p:spPr>
          <a:xfrm>
            <a:off x="1981200" y="1600200"/>
            <a:ext cx="61722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Font typeface="Arial"/>
              <a:buChar char="•"/>
            </a:pPr>
            <a:r>
              <a:rPr lang="en-US" sz="2200"/>
              <a:t>General Concepts</a:t>
            </a:r>
            <a:endParaRPr sz="2200"/>
          </a:p>
          <a:p>
            <a:pPr indent="-342900" lvl="0" marL="342900" rtl="0" algn="l">
              <a:spcBef>
                <a:spcPts val="440"/>
              </a:spcBef>
              <a:spcAft>
                <a:spcPts val="0"/>
              </a:spcAft>
              <a:buSzPts val="2200"/>
              <a:buFont typeface="Arial"/>
              <a:buChar char="•"/>
            </a:pPr>
            <a:r>
              <a:rPr lang="en-US" sz="2200"/>
              <a:t>IA-32 Processor Architecture</a:t>
            </a:r>
            <a:endParaRPr/>
          </a:p>
          <a:p>
            <a:pPr indent="-285750" lvl="1" marL="742950" rtl="0" algn="l">
              <a:spcBef>
                <a:spcPts val="440"/>
              </a:spcBef>
              <a:spcAft>
                <a:spcPts val="0"/>
              </a:spcAft>
              <a:buSzPts val="2200"/>
              <a:buFont typeface="Arial"/>
              <a:buChar char="•"/>
            </a:pPr>
            <a:r>
              <a:rPr lang="en-US"/>
              <a:t>Modes of operation</a:t>
            </a:r>
            <a:endParaRPr/>
          </a:p>
          <a:p>
            <a:pPr indent="-285750" lvl="1" marL="742950" rtl="0" algn="l">
              <a:spcBef>
                <a:spcPts val="440"/>
              </a:spcBef>
              <a:spcAft>
                <a:spcPts val="0"/>
              </a:spcAft>
              <a:buSzPts val="2200"/>
              <a:buFont typeface="Arial"/>
              <a:buChar char="•"/>
            </a:pPr>
            <a:r>
              <a:rPr lang="en-US"/>
              <a:t>Basic execution environment</a:t>
            </a:r>
            <a:endParaRPr sz="2000"/>
          </a:p>
          <a:p>
            <a:pPr indent="-342900" lvl="0" marL="342900" rtl="0" algn="l">
              <a:spcBef>
                <a:spcPts val="440"/>
              </a:spcBef>
              <a:spcAft>
                <a:spcPts val="0"/>
              </a:spcAft>
              <a:buSzPts val="2200"/>
              <a:buFont typeface="Arial"/>
              <a:buChar char="•"/>
            </a:pPr>
            <a:r>
              <a:rPr lang="en-US" sz="2200"/>
              <a:t>IA-32 Memory Management</a:t>
            </a:r>
            <a:endParaRPr/>
          </a:p>
          <a:p>
            <a:pPr indent="-285750" lvl="1" marL="742950" rtl="0" algn="l">
              <a:spcBef>
                <a:spcPts val="400"/>
              </a:spcBef>
              <a:spcAft>
                <a:spcPts val="0"/>
              </a:spcAft>
              <a:buSzPts val="2000"/>
              <a:buFont typeface="Arial"/>
              <a:buChar char="•"/>
            </a:pPr>
            <a:r>
              <a:rPr lang="en-US" sz="2000"/>
              <a:t>Protected Mode</a:t>
            </a:r>
            <a:endParaRPr sz="2000"/>
          </a:p>
          <a:p>
            <a:pPr indent="-342900" lvl="0" marL="342900" rtl="0" algn="l">
              <a:spcBef>
                <a:spcPts val="440"/>
              </a:spcBef>
              <a:spcAft>
                <a:spcPts val="0"/>
              </a:spcAft>
              <a:buSzPts val="2200"/>
              <a:buFont typeface="Arial"/>
              <a:buChar char="•"/>
            </a:pPr>
            <a:r>
              <a:rPr lang="en-US" sz="2200"/>
              <a:t>64-bit Processors</a:t>
            </a:r>
            <a:endParaRPr sz="2200"/>
          </a:p>
          <a:p>
            <a:pPr indent="-342900" lvl="0" marL="342900" rtl="0" algn="l">
              <a:spcBef>
                <a:spcPts val="440"/>
              </a:spcBef>
              <a:spcAft>
                <a:spcPts val="0"/>
              </a:spcAft>
              <a:buSzPts val="2200"/>
              <a:buFont typeface="Arial"/>
              <a:buChar char="•"/>
            </a:pPr>
            <a:r>
              <a:rPr lang="en-US" sz="2200"/>
              <a:t>Components of an IA-32 Microcomputer</a:t>
            </a:r>
            <a:endParaRPr sz="2200"/>
          </a:p>
          <a:p>
            <a:pPr indent="-342900" lvl="0" marL="342900" rtl="0" algn="l">
              <a:spcBef>
                <a:spcPts val="440"/>
              </a:spcBef>
              <a:spcAft>
                <a:spcPts val="0"/>
              </a:spcAft>
              <a:buSzPts val="2200"/>
              <a:buFont typeface="Arial"/>
              <a:buChar char="•"/>
            </a:pPr>
            <a:r>
              <a:rPr lang="en-US" sz="2200"/>
              <a:t>Input-Output System</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63" name="Google Shape;263;p2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64" name="Google Shape;264;p2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Floating-Point, MMX, XMM Registers</a:t>
            </a:r>
            <a:endParaRPr/>
          </a:p>
        </p:txBody>
      </p:sp>
      <p:sp>
        <p:nvSpPr>
          <p:cNvPr id="265" name="Google Shape;265;p20"/>
          <p:cNvSpPr txBox="1"/>
          <p:nvPr>
            <p:ph idx="1" type="body"/>
          </p:nvPr>
        </p:nvSpPr>
        <p:spPr>
          <a:xfrm>
            <a:off x="381000" y="1447800"/>
            <a:ext cx="54102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2000"/>
              <a:buFont typeface="Arial"/>
              <a:buChar char="•"/>
            </a:pPr>
            <a:r>
              <a:rPr lang="en-US" sz="2000"/>
              <a:t>Eight 80-bit floating-point data registers</a:t>
            </a:r>
            <a:endParaRPr/>
          </a:p>
          <a:p>
            <a:pPr indent="-285750" lvl="1" marL="742950" rtl="0" algn="l">
              <a:lnSpc>
                <a:spcPct val="110000"/>
              </a:lnSpc>
              <a:spcBef>
                <a:spcPts val="480"/>
              </a:spcBef>
              <a:spcAft>
                <a:spcPts val="0"/>
              </a:spcAft>
              <a:buSzPts val="2400"/>
              <a:buFont typeface="Arial"/>
              <a:buChar char="•"/>
            </a:pPr>
            <a:r>
              <a:rPr lang="en-US" sz="2400"/>
              <a:t>ST(0), ST(1), . . . , ST(7)</a:t>
            </a:r>
            <a:endParaRPr/>
          </a:p>
          <a:p>
            <a:pPr indent="-285750" lvl="1" marL="742950" rtl="0" algn="l">
              <a:lnSpc>
                <a:spcPct val="110000"/>
              </a:lnSpc>
              <a:spcBef>
                <a:spcPts val="480"/>
              </a:spcBef>
              <a:spcAft>
                <a:spcPts val="0"/>
              </a:spcAft>
              <a:buSzPts val="2400"/>
              <a:buFont typeface="Arial"/>
              <a:buChar char="•"/>
            </a:pPr>
            <a:r>
              <a:rPr lang="en-US" sz="2400"/>
              <a:t>arranged in a stack</a:t>
            </a:r>
            <a:endParaRPr/>
          </a:p>
          <a:p>
            <a:pPr indent="-285750" lvl="1" marL="742950" rtl="0" algn="l">
              <a:lnSpc>
                <a:spcPct val="110000"/>
              </a:lnSpc>
              <a:spcBef>
                <a:spcPts val="480"/>
              </a:spcBef>
              <a:spcAft>
                <a:spcPts val="0"/>
              </a:spcAft>
              <a:buSzPts val="2400"/>
              <a:buFont typeface="Arial"/>
              <a:buChar char="•"/>
            </a:pPr>
            <a:r>
              <a:rPr lang="en-US" sz="2400"/>
              <a:t>used for all floating-point arithmetic</a:t>
            </a:r>
            <a:endParaRPr/>
          </a:p>
          <a:p>
            <a:pPr indent="-342900" lvl="0" marL="342900" rtl="0" algn="l">
              <a:lnSpc>
                <a:spcPct val="110000"/>
              </a:lnSpc>
              <a:spcBef>
                <a:spcPts val="400"/>
              </a:spcBef>
              <a:spcAft>
                <a:spcPts val="0"/>
              </a:spcAft>
              <a:buSzPts val="2000"/>
              <a:buFont typeface="Arial"/>
              <a:buChar char="•"/>
            </a:pPr>
            <a:r>
              <a:rPr lang="en-US" sz="2000"/>
              <a:t>Eight 64-bit MMX registers</a:t>
            </a:r>
            <a:endParaRPr/>
          </a:p>
          <a:p>
            <a:pPr indent="-342900" lvl="0" marL="342900" rtl="0" algn="l">
              <a:lnSpc>
                <a:spcPct val="110000"/>
              </a:lnSpc>
              <a:spcBef>
                <a:spcPts val="400"/>
              </a:spcBef>
              <a:spcAft>
                <a:spcPts val="0"/>
              </a:spcAft>
              <a:buSzPts val="2000"/>
              <a:buFont typeface="Arial"/>
              <a:buChar char="•"/>
            </a:pPr>
            <a:r>
              <a:rPr lang="en-US" sz="2000"/>
              <a:t>Eight 128-bit XMM registers for single-instruction multiple-data (SIMD) operations</a:t>
            </a:r>
            <a:endParaRPr/>
          </a:p>
        </p:txBody>
      </p:sp>
      <p:graphicFrame>
        <p:nvGraphicFramePr>
          <p:cNvPr id="266" name="Google Shape;266;p20"/>
          <p:cNvGraphicFramePr/>
          <p:nvPr/>
        </p:nvGraphicFramePr>
        <p:xfrm>
          <a:off x="5943600" y="1371600"/>
          <a:ext cx="2438400" cy="3505200"/>
        </p:xfrm>
        <a:graphic>
          <a:graphicData uri="http://schemas.openxmlformats.org/presentationml/2006/ole">
            <mc:AlternateContent>
              <mc:Choice Requires="v">
                <p:oleObj r:id="rId4" imgH="3505200" imgW="2438400" progId="Visio.Drawing.6" spid="_x0000_s1">
                  <p:embed/>
                </p:oleObj>
              </mc:Choice>
              <mc:Fallback>
                <p:oleObj r:id="rId5" imgH="3505200" imgW="2438400" progId="Visio.Drawing.6">
                  <p:embed/>
                  <p:pic>
                    <p:nvPicPr>
                      <p:cNvPr id="266" name="Google Shape;266;p20"/>
                      <p:cNvPicPr preferRelativeResize="0"/>
                      <p:nvPr/>
                    </p:nvPicPr>
                    <p:blipFill rotWithShape="1">
                      <a:blip r:embed="rId6">
                        <a:alphaModFix/>
                      </a:blip>
                      <a:srcRect b="19445" l="12753" r="58098" t="8989"/>
                      <a:stretch/>
                    </p:blipFill>
                    <p:spPr>
                      <a:xfrm>
                        <a:off x="5943600" y="1371600"/>
                        <a:ext cx="2438400" cy="3505200"/>
                      </a:xfrm>
                      <a:prstGeom prst="rect">
                        <a:avLst/>
                      </a:prstGeom>
                      <a:noFill/>
                      <a:ln>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272" name="Google Shape;272;p2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273" name="Google Shape;273;p2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274" name="Google Shape;274;p21"/>
          <p:cNvSpPr txBox="1"/>
          <p:nvPr>
            <p:ph idx="1" type="body"/>
          </p:nvPr>
        </p:nvSpPr>
        <p:spPr>
          <a:xfrm>
            <a:off x="1981200" y="1600200"/>
            <a:ext cx="6172200" cy="297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Font typeface="Arial"/>
              <a:buChar char="•"/>
            </a:pPr>
            <a:r>
              <a:rPr lang="en-US" sz="2200"/>
              <a:t>General Concepts</a:t>
            </a:r>
            <a:endParaRPr/>
          </a:p>
          <a:p>
            <a:pPr indent="-342900" lvl="0" marL="342900" rtl="0" algn="l">
              <a:spcBef>
                <a:spcPts val="440"/>
              </a:spcBef>
              <a:spcAft>
                <a:spcPts val="0"/>
              </a:spcAft>
              <a:buSzPts val="2200"/>
              <a:buFont typeface="Arial"/>
              <a:buChar char="•"/>
            </a:pPr>
            <a:r>
              <a:rPr lang="en-US" sz="2200"/>
              <a:t>IA-32 Processor Architecture</a:t>
            </a:r>
            <a:endParaRPr/>
          </a:p>
          <a:p>
            <a:pPr indent="-342900" lvl="0" marL="342900" rtl="0" algn="l">
              <a:spcBef>
                <a:spcPts val="440"/>
              </a:spcBef>
              <a:spcAft>
                <a:spcPts val="0"/>
              </a:spcAft>
              <a:buSzPts val="2200"/>
              <a:buFont typeface="Arial"/>
              <a:buChar char="•"/>
            </a:pPr>
            <a:r>
              <a:rPr b="1" lang="en-US" sz="2200">
                <a:solidFill>
                  <a:schemeClr val="lt2"/>
                </a:solidFill>
              </a:rPr>
              <a:t>IA-32 Memory Management</a:t>
            </a:r>
            <a:endParaRPr/>
          </a:p>
          <a:p>
            <a:pPr indent="-342900" lvl="0" marL="342900" rtl="0" algn="l">
              <a:spcBef>
                <a:spcPts val="440"/>
              </a:spcBef>
              <a:spcAft>
                <a:spcPts val="0"/>
              </a:spcAft>
              <a:buSzPts val="2200"/>
              <a:buFont typeface="Arial"/>
              <a:buChar char="•"/>
            </a:pPr>
            <a:r>
              <a:rPr lang="en-US" sz="2200"/>
              <a:t>64-Bit Processors</a:t>
            </a:r>
            <a:endParaRPr/>
          </a:p>
          <a:p>
            <a:pPr indent="-342900" lvl="0" marL="342900" rtl="0" algn="l">
              <a:spcBef>
                <a:spcPts val="440"/>
              </a:spcBef>
              <a:spcAft>
                <a:spcPts val="0"/>
              </a:spcAft>
              <a:buSzPts val="2200"/>
              <a:buFont typeface="Arial"/>
              <a:buChar char="•"/>
            </a:pPr>
            <a:r>
              <a:rPr lang="en-US" sz="2200"/>
              <a:t>Components of an IA-32 Microcomputer</a:t>
            </a:r>
            <a:endParaRPr/>
          </a:p>
          <a:p>
            <a:pPr indent="-342900" lvl="0" marL="342900" rtl="0" algn="l">
              <a:spcBef>
                <a:spcPts val="440"/>
              </a:spcBef>
              <a:spcAft>
                <a:spcPts val="0"/>
              </a:spcAft>
              <a:buSzPts val="2200"/>
              <a:buFont typeface="Arial"/>
              <a:buChar char="•"/>
            </a:pPr>
            <a:r>
              <a:rPr lang="en-US" sz="2200"/>
              <a:t>Input-Output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US"/>
              <a:t>Irvine, Kip R. Assembly Language for x86 Processors 7/e, 2015.</a:t>
            </a:r>
            <a:endParaRPr/>
          </a:p>
        </p:txBody>
      </p:sp>
      <p:sp>
        <p:nvSpPr>
          <p:cNvPr id="280" name="Google Shape;280;p2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IA-32 Memory Management</a:t>
            </a:r>
            <a:endParaRPr/>
          </a:p>
        </p:txBody>
      </p:sp>
      <p:sp>
        <p:nvSpPr>
          <p:cNvPr id="282" name="Google Shape;282;p22"/>
          <p:cNvSpPr txBox="1"/>
          <p:nvPr>
            <p:ph idx="1" type="body"/>
          </p:nvPr>
        </p:nvSpPr>
        <p:spPr>
          <a:xfrm>
            <a:off x="1828800" y="1600200"/>
            <a:ext cx="6019800"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Real-Address mode</a:t>
            </a:r>
            <a:endParaRPr/>
          </a:p>
          <a:p>
            <a:pPr indent="-342900" lvl="0" marL="342900" rtl="0" algn="l">
              <a:spcBef>
                <a:spcPts val="480"/>
              </a:spcBef>
              <a:spcAft>
                <a:spcPts val="0"/>
              </a:spcAft>
              <a:buSzPts val="2400"/>
              <a:buFont typeface="Arial"/>
              <a:buChar char="•"/>
            </a:pPr>
            <a:r>
              <a:rPr lang="en-US"/>
              <a:t>Protected mode</a:t>
            </a:r>
            <a:endParaRPr/>
          </a:p>
          <a:p>
            <a:pPr indent="-190500" lvl="0" marL="342900" rtl="0" algn="l">
              <a:spcBef>
                <a:spcPts val="480"/>
              </a:spcBef>
              <a:spcAft>
                <a:spcPts val="0"/>
              </a:spcAft>
              <a:buSzPts val="2400"/>
              <a:buFont typeface="Arial"/>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US"/>
              <a:t>Irvine, Kip R. Assembly Language for Intel-Based Computers 5/e, 2007.</a:t>
            </a:r>
            <a:endParaRPr/>
          </a:p>
        </p:txBody>
      </p:sp>
      <p:sp>
        <p:nvSpPr>
          <p:cNvPr id="289" name="Google Shape;289;p23"/>
          <p:cNvSpPr txBox="1"/>
          <p:nvPr>
            <p:ph idx="12" type="sldNum"/>
          </p:nvPr>
        </p:nvSpPr>
        <p:spPr>
          <a:xfrm>
            <a:off x="9995919" y="6204724"/>
            <a:ext cx="990600" cy="3810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2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Real-address mode</a:t>
            </a:r>
            <a:endParaRPr/>
          </a:p>
        </p:txBody>
      </p:sp>
      <p:graphicFrame>
        <p:nvGraphicFramePr>
          <p:cNvPr id="291" name="Google Shape;291;p23"/>
          <p:cNvGraphicFramePr/>
          <p:nvPr/>
        </p:nvGraphicFramePr>
        <p:xfrm>
          <a:off x="1752599" y="1962670"/>
          <a:ext cx="6463144" cy="4324350"/>
        </p:xfrm>
        <a:graphic>
          <a:graphicData uri="http://schemas.openxmlformats.org/presentationml/2006/ole">
            <mc:AlternateContent>
              <mc:Choice Requires="v">
                <p:oleObj r:id="rId4" imgH="4324350" imgW="6463144" progId="Visio.Drawing.6" spid="_x0000_s1">
                  <p:embed/>
                </p:oleObj>
              </mc:Choice>
              <mc:Fallback>
                <p:oleObj r:id="rId5" imgH="4324350" imgW="6463144" progId="Visio.Drawing.6">
                  <p:embed/>
                  <p:pic>
                    <p:nvPicPr>
                      <p:cNvPr id="291" name="Google Shape;291;p23"/>
                      <p:cNvPicPr preferRelativeResize="0"/>
                      <p:nvPr/>
                    </p:nvPicPr>
                    <p:blipFill rotWithShape="1">
                      <a:blip r:embed="rId6">
                        <a:alphaModFix/>
                      </a:blip>
                      <a:srcRect b="0" l="-1613" r="0" t="-1999"/>
                      <a:stretch/>
                    </p:blipFill>
                    <p:spPr>
                      <a:xfrm>
                        <a:off x="1752599" y="1962670"/>
                        <a:ext cx="6463144" cy="4324350"/>
                      </a:xfrm>
                      <a:prstGeom prst="rect">
                        <a:avLst/>
                      </a:prstGeom>
                      <a:solidFill>
                        <a:schemeClr val="accent1"/>
                      </a:solidFill>
                      <a:ln>
                        <a:noFill/>
                      </a:ln>
                    </p:spPr>
                  </p:pic>
                </p:oleObj>
              </mc:Fallback>
            </mc:AlternateContent>
          </a:graphicData>
        </a:graphic>
      </p:graphicFrame>
      <p:sp>
        <p:nvSpPr>
          <p:cNvPr id="292" name="Google Shape;292;p23"/>
          <p:cNvSpPr txBox="1"/>
          <p:nvPr/>
        </p:nvSpPr>
        <p:spPr>
          <a:xfrm>
            <a:off x="279400" y="3266459"/>
            <a:ext cx="1524000" cy="800219"/>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lang="en-US" sz="1700">
                <a:solidFill>
                  <a:schemeClr val="lt1"/>
                </a:solidFill>
                <a:latin typeface="Arial"/>
                <a:ea typeface="Arial"/>
                <a:cs typeface="Arial"/>
                <a:sym typeface="Arial"/>
              </a:rPr>
              <a:t>linear addresses</a:t>
            </a:r>
            <a:endParaRPr/>
          </a:p>
        </p:txBody>
      </p:sp>
      <p:sp>
        <p:nvSpPr>
          <p:cNvPr id="293" name="Google Shape;293;p23"/>
          <p:cNvSpPr/>
          <p:nvPr/>
        </p:nvSpPr>
        <p:spPr>
          <a:xfrm>
            <a:off x="1333500" y="1140717"/>
            <a:ext cx="5638800" cy="794064"/>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2100">
                <a:solidFill>
                  <a:schemeClr val="lt1"/>
                </a:solidFill>
                <a:latin typeface="Arial"/>
                <a:ea typeface="Arial"/>
                <a:cs typeface="Arial"/>
                <a:sym typeface="Arial"/>
              </a:rPr>
              <a:t>Real-address and Virtual-8086 modes</a:t>
            </a:r>
            <a:endParaRPr/>
          </a:p>
          <a:p>
            <a:pPr indent="-342900" lvl="1" marL="800100" marR="0" rtl="0" algn="l">
              <a:lnSpc>
                <a:spcPct val="8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1 MB space</a:t>
            </a:r>
            <a:endParaRPr/>
          </a:p>
          <a:p>
            <a:pPr indent="-342900" lvl="1" marL="800100" marR="0" rtl="0" algn="l">
              <a:lnSpc>
                <a:spcPct val="8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20-bit address     </a:t>
            </a:r>
            <a:endParaRPr b="0" i="0" sz="2000" u="none" cap="none" strike="noStrike">
              <a:solidFill>
                <a:schemeClr val="lt1"/>
              </a:solidFill>
              <a:latin typeface="Arial"/>
              <a:ea typeface="Arial"/>
              <a:cs typeface="Arial"/>
              <a:sym typeface="Arial"/>
            </a:endParaRPr>
          </a:p>
        </p:txBody>
      </p:sp>
      <p:sp>
        <p:nvSpPr>
          <p:cNvPr id="294" name="Google Shape;294;p23"/>
          <p:cNvSpPr/>
          <p:nvPr/>
        </p:nvSpPr>
        <p:spPr>
          <a:xfrm>
            <a:off x="3962400" y="1340813"/>
            <a:ext cx="525780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Single tasking</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Programs can access any area of memory</a:t>
            </a:r>
            <a:endParaRPr/>
          </a:p>
        </p:txBody>
      </p:sp>
      <p:pic>
        <p:nvPicPr>
          <p:cNvPr id="295" name="Google Shape;295;p23"/>
          <p:cNvPicPr preferRelativeResize="0"/>
          <p:nvPr/>
        </p:nvPicPr>
        <p:blipFill rotWithShape="1">
          <a:blip r:embed="rId7">
            <a:alphaModFix/>
          </a:blip>
          <a:srcRect b="0" l="0" r="0" t="0"/>
          <a:stretch/>
        </p:blipFill>
        <p:spPr>
          <a:xfrm>
            <a:off x="1949281" y="1974038"/>
            <a:ext cx="2287051" cy="4312982"/>
          </a:xfrm>
          <a:prstGeom prst="rect">
            <a:avLst/>
          </a:prstGeom>
          <a:noFill/>
          <a:ln>
            <a:noFill/>
          </a:ln>
        </p:spPr>
      </p:pic>
      <p:sp>
        <p:nvSpPr>
          <p:cNvPr id="296" name="Google Shape;296;p23"/>
          <p:cNvSpPr/>
          <p:nvPr/>
        </p:nvSpPr>
        <p:spPr>
          <a:xfrm>
            <a:off x="1889603" y="2054203"/>
            <a:ext cx="152400" cy="4038600"/>
          </a:xfrm>
          <a:prstGeom prst="up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US"/>
              <a:t>Irvine, Kip R. Assembly Language for x86 Processors 7/e, 2015.</a:t>
            </a:r>
            <a:endParaRPr/>
          </a:p>
        </p:txBody>
      </p:sp>
      <p:sp>
        <p:nvSpPr>
          <p:cNvPr id="303" name="Google Shape;303;p2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2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Protected Mode</a:t>
            </a:r>
            <a:endParaRPr/>
          </a:p>
        </p:txBody>
      </p:sp>
      <p:sp>
        <p:nvSpPr>
          <p:cNvPr id="305" name="Google Shape;305;p24"/>
          <p:cNvSpPr txBox="1"/>
          <p:nvPr>
            <p:ph idx="1" type="body"/>
          </p:nvPr>
        </p:nvSpPr>
        <p:spPr>
          <a:xfrm>
            <a:off x="990600" y="1066800"/>
            <a:ext cx="77724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Font typeface="Arial"/>
              <a:buChar char="•"/>
            </a:pPr>
            <a:r>
              <a:rPr lang="en-US" sz="2000"/>
              <a:t>Designed for multitasking</a:t>
            </a:r>
            <a:endParaRPr/>
          </a:p>
          <a:p>
            <a:pPr indent="-342900" lvl="0" marL="342900" rtl="0" algn="l">
              <a:spcBef>
                <a:spcPts val="400"/>
              </a:spcBef>
              <a:spcAft>
                <a:spcPts val="0"/>
              </a:spcAft>
              <a:buSzPts val="2000"/>
              <a:buFont typeface="Arial"/>
              <a:buChar char="•"/>
            </a:pPr>
            <a:r>
              <a:rPr lang="en-US" sz="2000"/>
              <a:t>Each program assigned a memory partition which is protected from other programs</a:t>
            </a:r>
            <a:endParaRPr sz="2000"/>
          </a:p>
        </p:txBody>
      </p:sp>
      <p:pic>
        <p:nvPicPr>
          <p:cNvPr id="306" name="Google Shape;306;p24"/>
          <p:cNvPicPr preferRelativeResize="0"/>
          <p:nvPr/>
        </p:nvPicPr>
        <p:blipFill rotWithShape="1">
          <a:blip r:embed="rId3">
            <a:alphaModFix/>
          </a:blip>
          <a:srcRect b="0" l="0" r="0" t="0"/>
          <a:stretch/>
        </p:blipFill>
        <p:spPr>
          <a:xfrm>
            <a:off x="2895600" y="2336561"/>
            <a:ext cx="6172200" cy="3911839"/>
          </a:xfrm>
          <a:prstGeom prst="rect">
            <a:avLst/>
          </a:prstGeom>
          <a:noFill/>
          <a:ln>
            <a:noFill/>
          </a:ln>
        </p:spPr>
      </p:pic>
      <p:sp>
        <p:nvSpPr>
          <p:cNvPr id="307" name="Google Shape;307;p24"/>
          <p:cNvSpPr txBox="1"/>
          <p:nvPr/>
        </p:nvSpPr>
        <p:spPr>
          <a:xfrm>
            <a:off x="0" y="2733964"/>
            <a:ext cx="3276600"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Protected Mode</a:t>
            </a:r>
            <a:r>
              <a:rPr lang="en-US" sz="1100">
                <a:solidFill>
                  <a:schemeClr val="lt1"/>
                </a:solidFill>
                <a:latin typeface="Arial"/>
                <a:ea typeface="Arial"/>
                <a:cs typeface="Arial"/>
                <a:sym typeface="Arial"/>
              </a:rPr>
              <a:t> </a:t>
            </a:r>
            <a:r>
              <a:rPr lang="en-US" sz="1400">
                <a:solidFill>
                  <a:schemeClr val="lt1"/>
                </a:solidFill>
                <a:latin typeface="Arial"/>
                <a:ea typeface="Arial"/>
                <a:cs typeface="Arial"/>
                <a:sym typeface="Arial"/>
              </a:rPr>
              <a:t>use</a:t>
            </a:r>
            <a:r>
              <a:rPr lang="en-US" sz="1100">
                <a:solidFill>
                  <a:schemeClr val="lt1"/>
                </a:solidFill>
                <a:latin typeface="Arial"/>
                <a:ea typeface="Arial"/>
                <a:cs typeface="Arial"/>
                <a:sym typeface="Arial"/>
              </a:rPr>
              <a:t> </a:t>
            </a:r>
            <a:r>
              <a:rPr lang="en-US" sz="1400">
                <a:solidFill>
                  <a:schemeClr val="lt1"/>
                </a:solidFill>
                <a:latin typeface="Arial"/>
                <a:ea typeface="Arial"/>
                <a:cs typeface="Arial"/>
                <a:sym typeface="Arial"/>
              </a:rPr>
              <a:t>segment selector’s </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1. INDEX is used to get segment descriptor</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2. TI is used to decide which kind descriptor table  </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3. RPL is access right.</a:t>
            </a:r>
            <a:endParaRPr/>
          </a:p>
        </p:txBody>
      </p:sp>
      <p:sp>
        <p:nvSpPr>
          <p:cNvPr id="308" name="Google Shape;308;p24"/>
          <p:cNvSpPr txBox="1"/>
          <p:nvPr/>
        </p:nvSpPr>
        <p:spPr>
          <a:xfrm>
            <a:off x="0" y="4597401"/>
            <a:ext cx="3276600"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Descriptor Table transforms </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Logical address into linear address.</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And it include base address、</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en-US" sz="1400">
                <a:solidFill>
                  <a:schemeClr val="lt1"/>
                </a:solidFill>
                <a:latin typeface="Arial"/>
                <a:ea typeface="Arial"/>
                <a:cs typeface="Arial"/>
                <a:sym typeface="Arial"/>
              </a:rPr>
              <a:t>limit and access right.</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This access right is used to prevent</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program to assign other program’s</a:t>
            </a:r>
            <a:endParaRPr/>
          </a:p>
          <a:p>
            <a:pPr indent="0" lvl="0" marL="0" marR="0" rtl="0" algn="l">
              <a:spcBef>
                <a:spcPts val="0"/>
              </a:spcBef>
              <a:spcAft>
                <a:spcPts val="0"/>
              </a:spcAft>
              <a:buNone/>
            </a:pPr>
            <a:r>
              <a:rPr lang="en-US" sz="1400">
                <a:solidFill>
                  <a:schemeClr val="lt1"/>
                </a:solidFill>
                <a:latin typeface="Arial"/>
                <a:ea typeface="Arial"/>
                <a:cs typeface="Arial"/>
                <a:sym typeface="Arial"/>
              </a:rPr>
              <a:t>Memory address.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 name="Shape 312"/>
        <p:cNvGrpSpPr/>
        <p:nvPr/>
      </p:nvGrpSpPr>
      <p:grpSpPr>
        <a:xfrm>
          <a:off x="0" y="0"/>
          <a:ext cx="0" cy="0"/>
          <a:chOff x="0" y="0"/>
          <a:chExt cx="0" cy="0"/>
        </a:xfrm>
      </p:grpSpPr>
      <p:sp>
        <p:nvSpPr>
          <p:cNvPr id="313" name="Google Shape;313;p25"/>
          <p:cNvSpPr/>
          <p:nvPr/>
        </p:nvSpPr>
        <p:spPr>
          <a:xfrm>
            <a:off x="57005" y="192264"/>
            <a:ext cx="8763866" cy="5759857"/>
          </a:xfrm>
          <a:prstGeom prst="rect">
            <a:avLst/>
          </a:prstGeom>
          <a:solidFill>
            <a:schemeClr val="accent1"/>
          </a:solidFill>
          <a:ln cap="flat" cmpd="sng" w="9525">
            <a:solidFill>
              <a:schemeClr val="lt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314" name="Google Shape;314;p25"/>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rtl="0" algn="l">
              <a:spcBef>
                <a:spcPts val="0"/>
              </a:spcBef>
              <a:spcAft>
                <a:spcPts val="0"/>
              </a:spcAft>
              <a:buNone/>
            </a:pPr>
            <a:r>
              <a:rPr lang="en-US"/>
              <a:t>Irvine, Kip R. Assembly Language for x86 Processors 7/e, 2015.</a:t>
            </a:r>
            <a:endParaRPr/>
          </a:p>
        </p:txBody>
      </p:sp>
      <p:sp>
        <p:nvSpPr>
          <p:cNvPr id="315" name="Google Shape;315;p2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16" name="Google Shape;316;p25"/>
          <p:cNvGraphicFramePr/>
          <p:nvPr/>
        </p:nvGraphicFramePr>
        <p:xfrm>
          <a:off x="685800" y="990600"/>
          <a:ext cx="3000000" cy="3000000"/>
        </p:xfrm>
        <a:graphic>
          <a:graphicData uri="http://schemas.openxmlformats.org/drawingml/2006/table">
            <a:tbl>
              <a:tblPr bandRow="1" firstRow="1">
                <a:noFill/>
                <a:tableStyleId>{09B7D3FC-FBFD-48FF-992B-874CEE5A524E}</a:tableStyleId>
              </a:tblPr>
              <a:tblGrid>
                <a:gridCol w="2057400"/>
                <a:gridCol w="457200"/>
                <a:gridCol w="685800"/>
              </a:tblGrid>
              <a:tr h="370850">
                <a:tc>
                  <a:txBody>
                    <a:bodyPr/>
                    <a:lstStyle/>
                    <a:p>
                      <a:pPr indent="0" lvl="0" marL="0" marR="0" rtl="0" algn="ctr">
                        <a:spcBef>
                          <a:spcPts val="0"/>
                        </a:spcBef>
                        <a:spcAft>
                          <a:spcPts val="0"/>
                        </a:spcAft>
                        <a:buNone/>
                      </a:pPr>
                      <a:r>
                        <a:rPr lang="en-US" sz="1800">
                          <a:solidFill>
                            <a:srgbClr val="000000"/>
                          </a:solidFill>
                        </a:rPr>
                        <a:t>INDEX</a:t>
                      </a:r>
                      <a:endParaRPr sz="1800">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a:solidFill>
                            <a:srgbClr val="000000"/>
                          </a:solidFill>
                        </a:rPr>
                        <a:t>TI</a:t>
                      </a:r>
                      <a:endParaRPr sz="1800">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a:solidFill>
                            <a:srgbClr val="000000"/>
                          </a:solidFill>
                        </a:rPr>
                        <a:t>RPL</a:t>
                      </a:r>
                      <a:endParaRPr sz="1800">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317" name="Google Shape;317;p25"/>
          <p:cNvGraphicFramePr/>
          <p:nvPr/>
        </p:nvGraphicFramePr>
        <p:xfrm>
          <a:off x="2171700" y="2667000"/>
          <a:ext cx="3000000" cy="3000000"/>
        </p:xfrm>
        <a:graphic>
          <a:graphicData uri="http://schemas.openxmlformats.org/drawingml/2006/table">
            <a:tbl>
              <a:tblPr bandRow="1" firstRow="1">
                <a:noFill/>
                <a:tableStyleId>{09B7D3FC-FBFD-48FF-992B-874CEE5A524E}</a:tableStyleId>
              </a:tblPr>
              <a:tblGrid>
                <a:gridCol w="1676400"/>
              </a:tblGrid>
              <a:tr h="51700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08925">
                <a:tc>
                  <a:txBody>
                    <a:bodyPr/>
                    <a:lstStyle/>
                    <a:p>
                      <a:pPr indent="0" lvl="0" marL="0" marR="0" rtl="0" algn="ctr">
                        <a:spcBef>
                          <a:spcPts val="0"/>
                        </a:spcBef>
                        <a:spcAft>
                          <a:spcPts val="0"/>
                        </a:spcAft>
                        <a:buNone/>
                      </a:pPr>
                      <a:r>
                        <a:rPr lang="en-US" sz="1400"/>
                        <a:t>ACCESS RIGHTS</a:t>
                      </a:r>
                      <a:endParaRPr sz="1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08925">
                <a:tc>
                  <a:txBody>
                    <a:bodyPr/>
                    <a:lstStyle/>
                    <a:p>
                      <a:pPr indent="0" lvl="0" marL="0" marR="0" rtl="0" algn="ctr">
                        <a:spcBef>
                          <a:spcPts val="0"/>
                        </a:spcBef>
                        <a:spcAft>
                          <a:spcPts val="0"/>
                        </a:spcAft>
                        <a:buNone/>
                      </a:pPr>
                      <a:r>
                        <a:rPr lang="en-US" sz="1400"/>
                        <a:t>LIMIT</a:t>
                      </a:r>
                      <a:endParaRPr/>
                    </a:p>
                    <a:p>
                      <a:pPr indent="0" lvl="0" marL="0" marR="0" rtl="0" algn="ctr">
                        <a:spcBef>
                          <a:spcPts val="0"/>
                        </a:spcBef>
                        <a:spcAft>
                          <a:spcPts val="0"/>
                        </a:spcAft>
                        <a:buNone/>
                      </a:pPr>
                      <a:r>
                        <a:rPr lang="en-US" sz="1400"/>
                        <a:t>(00040)</a:t>
                      </a:r>
                      <a:endParaRPr sz="1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08925">
                <a:tc>
                  <a:txBody>
                    <a:bodyPr/>
                    <a:lstStyle/>
                    <a:p>
                      <a:pPr indent="0" lvl="0" marL="0" marR="0" rtl="0" algn="ctr">
                        <a:spcBef>
                          <a:spcPts val="0"/>
                        </a:spcBef>
                        <a:spcAft>
                          <a:spcPts val="0"/>
                        </a:spcAft>
                        <a:buNone/>
                      </a:pPr>
                      <a:r>
                        <a:rPr lang="en-US" sz="1400"/>
                        <a:t>BASE ADDRESS</a:t>
                      </a:r>
                      <a:endParaRPr/>
                    </a:p>
                    <a:p>
                      <a:pPr indent="0" lvl="0" marL="0" marR="0" rtl="0" algn="ctr">
                        <a:spcBef>
                          <a:spcPts val="0"/>
                        </a:spcBef>
                        <a:spcAft>
                          <a:spcPts val="0"/>
                        </a:spcAft>
                        <a:buNone/>
                      </a:pPr>
                      <a:r>
                        <a:rPr lang="en-US" sz="1400"/>
                        <a:t>(0000 0000)</a:t>
                      </a:r>
                      <a:endParaRPr sz="1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9427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18" name="Google Shape;318;p25"/>
          <p:cNvSpPr/>
          <p:nvPr/>
        </p:nvSpPr>
        <p:spPr>
          <a:xfrm>
            <a:off x="2895600" y="1524000"/>
            <a:ext cx="228600" cy="789396"/>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319" name="Google Shape;319;p25"/>
          <p:cNvSpPr/>
          <p:nvPr/>
        </p:nvSpPr>
        <p:spPr>
          <a:xfrm rot="-5400000">
            <a:off x="1535719" y="1261450"/>
            <a:ext cx="357562" cy="617577"/>
          </a:xfrm>
          <a:prstGeom prst="lef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320" name="Google Shape;320;p25"/>
          <p:cNvSpPr/>
          <p:nvPr/>
        </p:nvSpPr>
        <p:spPr>
          <a:xfrm>
            <a:off x="1600200" y="1931093"/>
            <a:ext cx="228600" cy="1321343"/>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321" name="Google Shape;321;p25"/>
          <p:cNvSpPr/>
          <p:nvPr/>
        </p:nvSpPr>
        <p:spPr>
          <a:xfrm>
            <a:off x="1905000" y="3208366"/>
            <a:ext cx="114300" cy="600164"/>
          </a:xfrm>
          <a:prstGeom prst="lef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322" name="Google Shape;322;p25"/>
          <p:cNvSpPr txBox="1"/>
          <p:nvPr/>
        </p:nvSpPr>
        <p:spPr>
          <a:xfrm>
            <a:off x="2214418" y="2362200"/>
            <a:ext cx="171450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DESCRIPTOR TABLE</a:t>
            </a:r>
            <a:endParaRPr sz="1000">
              <a:solidFill>
                <a:schemeClr val="dk1"/>
              </a:solidFill>
              <a:latin typeface="Arial"/>
              <a:ea typeface="Arial"/>
              <a:cs typeface="Arial"/>
              <a:sym typeface="Arial"/>
            </a:endParaRPr>
          </a:p>
        </p:txBody>
      </p:sp>
      <p:sp>
        <p:nvSpPr>
          <p:cNvPr id="323" name="Google Shape;323;p25"/>
          <p:cNvSpPr txBox="1"/>
          <p:nvPr/>
        </p:nvSpPr>
        <p:spPr>
          <a:xfrm>
            <a:off x="813956" y="3305145"/>
            <a:ext cx="1162627"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00">
                <a:solidFill>
                  <a:schemeClr val="dk1"/>
                </a:solidFill>
                <a:latin typeface="Arial"/>
                <a:ea typeface="Arial"/>
                <a:cs typeface="Arial"/>
                <a:sym typeface="Arial"/>
              </a:rPr>
              <a:t>SEGMENT</a:t>
            </a:r>
            <a:endParaRPr/>
          </a:p>
          <a:p>
            <a:pPr indent="0" lvl="0" marL="0" marR="0" rtl="0" algn="r">
              <a:spcBef>
                <a:spcPts val="0"/>
              </a:spcBef>
              <a:spcAft>
                <a:spcPts val="0"/>
              </a:spcAft>
              <a:buNone/>
            </a:pPr>
            <a:r>
              <a:rPr lang="en-US" sz="1000">
                <a:solidFill>
                  <a:schemeClr val="dk1"/>
                </a:solidFill>
                <a:latin typeface="Arial"/>
                <a:ea typeface="Arial"/>
                <a:cs typeface="Arial"/>
                <a:sym typeface="Arial"/>
              </a:rPr>
              <a:t>DESCRIPTOR </a:t>
            </a:r>
            <a:endParaRPr/>
          </a:p>
        </p:txBody>
      </p:sp>
      <p:sp>
        <p:nvSpPr>
          <p:cNvPr id="324" name="Google Shape;324;p25"/>
          <p:cNvSpPr/>
          <p:nvPr/>
        </p:nvSpPr>
        <p:spPr>
          <a:xfrm>
            <a:off x="4291988" y="3375147"/>
            <a:ext cx="1972270" cy="69336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graphicFrame>
        <p:nvGraphicFramePr>
          <p:cNvPr id="325" name="Google Shape;325;p25"/>
          <p:cNvGraphicFramePr/>
          <p:nvPr/>
        </p:nvGraphicFramePr>
        <p:xfrm>
          <a:off x="5257800" y="737748"/>
          <a:ext cx="3000000" cy="3000000"/>
        </p:xfrm>
        <a:graphic>
          <a:graphicData uri="http://schemas.openxmlformats.org/drawingml/2006/table">
            <a:tbl>
              <a:tblPr bandRow="1" firstRow="1">
                <a:noFill/>
                <a:tableStyleId>{09B7D3FC-FBFD-48FF-992B-874CEE5A524E}</a:tableStyleId>
              </a:tblPr>
              <a:tblGrid>
                <a:gridCol w="31473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26" name="Google Shape;326;p25"/>
          <p:cNvSpPr/>
          <p:nvPr/>
        </p:nvSpPr>
        <p:spPr>
          <a:xfrm rot="-5400000">
            <a:off x="6725398" y="-288239"/>
            <a:ext cx="212098" cy="3147293"/>
          </a:xfrm>
          <a:prstGeom prst="lef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327" name="Google Shape;327;p25"/>
          <p:cNvSpPr/>
          <p:nvPr/>
        </p:nvSpPr>
        <p:spPr>
          <a:xfrm>
            <a:off x="3928918" y="3505201"/>
            <a:ext cx="342900" cy="493844"/>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328" name="Google Shape;328;p25"/>
          <p:cNvSpPr/>
          <p:nvPr/>
        </p:nvSpPr>
        <p:spPr>
          <a:xfrm>
            <a:off x="6463722" y="1487740"/>
            <a:ext cx="735446" cy="1821984"/>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l">
              <a:lnSpc>
                <a:spcPct val="100000"/>
              </a:lnSpc>
              <a:spcBef>
                <a:spcPts val="0"/>
              </a:spcBef>
              <a:spcAft>
                <a:spcPts val="0"/>
              </a:spcAft>
              <a:buClr>
                <a:schemeClr val="lt1"/>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329" name="Google Shape;329;p25"/>
          <p:cNvSpPr/>
          <p:nvPr/>
        </p:nvSpPr>
        <p:spPr>
          <a:xfrm>
            <a:off x="6264258" y="3349466"/>
            <a:ext cx="1230761" cy="612934"/>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t" bIns="137150" lIns="91425" spcFirstLastPara="1" rIns="91425" wrap="square" tIns="13715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ADDER</a:t>
            </a:r>
            <a:endParaRPr b="0" i="0" sz="1800" u="none" cap="none" strike="noStrike">
              <a:solidFill>
                <a:schemeClr val="dk1"/>
              </a:solidFill>
              <a:latin typeface="Arial"/>
              <a:ea typeface="Arial"/>
              <a:cs typeface="Arial"/>
              <a:sym typeface="Arial"/>
            </a:endParaRPr>
          </a:p>
        </p:txBody>
      </p:sp>
      <p:sp>
        <p:nvSpPr>
          <p:cNvPr id="330" name="Google Shape;330;p25"/>
          <p:cNvSpPr txBox="1"/>
          <p:nvPr/>
        </p:nvSpPr>
        <p:spPr>
          <a:xfrm>
            <a:off x="1286164" y="551360"/>
            <a:ext cx="171450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SEGMENT SELECTOR </a:t>
            </a:r>
            <a:endParaRPr sz="1000">
              <a:solidFill>
                <a:schemeClr val="dk1"/>
              </a:solidFill>
              <a:latin typeface="Arial"/>
              <a:ea typeface="Arial"/>
              <a:cs typeface="Arial"/>
              <a:sym typeface="Arial"/>
            </a:endParaRPr>
          </a:p>
        </p:txBody>
      </p:sp>
      <p:sp>
        <p:nvSpPr>
          <p:cNvPr id="331" name="Google Shape;331;p25"/>
          <p:cNvSpPr txBox="1"/>
          <p:nvPr/>
        </p:nvSpPr>
        <p:spPr>
          <a:xfrm>
            <a:off x="133061" y="740744"/>
            <a:ext cx="4305877"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             15                                                           3       2         1              0</a:t>
            </a:r>
            <a:endParaRPr sz="2100">
              <a:solidFill>
                <a:schemeClr val="dk1"/>
              </a:solidFill>
              <a:latin typeface="Arial"/>
              <a:ea typeface="Arial"/>
              <a:cs typeface="Arial"/>
              <a:sym typeface="Arial"/>
            </a:endParaRPr>
          </a:p>
        </p:txBody>
      </p:sp>
      <p:sp>
        <p:nvSpPr>
          <p:cNvPr id="332" name="Google Shape;332;p25"/>
          <p:cNvSpPr txBox="1"/>
          <p:nvPr/>
        </p:nvSpPr>
        <p:spPr>
          <a:xfrm>
            <a:off x="6022388" y="453543"/>
            <a:ext cx="1714500"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OFFSET</a:t>
            </a:r>
            <a:endParaRPr sz="1000">
              <a:solidFill>
                <a:schemeClr val="dk1"/>
              </a:solidFill>
              <a:latin typeface="Arial"/>
              <a:ea typeface="Arial"/>
              <a:cs typeface="Arial"/>
              <a:sym typeface="Arial"/>
            </a:endParaRPr>
          </a:p>
        </p:txBody>
      </p:sp>
      <p:sp>
        <p:nvSpPr>
          <p:cNvPr id="333" name="Google Shape;333;p25"/>
          <p:cNvSpPr txBox="1"/>
          <p:nvPr/>
        </p:nvSpPr>
        <p:spPr>
          <a:xfrm>
            <a:off x="4761923" y="511247"/>
            <a:ext cx="4305877"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             31                                                                                            0</a:t>
            </a:r>
            <a:endParaRPr sz="2100">
              <a:solidFill>
                <a:schemeClr val="dk1"/>
              </a:solidFill>
              <a:latin typeface="Arial"/>
              <a:ea typeface="Arial"/>
              <a:cs typeface="Arial"/>
              <a:sym typeface="Arial"/>
            </a:endParaRPr>
          </a:p>
        </p:txBody>
      </p:sp>
      <p:sp>
        <p:nvSpPr>
          <p:cNvPr id="334" name="Google Shape;334;p25"/>
          <p:cNvSpPr txBox="1"/>
          <p:nvPr/>
        </p:nvSpPr>
        <p:spPr>
          <a:xfrm>
            <a:off x="4821382" y="4808528"/>
            <a:ext cx="4305877"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             31                                                                                            0</a:t>
            </a:r>
            <a:endParaRPr sz="2100">
              <a:solidFill>
                <a:schemeClr val="dk1"/>
              </a:solidFill>
              <a:latin typeface="Arial"/>
              <a:ea typeface="Arial"/>
              <a:cs typeface="Arial"/>
              <a:sym typeface="Arial"/>
            </a:endParaRPr>
          </a:p>
        </p:txBody>
      </p:sp>
      <p:grpSp>
        <p:nvGrpSpPr>
          <p:cNvPr id="335" name="Google Shape;335;p25"/>
          <p:cNvGrpSpPr/>
          <p:nvPr/>
        </p:nvGrpSpPr>
        <p:grpSpPr>
          <a:xfrm>
            <a:off x="5341216" y="4003546"/>
            <a:ext cx="3147290" cy="1035813"/>
            <a:chOff x="5341216" y="4003546"/>
            <a:chExt cx="3147290" cy="1035813"/>
          </a:xfrm>
        </p:grpSpPr>
        <p:cxnSp>
          <p:nvCxnSpPr>
            <p:cNvPr id="336" name="Google Shape;336;p25"/>
            <p:cNvCxnSpPr/>
            <p:nvPr/>
          </p:nvCxnSpPr>
          <p:spPr>
            <a:xfrm>
              <a:off x="7054553" y="4338990"/>
              <a:ext cx="1433953" cy="700369"/>
            </a:xfrm>
            <a:prstGeom prst="curvedConnector3">
              <a:avLst>
                <a:gd fmla="val 50000" name="adj1"/>
              </a:avLst>
            </a:prstGeom>
            <a:solidFill>
              <a:schemeClr val="accent1"/>
            </a:solidFill>
            <a:ln cap="flat" cmpd="sng" w="9525">
              <a:solidFill>
                <a:schemeClr val="dk1"/>
              </a:solidFill>
              <a:prstDash val="solid"/>
              <a:round/>
              <a:headEnd len="sm" w="sm" type="none"/>
              <a:tailEnd len="sm" w="sm" type="none"/>
            </a:ln>
          </p:spPr>
        </p:cxnSp>
        <p:cxnSp>
          <p:nvCxnSpPr>
            <p:cNvPr id="337" name="Google Shape;337;p25"/>
            <p:cNvCxnSpPr/>
            <p:nvPr/>
          </p:nvCxnSpPr>
          <p:spPr>
            <a:xfrm flipH="1">
              <a:off x="5341216" y="4338991"/>
              <a:ext cx="1424412" cy="700367"/>
            </a:xfrm>
            <a:prstGeom prst="curvedConnector3">
              <a:avLst>
                <a:gd fmla="val 50000" name="adj1"/>
              </a:avLst>
            </a:prstGeom>
            <a:solidFill>
              <a:schemeClr val="accent1"/>
            </a:solidFill>
            <a:ln cap="flat" cmpd="sng" w="9525">
              <a:solidFill>
                <a:schemeClr val="dk1"/>
              </a:solidFill>
              <a:prstDash val="solid"/>
              <a:round/>
              <a:headEnd len="sm" w="sm" type="none"/>
              <a:tailEnd len="sm" w="sm" type="none"/>
            </a:ln>
          </p:spPr>
        </p:cxnSp>
        <p:cxnSp>
          <p:nvCxnSpPr>
            <p:cNvPr id="338" name="Google Shape;338;p25"/>
            <p:cNvCxnSpPr/>
            <p:nvPr/>
          </p:nvCxnSpPr>
          <p:spPr>
            <a:xfrm rot="10800000">
              <a:off x="6765628" y="4003546"/>
              <a:ext cx="0" cy="335444"/>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39" name="Google Shape;339;p25"/>
            <p:cNvCxnSpPr/>
            <p:nvPr/>
          </p:nvCxnSpPr>
          <p:spPr>
            <a:xfrm rot="10800000">
              <a:off x="7066098" y="4003546"/>
              <a:ext cx="0" cy="335444"/>
            </a:xfrm>
            <a:prstGeom prst="straightConnector1">
              <a:avLst/>
            </a:prstGeom>
            <a:solidFill>
              <a:schemeClr val="accent1"/>
            </a:solidFill>
            <a:ln cap="flat" cmpd="sng" w="9525">
              <a:solidFill>
                <a:schemeClr val="dk1"/>
              </a:solidFill>
              <a:prstDash val="solid"/>
              <a:round/>
              <a:headEnd len="sm" w="sm" type="none"/>
              <a:tailEnd len="sm" w="sm" type="none"/>
            </a:ln>
          </p:spPr>
        </p:cxnSp>
      </p:grpSp>
      <p:graphicFrame>
        <p:nvGraphicFramePr>
          <p:cNvPr id="340" name="Google Shape;340;p25"/>
          <p:cNvGraphicFramePr/>
          <p:nvPr/>
        </p:nvGraphicFramePr>
        <p:xfrm>
          <a:off x="5257800" y="5076322"/>
          <a:ext cx="3000000" cy="3000000"/>
        </p:xfrm>
        <a:graphic>
          <a:graphicData uri="http://schemas.openxmlformats.org/drawingml/2006/table">
            <a:tbl>
              <a:tblPr bandRow="1" firstRow="1">
                <a:noFill/>
                <a:tableStyleId>{09B7D3FC-FBFD-48FF-992B-874CEE5A524E}</a:tableStyleId>
              </a:tblPr>
              <a:tblGrid>
                <a:gridCol w="1114300"/>
                <a:gridCol w="2225375"/>
              </a:tblGrid>
              <a:tr h="310975">
                <a:tc>
                  <a:txBody>
                    <a:bodyPr/>
                    <a:lstStyle/>
                    <a:p>
                      <a:pPr indent="0" lvl="0" marL="0" marR="0" rtl="0" algn="ctr">
                        <a:spcBef>
                          <a:spcPts val="0"/>
                        </a:spcBef>
                        <a:spcAft>
                          <a:spcPts val="0"/>
                        </a:spcAft>
                        <a:buNone/>
                      </a:pPr>
                      <a:r>
                        <a:rPr lang="en-US" sz="1400">
                          <a:solidFill>
                            <a:schemeClr val="dk1"/>
                          </a:solidFill>
                        </a:rPr>
                        <a:t>Not used</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chemeClr val="dk1"/>
                          </a:solidFill>
                        </a:rPr>
                        <a:t>Physical RAM</a:t>
                      </a:r>
                      <a:endParaRPr sz="1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41" name="Google Shape;341;p25"/>
          <p:cNvSpPr txBox="1"/>
          <p:nvPr/>
        </p:nvSpPr>
        <p:spPr>
          <a:xfrm>
            <a:off x="4761923" y="5424266"/>
            <a:ext cx="11054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FFFFFFFF</a:t>
            </a:r>
            <a:endParaRPr sz="1400">
              <a:solidFill>
                <a:schemeClr val="dk1"/>
              </a:solidFill>
              <a:latin typeface="Arial"/>
              <a:ea typeface="Arial"/>
              <a:cs typeface="Arial"/>
              <a:sym typeface="Arial"/>
            </a:endParaRPr>
          </a:p>
        </p:txBody>
      </p:sp>
      <p:sp>
        <p:nvSpPr>
          <p:cNvPr id="342" name="Google Shape;342;p25"/>
          <p:cNvSpPr txBox="1"/>
          <p:nvPr/>
        </p:nvSpPr>
        <p:spPr>
          <a:xfrm>
            <a:off x="5822164" y="5429764"/>
            <a:ext cx="11054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00040000</a:t>
            </a:r>
            <a:endParaRPr sz="1400">
              <a:solidFill>
                <a:schemeClr val="dk1"/>
              </a:solidFill>
              <a:latin typeface="Arial"/>
              <a:ea typeface="Arial"/>
              <a:cs typeface="Arial"/>
              <a:sym typeface="Arial"/>
            </a:endParaRPr>
          </a:p>
        </p:txBody>
      </p:sp>
      <p:sp>
        <p:nvSpPr>
          <p:cNvPr id="343" name="Google Shape;343;p25"/>
          <p:cNvSpPr txBox="1"/>
          <p:nvPr/>
        </p:nvSpPr>
        <p:spPr>
          <a:xfrm>
            <a:off x="7905461" y="5424266"/>
            <a:ext cx="11054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00000000</a:t>
            </a:r>
            <a:endParaRPr sz="1400">
              <a:solidFill>
                <a:schemeClr val="dk1"/>
              </a:solidFill>
              <a:latin typeface="Arial"/>
              <a:ea typeface="Arial"/>
              <a:cs typeface="Arial"/>
              <a:sym typeface="Arial"/>
            </a:endParaRPr>
          </a:p>
        </p:txBody>
      </p:sp>
      <p:sp>
        <p:nvSpPr>
          <p:cNvPr id="344" name="Google Shape;344;p25"/>
          <p:cNvSpPr txBox="1"/>
          <p:nvPr/>
        </p:nvSpPr>
        <p:spPr>
          <a:xfrm>
            <a:off x="4959649" y="5614498"/>
            <a:ext cx="9931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(4GB)</a:t>
            </a:r>
            <a:endParaRPr sz="14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50" name="Google Shape;350;p2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51" name="Google Shape;351;p2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352" name="Google Shape;352;p26"/>
          <p:cNvSpPr txBox="1"/>
          <p:nvPr>
            <p:ph idx="1" type="body"/>
          </p:nvPr>
        </p:nvSpPr>
        <p:spPr>
          <a:xfrm>
            <a:off x="1981200" y="1600200"/>
            <a:ext cx="6172200" cy="297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Font typeface="Arial"/>
              <a:buChar char="•"/>
            </a:pPr>
            <a:r>
              <a:rPr lang="en-US" sz="2200"/>
              <a:t>General Concepts</a:t>
            </a:r>
            <a:endParaRPr/>
          </a:p>
          <a:p>
            <a:pPr indent="-342900" lvl="0" marL="342900" rtl="0" algn="l">
              <a:spcBef>
                <a:spcPts val="440"/>
              </a:spcBef>
              <a:spcAft>
                <a:spcPts val="0"/>
              </a:spcAft>
              <a:buSzPts val="2200"/>
              <a:buFont typeface="Arial"/>
              <a:buChar char="•"/>
            </a:pPr>
            <a:r>
              <a:rPr lang="en-US" sz="2200"/>
              <a:t>IA-32 Processor Architecture</a:t>
            </a:r>
            <a:endParaRPr/>
          </a:p>
          <a:p>
            <a:pPr indent="-342900" lvl="0" marL="342900" rtl="0" algn="l">
              <a:spcBef>
                <a:spcPts val="440"/>
              </a:spcBef>
              <a:spcAft>
                <a:spcPts val="0"/>
              </a:spcAft>
              <a:buSzPts val="2200"/>
              <a:buFont typeface="Arial"/>
              <a:buChar char="•"/>
            </a:pPr>
            <a:r>
              <a:rPr lang="en-US" sz="2200"/>
              <a:t>IA-32 Memory Management</a:t>
            </a:r>
            <a:endParaRPr/>
          </a:p>
          <a:p>
            <a:pPr indent="-342900" lvl="0" marL="342900" rtl="0" algn="l">
              <a:spcBef>
                <a:spcPts val="440"/>
              </a:spcBef>
              <a:spcAft>
                <a:spcPts val="0"/>
              </a:spcAft>
              <a:buSzPts val="2200"/>
              <a:buFont typeface="Arial"/>
              <a:buChar char="•"/>
            </a:pPr>
            <a:r>
              <a:rPr b="1" lang="en-US" sz="2200">
                <a:solidFill>
                  <a:srgbClr val="FFC000"/>
                </a:solidFill>
              </a:rPr>
              <a:t>64-Bit Processors</a:t>
            </a:r>
            <a:endParaRPr/>
          </a:p>
          <a:p>
            <a:pPr indent="-342900" lvl="0" marL="342900" rtl="0" algn="l">
              <a:spcBef>
                <a:spcPts val="440"/>
              </a:spcBef>
              <a:spcAft>
                <a:spcPts val="0"/>
              </a:spcAft>
              <a:buSzPts val="2200"/>
              <a:buFont typeface="Arial"/>
              <a:buChar char="•"/>
            </a:pPr>
            <a:r>
              <a:rPr lang="en-US" sz="2200"/>
              <a:t>Components of an IA-32 Microcomputer</a:t>
            </a:r>
            <a:endParaRPr/>
          </a:p>
          <a:p>
            <a:pPr indent="-342900" lvl="0" marL="342900" rtl="0" algn="l">
              <a:spcBef>
                <a:spcPts val="440"/>
              </a:spcBef>
              <a:spcAft>
                <a:spcPts val="0"/>
              </a:spcAft>
              <a:buSzPts val="2200"/>
              <a:buFont typeface="Arial"/>
              <a:buChar char="•"/>
            </a:pPr>
            <a:r>
              <a:rPr lang="en-US" sz="2200"/>
              <a:t>Input-Output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58" name="Google Shape;358;p2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59" name="Google Shape;359;p2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64-Bit Processors</a:t>
            </a:r>
            <a:endParaRPr/>
          </a:p>
        </p:txBody>
      </p:sp>
      <p:sp>
        <p:nvSpPr>
          <p:cNvPr id="360" name="Google Shape;360;p27"/>
          <p:cNvSpPr txBox="1"/>
          <p:nvPr>
            <p:ph idx="1" type="body"/>
          </p:nvPr>
        </p:nvSpPr>
        <p:spPr>
          <a:xfrm>
            <a:off x="685800" y="1371600"/>
            <a:ext cx="7772400" cy="4267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64-Bit Operation Modes</a:t>
            </a:r>
            <a:endParaRPr/>
          </a:p>
          <a:p>
            <a:pPr indent="-285750" lvl="1" marL="742950" rtl="0" algn="l">
              <a:spcBef>
                <a:spcPts val="440"/>
              </a:spcBef>
              <a:spcAft>
                <a:spcPts val="0"/>
              </a:spcAft>
              <a:buSzPts val="2200"/>
              <a:buFont typeface="Arial"/>
              <a:buChar char="•"/>
            </a:pPr>
            <a:r>
              <a:rPr lang="en-US"/>
              <a:t>Compatibility mode – can run existing 16-bit and 32-bit applications (Windows supports only 32-bit apps in this mode)</a:t>
            </a:r>
            <a:endParaRPr/>
          </a:p>
          <a:p>
            <a:pPr indent="-285750" lvl="1" marL="742950" rtl="0" algn="l">
              <a:spcBef>
                <a:spcPts val="440"/>
              </a:spcBef>
              <a:spcAft>
                <a:spcPts val="0"/>
              </a:spcAft>
              <a:buSzPts val="2200"/>
              <a:buFont typeface="Arial"/>
              <a:buChar char="•"/>
            </a:pPr>
            <a:r>
              <a:rPr lang="en-US"/>
              <a:t>64-bit  mode – Windows 64 uses this</a:t>
            </a:r>
            <a:endParaRPr/>
          </a:p>
          <a:p>
            <a:pPr indent="-342900" lvl="0" marL="342900" rtl="0" algn="l">
              <a:spcBef>
                <a:spcPts val="480"/>
              </a:spcBef>
              <a:spcAft>
                <a:spcPts val="0"/>
              </a:spcAft>
              <a:buSzPts val="2400"/>
              <a:buFont typeface="Arial"/>
              <a:buChar char="•"/>
            </a:pPr>
            <a:r>
              <a:rPr lang="en-US"/>
              <a:t>Basic Execution Environment</a:t>
            </a:r>
            <a:endParaRPr/>
          </a:p>
          <a:p>
            <a:pPr indent="-285750" lvl="1" marL="742950" rtl="0" algn="l">
              <a:spcBef>
                <a:spcPts val="440"/>
              </a:spcBef>
              <a:spcAft>
                <a:spcPts val="0"/>
              </a:spcAft>
              <a:buSzPts val="2200"/>
              <a:buFont typeface="Arial"/>
              <a:buChar char="•"/>
            </a:pPr>
            <a:r>
              <a:rPr lang="en-US"/>
              <a:t>addresses can be 64 bits (48 bits, in practice)</a:t>
            </a:r>
            <a:endParaRPr/>
          </a:p>
          <a:p>
            <a:pPr indent="-285750" lvl="1" marL="742950" rtl="0" algn="l">
              <a:spcBef>
                <a:spcPts val="440"/>
              </a:spcBef>
              <a:spcAft>
                <a:spcPts val="0"/>
              </a:spcAft>
              <a:buSzPts val="2200"/>
              <a:buFont typeface="Arial"/>
              <a:buChar char="•"/>
            </a:pPr>
            <a:r>
              <a:rPr lang="en-US"/>
              <a:t>16 64-bit general purpose registers</a:t>
            </a:r>
            <a:endParaRPr/>
          </a:p>
          <a:p>
            <a:pPr indent="-285750" lvl="1" marL="742950" rtl="0" algn="l">
              <a:spcBef>
                <a:spcPts val="440"/>
              </a:spcBef>
              <a:spcAft>
                <a:spcPts val="0"/>
              </a:spcAft>
              <a:buSzPts val="2200"/>
              <a:buFont typeface="Arial"/>
              <a:buChar char="•"/>
            </a:pPr>
            <a:r>
              <a:rPr lang="en-US"/>
              <a:t>64-bit instruction pointer named RIP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66" name="Google Shape;366;p2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67" name="Google Shape;367;p2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64-Bit General Purpose Registers</a:t>
            </a:r>
            <a:endParaRPr/>
          </a:p>
        </p:txBody>
      </p:sp>
      <p:sp>
        <p:nvSpPr>
          <p:cNvPr id="368" name="Google Shape;368;p28"/>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32-bit general purpose registers: </a:t>
            </a:r>
            <a:endParaRPr/>
          </a:p>
          <a:p>
            <a:pPr indent="-285750" lvl="1" marL="742950" rtl="0" algn="l">
              <a:spcBef>
                <a:spcPts val="440"/>
              </a:spcBef>
              <a:spcAft>
                <a:spcPts val="0"/>
              </a:spcAft>
              <a:buSzPts val="2200"/>
              <a:buFont typeface="Arial"/>
              <a:buChar char="•"/>
            </a:pPr>
            <a:r>
              <a:rPr lang="en-US"/>
              <a:t>EAX, EBX, ECX, EDX, EDI, ESI, EBP, ESP, R8D, R9D, R10D, R11D, R12D, R13D, R14D, R15D</a:t>
            </a:r>
            <a:endParaRPr/>
          </a:p>
          <a:p>
            <a:pPr indent="-342900" lvl="0" marL="342900" rtl="0" algn="l">
              <a:spcBef>
                <a:spcPts val="480"/>
              </a:spcBef>
              <a:spcAft>
                <a:spcPts val="0"/>
              </a:spcAft>
              <a:buSzPts val="2400"/>
              <a:buFont typeface="Arial"/>
              <a:buChar char="•"/>
            </a:pPr>
            <a:r>
              <a:rPr lang="en-US"/>
              <a:t>64-bit general purpose registers: </a:t>
            </a:r>
            <a:endParaRPr/>
          </a:p>
          <a:p>
            <a:pPr indent="-285750" lvl="1" marL="742950" rtl="0" algn="l">
              <a:spcBef>
                <a:spcPts val="440"/>
              </a:spcBef>
              <a:spcAft>
                <a:spcPts val="0"/>
              </a:spcAft>
              <a:buSzPts val="2200"/>
              <a:buFont typeface="Arial"/>
              <a:buChar char="•"/>
            </a:pPr>
            <a:r>
              <a:rPr lang="en-US"/>
              <a:t>RAX, RBX, RCX, RDX, RDI, RSI, RBP, RSP, R8, R9, R10, R11, R12, R13, R14, R15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74" name="Google Shape;374;p2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75" name="Google Shape;375;p2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376" name="Google Shape;376;p29"/>
          <p:cNvSpPr txBox="1"/>
          <p:nvPr>
            <p:ph idx="1" type="body"/>
          </p:nvPr>
        </p:nvSpPr>
        <p:spPr>
          <a:xfrm>
            <a:off x="1981200" y="1600200"/>
            <a:ext cx="6172200" cy="297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Font typeface="Arial"/>
              <a:buChar char="•"/>
            </a:pPr>
            <a:r>
              <a:rPr lang="en-US" sz="2200"/>
              <a:t>General Concepts</a:t>
            </a:r>
            <a:endParaRPr/>
          </a:p>
          <a:p>
            <a:pPr indent="-342900" lvl="0" marL="342900" rtl="0" algn="l">
              <a:spcBef>
                <a:spcPts val="440"/>
              </a:spcBef>
              <a:spcAft>
                <a:spcPts val="0"/>
              </a:spcAft>
              <a:buSzPts val="2200"/>
              <a:buFont typeface="Arial"/>
              <a:buChar char="•"/>
            </a:pPr>
            <a:r>
              <a:rPr lang="en-US" sz="2200"/>
              <a:t>IA-32 Processor Architecture</a:t>
            </a:r>
            <a:endParaRPr/>
          </a:p>
          <a:p>
            <a:pPr indent="-342900" lvl="0" marL="342900" rtl="0" algn="l">
              <a:spcBef>
                <a:spcPts val="440"/>
              </a:spcBef>
              <a:spcAft>
                <a:spcPts val="0"/>
              </a:spcAft>
              <a:buSzPts val="2200"/>
              <a:buFont typeface="Arial"/>
              <a:buChar char="•"/>
            </a:pPr>
            <a:r>
              <a:rPr lang="en-US" sz="2200"/>
              <a:t>IA-32 Memory Management</a:t>
            </a:r>
            <a:endParaRPr/>
          </a:p>
          <a:p>
            <a:pPr indent="-342900" lvl="0" marL="342900" rtl="0" algn="l">
              <a:spcBef>
                <a:spcPts val="440"/>
              </a:spcBef>
              <a:spcAft>
                <a:spcPts val="0"/>
              </a:spcAft>
              <a:buSzPts val="2200"/>
              <a:buFont typeface="Arial"/>
              <a:buChar char="•"/>
            </a:pPr>
            <a:r>
              <a:rPr lang="en-US" sz="2200"/>
              <a:t>64-Bit Processors</a:t>
            </a:r>
            <a:endParaRPr/>
          </a:p>
          <a:p>
            <a:pPr indent="-342900" lvl="0" marL="342900" rtl="0" algn="l">
              <a:spcBef>
                <a:spcPts val="440"/>
              </a:spcBef>
              <a:spcAft>
                <a:spcPts val="0"/>
              </a:spcAft>
              <a:buSzPts val="2200"/>
              <a:buFont typeface="Arial"/>
              <a:buChar char="•"/>
            </a:pPr>
            <a:r>
              <a:rPr b="1" lang="en-US" sz="2200">
                <a:solidFill>
                  <a:schemeClr val="lt2"/>
                </a:solidFill>
              </a:rPr>
              <a:t>Components of an IA-32 Microcomputer</a:t>
            </a:r>
            <a:endParaRPr/>
          </a:p>
          <a:p>
            <a:pPr indent="-342900" lvl="0" marL="342900" rtl="0" algn="l">
              <a:spcBef>
                <a:spcPts val="440"/>
              </a:spcBef>
              <a:spcAft>
                <a:spcPts val="0"/>
              </a:spcAft>
              <a:buSzPts val="2200"/>
              <a:buFont typeface="Arial"/>
              <a:buChar char="•"/>
            </a:pPr>
            <a:r>
              <a:rPr lang="en-US" sz="2200"/>
              <a:t>Input-Output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97" name="Google Shape;97;p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98" name="Google Shape;98;p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General Concepts</a:t>
            </a:r>
            <a:endParaRPr/>
          </a:p>
        </p:txBody>
      </p:sp>
      <p:sp>
        <p:nvSpPr>
          <p:cNvPr id="99" name="Google Shape;99;p3"/>
          <p:cNvSpPr txBox="1"/>
          <p:nvPr>
            <p:ph idx="1" type="body"/>
          </p:nvPr>
        </p:nvSpPr>
        <p:spPr>
          <a:xfrm>
            <a:off x="1600200" y="1524000"/>
            <a:ext cx="7010400" cy="2667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Basic microcomputer design</a:t>
            </a:r>
            <a:endParaRPr/>
          </a:p>
          <a:p>
            <a:pPr indent="-342900" lvl="0" marL="342900" rtl="0" algn="l">
              <a:spcBef>
                <a:spcPts val="480"/>
              </a:spcBef>
              <a:spcAft>
                <a:spcPts val="0"/>
              </a:spcAft>
              <a:buSzPts val="2400"/>
              <a:buFont typeface="Arial"/>
              <a:buChar char="•"/>
            </a:pPr>
            <a:r>
              <a:rPr lang="en-US"/>
              <a:t>Instruction execution cycle</a:t>
            </a:r>
            <a:endParaRPr/>
          </a:p>
          <a:p>
            <a:pPr indent="-342900" lvl="0" marL="342900" rtl="0" algn="l">
              <a:spcBef>
                <a:spcPts val="480"/>
              </a:spcBef>
              <a:spcAft>
                <a:spcPts val="0"/>
              </a:spcAft>
              <a:buSzPts val="2400"/>
              <a:buFont typeface="Arial"/>
              <a:buChar char="•"/>
            </a:pPr>
            <a:r>
              <a:rPr lang="en-US"/>
              <a:t>Reading from memory</a:t>
            </a:r>
            <a:endParaRPr/>
          </a:p>
          <a:p>
            <a:pPr indent="-342900" lvl="0" marL="342900" rtl="0" algn="l">
              <a:spcBef>
                <a:spcPts val="480"/>
              </a:spcBef>
              <a:spcAft>
                <a:spcPts val="0"/>
              </a:spcAft>
              <a:buSzPts val="2400"/>
              <a:buFont typeface="Arial"/>
              <a:buChar char="•"/>
            </a:pPr>
            <a:r>
              <a:rPr lang="en-US"/>
              <a:t>How program runs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82" name="Google Shape;382;p3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83" name="Google Shape;383;p3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Components of an IA-32 Microcomputer</a:t>
            </a:r>
            <a:endParaRPr/>
          </a:p>
        </p:txBody>
      </p:sp>
      <p:sp>
        <p:nvSpPr>
          <p:cNvPr id="384" name="Google Shape;384;p30"/>
          <p:cNvSpPr txBox="1"/>
          <p:nvPr>
            <p:ph idx="1" type="body"/>
          </p:nvPr>
        </p:nvSpPr>
        <p:spPr>
          <a:xfrm>
            <a:off x="2514600" y="1447800"/>
            <a:ext cx="4572000" cy="236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Motherboard</a:t>
            </a:r>
            <a:endParaRPr/>
          </a:p>
          <a:p>
            <a:pPr indent="-342900" lvl="0" marL="342900" rtl="0" algn="l">
              <a:spcBef>
                <a:spcPts val="480"/>
              </a:spcBef>
              <a:spcAft>
                <a:spcPts val="0"/>
              </a:spcAft>
              <a:buSzPts val="2400"/>
              <a:buFont typeface="Arial"/>
              <a:buChar char="•"/>
            </a:pPr>
            <a:r>
              <a:rPr lang="en-US"/>
              <a:t>Video output</a:t>
            </a:r>
            <a:endParaRPr/>
          </a:p>
          <a:p>
            <a:pPr indent="-342900" lvl="0" marL="342900" rtl="0" algn="l">
              <a:spcBef>
                <a:spcPts val="480"/>
              </a:spcBef>
              <a:spcAft>
                <a:spcPts val="0"/>
              </a:spcAft>
              <a:buSzPts val="2400"/>
              <a:buFont typeface="Arial"/>
              <a:buChar char="•"/>
            </a:pPr>
            <a:r>
              <a:rPr lang="en-US"/>
              <a:t>Memory</a:t>
            </a:r>
            <a:endParaRPr/>
          </a:p>
          <a:p>
            <a:pPr indent="-342900" lvl="0" marL="342900" rtl="0" algn="l">
              <a:spcBef>
                <a:spcPts val="480"/>
              </a:spcBef>
              <a:spcAft>
                <a:spcPts val="0"/>
              </a:spcAft>
              <a:buSzPts val="2400"/>
              <a:buFont typeface="Arial"/>
              <a:buChar char="•"/>
            </a:pPr>
            <a:r>
              <a:rPr lang="en-US"/>
              <a:t>Input-output ports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90" name="Google Shape;390;p3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91" name="Google Shape;391;p3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Motherboard</a:t>
            </a:r>
            <a:endParaRPr/>
          </a:p>
        </p:txBody>
      </p:sp>
      <p:sp>
        <p:nvSpPr>
          <p:cNvPr id="392" name="Google Shape;392;p31"/>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CPU socket</a:t>
            </a:r>
            <a:endParaRPr/>
          </a:p>
          <a:p>
            <a:pPr indent="-342900" lvl="0" marL="342900" rtl="0" algn="l">
              <a:spcBef>
                <a:spcPts val="480"/>
              </a:spcBef>
              <a:spcAft>
                <a:spcPts val="0"/>
              </a:spcAft>
              <a:buSzPts val="2400"/>
              <a:buFont typeface="Arial"/>
              <a:buChar char="•"/>
            </a:pPr>
            <a:r>
              <a:rPr lang="en-US"/>
              <a:t>External cache memory slots</a:t>
            </a:r>
            <a:endParaRPr/>
          </a:p>
          <a:p>
            <a:pPr indent="-342900" lvl="0" marL="342900" rtl="0" algn="l">
              <a:spcBef>
                <a:spcPts val="480"/>
              </a:spcBef>
              <a:spcAft>
                <a:spcPts val="0"/>
              </a:spcAft>
              <a:buSzPts val="2400"/>
              <a:buFont typeface="Arial"/>
              <a:buChar char="•"/>
            </a:pPr>
            <a:r>
              <a:rPr lang="en-US"/>
              <a:t>Main memory slots</a:t>
            </a:r>
            <a:endParaRPr/>
          </a:p>
          <a:p>
            <a:pPr indent="-342900" lvl="0" marL="342900" rtl="0" algn="l">
              <a:spcBef>
                <a:spcPts val="480"/>
              </a:spcBef>
              <a:spcAft>
                <a:spcPts val="0"/>
              </a:spcAft>
              <a:buSzPts val="2400"/>
              <a:buFont typeface="Arial"/>
              <a:buChar char="•"/>
            </a:pPr>
            <a:r>
              <a:rPr lang="en-US"/>
              <a:t>BIOS chips</a:t>
            </a:r>
            <a:endParaRPr/>
          </a:p>
          <a:p>
            <a:pPr indent="-342900" lvl="0" marL="342900" rtl="0" algn="l">
              <a:spcBef>
                <a:spcPts val="480"/>
              </a:spcBef>
              <a:spcAft>
                <a:spcPts val="0"/>
              </a:spcAft>
              <a:buSzPts val="2400"/>
              <a:buFont typeface="Arial"/>
              <a:buChar char="•"/>
            </a:pPr>
            <a:r>
              <a:rPr lang="en-US"/>
              <a:t>Sound synthesizer chip (optional)</a:t>
            </a:r>
            <a:endParaRPr/>
          </a:p>
          <a:p>
            <a:pPr indent="-342900" lvl="0" marL="342900" rtl="0" algn="l">
              <a:spcBef>
                <a:spcPts val="480"/>
              </a:spcBef>
              <a:spcAft>
                <a:spcPts val="0"/>
              </a:spcAft>
              <a:buSzPts val="2400"/>
              <a:buFont typeface="Arial"/>
              <a:buChar char="•"/>
            </a:pPr>
            <a:r>
              <a:rPr lang="en-US"/>
              <a:t>Video controller chip (optional)</a:t>
            </a:r>
            <a:endParaRPr/>
          </a:p>
          <a:p>
            <a:pPr indent="-342900" lvl="0" marL="342900" rtl="0" algn="l">
              <a:spcBef>
                <a:spcPts val="480"/>
              </a:spcBef>
              <a:spcAft>
                <a:spcPts val="0"/>
              </a:spcAft>
              <a:buSzPts val="2400"/>
              <a:buFont typeface="Arial"/>
              <a:buChar char="•"/>
            </a:pPr>
            <a:r>
              <a:rPr lang="en-US"/>
              <a:t>IDE, parallel, serial, USB, video, keyboard, joystick, network, and mouse connectors</a:t>
            </a:r>
            <a:endParaRPr/>
          </a:p>
          <a:p>
            <a:pPr indent="-342900" lvl="0" marL="342900" rtl="0" algn="l">
              <a:spcBef>
                <a:spcPts val="480"/>
              </a:spcBef>
              <a:spcAft>
                <a:spcPts val="0"/>
              </a:spcAft>
              <a:buSzPts val="2400"/>
              <a:buFont typeface="Arial"/>
              <a:buChar char="•"/>
            </a:pPr>
            <a:r>
              <a:rPr lang="en-US"/>
              <a:t>PCI bus connectors (expansion cards)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398" name="Google Shape;398;p3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399" name="Google Shape;399;p32"/>
          <p:cNvSpPr txBox="1"/>
          <p:nvPr>
            <p:ph type="title"/>
          </p:nvPr>
        </p:nvSpPr>
        <p:spPr>
          <a:xfrm>
            <a:off x="457200" y="76200"/>
            <a:ext cx="77724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Intel D850MD Motherboard</a:t>
            </a:r>
            <a:endParaRPr sz="2400"/>
          </a:p>
        </p:txBody>
      </p:sp>
      <p:pic>
        <p:nvPicPr>
          <p:cNvPr descr="d850md" id="400" name="Google Shape;400;p32"/>
          <p:cNvPicPr preferRelativeResize="0"/>
          <p:nvPr/>
        </p:nvPicPr>
        <p:blipFill rotWithShape="1">
          <a:blip r:embed="rId3">
            <a:alphaModFix/>
          </a:blip>
          <a:srcRect b="0" l="0" r="0" t="0"/>
          <a:stretch/>
        </p:blipFill>
        <p:spPr>
          <a:xfrm>
            <a:off x="1828800" y="762000"/>
            <a:ext cx="4965700" cy="5105400"/>
          </a:xfrm>
          <a:prstGeom prst="rect">
            <a:avLst/>
          </a:prstGeom>
          <a:noFill/>
          <a:ln>
            <a:noFill/>
          </a:ln>
        </p:spPr>
      </p:pic>
      <p:cxnSp>
        <p:nvCxnSpPr>
          <p:cNvPr id="401" name="Google Shape;401;p32"/>
          <p:cNvCxnSpPr/>
          <p:nvPr/>
        </p:nvCxnSpPr>
        <p:spPr>
          <a:xfrm rot="10800000">
            <a:off x="6324600" y="3962400"/>
            <a:ext cx="914400" cy="0"/>
          </a:xfrm>
          <a:prstGeom prst="straightConnector1">
            <a:avLst/>
          </a:prstGeom>
          <a:noFill/>
          <a:ln cap="flat" cmpd="sng" w="19050">
            <a:solidFill>
              <a:srgbClr val="FF3300"/>
            </a:solidFill>
            <a:prstDash val="solid"/>
            <a:round/>
            <a:headEnd len="med" w="med" type="none"/>
            <a:tailEnd len="med" w="med" type="triangle"/>
          </a:ln>
        </p:spPr>
      </p:cxnSp>
      <p:sp>
        <p:nvSpPr>
          <p:cNvPr id="402" name="Google Shape;402;p32"/>
          <p:cNvSpPr txBox="1"/>
          <p:nvPr/>
        </p:nvSpPr>
        <p:spPr>
          <a:xfrm>
            <a:off x="7239000" y="3689350"/>
            <a:ext cx="1447800" cy="5016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dynamic RAM </a:t>
            </a:r>
            <a:endParaRPr/>
          </a:p>
        </p:txBody>
      </p:sp>
      <p:cxnSp>
        <p:nvCxnSpPr>
          <p:cNvPr id="403" name="Google Shape;403;p32"/>
          <p:cNvCxnSpPr/>
          <p:nvPr/>
        </p:nvCxnSpPr>
        <p:spPr>
          <a:xfrm rot="10800000">
            <a:off x="5867400" y="3124200"/>
            <a:ext cx="1066800" cy="0"/>
          </a:xfrm>
          <a:prstGeom prst="straightConnector1">
            <a:avLst/>
          </a:prstGeom>
          <a:noFill/>
          <a:ln cap="flat" cmpd="sng" w="19050">
            <a:solidFill>
              <a:srgbClr val="FF3300"/>
            </a:solidFill>
            <a:prstDash val="solid"/>
            <a:round/>
            <a:headEnd len="med" w="med" type="none"/>
            <a:tailEnd len="med" w="med" type="triangle"/>
          </a:ln>
        </p:spPr>
      </p:cxnSp>
      <p:sp>
        <p:nvSpPr>
          <p:cNvPr id="404" name="Google Shape;404;p32"/>
          <p:cNvSpPr txBox="1"/>
          <p:nvPr/>
        </p:nvSpPr>
        <p:spPr>
          <a:xfrm>
            <a:off x="6934200" y="2847975"/>
            <a:ext cx="2057400" cy="5016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Pentium 4 socket</a:t>
            </a:r>
            <a:endParaRPr/>
          </a:p>
        </p:txBody>
      </p:sp>
      <p:cxnSp>
        <p:nvCxnSpPr>
          <p:cNvPr id="405" name="Google Shape;405;p32"/>
          <p:cNvCxnSpPr/>
          <p:nvPr/>
        </p:nvCxnSpPr>
        <p:spPr>
          <a:xfrm>
            <a:off x="1676400" y="2514600"/>
            <a:ext cx="990600" cy="0"/>
          </a:xfrm>
          <a:prstGeom prst="straightConnector1">
            <a:avLst/>
          </a:prstGeom>
          <a:noFill/>
          <a:ln cap="flat" cmpd="sng" w="19050">
            <a:solidFill>
              <a:srgbClr val="FF3300"/>
            </a:solidFill>
            <a:prstDash val="solid"/>
            <a:round/>
            <a:headEnd len="med" w="med" type="none"/>
            <a:tailEnd len="med" w="med" type="triangle"/>
          </a:ln>
        </p:spPr>
      </p:cxnSp>
      <p:sp>
        <p:nvSpPr>
          <p:cNvPr id="406" name="Google Shape;406;p32"/>
          <p:cNvSpPr txBox="1"/>
          <p:nvPr/>
        </p:nvSpPr>
        <p:spPr>
          <a:xfrm>
            <a:off x="228600" y="5060950"/>
            <a:ext cx="1143000" cy="501650"/>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lang="en-US" sz="1500">
                <a:solidFill>
                  <a:schemeClr val="lt1"/>
                </a:solidFill>
                <a:latin typeface="Arial"/>
                <a:ea typeface="Arial"/>
                <a:cs typeface="Arial"/>
                <a:sym typeface="Arial"/>
              </a:rPr>
              <a:t>Speaker</a:t>
            </a:r>
            <a:endParaRPr/>
          </a:p>
        </p:txBody>
      </p:sp>
      <p:cxnSp>
        <p:nvCxnSpPr>
          <p:cNvPr id="407" name="Google Shape;407;p32"/>
          <p:cNvCxnSpPr/>
          <p:nvPr/>
        </p:nvCxnSpPr>
        <p:spPr>
          <a:xfrm rot="10800000">
            <a:off x="4800600" y="5486400"/>
            <a:ext cx="228600" cy="533400"/>
          </a:xfrm>
          <a:prstGeom prst="straightConnector1">
            <a:avLst/>
          </a:prstGeom>
          <a:noFill/>
          <a:ln cap="flat" cmpd="sng" w="19050">
            <a:solidFill>
              <a:srgbClr val="FF3300"/>
            </a:solidFill>
            <a:prstDash val="solid"/>
            <a:round/>
            <a:headEnd len="med" w="med" type="none"/>
            <a:tailEnd len="med" w="med" type="triangle"/>
          </a:ln>
        </p:spPr>
      </p:cxnSp>
      <p:sp>
        <p:nvSpPr>
          <p:cNvPr id="408" name="Google Shape;408;p32"/>
          <p:cNvSpPr txBox="1"/>
          <p:nvPr/>
        </p:nvSpPr>
        <p:spPr>
          <a:xfrm>
            <a:off x="4953000" y="5791200"/>
            <a:ext cx="2286000" cy="5016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IDE drive connectors</a:t>
            </a:r>
            <a:endParaRPr/>
          </a:p>
        </p:txBody>
      </p:sp>
      <p:sp>
        <p:nvSpPr>
          <p:cNvPr id="409" name="Google Shape;409;p32"/>
          <p:cNvSpPr txBox="1"/>
          <p:nvPr/>
        </p:nvSpPr>
        <p:spPr>
          <a:xfrm>
            <a:off x="6858000" y="304800"/>
            <a:ext cx="2286000" cy="9588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mouse, keyboard, parallel, serial, and USB connectors</a:t>
            </a:r>
            <a:endParaRPr/>
          </a:p>
        </p:txBody>
      </p:sp>
      <p:cxnSp>
        <p:nvCxnSpPr>
          <p:cNvPr id="410" name="Google Shape;410;p32"/>
          <p:cNvCxnSpPr/>
          <p:nvPr/>
        </p:nvCxnSpPr>
        <p:spPr>
          <a:xfrm>
            <a:off x="1676400" y="3276600"/>
            <a:ext cx="1828800" cy="0"/>
          </a:xfrm>
          <a:prstGeom prst="straightConnector1">
            <a:avLst/>
          </a:prstGeom>
          <a:noFill/>
          <a:ln cap="flat" cmpd="sng" w="19050">
            <a:solidFill>
              <a:srgbClr val="FF3300"/>
            </a:solidFill>
            <a:prstDash val="solid"/>
            <a:round/>
            <a:headEnd len="med" w="med" type="none"/>
            <a:tailEnd len="med" w="med" type="triangle"/>
          </a:ln>
        </p:spPr>
      </p:cxnSp>
      <p:sp>
        <p:nvSpPr>
          <p:cNvPr id="411" name="Google Shape;411;p32"/>
          <p:cNvSpPr txBox="1"/>
          <p:nvPr/>
        </p:nvSpPr>
        <p:spPr>
          <a:xfrm>
            <a:off x="228600" y="3003550"/>
            <a:ext cx="1447800" cy="501650"/>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lang="en-US" sz="1500">
                <a:solidFill>
                  <a:schemeClr val="lt1"/>
                </a:solidFill>
                <a:latin typeface="Arial"/>
                <a:ea typeface="Arial"/>
                <a:cs typeface="Arial"/>
                <a:sym typeface="Arial"/>
              </a:rPr>
              <a:t>AGP slot</a:t>
            </a:r>
            <a:endParaRPr/>
          </a:p>
        </p:txBody>
      </p:sp>
      <p:cxnSp>
        <p:nvCxnSpPr>
          <p:cNvPr id="412" name="Google Shape;412;p32"/>
          <p:cNvCxnSpPr/>
          <p:nvPr/>
        </p:nvCxnSpPr>
        <p:spPr>
          <a:xfrm>
            <a:off x="1600200" y="5562600"/>
            <a:ext cx="381000" cy="0"/>
          </a:xfrm>
          <a:prstGeom prst="straightConnector1">
            <a:avLst/>
          </a:prstGeom>
          <a:noFill/>
          <a:ln cap="flat" cmpd="sng" w="19050">
            <a:solidFill>
              <a:srgbClr val="FF3300"/>
            </a:solidFill>
            <a:prstDash val="solid"/>
            <a:round/>
            <a:headEnd len="med" w="med" type="none"/>
            <a:tailEnd len="med" w="med" type="triangle"/>
          </a:ln>
        </p:spPr>
      </p:cxnSp>
      <p:sp>
        <p:nvSpPr>
          <p:cNvPr id="413" name="Google Shape;413;p32"/>
          <p:cNvSpPr txBox="1"/>
          <p:nvPr/>
        </p:nvSpPr>
        <p:spPr>
          <a:xfrm>
            <a:off x="762000" y="5324475"/>
            <a:ext cx="838200" cy="501650"/>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lang="en-US" sz="1500">
                <a:solidFill>
                  <a:schemeClr val="lt1"/>
                </a:solidFill>
                <a:latin typeface="Arial"/>
                <a:ea typeface="Arial"/>
                <a:cs typeface="Arial"/>
                <a:sym typeface="Arial"/>
              </a:rPr>
              <a:t>Battery</a:t>
            </a:r>
            <a:endParaRPr/>
          </a:p>
        </p:txBody>
      </p:sp>
      <p:cxnSp>
        <p:nvCxnSpPr>
          <p:cNvPr id="414" name="Google Shape;414;p32"/>
          <p:cNvCxnSpPr/>
          <p:nvPr/>
        </p:nvCxnSpPr>
        <p:spPr>
          <a:xfrm>
            <a:off x="1447800" y="914400"/>
            <a:ext cx="2438400" cy="0"/>
          </a:xfrm>
          <a:prstGeom prst="straightConnector1">
            <a:avLst/>
          </a:prstGeom>
          <a:noFill/>
          <a:ln cap="flat" cmpd="sng" w="19050">
            <a:solidFill>
              <a:srgbClr val="FF3300"/>
            </a:solidFill>
            <a:prstDash val="solid"/>
            <a:round/>
            <a:headEnd len="med" w="med" type="none"/>
            <a:tailEnd len="med" w="med" type="triangle"/>
          </a:ln>
        </p:spPr>
      </p:cxnSp>
      <p:sp>
        <p:nvSpPr>
          <p:cNvPr id="415" name="Google Shape;415;p32"/>
          <p:cNvSpPr txBox="1"/>
          <p:nvPr/>
        </p:nvSpPr>
        <p:spPr>
          <a:xfrm>
            <a:off x="609600" y="641350"/>
            <a:ext cx="838200" cy="501650"/>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lang="en-US" sz="1500">
                <a:solidFill>
                  <a:schemeClr val="lt1"/>
                </a:solidFill>
                <a:latin typeface="Arial"/>
                <a:ea typeface="Arial"/>
                <a:cs typeface="Arial"/>
                <a:sym typeface="Arial"/>
              </a:rPr>
              <a:t>Video</a:t>
            </a:r>
            <a:endParaRPr/>
          </a:p>
        </p:txBody>
      </p:sp>
      <p:cxnSp>
        <p:nvCxnSpPr>
          <p:cNvPr id="416" name="Google Shape;416;p32"/>
          <p:cNvCxnSpPr/>
          <p:nvPr/>
        </p:nvCxnSpPr>
        <p:spPr>
          <a:xfrm rot="10800000">
            <a:off x="5943600" y="5410200"/>
            <a:ext cx="990600" cy="0"/>
          </a:xfrm>
          <a:prstGeom prst="straightConnector1">
            <a:avLst/>
          </a:prstGeom>
          <a:noFill/>
          <a:ln cap="flat" cmpd="sng" w="19050">
            <a:solidFill>
              <a:srgbClr val="FF3300"/>
            </a:solidFill>
            <a:prstDash val="solid"/>
            <a:round/>
            <a:headEnd len="med" w="med" type="none"/>
            <a:tailEnd len="med" w="med" type="triangle"/>
          </a:ln>
        </p:spPr>
      </p:cxnSp>
      <p:sp>
        <p:nvSpPr>
          <p:cNvPr id="417" name="Google Shape;417;p32"/>
          <p:cNvSpPr txBox="1"/>
          <p:nvPr/>
        </p:nvSpPr>
        <p:spPr>
          <a:xfrm>
            <a:off x="6934200" y="5137150"/>
            <a:ext cx="1828800" cy="5016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Power connector</a:t>
            </a:r>
            <a:endParaRPr/>
          </a:p>
        </p:txBody>
      </p:sp>
      <p:cxnSp>
        <p:nvCxnSpPr>
          <p:cNvPr id="418" name="Google Shape;418;p32"/>
          <p:cNvCxnSpPr/>
          <p:nvPr/>
        </p:nvCxnSpPr>
        <p:spPr>
          <a:xfrm flipH="1">
            <a:off x="4572000" y="2743200"/>
            <a:ext cx="2362200" cy="228600"/>
          </a:xfrm>
          <a:prstGeom prst="straightConnector1">
            <a:avLst/>
          </a:prstGeom>
          <a:noFill/>
          <a:ln cap="flat" cmpd="sng" w="19050">
            <a:solidFill>
              <a:srgbClr val="FF3300"/>
            </a:solidFill>
            <a:prstDash val="solid"/>
            <a:round/>
            <a:headEnd len="med" w="med" type="none"/>
            <a:tailEnd len="med" w="med" type="triangle"/>
          </a:ln>
        </p:spPr>
      </p:cxnSp>
      <p:sp>
        <p:nvSpPr>
          <p:cNvPr id="419" name="Google Shape;419;p32"/>
          <p:cNvSpPr txBox="1"/>
          <p:nvPr/>
        </p:nvSpPr>
        <p:spPr>
          <a:xfrm>
            <a:off x="6934200" y="2470150"/>
            <a:ext cx="2133600" cy="5016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memory controller hub</a:t>
            </a:r>
            <a:endParaRPr/>
          </a:p>
        </p:txBody>
      </p:sp>
      <p:cxnSp>
        <p:nvCxnSpPr>
          <p:cNvPr id="420" name="Google Shape;420;p32"/>
          <p:cNvCxnSpPr/>
          <p:nvPr/>
        </p:nvCxnSpPr>
        <p:spPr>
          <a:xfrm flipH="1">
            <a:off x="6324600" y="3962400"/>
            <a:ext cx="914400" cy="533400"/>
          </a:xfrm>
          <a:prstGeom prst="straightConnector1">
            <a:avLst/>
          </a:prstGeom>
          <a:noFill/>
          <a:ln cap="flat" cmpd="sng" w="19050">
            <a:solidFill>
              <a:srgbClr val="FF3300"/>
            </a:solidFill>
            <a:prstDash val="solid"/>
            <a:round/>
            <a:headEnd len="med" w="med" type="none"/>
            <a:tailEnd len="med" w="med" type="triangle"/>
          </a:ln>
        </p:spPr>
      </p:cxnSp>
      <p:cxnSp>
        <p:nvCxnSpPr>
          <p:cNvPr id="421" name="Google Shape;421;p32"/>
          <p:cNvCxnSpPr/>
          <p:nvPr/>
        </p:nvCxnSpPr>
        <p:spPr>
          <a:xfrm rot="10800000">
            <a:off x="5943600" y="5638800"/>
            <a:ext cx="990600" cy="196850"/>
          </a:xfrm>
          <a:prstGeom prst="straightConnector1">
            <a:avLst/>
          </a:prstGeom>
          <a:noFill/>
          <a:ln cap="flat" cmpd="sng" w="19050">
            <a:solidFill>
              <a:srgbClr val="FF3300"/>
            </a:solidFill>
            <a:prstDash val="solid"/>
            <a:round/>
            <a:headEnd len="med" w="med" type="none"/>
            <a:tailEnd len="med" w="med" type="triangle"/>
          </a:ln>
        </p:spPr>
      </p:cxnSp>
      <p:sp>
        <p:nvSpPr>
          <p:cNvPr id="422" name="Google Shape;422;p32"/>
          <p:cNvSpPr txBox="1"/>
          <p:nvPr/>
        </p:nvSpPr>
        <p:spPr>
          <a:xfrm>
            <a:off x="6934200" y="5562600"/>
            <a:ext cx="1828800" cy="5016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Diskette connector</a:t>
            </a:r>
            <a:endParaRPr/>
          </a:p>
        </p:txBody>
      </p:sp>
      <p:cxnSp>
        <p:nvCxnSpPr>
          <p:cNvPr id="423" name="Google Shape;423;p32"/>
          <p:cNvCxnSpPr/>
          <p:nvPr/>
        </p:nvCxnSpPr>
        <p:spPr>
          <a:xfrm>
            <a:off x="1371600" y="5334000"/>
            <a:ext cx="990600" cy="0"/>
          </a:xfrm>
          <a:prstGeom prst="straightConnector1">
            <a:avLst/>
          </a:prstGeom>
          <a:noFill/>
          <a:ln cap="flat" cmpd="sng" w="19050">
            <a:solidFill>
              <a:srgbClr val="FF3300"/>
            </a:solidFill>
            <a:prstDash val="solid"/>
            <a:round/>
            <a:headEnd len="med" w="med" type="none"/>
            <a:tailEnd len="med" w="med" type="triangle"/>
          </a:ln>
        </p:spPr>
      </p:cxnSp>
      <p:sp>
        <p:nvSpPr>
          <p:cNvPr id="424" name="Google Shape;424;p32"/>
          <p:cNvSpPr txBox="1"/>
          <p:nvPr/>
        </p:nvSpPr>
        <p:spPr>
          <a:xfrm>
            <a:off x="228600" y="2228850"/>
            <a:ext cx="1447800" cy="501650"/>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lang="en-US" sz="1500">
                <a:solidFill>
                  <a:schemeClr val="lt1"/>
                </a:solidFill>
                <a:latin typeface="Arial"/>
                <a:ea typeface="Arial"/>
                <a:cs typeface="Arial"/>
                <a:sym typeface="Arial"/>
              </a:rPr>
              <a:t>PCI slots</a:t>
            </a:r>
            <a:endParaRPr/>
          </a:p>
        </p:txBody>
      </p:sp>
      <p:cxnSp>
        <p:nvCxnSpPr>
          <p:cNvPr id="425" name="Google Shape;425;p32"/>
          <p:cNvCxnSpPr/>
          <p:nvPr/>
        </p:nvCxnSpPr>
        <p:spPr>
          <a:xfrm>
            <a:off x="1371600" y="5029200"/>
            <a:ext cx="1828800" cy="0"/>
          </a:xfrm>
          <a:prstGeom prst="straightConnector1">
            <a:avLst/>
          </a:prstGeom>
          <a:noFill/>
          <a:ln cap="flat" cmpd="sng" w="19050">
            <a:solidFill>
              <a:srgbClr val="FF3300"/>
            </a:solidFill>
            <a:prstDash val="solid"/>
            <a:round/>
            <a:headEnd len="med" w="med" type="none"/>
            <a:tailEnd len="med" w="med" type="triangle"/>
          </a:ln>
        </p:spPr>
      </p:cxnSp>
      <p:sp>
        <p:nvSpPr>
          <p:cNvPr id="426" name="Google Shape;426;p32"/>
          <p:cNvSpPr txBox="1"/>
          <p:nvPr/>
        </p:nvSpPr>
        <p:spPr>
          <a:xfrm>
            <a:off x="0" y="4724400"/>
            <a:ext cx="1371600" cy="501650"/>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lang="en-US" sz="1500">
                <a:solidFill>
                  <a:schemeClr val="lt1"/>
                </a:solidFill>
                <a:latin typeface="Arial"/>
                <a:ea typeface="Arial"/>
                <a:cs typeface="Arial"/>
                <a:sym typeface="Arial"/>
              </a:rPr>
              <a:t>I/O Controller</a:t>
            </a:r>
            <a:endParaRPr/>
          </a:p>
        </p:txBody>
      </p:sp>
      <p:cxnSp>
        <p:nvCxnSpPr>
          <p:cNvPr id="427" name="Google Shape;427;p32"/>
          <p:cNvCxnSpPr/>
          <p:nvPr/>
        </p:nvCxnSpPr>
        <p:spPr>
          <a:xfrm>
            <a:off x="4114800" y="838200"/>
            <a:ext cx="2819400" cy="0"/>
          </a:xfrm>
          <a:prstGeom prst="straightConnector1">
            <a:avLst/>
          </a:prstGeom>
          <a:noFill/>
          <a:ln cap="flat" cmpd="sng" w="57150">
            <a:solidFill>
              <a:srgbClr val="FF3300"/>
            </a:solidFill>
            <a:prstDash val="solid"/>
            <a:round/>
            <a:headEnd len="med" w="med" type="none"/>
            <a:tailEnd len="med" w="med" type="none"/>
          </a:ln>
        </p:spPr>
      </p:cxnSp>
      <p:cxnSp>
        <p:nvCxnSpPr>
          <p:cNvPr id="428" name="Google Shape;428;p32"/>
          <p:cNvCxnSpPr/>
          <p:nvPr/>
        </p:nvCxnSpPr>
        <p:spPr>
          <a:xfrm>
            <a:off x="1600200" y="4343400"/>
            <a:ext cx="1295400" cy="0"/>
          </a:xfrm>
          <a:prstGeom prst="straightConnector1">
            <a:avLst/>
          </a:prstGeom>
          <a:noFill/>
          <a:ln cap="flat" cmpd="sng" w="19050">
            <a:solidFill>
              <a:srgbClr val="FF3300"/>
            </a:solidFill>
            <a:prstDash val="solid"/>
            <a:round/>
            <a:headEnd len="med" w="med" type="none"/>
            <a:tailEnd len="med" w="med" type="triangle"/>
          </a:ln>
        </p:spPr>
      </p:cxnSp>
      <p:sp>
        <p:nvSpPr>
          <p:cNvPr id="429" name="Google Shape;429;p32"/>
          <p:cNvSpPr txBox="1"/>
          <p:nvPr/>
        </p:nvSpPr>
        <p:spPr>
          <a:xfrm>
            <a:off x="152400" y="4070350"/>
            <a:ext cx="1447800" cy="501650"/>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lang="en-US" sz="1500">
                <a:solidFill>
                  <a:schemeClr val="lt1"/>
                </a:solidFill>
                <a:latin typeface="Arial"/>
                <a:ea typeface="Arial"/>
                <a:cs typeface="Arial"/>
                <a:sym typeface="Arial"/>
              </a:rPr>
              <a:t>Firmware hub</a:t>
            </a:r>
            <a:endParaRPr/>
          </a:p>
        </p:txBody>
      </p:sp>
      <p:cxnSp>
        <p:nvCxnSpPr>
          <p:cNvPr id="430" name="Google Shape;430;p32"/>
          <p:cNvCxnSpPr/>
          <p:nvPr/>
        </p:nvCxnSpPr>
        <p:spPr>
          <a:xfrm>
            <a:off x="1600200" y="1371600"/>
            <a:ext cx="609600" cy="0"/>
          </a:xfrm>
          <a:prstGeom prst="straightConnector1">
            <a:avLst/>
          </a:prstGeom>
          <a:noFill/>
          <a:ln cap="flat" cmpd="sng" w="19050">
            <a:solidFill>
              <a:srgbClr val="FF3300"/>
            </a:solidFill>
            <a:prstDash val="solid"/>
            <a:round/>
            <a:headEnd len="med" w="med" type="none"/>
            <a:tailEnd len="med" w="med" type="triangle"/>
          </a:ln>
        </p:spPr>
      </p:cxnSp>
      <p:sp>
        <p:nvSpPr>
          <p:cNvPr id="431" name="Google Shape;431;p32"/>
          <p:cNvSpPr txBox="1"/>
          <p:nvPr/>
        </p:nvSpPr>
        <p:spPr>
          <a:xfrm>
            <a:off x="457200" y="1098550"/>
            <a:ext cx="1143000" cy="501650"/>
          </a:xfrm>
          <a:prstGeom prst="rect">
            <a:avLst/>
          </a:prstGeom>
          <a:noFill/>
          <a:ln>
            <a:noFill/>
          </a:ln>
        </p:spPr>
        <p:txBody>
          <a:bodyPr anchorCtr="0" anchor="t" bIns="137150" lIns="91425" spcFirstLastPara="1" rIns="91425" wrap="square" tIns="137150">
            <a:spAutoFit/>
          </a:bodyPr>
          <a:lstStyle/>
          <a:p>
            <a:pPr indent="0" lvl="0" marL="0" marR="0" rtl="0" algn="r">
              <a:spcBef>
                <a:spcPts val="0"/>
              </a:spcBef>
              <a:spcAft>
                <a:spcPts val="0"/>
              </a:spcAft>
              <a:buNone/>
            </a:pPr>
            <a:r>
              <a:rPr lang="en-US" sz="1500">
                <a:solidFill>
                  <a:schemeClr val="lt1"/>
                </a:solidFill>
                <a:latin typeface="Arial"/>
                <a:ea typeface="Arial"/>
                <a:cs typeface="Arial"/>
                <a:sym typeface="Arial"/>
              </a:rPr>
              <a:t>Audio chip</a:t>
            </a:r>
            <a:endParaRPr/>
          </a:p>
        </p:txBody>
      </p:sp>
      <p:sp>
        <p:nvSpPr>
          <p:cNvPr id="432" name="Google Shape;432;p32"/>
          <p:cNvSpPr txBox="1"/>
          <p:nvPr/>
        </p:nvSpPr>
        <p:spPr>
          <a:xfrm>
            <a:off x="76200" y="5791200"/>
            <a:ext cx="4800600" cy="6096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100">
                <a:solidFill>
                  <a:schemeClr val="lt2"/>
                </a:solidFill>
                <a:latin typeface="Arial"/>
                <a:ea typeface="Arial"/>
                <a:cs typeface="Arial"/>
                <a:sym typeface="Arial"/>
              </a:rPr>
              <a:t>Source: Intel® Desktop Board D850MD/D850MV Technical Product Specification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38" name="Google Shape;438;p3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39" name="Google Shape;439;p3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Intel 965 Express Chipset</a:t>
            </a:r>
            <a:endParaRPr/>
          </a:p>
        </p:txBody>
      </p:sp>
      <p:pic>
        <p:nvPicPr>
          <p:cNvPr id="440" name="Google Shape;440;p33"/>
          <p:cNvPicPr preferRelativeResize="0"/>
          <p:nvPr/>
        </p:nvPicPr>
        <p:blipFill rotWithShape="1">
          <a:blip r:embed="rId3">
            <a:alphaModFix/>
          </a:blip>
          <a:srcRect b="0" l="0" r="0" t="0"/>
          <a:stretch/>
        </p:blipFill>
        <p:spPr>
          <a:xfrm>
            <a:off x="2057400" y="1219200"/>
            <a:ext cx="5080000" cy="446881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46" name="Google Shape;446;p3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47" name="Google Shape;447;p3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Video Output</a:t>
            </a:r>
            <a:endParaRPr/>
          </a:p>
        </p:txBody>
      </p:sp>
      <p:sp>
        <p:nvSpPr>
          <p:cNvPr id="448" name="Google Shape;448;p34"/>
          <p:cNvSpPr txBox="1"/>
          <p:nvPr>
            <p:ph idx="1" type="body"/>
          </p:nvPr>
        </p:nvSpPr>
        <p:spPr>
          <a:xfrm>
            <a:off x="1143000" y="1295400"/>
            <a:ext cx="6781800" cy="4038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Video controller</a:t>
            </a:r>
            <a:endParaRPr/>
          </a:p>
          <a:p>
            <a:pPr indent="-285750" lvl="1" marL="742950" rtl="0" algn="l">
              <a:lnSpc>
                <a:spcPct val="90000"/>
              </a:lnSpc>
              <a:spcBef>
                <a:spcPts val="440"/>
              </a:spcBef>
              <a:spcAft>
                <a:spcPts val="0"/>
              </a:spcAft>
              <a:buSzPts val="2200"/>
              <a:buFont typeface="Arial"/>
              <a:buChar char="•"/>
            </a:pPr>
            <a:r>
              <a:rPr lang="en-US"/>
              <a:t>on motherboard, or on expansion card</a:t>
            </a:r>
            <a:endParaRPr/>
          </a:p>
          <a:p>
            <a:pPr indent="-285750" lvl="1" marL="742950" rtl="0" algn="l">
              <a:lnSpc>
                <a:spcPct val="90000"/>
              </a:lnSpc>
              <a:spcBef>
                <a:spcPts val="440"/>
              </a:spcBef>
              <a:spcAft>
                <a:spcPts val="0"/>
              </a:spcAft>
              <a:buSzPts val="2200"/>
              <a:buFont typeface="Arial"/>
              <a:buChar char="•"/>
            </a:pPr>
            <a:r>
              <a:rPr lang="en-US"/>
              <a:t>AGP (</a:t>
            </a:r>
            <a:r>
              <a:rPr lang="en-US" u="sng">
                <a:solidFill>
                  <a:schemeClr val="hlink"/>
                </a:solidFill>
                <a:hlinkClick r:id="rId3"/>
              </a:rPr>
              <a:t>accelerated graphics port technology</a:t>
            </a:r>
            <a:r>
              <a:rPr lang="en-US"/>
              <a:t>)*</a:t>
            </a:r>
            <a:endParaRPr/>
          </a:p>
          <a:p>
            <a:pPr indent="-342900" lvl="0" marL="342900" rtl="0" algn="l">
              <a:lnSpc>
                <a:spcPct val="90000"/>
              </a:lnSpc>
              <a:spcBef>
                <a:spcPts val="480"/>
              </a:spcBef>
              <a:spcAft>
                <a:spcPts val="0"/>
              </a:spcAft>
              <a:buSzPts val="2400"/>
              <a:buFont typeface="Arial"/>
              <a:buChar char="•"/>
            </a:pPr>
            <a:r>
              <a:rPr lang="en-US"/>
              <a:t>Video memory (VRAM)</a:t>
            </a:r>
            <a:endParaRPr/>
          </a:p>
          <a:p>
            <a:pPr indent="-342900" lvl="0" marL="342900" rtl="0" algn="l">
              <a:lnSpc>
                <a:spcPct val="90000"/>
              </a:lnSpc>
              <a:spcBef>
                <a:spcPts val="480"/>
              </a:spcBef>
              <a:spcAft>
                <a:spcPts val="0"/>
              </a:spcAft>
              <a:buSzPts val="2400"/>
              <a:buFont typeface="Arial"/>
              <a:buChar char="•"/>
            </a:pPr>
            <a:r>
              <a:rPr lang="en-US"/>
              <a:t>Video CRT Display</a:t>
            </a:r>
            <a:endParaRPr/>
          </a:p>
          <a:p>
            <a:pPr indent="-285750" lvl="1" marL="742950" rtl="0" algn="l">
              <a:lnSpc>
                <a:spcPct val="90000"/>
              </a:lnSpc>
              <a:spcBef>
                <a:spcPts val="440"/>
              </a:spcBef>
              <a:spcAft>
                <a:spcPts val="0"/>
              </a:spcAft>
              <a:buSzPts val="2200"/>
              <a:buFont typeface="Arial"/>
              <a:buChar char="•"/>
            </a:pPr>
            <a:r>
              <a:rPr lang="en-US"/>
              <a:t>uses raster scanning</a:t>
            </a:r>
            <a:endParaRPr/>
          </a:p>
          <a:p>
            <a:pPr indent="-285750" lvl="1" marL="742950" rtl="0" algn="l">
              <a:lnSpc>
                <a:spcPct val="90000"/>
              </a:lnSpc>
              <a:spcBef>
                <a:spcPts val="440"/>
              </a:spcBef>
              <a:spcAft>
                <a:spcPts val="0"/>
              </a:spcAft>
              <a:buSzPts val="2200"/>
              <a:buFont typeface="Arial"/>
              <a:buChar char="•"/>
            </a:pPr>
            <a:r>
              <a:rPr lang="en-US"/>
              <a:t>horizontal retrace</a:t>
            </a:r>
            <a:endParaRPr/>
          </a:p>
          <a:p>
            <a:pPr indent="-285750" lvl="1" marL="742950" rtl="0" algn="l">
              <a:lnSpc>
                <a:spcPct val="90000"/>
              </a:lnSpc>
              <a:spcBef>
                <a:spcPts val="440"/>
              </a:spcBef>
              <a:spcAft>
                <a:spcPts val="0"/>
              </a:spcAft>
              <a:buSzPts val="2200"/>
              <a:buFont typeface="Arial"/>
              <a:buChar char="•"/>
            </a:pPr>
            <a:r>
              <a:rPr lang="en-US"/>
              <a:t>vertical retrace</a:t>
            </a:r>
            <a:endParaRPr/>
          </a:p>
          <a:p>
            <a:pPr indent="-342900" lvl="0" marL="342900" rtl="0" algn="l">
              <a:lnSpc>
                <a:spcPct val="90000"/>
              </a:lnSpc>
              <a:spcBef>
                <a:spcPts val="480"/>
              </a:spcBef>
              <a:spcAft>
                <a:spcPts val="0"/>
              </a:spcAft>
              <a:buSzPts val="2400"/>
              <a:buFont typeface="Arial"/>
              <a:buChar char="•"/>
            </a:pPr>
            <a:r>
              <a:rPr lang="en-US"/>
              <a:t>Direct digital LCD monitors</a:t>
            </a:r>
            <a:endParaRPr/>
          </a:p>
          <a:p>
            <a:pPr indent="-285750" lvl="1" marL="742950" rtl="0" algn="l">
              <a:lnSpc>
                <a:spcPct val="90000"/>
              </a:lnSpc>
              <a:spcBef>
                <a:spcPts val="440"/>
              </a:spcBef>
              <a:spcAft>
                <a:spcPts val="0"/>
              </a:spcAft>
              <a:buSzPts val="2200"/>
              <a:buFont typeface="Arial"/>
              <a:buChar char="•"/>
            </a:pPr>
            <a:r>
              <a:rPr lang="en-US"/>
              <a:t>no raster scanning required	</a:t>
            </a:r>
            <a:endParaRPr/>
          </a:p>
        </p:txBody>
      </p:sp>
      <p:sp>
        <p:nvSpPr>
          <p:cNvPr id="449" name="Google Shape;449;p34"/>
          <p:cNvSpPr txBox="1"/>
          <p:nvPr/>
        </p:nvSpPr>
        <p:spPr>
          <a:xfrm>
            <a:off x="685800" y="5715000"/>
            <a:ext cx="7391400" cy="50165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 This link may change over time.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55" name="Google Shape;455;p3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56" name="Google Shape;456;p3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Sample Video Controller (ATI Corp.)</a:t>
            </a:r>
            <a:endParaRPr/>
          </a:p>
        </p:txBody>
      </p:sp>
      <p:pic>
        <p:nvPicPr>
          <p:cNvPr descr="ATIboard" id="457" name="Google Shape;457;p35"/>
          <p:cNvPicPr preferRelativeResize="0"/>
          <p:nvPr/>
        </p:nvPicPr>
        <p:blipFill rotWithShape="1">
          <a:blip r:embed="rId3">
            <a:alphaModFix/>
          </a:blip>
          <a:srcRect b="0" l="0" r="0" t="0"/>
          <a:stretch/>
        </p:blipFill>
        <p:spPr>
          <a:xfrm>
            <a:off x="4038600" y="1295400"/>
            <a:ext cx="4572000" cy="4038600"/>
          </a:xfrm>
          <a:prstGeom prst="rect">
            <a:avLst/>
          </a:prstGeom>
          <a:noFill/>
          <a:ln>
            <a:noFill/>
          </a:ln>
        </p:spPr>
      </p:pic>
      <p:sp>
        <p:nvSpPr>
          <p:cNvPr id="458" name="Google Shape;458;p35"/>
          <p:cNvSpPr txBox="1"/>
          <p:nvPr/>
        </p:nvSpPr>
        <p:spPr>
          <a:xfrm>
            <a:off x="228600" y="1212850"/>
            <a:ext cx="3581400" cy="4502150"/>
          </a:xfrm>
          <a:prstGeom prst="rect">
            <a:avLst/>
          </a:prstGeom>
          <a:noFill/>
          <a:ln>
            <a:noFill/>
          </a:ln>
        </p:spPr>
        <p:txBody>
          <a:bodyPr anchorCtr="0" anchor="t" bIns="137150" lIns="91425" spcFirstLastPara="1" rIns="91425" wrap="square" tIns="137150">
            <a:spAutoFit/>
          </a:bodyPr>
          <a:lstStyle/>
          <a:p>
            <a:pPr indent="-222250" lvl="1" marL="395288" marR="0" rtl="0" algn="l">
              <a:spcBef>
                <a:spcPts val="0"/>
              </a:spcBef>
              <a:spcAft>
                <a:spcPts val="0"/>
              </a:spcAft>
              <a:buClr>
                <a:srgbClr val="FFFFFF"/>
              </a:buClr>
              <a:buSzPts val="1500"/>
              <a:buFont typeface="Verdana"/>
              <a:buChar char="•"/>
            </a:pPr>
            <a:r>
              <a:rPr b="0" i="0" lang="en-US" sz="1500" u="none" cap="none" strike="noStrike">
                <a:solidFill>
                  <a:srgbClr val="FFFFFF"/>
                </a:solidFill>
                <a:latin typeface="Verdana"/>
                <a:ea typeface="Verdana"/>
                <a:cs typeface="Verdana"/>
                <a:sym typeface="Verdana"/>
              </a:rPr>
              <a:t>128-bit 3D graphics performance powered by RAGE™ 128 PRO </a:t>
            </a:r>
            <a:endParaRPr/>
          </a:p>
          <a:p>
            <a:pPr indent="-222250" lvl="1" marL="395288" marR="0" rtl="0" algn="l">
              <a:spcBef>
                <a:spcPts val="750"/>
              </a:spcBef>
              <a:spcAft>
                <a:spcPts val="0"/>
              </a:spcAft>
              <a:buClr>
                <a:srgbClr val="FFFFFF"/>
              </a:buClr>
              <a:buSzPts val="1500"/>
              <a:buFont typeface="Verdana"/>
              <a:buChar char="•"/>
            </a:pPr>
            <a:r>
              <a:rPr b="0" i="0" lang="en-US" sz="1500" u="none" cap="none" strike="noStrike">
                <a:solidFill>
                  <a:srgbClr val="FFFFFF"/>
                </a:solidFill>
                <a:latin typeface="Verdana"/>
                <a:ea typeface="Verdana"/>
                <a:cs typeface="Verdana"/>
                <a:sym typeface="Verdana"/>
              </a:rPr>
              <a:t>3D graphics performance </a:t>
            </a:r>
            <a:endParaRPr/>
          </a:p>
          <a:p>
            <a:pPr indent="-222250" lvl="1" marL="395288" marR="0" rtl="0" algn="l">
              <a:spcBef>
                <a:spcPts val="750"/>
              </a:spcBef>
              <a:spcAft>
                <a:spcPts val="0"/>
              </a:spcAft>
              <a:buClr>
                <a:srgbClr val="FFFFFF"/>
              </a:buClr>
              <a:buSzPts val="1500"/>
              <a:buFont typeface="Verdana"/>
              <a:buChar char="•"/>
            </a:pPr>
            <a:r>
              <a:rPr b="0" i="0" lang="en-US" sz="1500" u="none" cap="none" strike="noStrike">
                <a:solidFill>
                  <a:srgbClr val="FFFFFF"/>
                </a:solidFill>
                <a:latin typeface="Verdana"/>
                <a:ea typeface="Verdana"/>
                <a:cs typeface="Verdana"/>
                <a:sym typeface="Verdana"/>
              </a:rPr>
              <a:t>Intelligent TV-Tuner with Digital VCR </a:t>
            </a:r>
            <a:endParaRPr/>
          </a:p>
          <a:p>
            <a:pPr indent="-222250" lvl="1" marL="395288" marR="0" rtl="0" algn="l">
              <a:spcBef>
                <a:spcPts val="750"/>
              </a:spcBef>
              <a:spcAft>
                <a:spcPts val="0"/>
              </a:spcAft>
              <a:buClr>
                <a:srgbClr val="FFFFFF"/>
              </a:buClr>
              <a:buSzPts val="1500"/>
              <a:buFont typeface="Arial"/>
              <a:buChar char="•"/>
            </a:pPr>
            <a:r>
              <a:rPr b="0" i="0" lang="en-US" sz="1500" u="none" cap="none" strike="noStrike">
                <a:solidFill>
                  <a:srgbClr val="FFFFFF"/>
                </a:solidFill>
                <a:latin typeface="Arial"/>
                <a:ea typeface="Arial"/>
                <a:cs typeface="Arial"/>
                <a:sym typeface="Arial"/>
              </a:rPr>
              <a:t>TV-ON-DEMAND</a:t>
            </a:r>
            <a:r>
              <a:rPr b="0" i="0" lang="en-US" sz="1500" u="none" cap="none" strike="noStrike">
                <a:solidFill>
                  <a:srgbClr val="FFFFFF"/>
                </a:solidFill>
                <a:latin typeface="Verdana"/>
                <a:ea typeface="Verdana"/>
                <a:cs typeface="Verdana"/>
                <a:sym typeface="Verdana"/>
              </a:rPr>
              <a:t>™ </a:t>
            </a:r>
            <a:endParaRPr/>
          </a:p>
          <a:p>
            <a:pPr indent="-222250" lvl="1" marL="395288" marR="0" rtl="0" algn="l">
              <a:spcBef>
                <a:spcPts val="750"/>
              </a:spcBef>
              <a:spcAft>
                <a:spcPts val="0"/>
              </a:spcAft>
              <a:buClr>
                <a:srgbClr val="FFFFFF"/>
              </a:buClr>
              <a:buSzPts val="1500"/>
              <a:buFont typeface="Verdana"/>
              <a:buChar char="•"/>
            </a:pPr>
            <a:r>
              <a:rPr b="0" i="0" lang="en-US" sz="1500" u="none" cap="none" strike="noStrike">
                <a:solidFill>
                  <a:srgbClr val="FFFFFF"/>
                </a:solidFill>
                <a:latin typeface="Verdana"/>
                <a:ea typeface="Verdana"/>
                <a:cs typeface="Verdana"/>
                <a:sym typeface="Verdana"/>
              </a:rPr>
              <a:t>Interactive Program Guide </a:t>
            </a:r>
            <a:endParaRPr/>
          </a:p>
          <a:p>
            <a:pPr indent="-222250" lvl="1" marL="395288" marR="0" rtl="0" algn="l">
              <a:spcBef>
                <a:spcPts val="750"/>
              </a:spcBef>
              <a:spcAft>
                <a:spcPts val="0"/>
              </a:spcAft>
              <a:buClr>
                <a:srgbClr val="FFFFFF"/>
              </a:buClr>
              <a:buSzPts val="1500"/>
              <a:buFont typeface="Verdana"/>
              <a:buChar char="•"/>
            </a:pPr>
            <a:r>
              <a:rPr b="0" i="0" lang="en-US" sz="1500" u="none" cap="none" strike="noStrike">
                <a:solidFill>
                  <a:srgbClr val="FFFFFF"/>
                </a:solidFill>
                <a:latin typeface="Verdana"/>
                <a:ea typeface="Verdana"/>
                <a:cs typeface="Verdana"/>
                <a:sym typeface="Verdana"/>
              </a:rPr>
              <a:t>Still image and MPEG-2 motion video capture </a:t>
            </a:r>
            <a:endParaRPr/>
          </a:p>
          <a:p>
            <a:pPr indent="-222250" lvl="1" marL="395288" marR="0" rtl="0" algn="l">
              <a:spcBef>
                <a:spcPts val="750"/>
              </a:spcBef>
              <a:spcAft>
                <a:spcPts val="0"/>
              </a:spcAft>
              <a:buClr>
                <a:srgbClr val="FFFFFF"/>
              </a:buClr>
              <a:buSzPts val="1500"/>
              <a:buFont typeface="Verdana"/>
              <a:buChar char="•"/>
            </a:pPr>
            <a:r>
              <a:rPr b="0" i="0" lang="en-US" sz="1500" u="none" cap="none" strike="noStrike">
                <a:solidFill>
                  <a:srgbClr val="FFFFFF"/>
                </a:solidFill>
                <a:latin typeface="Verdana"/>
                <a:ea typeface="Verdana"/>
                <a:cs typeface="Verdana"/>
                <a:sym typeface="Verdana"/>
              </a:rPr>
              <a:t>Video editing </a:t>
            </a:r>
            <a:endParaRPr/>
          </a:p>
          <a:p>
            <a:pPr indent="-222250" lvl="1" marL="395288" marR="0" rtl="0" algn="l">
              <a:spcBef>
                <a:spcPts val="750"/>
              </a:spcBef>
              <a:spcAft>
                <a:spcPts val="0"/>
              </a:spcAft>
              <a:buClr>
                <a:srgbClr val="FFFFFF"/>
              </a:buClr>
              <a:buSzPts val="1500"/>
              <a:buFont typeface="Verdana"/>
              <a:buChar char="•"/>
            </a:pPr>
            <a:r>
              <a:rPr b="0" i="0" lang="en-US" sz="1500" u="none" cap="none" strike="noStrike">
                <a:solidFill>
                  <a:srgbClr val="FFFFFF"/>
                </a:solidFill>
                <a:latin typeface="Verdana"/>
                <a:ea typeface="Verdana"/>
                <a:cs typeface="Verdana"/>
                <a:sym typeface="Verdana"/>
              </a:rPr>
              <a:t>Hardware DVD video playback </a:t>
            </a:r>
            <a:endParaRPr/>
          </a:p>
          <a:p>
            <a:pPr indent="-222250" lvl="1" marL="395288" marR="0" rtl="0" algn="l">
              <a:spcBef>
                <a:spcPts val="750"/>
              </a:spcBef>
              <a:spcAft>
                <a:spcPts val="0"/>
              </a:spcAft>
              <a:buClr>
                <a:srgbClr val="FFFFFF"/>
              </a:buClr>
              <a:buSzPts val="1500"/>
              <a:buFont typeface="Verdana"/>
              <a:buChar char="•"/>
            </a:pPr>
            <a:r>
              <a:rPr b="0" i="0" lang="en-US" sz="1500" u="none" cap="none" strike="noStrike">
                <a:solidFill>
                  <a:srgbClr val="FFFFFF"/>
                </a:solidFill>
                <a:latin typeface="Verdana"/>
                <a:ea typeface="Verdana"/>
                <a:cs typeface="Verdana"/>
                <a:sym typeface="Verdana"/>
              </a:rPr>
              <a:t>Video output to TV or VCR </a:t>
            </a:r>
            <a:endParaRPr/>
          </a:p>
          <a:p>
            <a:pPr indent="0" lvl="0" marL="0" marR="0" rtl="0" algn="l">
              <a:spcBef>
                <a:spcPts val="750"/>
              </a:spcBef>
              <a:spcAft>
                <a:spcPts val="0"/>
              </a:spcAft>
              <a:buNone/>
            </a:pPr>
            <a:r>
              <a:t/>
            </a:r>
            <a:endParaRPr sz="15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6"/>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64" name="Google Shape;464;p3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65" name="Google Shape;465;p3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Memory</a:t>
            </a:r>
            <a:endParaRPr/>
          </a:p>
        </p:txBody>
      </p:sp>
      <p:sp>
        <p:nvSpPr>
          <p:cNvPr id="466" name="Google Shape;466;p36"/>
          <p:cNvSpPr txBox="1"/>
          <p:nvPr>
            <p:ph idx="1" type="body"/>
          </p:nvPr>
        </p:nvSpPr>
        <p:spPr>
          <a:xfrm>
            <a:off x="838200" y="990600"/>
            <a:ext cx="7467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Arial"/>
              <a:buChar char="•"/>
            </a:pPr>
            <a:r>
              <a:rPr lang="en-US" sz="1800"/>
              <a:t>ROM</a:t>
            </a:r>
            <a:endParaRPr/>
          </a:p>
          <a:p>
            <a:pPr indent="-285750" lvl="1" marL="742950" rtl="0" algn="l">
              <a:spcBef>
                <a:spcPts val="360"/>
              </a:spcBef>
              <a:spcAft>
                <a:spcPts val="0"/>
              </a:spcAft>
              <a:buSzPts val="1800"/>
              <a:buFont typeface="Arial"/>
              <a:buChar char="•"/>
            </a:pPr>
            <a:r>
              <a:rPr lang="en-US" sz="1800"/>
              <a:t>read-only memory</a:t>
            </a:r>
            <a:endParaRPr/>
          </a:p>
          <a:p>
            <a:pPr indent="-342900" lvl="0" marL="342900" rtl="0" algn="l">
              <a:spcBef>
                <a:spcPts val="360"/>
              </a:spcBef>
              <a:spcAft>
                <a:spcPts val="0"/>
              </a:spcAft>
              <a:buSzPts val="1800"/>
              <a:buFont typeface="Arial"/>
              <a:buChar char="•"/>
            </a:pPr>
            <a:r>
              <a:rPr lang="en-US" sz="1800"/>
              <a:t>EPROM</a:t>
            </a:r>
            <a:endParaRPr/>
          </a:p>
          <a:p>
            <a:pPr indent="-285750" lvl="1" marL="742950" rtl="0" algn="l">
              <a:spcBef>
                <a:spcPts val="360"/>
              </a:spcBef>
              <a:spcAft>
                <a:spcPts val="0"/>
              </a:spcAft>
              <a:buSzPts val="1800"/>
              <a:buFont typeface="Arial"/>
              <a:buChar char="•"/>
            </a:pPr>
            <a:r>
              <a:rPr lang="en-US" sz="1800"/>
              <a:t>erasable programmable read-only memory</a:t>
            </a:r>
            <a:endParaRPr/>
          </a:p>
          <a:p>
            <a:pPr indent="-342900" lvl="0" marL="342900" rtl="0" algn="l">
              <a:spcBef>
                <a:spcPts val="360"/>
              </a:spcBef>
              <a:spcAft>
                <a:spcPts val="0"/>
              </a:spcAft>
              <a:buSzPts val="1800"/>
              <a:buFont typeface="Arial"/>
              <a:buChar char="•"/>
            </a:pPr>
            <a:r>
              <a:rPr lang="en-US" sz="1800"/>
              <a:t>Dynamic RAM (DRAM)</a:t>
            </a:r>
            <a:endParaRPr/>
          </a:p>
          <a:p>
            <a:pPr indent="-285750" lvl="1" marL="742950" rtl="0" algn="l">
              <a:spcBef>
                <a:spcPts val="360"/>
              </a:spcBef>
              <a:spcAft>
                <a:spcPts val="0"/>
              </a:spcAft>
              <a:buSzPts val="1800"/>
              <a:buFont typeface="Arial"/>
              <a:buChar char="•"/>
            </a:pPr>
            <a:r>
              <a:rPr lang="en-US" sz="1800"/>
              <a:t>inexpensive; must be refreshed constantly</a:t>
            </a:r>
            <a:endParaRPr/>
          </a:p>
          <a:p>
            <a:pPr indent="-342900" lvl="0" marL="342900" rtl="0" algn="l">
              <a:spcBef>
                <a:spcPts val="360"/>
              </a:spcBef>
              <a:spcAft>
                <a:spcPts val="0"/>
              </a:spcAft>
              <a:buSzPts val="1800"/>
              <a:buFont typeface="Arial"/>
              <a:buChar char="•"/>
            </a:pPr>
            <a:r>
              <a:rPr lang="en-US" sz="1800"/>
              <a:t>Static RAM (SRAM)</a:t>
            </a:r>
            <a:endParaRPr/>
          </a:p>
          <a:p>
            <a:pPr indent="-285750" lvl="1" marL="742950" rtl="0" algn="l">
              <a:spcBef>
                <a:spcPts val="360"/>
              </a:spcBef>
              <a:spcAft>
                <a:spcPts val="0"/>
              </a:spcAft>
              <a:buSzPts val="1800"/>
              <a:buFont typeface="Arial"/>
              <a:buChar char="•"/>
            </a:pPr>
            <a:r>
              <a:rPr lang="en-US" sz="1800"/>
              <a:t>expensive; used for cache memory; no refresh required</a:t>
            </a:r>
            <a:endParaRPr/>
          </a:p>
          <a:p>
            <a:pPr indent="-342900" lvl="0" marL="342900" rtl="0" algn="l">
              <a:spcBef>
                <a:spcPts val="360"/>
              </a:spcBef>
              <a:spcAft>
                <a:spcPts val="0"/>
              </a:spcAft>
              <a:buSzPts val="1800"/>
              <a:buFont typeface="Arial"/>
              <a:buChar char="•"/>
            </a:pPr>
            <a:r>
              <a:rPr lang="en-US" sz="1800"/>
              <a:t>Video RAM (VRAM)</a:t>
            </a:r>
            <a:endParaRPr/>
          </a:p>
          <a:p>
            <a:pPr indent="-285750" lvl="1" marL="742950" rtl="0" algn="l">
              <a:spcBef>
                <a:spcPts val="360"/>
              </a:spcBef>
              <a:spcAft>
                <a:spcPts val="0"/>
              </a:spcAft>
              <a:buSzPts val="1800"/>
              <a:buFont typeface="Arial"/>
              <a:buChar char="•"/>
            </a:pPr>
            <a:r>
              <a:rPr lang="en-US" sz="1800"/>
              <a:t>dual ported; optimized for constant video refresh</a:t>
            </a:r>
            <a:endParaRPr/>
          </a:p>
          <a:p>
            <a:pPr indent="-342900" lvl="0" marL="342900" rtl="0" algn="l">
              <a:spcBef>
                <a:spcPts val="360"/>
              </a:spcBef>
              <a:spcAft>
                <a:spcPts val="0"/>
              </a:spcAft>
              <a:buSzPts val="1800"/>
              <a:buFont typeface="Arial"/>
              <a:buChar char="•"/>
            </a:pPr>
            <a:r>
              <a:rPr lang="en-US" sz="1800"/>
              <a:t>CMOS RAM</a:t>
            </a:r>
            <a:endParaRPr/>
          </a:p>
          <a:p>
            <a:pPr indent="-285750" lvl="1" marL="742950" rtl="0" algn="l">
              <a:spcBef>
                <a:spcPts val="360"/>
              </a:spcBef>
              <a:spcAft>
                <a:spcPts val="0"/>
              </a:spcAft>
              <a:buSzPts val="1800"/>
              <a:buFont typeface="Arial"/>
              <a:buChar char="•"/>
            </a:pPr>
            <a:r>
              <a:rPr lang="en-US" sz="1800"/>
              <a:t>complimentary metal-oxide semiconductor</a:t>
            </a:r>
            <a:endParaRPr/>
          </a:p>
          <a:p>
            <a:pPr indent="-285750" lvl="1" marL="742950" rtl="0" algn="l">
              <a:spcBef>
                <a:spcPts val="360"/>
              </a:spcBef>
              <a:spcAft>
                <a:spcPts val="0"/>
              </a:spcAft>
              <a:buSzPts val="1800"/>
              <a:buFont typeface="Arial"/>
              <a:buChar char="•"/>
            </a:pPr>
            <a:r>
              <a:rPr lang="en-US" sz="1800"/>
              <a:t>system setup information</a:t>
            </a:r>
            <a:endParaRPr/>
          </a:p>
          <a:p>
            <a:pPr indent="-342900" lvl="0" marL="342900" rtl="0" algn="l">
              <a:spcBef>
                <a:spcPts val="360"/>
              </a:spcBef>
              <a:spcAft>
                <a:spcPts val="0"/>
              </a:spcAft>
              <a:buSzPts val="1800"/>
              <a:buFont typeface="Arial"/>
              <a:buChar char="•"/>
            </a:pPr>
            <a:r>
              <a:rPr lang="en-US" sz="1800"/>
              <a:t>See: </a:t>
            </a:r>
            <a:r>
              <a:rPr lang="en-US" sz="1800" u="sng">
                <a:solidFill>
                  <a:schemeClr val="hlink"/>
                </a:solidFill>
                <a:hlinkClick r:id="rId3"/>
              </a:rPr>
              <a:t>Intel platform memory</a:t>
            </a:r>
            <a:r>
              <a:rPr lang="en-US" sz="1800"/>
              <a:t> (Intel technology brief: link address may change)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7"/>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72" name="Google Shape;472;p3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73" name="Google Shape;473;p3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Input-Output Ports</a:t>
            </a:r>
            <a:endParaRPr/>
          </a:p>
        </p:txBody>
      </p:sp>
      <p:sp>
        <p:nvSpPr>
          <p:cNvPr id="474" name="Google Shape;474;p37"/>
          <p:cNvSpPr txBox="1"/>
          <p:nvPr>
            <p:ph idx="1" type="body"/>
          </p:nvPr>
        </p:nvSpPr>
        <p:spPr>
          <a:xfrm>
            <a:off x="1219200" y="1219200"/>
            <a:ext cx="6553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USB (universal serial bus)</a:t>
            </a:r>
            <a:endParaRPr/>
          </a:p>
          <a:p>
            <a:pPr indent="-285750" lvl="1" marL="742950" rtl="0" algn="l">
              <a:lnSpc>
                <a:spcPct val="90000"/>
              </a:lnSpc>
              <a:spcBef>
                <a:spcPts val="440"/>
              </a:spcBef>
              <a:spcAft>
                <a:spcPts val="0"/>
              </a:spcAft>
              <a:buSzPts val="2200"/>
              <a:buFont typeface="Arial"/>
              <a:buChar char="•"/>
            </a:pPr>
            <a:r>
              <a:rPr lang="en-US"/>
              <a:t>intelligent high-speed connection to devices</a:t>
            </a:r>
            <a:endParaRPr/>
          </a:p>
          <a:p>
            <a:pPr indent="-285750" lvl="1" marL="742950" rtl="0" algn="l">
              <a:lnSpc>
                <a:spcPct val="90000"/>
              </a:lnSpc>
              <a:spcBef>
                <a:spcPts val="440"/>
              </a:spcBef>
              <a:spcAft>
                <a:spcPts val="0"/>
              </a:spcAft>
              <a:buSzPts val="2200"/>
              <a:buFont typeface="Arial"/>
              <a:buChar char="•"/>
            </a:pPr>
            <a:r>
              <a:rPr lang="en-US"/>
              <a:t>up to 12 megabits/second</a:t>
            </a:r>
            <a:endParaRPr/>
          </a:p>
          <a:p>
            <a:pPr indent="-285750" lvl="1" marL="742950" rtl="0" algn="l">
              <a:lnSpc>
                <a:spcPct val="90000"/>
              </a:lnSpc>
              <a:spcBef>
                <a:spcPts val="440"/>
              </a:spcBef>
              <a:spcAft>
                <a:spcPts val="0"/>
              </a:spcAft>
              <a:buSzPts val="2200"/>
              <a:buFont typeface="Arial"/>
              <a:buChar char="•"/>
            </a:pPr>
            <a:r>
              <a:rPr lang="en-US"/>
              <a:t>USB hub connects multiple devices</a:t>
            </a:r>
            <a:endParaRPr/>
          </a:p>
          <a:p>
            <a:pPr indent="-285750" lvl="1" marL="742950" rtl="0" algn="l">
              <a:lnSpc>
                <a:spcPct val="90000"/>
              </a:lnSpc>
              <a:spcBef>
                <a:spcPts val="440"/>
              </a:spcBef>
              <a:spcAft>
                <a:spcPts val="0"/>
              </a:spcAft>
              <a:buSzPts val="2200"/>
              <a:buFont typeface="Arial"/>
              <a:buChar char="•"/>
            </a:pPr>
            <a:r>
              <a:rPr i="1" lang="en-US"/>
              <a:t>enumeration</a:t>
            </a:r>
            <a:r>
              <a:rPr lang="en-US"/>
              <a:t>: computer queries devices</a:t>
            </a:r>
            <a:endParaRPr/>
          </a:p>
          <a:p>
            <a:pPr indent="-285750" lvl="1" marL="742950" rtl="0" algn="l">
              <a:lnSpc>
                <a:spcPct val="90000"/>
              </a:lnSpc>
              <a:spcBef>
                <a:spcPts val="440"/>
              </a:spcBef>
              <a:spcAft>
                <a:spcPts val="0"/>
              </a:spcAft>
              <a:buSzPts val="2200"/>
              <a:buFont typeface="Arial"/>
              <a:buChar char="•"/>
            </a:pPr>
            <a:r>
              <a:rPr lang="en-US"/>
              <a:t>supports </a:t>
            </a:r>
            <a:r>
              <a:rPr i="1" lang="en-US"/>
              <a:t>hot</a:t>
            </a:r>
            <a:r>
              <a:rPr lang="en-US"/>
              <a:t> connections</a:t>
            </a:r>
            <a:endParaRPr/>
          </a:p>
          <a:p>
            <a:pPr indent="-342900" lvl="0" marL="342900" rtl="0" algn="l">
              <a:lnSpc>
                <a:spcPct val="90000"/>
              </a:lnSpc>
              <a:spcBef>
                <a:spcPts val="480"/>
              </a:spcBef>
              <a:spcAft>
                <a:spcPts val="0"/>
              </a:spcAft>
              <a:buSzPts val="2400"/>
              <a:buFont typeface="Arial"/>
              <a:buChar char="•"/>
            </a:pPr>
            <a:r>
              <a:rPr lang="en-US"/>
              <a:t>Parallel</a:t>
            </a:r>
            <a:endParaRPr/>
          </a:p>
          <a:p>
            <a:pPr indent="-285750" lvl="1" marL="742950" rtl="0" algn="l">
              <a:lnSpc>
                <a:spcPct val="90000"/>
              </a:lnSpc>
              <a:spcBef>
                <a:spcPts val="440"/>
              </a:spcBef>
              <a:spcAft>
                <a:spcPts val="0"/>
              </a:spcAft>
              <a:buSzPts val="2200"/>
              <a:buFont typeface="Arial"/>
              <a:buChar char="•"/>
            </a:pPr>
            <a:r>
              <a:rPr lang="en-US"/>
              <a:t>short cable, high speed</a:t>
            </a:r>
            <a:endParaRPr/>
          </a:p>
          <a:p>
            <a:pPr indent="-285750" lvl="1" marL="742950" rtl="0" algn="l">
              <a:lnSpc>
                <a:spcPct val="90000"/>
              </a:lnSpc>
              <a:spcBef>
                <a:spcPts val="440"/>
              </a:spcBef>
              <a:spcAft>
                <a:spcPts val="0"/>
              </a:spcAft>
              <a:buSzPts val="2200"/>
              <a:buFont typeface="Arial"/>
              <a:buChar char="•"/>
            </a:pPr>
            <a:r>
              <a:rPr lang="en-US"/>
              <a:t>common for printers</a:t>
            </a:r>
            <a:endParaRPr/>
          </a:p>
          <a:p>
            <a:pPr indent="-285750" lvl="1" marL="742950" rtl="0" algn="l">
              <a:lnSpc>
                <a:spcPct val="90000"/>
              </a:lnSpc>
              <a:spcBef>
                <a:spcPts val="440"/>
              </a:spcBef>
              <a:spcAft>
                <a:spcPts val="0"/>
              </a:spcAft>
              <a:buSzPts val="2200"/>
              <a:buFont typeface="Arial"/>
              <a:buChar char="•"/>
            </a:pPr>
            <a:r>
              <a:rPr lang="en-US"/>
              <a:t>bidirectional, parallel data transfer</a:t>
            </a:r>
            <a:endParaRPr/>
          </a:p>
          <a:p>
            <a:pPr indent="-285750" lvl="1" marL="742950" rtl="0" algn="l">
              <a:lnSpc>
                <a:spcPct val="90000"/>
              </a:lnSpc>
              <a:spcBef>
                <a:spcPts val="440"/>
              </a:spcBef>
              <a:spcAft>
                <a:spcPts val="0"/>
              </a:spcAft>
              <a:buSzPts val="2200"/>
              <a:buFont typeface="Arial"/>
              <a:buChar char="•"/>
            </a:pPr>
            <a:r>
              <a:rPr lang="en-US"/>
              <a:t>Intel 8255 controller chip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8"/>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80" name="Google Shape;480;p3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81" name="Google Shape;481;p3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Input-Output Ports </a:t>
            </a:r>
            <a:r>
              <a:rPr lang="en-US" sz="2400"/>
              <a:t>(cont)</a:t>
            </a:r>
            <a:endParaRPr/>
          </a:p>
        </p:txBody>
      </p:sp>
      <p:sp>
        <p:nvSpPr>
          <p:cNvPr id="482" name="Google Shape;482;p38"/>
          <p:cNvSpPr txBox="1"/>
          <p:nvPr>
            <p:ph idx="1" type="body"/>
          </p:nvPr>
        </p:nvSpPr>
        <p:spPr>
          <a:xfrm>
            <a:off x="990600" y="1371600"/>
            <a:ext cx="7086600" cy="3352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Serial</a:t>
            </a:r>
            <a:endParaRPr/>
          </a:p>
          <a:p>
            <a:pPr indent="-285750" lvl="1" marL="742950" rtl="0" algn="l">
              <a:spcBef>
                <a:spcPts val="440"/>
              </a:spcBef>
              <a:spcAft>
                <a:spcPts val="0"/>
              </a:spcAft>
              <a:buSzPts val="2200"/>
              <a:buFont typeface="Arial"/>
              <a:buChar char="•"/>
            </a:pPr>
            <a:r>
              <a:rPr lang="en-US"/>
              <a:t>RS-232 serial port</a:t>
            </a:r>
            <a:endParaRPr/>
          </a:p>
          <a:p>
            <a:pPr indent="-285750" lvl="1" marL="742950" rtl="0" algn="l">
              <a:spcBef>
                <a:spcPts val="440"/>
              </a:spcBef>
              <a:spcAft>
                <a:spcPts val="0"/>
              </a:spcAft>
              <a:buSzPts val="2200"/>
              <a:buFont typeface="Arial"/>
              <a:buChar char="•"/>
            </a:pPr>
            <a:r>
              <a:rPr lang="en-US"/>
              <a:t>one bit at a time</a:t>
            </a:r>
            <a:endParaRPr/>
          </a:p>
          <a:p>
            <a:pPr indent="-285750" lvl="1" marL="742950" rtl="0" algn="l">
              <a:spcBef>
                <a:spcPts val="440"/>
              </a:spcBef>
              <a:spcAft>
                <a:spcPts val="0"/>
              </a:spcAft>
              <a:buSzPts val="2200"/>
              <a:buFont typeface="Arial"/>
              <a:buChar char="•"/>
            </a:pPr>
            <a:r>
              <a:rPr lang="en-US"/>
              <a:t>uses long cables and modems</a:t>
            </a:r>
            <a:endParaRPr/>
          </a:p>
          <a:p>
            <a:pPr indent="-285750" lvl="1" marL="742950" rtl="0" algn="l">
              <a:spcBef>
                <a:spcPts val="440"/>
              </a:spcBef>
              <a:spcAft>
                <a:spcPts val="0"/>
              </a:spcAft>
              <a:buSzPts val="2200"/>
              <a:buFont typeface="Arial"/>
              <a:buChar char="•"/>
            </a:pPr>
            <a:r>
              <a:rPr lang="en-US"/>
              <a:t>16550 UART (universal asynchronous receiver transmitter)</a:t>
            </a:r>
            <a:endParaRPr/>
          </a:p>
          <a:p>
            <a:pPr indent="-285750" lvl="1" marL="742950" rtl="0" algn="l">
              <a:spcBef>
                <a:spcPts val="440"/>
              </a:spcBef>
              <a:spcAft>
                <a:spcPts val="0"/>
              </a:spcAft>
              <a:buSzPts val="2200"/>
              <a:buFont typeface="Arial"/>
              <a:buChar char="•"/>
            </a:pPr>
            <a:r>
              <a:rPr lang="en-US"/>
              <a:t>programmable in assembly language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9"/>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88" name="Google Shape;488;p3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89" name="Google Shape;489;p3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Device Interfaces</a:t>
            </a:r>
            <a:endParaRPr sz="2400"/>
          </a:p>
        </p:txBody>
      </p:sp>
      <p:sp>
        <p:nvSpPr>
          <p:cNvPr id="490" name="Google Shape;490;p39"/>
          <p:cNvSpPr txBox="1"/>
          <p:nvPr>
            <p:ph idx="1" type="body"/>
          </p:nvPr>
        </p:nvSpPr>
        <p:spPr>
          <a:xfrm>
            <a:off x="990600" y="1371600"/>
            <a:ext cx="77724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Font typeface="Arial"/>
              <a:buChar char="•"/>
            </a:pPr>
            <a:r>
              <a:rPr lang="en-US"/>
              <a:t>ATA host adapters</a:t>
            </a:r>
            <a:endParaRPr/>
          </a:p>
          <a:p>
            <a:pPr indent="-285750" lvl="1" marL="742950" rtl="0" algn="l">
              <a:lnSpc>
                <a:spcPct val="90000"/>
              </a:lnSpc>
              <a:spcBef>
                <a:spcPts val="440"/>
              </a:spcBef>
              <a:spcAft>
                <a:spcPts val="0"/>
              </a:spcAft>
              <a:buSzPts val="2200"/>
              <a:buFont typeface="Arial"/>
              <a:buChar char="•"/>
            </a:pPr>
            <a:r>
              <a:rPr lang="en-US"/>
              <a:t>intelligent drive electronics (hard drive, CDROM)</a:t>
            </a:r>
            <a:endParaRPr/>
          </a:p>
          <a:p>
            <a:pPr indent="-342900" lvl="0" marL="342900" rtl="0" algn="l">
              <a:lnSpc>
                <a:spcPct val="90000"/>
              </a:lnSpc>
              <a:spcBef>
                <a:spcPts val="480"/>
              </a:spcBef>
              <a:spcAft>
                <a:spcPts val="0"/>
              </a:spcAft>
              <a:buSzPts val="2400"/>
              <a:buFont typeface="Arial"/>
              <a:buChar char="•"/>
            </a:pPr>
            <a:r>
              <a:rPr lang="en-US"/>
              <a:t>SATA (Serial ATA)</a:t>
            </a:r>
            <a:endParaRPr/>
          </a:p>
          <a:p>
            <a:pPr indent="-285750" lvl="1" marL="742950" rtl="0" algn="l">
              <a:lnSpc>
                <a:spcPct val="90000"/>
              </a:lnSpc>
              <a:spcBef>
                <a:spcPts val="440"/>
              </a:spcBef>
              <a:spcAft>
                <a:spcPts val="0"/>
              </a:spcAft>
              <a:buSzPts val="2200"/>
              <a:buFont typeface="Arial"/>
              <a:buChar char="•"/>
            </a:pPr>
            <a:r>
              <a:rPr lang="en-US"/>
              <a:t>inexpensive, fast, bidirectional</a:t>
            </a:r>
            <a:endParaRPr/>
          </a:p>
          <a:p>
            <a:pPr indent="-342900" lvl="0" marL="342900" rtl="0" algn="l">
              <a:lnSpc>
                <a:spcPct val="90000"/>
              </a:lnSpc>
              <a:spcBef>
                <a:spcPts val="480"/>
              </a:spcBef>
              <a:spcAft>
                <a:spcPts val="0"/>
              </a:spcAft>
              <a:buSzPts val="2400"/>
              <a:buFont typeface="Arial"/>
              <a:buChar char="•"/>
            </a:pPr>
            <a:r>
              <a:rPr lang="en-US"/>
              <a:t>FireWire</a:t>
            </a:r>
            <a:endParaRPr/>
          </a:p>
          <a:p>
            <a:pPr indent="-285750" lvl="1" marL="742950" rtl="0" algn="l">
              <a:lnSpc>
                <a:spcPct val="90000"/>
              </a:lnSpc>
              <a:spcBef>
                <a:spcPts val="440"/>
              </a:spcBef>
              <a:spcAft>
                <a:spcPts val="0"/>
              </a:spcAft>
              <a:buSzPts val="2200"/>
              <a:buFont typeface="Arial"/>
              <a:buChar char="•"/>
            </a:pPr>
            <a:r>
              <a:rPr lang="en-US"/>
              <a:t>high speed (800 MB/sec), many devices at once</a:t>
            </a:r>
            <a:endParaRPr/>
          </a:p>
          <a:p>
            <a:pPr indent="-342900" lvl="0" marL="342900" rtl="0" algn="l">
              <a:lnSpc>
                <a:spcPct val="90000"/>
              </a:lnSpc>
              <a:spcBef>
                <a:spcPts val="480"/>
              </a:spcBef>
              <a:spcAft>
                <a:spcPts val="0"/>
              </a:spcAft>
              <a:buSzPts val="2400"/>
              <a:buFont typeface="Arial"/>
              <a:buChar char="•"/>
            </a:pPr>
            <a:r>
              <a:rPr lang="en-US"/>
              <a:t>Bluetooth</a:t>
            </a:r>
            <a:endParaRPr/>
          </a:p>
          <a:p>
            <a:pPr indent="-285750" lvl="1" marL="742950" rtl="0" algn="l">
              <a:lnSpc>
                <a:spcPct val="90000"/>
              </a:lnSpc>
              <a:spcBef>
                <a:spcPts val="440"/>
              </a:spcBef>
              <a:spcAft>
                <a:spcPts val="0"/>
              </a:spcAft>
              <a:buSzPts val="2200"/>
              <a:buFont typeface="Arial"/>
              <a:buChar char="•"/>
            </a:pPr>
            <a:r>
              <a:rPr lang="en-US"/>
              <a:t>small amounts of data, short distances, low power usage</a:t>
            </a:r>
            <a:endParaRPr/>
          </a:p>
          <a:p>
            <a:pPr indent="-342900" lvl="0" marL="342900" rtl="0" algn="l">
              <a:lnSpc>
                <a:spcPct val="90000"/>
              </a:lnSpc>
              <a:spcBef>
                <a:spcPts val="480"/>
              </a:spcBef>
              <a:spcAft>
                <a:spcPts val="0"/>
              </a:spcAft>
              <a:buSzPts val="2400"/>
              <a:buFont typeface="Arial"/>
              <a:buChar char="•"/>
            </a:pPr>
            <a:r>
              <a:rPr lang="en-US"/>
              <a:t>Wi-Fi (wireless Ethernet)</a:t>
            </a:r>
            <a:endParaRPr/>
          </a:p>
          <a:p>
            <a:pPr indent="-285750" lvl="1" marL="742950" rtl="0" algn="l">
              <a:lnSpc>
                <a:spcPct val="90000"/>
              </a:lnSpc>
              <a:spcBef>
                <a:spcPts val="440"/>
              </a:spcBef>
              <a:spcAft>
                <a:spcPts val="0"/>
              </a:spcAft>
              <a:buSzPts val="2200"/>
              <a:buFont typeface="Arial"/>
              <a:buChar char="•"/>
            </a:pPr>
            <a:r>
              <a:rPr lang="en-US"/>
              <a:t>IEEE 802.11 standard, faster than Bluetooth</a:t>
            </a:r>
            <a:endParaRPr/>
          </a:p>
          <a:p>
            <a:pPr indent="-146050" lvl="1" marL="742950" rtl="0" algn="l">
              <a:lnSpc>
                <a:spcPct val="90000"/>
              </a:lnSpc>
              <a:spcBef>
                <a:spcPts val="440"/>
              </a:spcBef>
              <a:spcAft>
                <a:spcPts val="0"/>
              </a:spcAft>
              <a:buSzPts val="2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05" name="Google Shape;105;p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06" name="Google Shape;106;p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Basic Microcomputer Design</a:t>
            </a:r>
            <a:endParaRPr/>
          </a:p>
        </p:txBody>
      </p:sp>
      <p:sp>
        <p:nvSpPr>
          <p:cNvPr id="107" name="Google Shape;107;p4"/>
          <p:cNvSpPr txBox="1"/>
          <p:nvPr>
            <p:ph idx="1" type="body"/>
          </p:nvPr>
        </p:nvSpPr>
        <p:spPr>
          <a:xfrm>
            <a:off x="762000" y="1143000"/>
            <a:ext cx="7696200" cy="121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Font typeface="Arial"/>
              <a:buChar char="•"/>
            </a:pPr>
            <a:r>
              <a:rPr lang="en-US" sz="2000"/>
              <a:t>clock synchronizes CPU operations</a:t>
            </a:r>
            <a:endParaRPr/>
          </a:p>
          <a:p>
            <a:pPr indent="-342900" lvl="0" marL="342900" rtl="0" algn="l">
              <a:spcBef>
                <a:spcPts val="400"/>
              </a:spcBef>
              <a:spcAft>
                <a:spcPts val="0"/>
              </a:spcAft>
              <a:buSzPts val="2000"/>
              <a:buFont typeface="Arial"/>
              <a:buChar char="•"/>
            </a:pPr>
            <a:r>
              <a:rPr lang="en-US" sz="2000"/>
              <a:t>control unit (CU) coordinates sequence of execution steps</a:t>
            </a:r>
            <a:endParaRPr/>
          </a:p>
          <a:p>
            <a:pPr indent="-342900" lvl="0" marL="342900" rtl="0" algn="l">
              <a:spcBef>
                <a:spcPts val="400"/>
              </a:spcBef>
              <a:spcAft>
                <a:spcPts val="0"/>
              </a:spcAft>
              <a:buSzPts val="2000"/>
              <a:buFont typeface="Arial"/>
              <a:buChar char="•"/>
            </a:pPr>
            <a:r>
              <a:rPr lang="en-US" sz="2000"/>
              <a:t>ALU performs arithmetic and bitwise processing</a:t>
            </a:r>
            <a:endParaRPr/>
          </a:p>
        </p:txBody>
      </p:sp>
      <p:graphicFrame>
        <p:nvGraphicFramePr>
          <p:cNvPr id="108" name="Google Shape;108;p4"/>
          <p:cNvGraphicFramePr/>
          <p:nvPr/>
        </p:nvGraphicFramePr>
        <p:xfrm>
          <a:off x="1600200" y="2514600"/>
          <a:ext cx="5638800" cy="2743200"/>
        </p:xfrm>
        <a:graphic>
          <a:graphicData uri="http://schemas.openxmlformats.org/presentationml/2006/ole">
            <mc:AlternateContent>
              <mc:Choice Requires="v">
                <p:oleObj r:id="rId4" imgH="2743200" imgW="5638800" progId="Visio.Drawing.6" spid="_x0000_s1">
                  <p:embed/>
                </p:oleObj>
              </mc:Choice>
              <mc:Fallback>
                <p:oleObj r:id="rId5" imgH="2743200" imgW="5638800" progId="Visio.Drawing.6">
                  <p:embed/>
                  <p:pic>
                    <p:nvPicPr>
                      <p:cNvPr id="108" name="Google Shape;108;p4"/>
                      <p:cNvPicPr preferRelativeResize="0"/>
                      <p:nvPr/>
                    </p:nvPicPr>
                    <p:blipFill rotWithShape="1">
                      <a:blip r:embed="rId6">
                        <a:alphaModFix/>
                      </a:blip>
                      <a:srcRect b="-6395" l="-2817" r="-1408" t="-3040"/>
                      <a:stretch/>
                    </p:blipFill>
                    <p:spPr>
                      <a:xfrm>
                        <a:off x="1600200" y="2514600"/>
                        <a:ext cx="5638800" cy="2743200"/>
                      </a:xfrm>
                      <a:prstGeom prst="rect">
                        <a:avLst/>
                      </a:prstGeom>
                      <a:solidFill>
                        <a:schemeClr val="accent1"/>
                      </a:solid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0"/>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496" name="Google Shape;496;p40"/>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497" name="Google Shape;497;p40"/>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What's Next</a:t>
            </a:r>
            <a:endParaRPr/>
          </a:p>
        </p:txBody>
      </p:sp>
      <p:sp>
        <p:nvSpPr>
          <p:cNvPr id="498" name="Google Shape;498;p40"/>
          <p:cNvSpPr txBox="1"/>
          <p:nvPr>
            <p:ph idx="1" type="body"/>
          </p:nvPr>
        </p:nvSpPr>
        <p:spPr>
          <a:xfrm>
            <a:off x="1981200" y="1600200"/>
            <a:ext cx="6172200" cy="297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Font typeface="Arial"/>
              <a:buChar char="•"/>
            </a:pPr>
            <a:r>
              <a:rPr lang="en-US" sz="2200"/>
              <a:t>General Concepts</a:t>
            </a:r>
            <a:endParaRPr/>
          </a:p>
          <a:p>
            <a:pPr indent="-342900" lvl="0" marL="342900" rtl="0" algn="l">
              <a:spcBef>
                <a:spcPts val="440"/>
              </a:spcBef>
              <a:spcAft>
                <a:spcPts val="0"/>
              </a:spcAft>
              <a:buSzPts val="2200"/>
              <a:buFont typeface="Arial"/>
              <a:buChar char="•"/>
            </a:pPr>
            <a:r>
              <a:rPr lang="en-US" sz="2200"/>
              <a:t>IA-32 Processor Architecture</a:t>
            </a:r>
            <a:endParaRPr/>
          </a:p>
          <a:p>
            <a:pPr indent="-342900" lvl="0" marL="342900" rtl="0" algn="l">
              <a:spcBef>
                <a:spcPts val="440"/>
              </a:spcBef>
              <a:spcAft>
                <a:spcPts val="0"/>
              </a:spcAft>
              <a:buSzPts val="2200"/>
              <a:buFont typeface="Arial"/>
              <a:buChar char="•"/>
            </a:pPr>
            <a:r>
              <a:rPr lang="en-US" sz="2200"/>
              <a:t>IA-32 Memory Management</a:t>
            </a:r>
            <a:endParaRPr/>
          </a:p>
          <a:p>
            <a:pPr indent="-342900" lvl="0" marL="342900" rtl="0" algn="l">
              <a:spcBef>
                <a:spcPts val="440"/>
              </a:spcBef>
              <a:spcAft>
                <a:spcPts val="0"/>
              </a:spcAft>
              <a:buSzPts val="2200"/>
              <a:buFont typeface="Arial"/>
              <a:buChar char="•"/>
            </a:pPr>
            <a:r>
              <a:rPr lang="en-US" sz="2200"/>
              <a:t>Components of an IA-32 Microcomputer</a:t>
            </a:r>
            <a:endParaRPr/>
          </a:p>
          <a:p>
            <a:pPr indent="-342900" lvl="0" marL="342900" rtl="0" algn="l">
              <a:spcBef>
                <a:spcPts val="440"/>
              </a:spcBef>
              <a:spcAft>
                <a:spcPts val="0"/>
              </a:spcAft>
              <a:buSzPts val="2200"/>
              <a:buFont typeface="Arial"/>
              <a:buChar char="•"/>
            </a:pPr>
            <a:r>
              <a:rPr b="1" lang="en-US" sz="2200">
                <a:solidFill>
                  <a:schemeClr val="lt2"/>
                </a:solidFill>
              </a:rPr>
              <a:t>Input-Output System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1"/>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04" name="Google Shape;504;p41"/>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05" name="Google Shape;505;p41"/>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Levels of Input-Output</a:t>
            </a:r>
            <a:endParaRPr/>
          </a:p>
        </p:txBody>
      </p:sp>
      <p:sp>
        <p:nvSpPr>
          <p:cNvPr id="506" name="Google Shape;506;p41"/>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Level 3: High-level language function</a:t>
            </a:r>
            <a:endParaRPr/>
          </a:p>
          <a:p>
            <a:pPr indent="-285750" lvl="1" marL="742950" rtl="0" algn="l">
              <a:spcBef>
                <a:spcPts val="400"/>
              </a:spcBef>
              <a:spcAft>
                <a:spcPts val="0"/>
              </a:spcAft>
              <a:buSzPts val="2000"/>
              <a:buFont typeface="Arial"/>
              <a:buChar char="•"/>
            </a:pPr>
            <a:r>
              <a:rPr lang="en-US" sz="2000"/>
              <a:t>examples: C++, Java</a:t>
            </a:r>
            <a:endParaRPr/>
          </a:p>
          <a:p>
            <a:pPr indent="-285750" lvl="1" marL="742950" rtl="0" algn="l">
              <a:spcBef>
                <a:spcPts val="400"/>
              </a:spcBef>
              <a:spcAft>
                <a:spcPts val="0"/>
              </a:spcAft>
              <a:buSzPts val="2000"/>
              <a:buFont typeface="Arial"/>
              <a:buChar char="•"/>
            </a:pPr>
            <a:r>
              <a:rPr lang="en-US" sz="2000"/>
              <a:t>portable, convenient, not always the fastest</a:t>
            </a:r>
            <a:endParaRPr/>
          </a:p>
          <a:p>
            <a:pPr indent="-342900" lvl="0" marL="342900" rtl="0" algn="l">
              <a:spcBef>
                <a:spcPts val="480"/>
              </a:spcBef>
              <a:spcAft>
                <a:spcPts val="0"/>
              </a:spcAft>
              <a:buSzPts val="2400"/>
              <a:buFont typeface="Arial"/>
              <a:buChar char="•"/>
            </a:pPr>
            <a:r>
              <a:rPr lang="en-US"/>
              <a:t>Level 2: Operating system</a:t>
            </a:r>
            <a:endParaRPr/>
          </a:p>
          <a:p>
            <a:pPr indent="-285750" lvl="1" marL="742950" rtl="0" algn="l">
              <a:spcBef>
                <a:spcPts val="400"/>
              </a:spcBef>
              <a:spcAft>
                <a:spcPts val="0"/>
              </a:spcAft>
              <a:buSzPts val="2000"/>
              <a:buFont typeface="Arial"/>
              <a:buChar char="•"/>
            </a:pPr>
            <a:r>
              <a:rPr lang="en-US" sz="2000"/>
              <a:t>Application Programming Interface (API)</a:t>
            </a:r>
            <a:endParaRPr/>
          </a:p>
          <a:p>
            <a:pPr indent="-285750" lvl="1" marL="742950" rtl="0" algn="l">
              <a:spcBef>
                <a:spcPts val="400"/>
              </a:spcBef>
              <a:spcAft>
                <a:spcPts val="0"/>
              </a:spcAft>
              <a:buSzPts val="2000"/>
              <a:buFont typeface="Arial"/>
              <a:buChar char="•"/>
            </a:pPr>
            <a:r>
              <a:rPr lang="en-US" sz="2000"/>
              <a:t>extended capabilities, lots of details to master</a:t>
            </a:r>
            <a:endParaRPr/>
          </a:p>
          <a:p>
            <a:pPr indent="-342900" lvl="0" marL="342900" rtl="0" algn="l">
              <a:spcBef>
                <a:spcPts val="480"/>
              </a:spcBef>
              <a:spcAft>
                <a:spcPts val="0"/>
              </a:spcAft>
              <a:buSzPts val="2400"/>
              <a:buFont typeface="Arial"/>
              <a:buChar char="•"/>
            </a:pPr>
            <a:r>
              <a:rPr lang="en-US"/>
              <a:t>Level 1: BIOS</a:t>
            </a:r>
            <a:endParaRPr/>
          </a:p>
          <a:p>
            <a:pPr indent="-285750" lvl="1" marL="742950" rtl="0" algn="l">
              <a:spcBef>
                <a:spcPts val="400"/>
              </a:spcBef>
              <a:spcAft>
                <a:spcPts val="0"/>
              </a:spcAft>
              <a:buSzPts val="2000"/>
              <a:buFont typeface="Arial"/>
              <a:buChar char="•"/>
            </a:pPr>
            <a:r>
              <a:rPr lang="en-US" sz="2000"/>
              <a:t>drivers that communicate directly with devices</a:t>
            </a:r>
            <a:endParaRPr/>
          </a:p>
          <a:p>
            <a:pPr indent="-285750" lvl="1" marL="742950" rtl="0" algn="l">
              <a:spcBef>
                <a:spcPts val="400"/>
              </a:spcBef>
              <a:spcAft>
                <a:spcPts val="0"/>
              </a:spcAft>
              <a:buSzPts val="2000"/>
              <a:buFont typeface="Arial"/>
              <a:buChar char="•"/>
            </a:pPr>
            <a:r>
              <a:rPr lang="en-US" sz="2000"/>
              <a:t>OS security may prevent application-level code from working at this level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2"/>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12" name="Google Shape;512;p42"/>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13" name="Google Shape;513;p42"/>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Displaying a String of Characters</a:t>
            </a:r>
            <a:endParaRPr/>
          </a:p>
        </p:txBody>
      </p:sp>
      <p:sp>
        <p:nvSpPr>
          <p:cNvPr id="514" name="Google Shape;514;p42"/>
          <p:cNvSpPr txBox="1"/>
          <p:nvPr>
            <p:ph idx="1" type="body"/>
          </p:nvPr>
        </p:nvSpPr>
        <p:spPr>
          <a:xfrm>
            <a:off x="1066800" y="2133600"/>
            <a:ext cx="2895600" cy="213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Font typeface="Arial"/>
              <a:buNone/>
            </a:pPr>
            <a:r>
              <a:rPr lang="en-US" sz="2000"/>
              <a:t>When a HLL program displays a string of characters, the following steps take place:</a:t>
            </a:r>
            <a:endParaRPr/>
          </a:p>
        </p:txBody>
      </p:sp>
      <p:graphicFrame>
        <p:nvGraphicFramePr>
          <p:cNvPr id="515" name="Google Shape;515;p42"/>
          <p:cNvGraphicFramePr/>
          <p:nvPr/>
        </p:nvGraphicFramePr>
        <p:xfrm>
          <a:off x="4191000" y="1295400"/>
          <a:ext cx="2971800" cy="3810000"/>
        </p:xfrm>
        <a:graphic>
          <a:graphicData uri="http://schemas.openxmlformats.org/presentationml/2006/ole">
            <mc:AlternateContent>
              <mc:Choice Requires="v">
                <p:oleObj r:id="rId4" imgH="3810000" imgW="2971800" progId="Visio.Drawing.6" spid="_x0000_s1">
                  <p:embed/>
                </p:oleObj>
              </mc:Choice>
              <mc:Fallback>
                <p:oleObj r:id="rId5" imgH="3810000" imgW="2971800" progId="Visio.Drawing.6">
                  <p:embed/>
                  <p:pic>
                    <p:nvPicPr>
                      <p:cNvPr id="515" name="Google Shape;515;p42"/>
                      <p:cNvPicPr preferRelativeResize="0"/>
                      <p:nvPr/>
                    </p:nvPicPr>
                    <p:blipFill rotWithShape="1">
                      <a:blip r:embed="rId6">
                        <a:alphaModFix/>
                      </a:blip>
                      <a:srcRect b="-4256" l="-2478" r="5833" t="-2127"/>
                      <a:stretch/>
                    </p:blipFill>
                    <p:spPr>
                      <a:xfrm>
                        <a:off x="4191000" y="1295400"/>
                        <a:ext cx="2971800" cy="3810000"/>
                      </a:xfrm>
                      <a:prstGeom prst="rect">
                        <a:avLst/>
                      </a:prstGeom>
                      <a:solidFill>
                        <a:schemeClr val="accent1"/>
                      </a:solidFill>
                      <a:ln>
                        <a:noFill/>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3"/>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21" name="Google Shape;521;p43"/>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22" name="Google Shape;522;p43"/>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Programming levels</a:t>
            </a:r>
            <a:endParaRPr/>
          </a:p>
        </p:txBody>
      </p:sp>
      <p:sp>
        <p:nvSpPr>
          <p:cNvPr id="523" name="Google Shape;523;p43"/>
          <p:cNvSpPr txBox="1"/>
          <p:nvPr/>
        </p:nvSpPr>
        <p:spPr>
          <a:xfrm>
            <a:off x="1524000" y="1295400"/>
            <a:ext cx="5486400" cy="914400"/>
          </a:xfrm>
          <a:prstGeom prst="rect">
            <a:avLst/>
          </a:prstGeom>
          <a:noFill/>
          <a:ln>
            <a:noFill/>
          </a:ln>
        </p:spPr>
        <p:txBody>
          <a:bodyPr anchorCtr="0" anchor="t" bIns="137150" lIns="91425" spcFirstLastPara="1" rIns="91425" wrap="square" tIns="137150">
            <a:spAutoFit/>
          </a:bodyPr>
          <a:lstStyle/>
          <a:p>
            <a:pPr indent="0" lvl="0" marL="0" marR="0" rtl="0" algn="l">
              <a:spcBef>
                <a:spcPts val="0"/>
              </a:spcBef>
              <a:spcAft>
                <a:spcPts val="0"/>
              </a:spcAft>
              <a:buNone/>
            </a:pPr>
            <a:r>
              <a:rPr lang="en-US" sz="2100">
                <a:solidFill>
                  <a:schemeClr val="lt1"/>
                </a:solidFill>
                <a:latin typeface="Arial"/>
                <a:ea typeface="Arial"/>
                <a:cs typeface="Arial"/>
                <a:sym typeface="Arial"/>
              </a:rPr>
              <a:t>Assembly language programs can perform input-output at each of the following levels:</a:t>
            </a:r>
            <a:endParaRPr/>
          </a:p>
        </p:txBody>
      </p:sp>
      <p:pic>
        <p:nvPicPr>
          <p:cNvPr id="524" name="Google Shape;524;p43"/>
          <p:cNvPicPr preferRelativeResize="0"/>
          <p:nvPr/>
        </p:nvPicPr>
        <p:blipFill rotWithShape="1">
          <a:blip r:embed="rId3">
            <a:alphaModFix/>
          </a:blip>
          <a:srcRect b="0" l="0" r="0" t="0"/>
          <a:stretch/>
        </p:blipFill>
        <p:spPr>
          <a:xfrm>
            <a:off x="1676400" y="2590800"/>
            <a:ext cx="5010150" cy="2371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4"/>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30" name="Google Shape;530;p44"/>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31" name="Google Shape;531;p44"/>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Summary</a:t>
            </a:r>
            <a:endParaRPr/>
          </a:p>
        </p:txBody>
      </p:sp>
      <p:sp>
        <p:nvSpPr>
          <p:cNvPr id="532" name="Google Shape;532;p44"/>
          <p:cNvSpPr txBox="1"/>
          <p:nvPr>
            <p:ph idx="1" type="body"/>
          </p:nvPr>
        </p:nvSpPr>
        <p:spPr>
          <a:xfrm>
            <a:off x="685800" y="1143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Central Processing Unit (CPU)</a:t>
            </a:r>
            <a:endParaRPr/>
          </a:p>
          <a:p>
            <a:pPr indent="-342900" lvl="0" marL="342900" rtl="0" algn="l">
              <a:spcBef>
                <a:spcPts val="480"/>
              </a:spcBef>
              <a:spcAft>
                <a:spcPts val="0"/>
              </a:spcAft>
              <a:buSzPts val="2400"/>
              <a:buFont typeface="Arial"/>
              <a:buChar char="•"/>
            </a:pPr>
            <a:r>
              <a:rPr lang="en-US"/>
              <a:t>Arithmetic Logic Unit (ALU)</a:t>
            </a:r>
            <a:endParaRPr/>
          </a:p>
          <a:p>
            <a:pPr indent="-342900" lvl="0" marL="342900" rtl="0" algn="l">
              <a:spcBef>
                <a:spcPts val="480"/>
              </a:spcBef>
              <a:spcAft>
                <a:spcPts val="0"/>
              </a:spcAft>
              <a:buSzPts val="2400"/>
              <a:buFont typeface="Arial"/>
              <a:buChar char="•"/>
            </a:pPr>
            <a:r>
              <a:rPr lang="en-US"/>
              <a:t>Instruction execution cycle</a:t>
            </a:r>
            <a:endParaRPr/>
          </a:p>
          <a:p>
            <a:pPr indent="-342900" lvl="0" marL="342900" rtl="0" algn="l">
              <a:spcBef>
                <a:spcPts val="480"/>
              </a:spcBef>
              <a:spcAft>
                <a:spcPts val="0"/>
              </a:spcAft>
              <a:buSzPts val="2400"/>
              <a:buFont typeface="Arial"/>
              <a:buChar char="•"/>
            </a:pPr>
            <a:r>
              <a:rPr lang="en-US"/>
              <a:t>Multitasking</a:t>
            </a:r>
            <a:endParaRPr/>
          </a:p>
          <a:p>
            <a:pPr indent="-342900" lvl="0" marL="342900" rtl="0" algn="l">
              <a:spcBef>
                <a:spcPts val="480"/>
              </a:spcBef>
              <a:spcAft>
                <a:spcPts val="0"/>
              </a:spcAft>
              <a:buSzPts val="2400"/>
              <a:buFont typeface="Arial"/>
              <a:buChar char="•"/>
            </a:pPr>
            <a:r>
              <a:rPr lang="en-US"/>
              <a:t>Floating Point Unit (FPU)</a:t>
            </a:r>
            <a:endParaRPr/>
          </a:p>
          <a:p>
            <a:pPr indent="-342900" lvl="0" marL="342900" rtl="0" algn="l">
              <a:spcBef>
                <a:spcPts val="480"/>
              </a:spcBef>
              <a:spcAft>
                <a:spcPts val="0"/>
              </a:spcAft>
              <a:buSzPts val="2400"/>
              <a:buFont typeface="Arial"/>
              <a:buChar char="•"/>
            </a:pPr>
            <a:r>
              <a:rPr lang="en-US"/>
              <a:t>Complex Instruction Set</a:t>
            </a:r>
            <a:endParaRPr/>
          </a:p>
          <a:p>
            <a:pPr indent="-342900" lvl="0" marL="342900" rtl="0" algn="l">
              <a:spcBef>
                <a:spcPts val="480"/>
              </a:spcBef>
              <a:spcAft>
                <a:spcPts val="0"/>
              </a:spcAft>
              <a:buSzPts val="2400"/>
              <a:buFont typeface="Arial"/>
              <a:buChar char="•"/>
            </a:pPr>
            <a:r>
              <a:rPr lang="en-US"/>
              <a:t>Real mode and Protected mode</a:t>
            </a:r>
            <a:endParaRPr/>
          </a:p>
          <a:p>
            <a:pPr indent="-342900" lvl="0" marL="342900" rtl="0" algn="l">
              <a:spcBef>
                <a:spcPts val="480"/>
              </a:spcBef>
              <a:spcAft>
                <a:spcPts val="0"/>
              </a:spcAft>
              <a:buSzPts val="2400"/>
              <a:buFont typeface="Arial"/>
              <a:buChar char="•"/>
            </a:pPr>
            <a:r>
              <a:rPr lang="en-US"/>
              <a:t>Motherboard components</a:t>
            </a:r>
            <a:endParaRPr/>
          </a:p>
          <a:p>
            <a:pPr indent="-342900" lvl="0" marL="342900" rtl="0" algn="l">
              <a:spcBef>
                <a:spcPts val="480"/>
              </a:spcBef>
              <a:spcAft>
                <a:spcPts val="0"/>
              </a:spcAft>
              <a:buSzPts val="2400"/>
              <a:buFont typeface="Arial"/>
              <a:buChar char="•"/>
            </a:pPr>
            <a:r>
              <a:rPr lang="en-US"/>
              <a:t>Memory types</a:t>
            </a:r>
            <a:endParaRPr/>
          </a:p>
          <a:p>
            <a:pPr indent="-342900" lvl="0" marL="342900" rtl="0" algn="l">
              <a:spcBef>
                <a:spcPts val="480"/>
              </a:spcBef>
              <a:spcAft>
                <a:spcPts val="0"/>
              </a:spcAft>
              <a:buSzPts val="2400"/>
              <a:buFont typeface="Arial"/>
              <a:buChar char="•"/>
            </a:pPr>
            <a:r>
              <a:rPr lang="en-US"/>
              <a:t>Input/Output and access levels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5"/>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Irvine, Kip R. Assembly Language for x86 Processors 7/e, 2015.</a:t>
            </a:r>
            <a:endParaRPr/>
          </a:p>
        </p:txBody>
      </p:sp>
      <p:sp>
        <p:nvSpPr>
          <p:cNvPr id="538" name="Google Shape;538;p4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lang="en-US" sz="1600">
                <a:solidFill>
                  <a:schemeClr val="lt1"/>
                </a:solidFill>
                <a:latin typeface="Times New Roman"/>
                <a:ea typeface="Times New Roman"/>
                <a:cs typeface="Times New Roman"/>
                <a:sym typeface="Times New Roman"/>
              </a:rPr>
              <a:t>‹#›</a:t>
            </a:fld>
            <a:endParaRPr sz="1600">
              <a:solidFill>
                <a:schemeClr val="lt1"/>
              </a:solidFill>
              <a:latin typeface="Times New Roman"/>
              <a:ea typeface="Times New Roman"/>
              <a:cs typeface="Times New Roman"/>
              <a:sym typeface="Times New Roman"/>
            </a:endParaRPr>
          </a:p>
        </p:txBody>
      </p:sp>
      <p:sp>
        <p:nvSpPr>
          <p:cNvPr id="539" name="Google Shape;539;p45"/>
          <p:cNvSpPr txBox="1"/>
          <p:nvPr>
            <p:ph type="title"/>
          </p:nvPr>
        </p:nvSpPr>
        <p:spPr>
          <a:xfrm>
            <a:off x="2667000" y="3200400"/>
            <a:ext cx="3886200" cy="609600"/>
          </a:xfrm>
          <a:prstGeom prst="rect">
            <a:avLst/>
          </a:prstGeom>
          <a:noFill/>
          <a:ln>
            <a:noFill/>
          </a:ln>
        </p:spPr>
        <p:txBody>
          <a:bodyPr anchorCtr="0" anchor="ctr" bIns="46025" lIns="92075" spcFirstLastPara="1" rIns="92075" wrap="square" tIns="137150">
            <a:noAutofit/>
          </a:bodyPr>
          <a:lstStyle/>
          <a:p>
            <a:pPr indent="0" lvl="0" marL="0" rtl="0" algn="ctr">
              <a:spcBef>
                <a:spcPts val="0"/>
              </a:spcBef>
              <a:spcAft>
                <a:spcPts val="0"/>
              </a:spcAft>
              <a:buNone/>
            </a:pPr>
            <a:r>
              <a:rPr lang="en-US" sz="2800">
                <a:latin typeface="Arial"/>
                <a:ea typeface="Arial"/>
                <a:cs typeface="Arial"/>
                <a:sym typeface="Arial"/>
              </a:rPr>
              <a:t>42 69 6E 61 72 79</a:t>
            </a:r>
            <a:endParaRPr/>
          </a:p>
        </p:txBody>
      </p:sp>
      <p:graphicFrame>
        <p:nvGraphicFramePr>
          <p:cNvPr id="540" name="Google Shape;540;p45"/>
          <p:cNvGraphicFramePr/>
          <p:nvPr/>
        </p:nvGraphicFramePr>
        <p:xfrm>
          <a:off x="3962400" y="2286000"/>
          <a:ext cx="1295400" cy="688975"/>
        </p:xfrm>
        <a:graphic>
          <a:graphicData uri="http://schemas.openxmlformats.org/presentationml/2006/ole">
            <mc:AlternateContent>
              <mc:Choice Requires="v">
                <p:oleObj r:id="rId4" imgH="688975" imgW="1295400" progId="MS_ClipArt_Gallery.2" spid="_x0000_s1">
                  <p:embed/>
                </p:oleObj>
              </mc:Choice>
              <mc:Fallback>
                <p:oleObj r:id="rId5" imgH="688975" imgW="1295400" progId="MS_ClipArt_Gallery.2">
                  <p:embed/>
                  <p:pic>
                    <p:nvPicPr>
                      <p:cNvPr id="540" name="Google Shape;540;p45"/>
                      <p:cNvPicPr preferRelativeResize="0"/>
                      <p:nvPr/>
                    </p:nvPicPr>
                    <p:blipFill rotWithShape="1">
                      <a:blip r:embed="rId6">
                        <a:alphaModFix/>
                      </a:blip>
                      <a:srcRect b="0" l="0" r="0" t="0"/>
                      <a:stretch/>
                    </p:blipFill>
                    <p:spPr>
                      <a:xfrm>
                        <a:off x="3962400" y="2286000"/>
                        <a:ext cx="1295400" cy="688975"/>
                      </a:xfrm>
                      <a:prstGeom prst="rect">
                        <a:avLst/>
                      </a:prstGeom>
                      <a:noFill/>
                      <a:ln>
                        <a:noFill/>
                      </a:ln>
                    </p:spPr>
                  </p:pic>
                </p:oleObj>
              </mc:Fallback>
            </mc:AlternateContent>
          </a:graphicData>
        </a:graphic>
      </p:graphicFrame>
      <p:sp>
        <p:nvSpPr>
          <p:cNvPr id="541" name="Google Shape;541;p45"/>
          <p:cNvSpPr txBox="1"/>
          <p:nvPr/>
        </p:nvSpPr>
        <p:spPr>
          <a:xfrm>
            <a:off x="2971800" y="3886200"/>
            <a:ext cx="3048000" cy="593725"/>
          </a:xfrm>
          <a:prstGeom prst="rect">
            <a:avLst/>
          </a:prstGeom>
          <a:noFill/>
          <a:ln>
            <a:noFill/>
          </a:ln>
        </p:spPr>
        <p:txBody>
          <a:bodyPr anchorCtr="0" anchor="t" bIns="137150" lIns="91425" spcFirstLastPara="1" rIns="91425" wrap="square" tIns="137150">
            <a:spAutoFit/>
          </a:bodyPr>
          <a:lstStyle/>
          <a:p>
            <a:pPr indent="0" lvl="0" marL="0" marR="0" rtl="0" algn="ctr">
              <a:spcBef>
                <a:spcPts val="0"/>
              </a:spcBef>
              <a:spcAft>
                <a:spcPts val="0"/>
              </a:spcAft>
              <a:buNone/>
            </a:pPr>
            <a:r>
              <a:rPr lang="en-US" sz="2100">
                <a:solidFill>
                  <a:schemeClr val="lt1"/>
                </a:solidFill>
                <a:latin typeface="Arial"/>
                <a:ea typeface="Arial"/>
                <a:cs typeface="Arial"/>
                <a:sym typeface="Arial"/>
              </a:rPr>
              <a:t>What does this say?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14" name="Google Shape;114;p5"/>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15" name="Google Shape;115;p5"/>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Clock</a:t>
            </a:r>
            <a:endParaRPr/>
          </a:p>
        </p:txBody>
      </p:sp>
      <p:sp>
        <p:nvSpPr>
          <p:cNvPr id="116" name="Google Shape;116;p5"/>
          <p:cNvSpPr txBox="1"/>
          <p:nvPr>
            <p:ph idx="1" type="body"/>
          </p:nvPr>
        </p:nvSpPr>
        <p:spPr>
          <a:xfrm>
            <a:off x="685800" y="1143000"/>
            <a:ext cx="7772400" cy="213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synchronizes all CPU and BUS operations</a:t>
            </a:r>
            <a:endParaRPr/>
          </a:p>
          <a:p>
            <a:pPr indent="-342900" lvl="0" marL="342900" rtl="0" algn="l">
              <a:spcBef>
                <a:spcPts val="480"/>
              </a:spcBef>
              <a:spcAft>
                <a:spcPts val="0"/>
              </a:spcAft>
              <a:buSzPts val="2400"/>
              <a:buFont typeface="Arial"/>
              <a:buChar char="•"/>
            </a:pPr>
            <a:r>
              <a:rPr lang="en-US"/>
              <a:t>machine (clock) cycle measures time of a single operation</a:t>
            </a:r>
            <a:endParaRPr/>
          </a:p>
          <a:p>
            <a:pPr indent="-342900" lvl="0" marL="342900" rtl="0" algn="l">
              <a:spcBef>
                <a:spcPts val="480"/>
              </a:spcBef>
              <a:spcAft>
                <a:spcPts val="0"/>
              </a:spcAft>
              <a:buSzPts val="2400"/>
              <a:buFont typeface="Arial"/>
              <a:buChar char="•"/>
            </a:pPr>
            <a:r>
              <a:rPr lang="en-US"/>
              <a:t>clock is used to trigger events</a:t>
            </a:r>
            <a:endParaRPr/>
          </a:p>
        </p:txBody>
      </p:sp>
      <p:graphicFrame>
        <p:nvGraphicFramePr>
          <p:cNvPr id="117" name="Google Shape;117;p5"/>
          <p:cNvGraphicFramePr/>
          <p:nvPr/>
        </p:nvGraphicFramePr>
        <p:xfrm>
          <a:off x="1981200" y="3352800"/>
          <a:ext cx="5105400" cy="1409700"/>
        </p:xfrm>
        <a:graphic>
          <a:graphicData uri="http://schemas.openxmlformats.org/presentationml/2006/ole">
            <mc:AlternateContent>
              <mc:Choice Requires="v">
                <p:oleObj r:id="rId4" imgH="1409700" imgW="5105400" progId="Visio.Drawing.6" spid="_x0000_s1">
                  <p:embed/>
                </p:oleObj>
              </mc:Choice>
              <mc:Fallback>
                <p:oleObj r:id="rId5" imgH="1409700" imgW="5105400" progId="Visio.Drawing.6">
                  <p:embed/>
                  <p:pic>
                    <p:nvPicPr>
                      <p:cNvPr id="117" name="Google Shape;117;p5"/>
                      <p:cNvPicPr preferRelativeResize="0"/>
                      <p:nvPr/>
                    </p:nvPicPr>
                    <p:blipFill rotWithShape="1">
                      <a:blip r:embed="rId6">
                        <a:alphaModFix/>
                      </a:blip>
                      <a:srcRect b="0" l="0" r="0" t="0"/>
                      <a:stretch/>
                    </p:blipFill>
                    <p:spPr>
                      <a:xfrm>
                        <a:off x="1981200" y="3352800"/>
                        <a:ext cx="5105400" cy="1409700"/>
                      </a:xfrm>
                      <a:prstGeom prst="rect">
                        <a:avLst/>
                      </a:prstGeom>
                      <a:solidFill>
                        <a:schemeClr val="accent1"/>
                      </a:solid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23" name="Google Shape;123;p6"/>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24" name="Google Shape;124;p6"/>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Instruction Execution Cycle</a:t>
            </a:r>
            <a:endParaRPr/>
          </a:p>
        </p:txBody>
      </p:sp>
      <p:sp>
        <p:nvSpPr>
          <p:cNvPr id="125" name="Google Shape;125;p6"/>
          <p:cNvSpPr txBox="1"/>
          <p:nvPr>
            <p:ph idx="1" type="body"/>
          </p:nvPr>
        </p:nvSpPr>
        <p:spPr>
          <a:xfrm>
            <a:off x="228600" y="2133600"/>
            <a:ext cx="25146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Font typeface="Arial"/>
              <a:buChar char="•"/>
            </a:pPr>
            <a:r>
              <a:rPr lang="en-US" sz="2000"/>
              <a:t>Fetch</a:t>
            </a:r>
            <a:endParaRPr/>
          </a:p>
          <a:p>
            <a:pPr indent="-342900" lvl="0" marL="342900" rtl="0" algn="l">
              <a:lnSpc>
                <a:spcPct val="90000"/>
              </a:lnSpc>
              <a:spcBef>
                <a:spcPts val="400"/>
              </a:spcBef>
              <a:spcAft>
                <a:spcPts val="0"/>
              </a:spcAft>
              <a:buSzPts val="2000"/>
              <a:buFont typeface="Arial"/>
              <a:buChar char="•"/>
            </a:pPr>
            <a:r>
              <a:rPr lang="en-US" sz="2000"/>
              <a:t>Decode</a:t>
            </a:r>
            <a:endParaRPr/>
          </a:p>
          <a:p>
            <a:pPr indent="-342900" lvl="0" marL="342900" rtl="0" algn="l">
              <a:lnSpc>
                <a:spcPct val="90000"/>
              </a:lnSpc>
              <a:spcBef>
                <a:spcPts val="400"/>
              </a:spcBef>
              <a:spcAft>
                <a:spcPts val="0"/>
              </a:spcAft>
              <a:buSzPts val="2000"/>
              <a:buFont typeface="Arial"/>
              <a:buChar char="•"/>
            </a:pPr>
            <a:r>
              <a:rPr lang="en-US" sz="2000"/>
              <a:t>Fetch operands</a:t>
            </a:r>
            <a:endParaRPr/>
          </a:p>
          <a:p>
            <a:pPr indent="-342900" lvl="0" marL="342900" rtl="0" algn="l">
              <a:lnSpc>
                <a:spcPct val="90000"/>
              </a:lnSpc>
              <a:spcBef>
                <a:spcPts val="400"/>
              </a:spcBef>
              <a:spcAft>
                <a:spcPts val="0"/>
              </a:spcAft>
              <a:buSzPts val="2000"/>
              <a:buFont typeface="Arial"/>
              <a:buChar char="•"/>
            </a:pPr>
            <a:r>
              <a:rPr lang="en-US" sz="2000"/>
              <a:t>Execute </a:t>
            </a:r>
            <a:endParaRPr/>
          </a:p>
          <a:p>
            <a:pPr indent="-342900" lvl="0" marL="342900" rtl="0" algn="l">
              <a:lnSpc>
                <a:spcPct val="90000"/>
              </a:lnSpc>
              <a:spcBef>
                <a:spcPts val="400"/>
              </a:spcBef>
              <a:spcAft>
                <a:spcPts val="0"/>
              </a:spcAft>
              <a:buSzPts val="2000"/>
              <a:buFont typeface="Arial"/>
              <a:buChar char="•"/>
            </a:pPr>
            <a:r>
              <a:rPr lang="en-US" sz="2000"/>
              <a:t>Store output</a:t>
            </a:r>
            <a:endParaRPr/>
          </a:p>
        </p:txBody>
      </p:sp>
      <p:sp>
        <p:nvSpPr>
          <p:cNvPr id="126" name="Google Shape;126;p6"/>
          <p:cNvSpPr/>
          <p:nvPr/>
        </p:nvSpPr>
        <p:spPr>
          <a:xfrm>
            <a:off x="4267200" y="1066800"/>
            <a:ext cx="4267200" cy="9906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9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127" name="Google Shape;127;p6"/>
          <p:cNvSpPr/>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3200" u="none" cap="none" strike="noStrike">
                <a:solidFill>
                  <a:schemeClr val="lt2"/>
                </a:solidFill>
                <a:latin typeface="Arial"/>
                <a:ea typeface="Arial"/>
                <a:cs typeface="Arial"/>
                <a:sym typeface="Arial"/>
              </a:rPr>
              <a:t>Instruction Execution Cycle</a:t>
            </a:r>
            <a:endParaRPr/>
          </a:p>
        </p:txBody>
      </p:sp>
      <p:sp>
        <p:nvSpPr>
          <p:cNvPr id="128" name="Google Shape;128;p6"/>
          <p:cNvSpPr/>
          <p:nvPr/>
        </p:nvSpPr>
        <p:spPr>
          <a:xfrm>
            <a:off x="4267200" y="1066800"/>
            <a:ext cx="4267200" cy="9906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9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129" name="Google Shape;129;p6"/>
          <p:cNvPicPr preferRelativeResize="0"/>
          <p:nvPr/>
        </p:nvPicPr>
        <p:blipFill rotWithShape="1">
          <a:blip r:embed="rId3">
            <a:alphaModFix/>
          </a:blip>
          <a:srcRect b="0" l="0" r="0" t="0"/>
          <a:stretch/>
        </p:blipFill>
        <p:spPr>
          <a:xfrm>
            <a:off x="2590800" y="1066800"/>
            <a:ext cx="6172200" cy="4826000"/>
          </a:xfrm>
          <a:prstGeom prst="rect">
            <a:avLst/>
          </a:prstGeom>
          <a:solidFill>
            <a:schemeClr val="accent1"/>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35" name="Google Shape;135;p7"/>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36" name="Google Shape;136;p7"/>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Reading from Memory</a:t>
            </a:r>
            <a:endParaRPr/>
          </a:p>
        </p:txBody>
      </p:sp>
      <p:sp>
        <p:nvSpPr>
          <p:cNvPr id="137" name="Google Shape;137;p7"/>
          <p:cNvSpPr txBox="1"/>
          <p:nvPr>
            <p:ph idx="1" type="body"/>
          </p:nvPr>
        </p:nvSpPr>
        <p:spPr>
          <a:xfrm>
            <a:off x="685800" y="1143000"/>
            <a:ext cx="7772400" cy="320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Font typeface="Arial"/>
              <a:buNone/>
            </a:pPr>
            <a:r>
              <a:rPr lang="en-US" sz="2200"/>
              <a:t>Multiple machine cycles are required when reading from memory, because it responds much more slowly than the CPU. The steps are:</a:t>
            </a:r>
            <a:endParaRPr/>
          </a:p>
          <a:p>
            <a:pPr indent="-342900" lvl="1" marL="800100" rtl="0" algn="l">
              <a:lnSpc>
                <a:spcPct val="90000"/>
              </a:lnSpc>
              <a:spcBef>
                <a:spcPts val="440"/>
              </a:spcBef>
              <a:spcAft>
                <a:spcPts val="0"/>
              </a:spcAft>
              <a:buSzPts val="2200"/>
              <a:buFont typeface="Arial"/>
              <a:buAutoNum type="arabicPeriod"/>
            </a:pPr>
            <a:r>
              <a:rPr lang="en-US"/>
              <a:t>Place the address of the value you want to read on the address bus.</a:t>
            </a:r>
            <a:endParaRPr/>
          </a:p>
          <a:p>
            <a:pPr indent="-342900" lvl="1" marL="800100" rtl="0" algn="l">
              <a:lnSpc>
                <a:spcPct val="90000"/>
              </a:lnSpc>
              <a:spcBef>
                <a:spcPts val="440"/>
              </a:spcBef>
              <a:spcAft>
                <a:spcPts val="0"/>
              </a:spcAft>
              <a:buSzPts val="2200"/>
              <a:buFont typeface="Arial"/>
              <a:buAutoNum type="arabicPeriod"/>
            </a:pPr>
            <a:r>
              <a:rPr lang="en-US"/>
              <a:t>Assert (changing the value of) the processor’s RD (read) pin.</a:t>
            </a:r>
            <a:endParaRPr/>
          </a:p>
          <a:p>
            <a:pPr indent="-342900" lvl="1" marL="800100" rtl="0" algn="l">
              <a:lnSpc>
                <a:spcPct val="90000"/>
              </a:lnSpc>
              <a:spcBef>
                <a:spcPts val="440"/>
              </a:spcBef>
              <a:spcAft>
                <a:spcPts val="0"/>
              </a:spcAft>
              <a:buSzPts val="2200"/>
              <a:buFont typeface="Arial"/>
              <a:buAutoNum type="arabicPeriod"/>
            </a:pPr>
            <a:r>
              <a:rPr lang="en-US"/>
              <a:t>Wait one clock cycle for the memory chips to respond.</a:t>
            </a:r>
            <a:endParaRPr/>
          </a:p>
          <a:p>
            <a:pPr indent="-342900" lvl="1" marL="800100" rtl="0" algn="l">
              <a:lnSpc>
                <a:spcPct val="90000"/>
              </a:lnSpc>
              <a:spcBef>
                <a:spcPts val="440"/>
              </a:spcBef>
              <a:spcAft>
                <a:spcPts val="0"/>
              </a:spcAft>
              <a:buSzPts val="2200"/>
              <a:buFont typeface="Arial"/>
              <a:buAutoNum type="arabicPeriod"/>
            </a:pPr>
            <a:r>
              <a:rPr lang="en-US"/>
              <a:t>Copy the data from the data bus into the destination operand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43" name="Google Shape;143;p8"/>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44" name="Google Shape;144;p8"/>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Cache Memory</a:t>
            </a:r>
            <a:endParaRPr/>
          </a:p>
        </p:txBody>
      </p:sp>
      <p:sp>
        <p:nvSpPr>
          <p:cNvPr id="145" name="Google Shape;145;p8"/>
          <p:cNvSpPr txBox="1"/>
          <p:nvPr>
            <p:ph idx="1" type="body"/>
          </p:nvPr>
        </p:nvSpPr>
        <p:spPr>
          <a:xfrm>
            <a:off x="685800" y="1447800"/>
            <a:ext cx="7772400" cy="350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a:t>High-speed expensive static RAM both inside and outside the CPU.</a:t>
            </a:r>
            <a:endParaRPr/>
          </a:p>
          <a:p>
            <a:pPr indent="-285750" lvl="1" marL="742950" rtl="0" algn="l">
              <a:spcBef>
                <a:spcPts val="440"/>
              </a:spcBef>
              <a:spcAft>
                <a:spcPts val="0"/>
              </a:spcAft>
              <a:buSzPts val="2200"/>
              <a:buFont typeface="Arial"/>
              <a:buChar char="•"/>
            </a:pPr>
            <a:r>
              <a:rPr lang="en-US"/>
              <a:t>Level-1 cache: inside the CPU</a:t>
            </a:r>
            <a:endParaRPr/>
          </a:p>
          <a:p>
            <a:pPr indent="-285750" lvl="1" marL="742950" rtl="0" algn="l">
              <a:spcBef>
                <a:spcPts val="440"/>
              </a:spcBef>
              <a:spcAft>
                <a:spcPts val="0"/>
              </a:spcAft>
              <a:buSzPts val="2200"/>
              <a:buFont typeface="Arial"/>
              <a:buChar char="•"/>
            </a:pPr>
            <a:r>
              <a:rPr lang="en-US"/>
              <a:t>Level-2 cache: outside the CPU</a:t>
            </a:r>
            <a:endParaRPr/>
          </a:p>
          <a:p>
            <a:pPr indent="-342900" lvl="0" marL="342900" rtl="0" algn="l">
              <a:spcBef>
                <a:spcPts val="480"/>
              </a:spcBef>
              <a:spcAft>
                <a:spcPts val="0"/>
              </a:spcAft>
              <a:buSzPts val="2400"/>
              <a:buFont typeface="Arial"/>
              <a:buChar char="•"/>
            </a:pPr>
            <a:r>
              <a:rPr lang="en-US"/>
              <a:t>Cache hit: when data to be read is already in cache memory</a:t>
            </a:r>
            <a:endParaRPr/>
          </a:p>
          <a:p>
            <a:pPr indent="-342900" lvl="0" marL="342900" rtl="0" algn="l">
              <a:spcBef>
                <a:spcPts val="480"/>
              </a:spcBef>
              <a:spcAft>
                <a:spcPts val="0"/>
              </a:spcAft>
              <a:buSzPts val="2400"/>
              <a:buFont typeface="Arial"/>
              <a:buChar char="•"/>
            </a:pPr>
            <a:r>
              <a:rPr lang="en-US"/>
              <a:t>Cache miss: when data to be read is not in cache memory.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idx="11" type="ftr"/>
          </p:nvPr>
        </p:nvSpPr>
        <p:spPr>
          <a:xfrm>
            <a:off x="304800" y="6324600"/>
            <a:ext cx="4724400" cy="304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lt1"/>
                </a:solidFill>
                <a:latin typeface="Arial"/>
                <a:ea typeface="Arial"/>
                <a:cs typeface="Arial"/>
                <a:sym typeface="Arial"/>
              </a:rPr>
              <a:t>Irvine, Kip R. Assembly Language for x86 Processors 7/e, 2015.</a:t>
            </a:r>
            <a:endParaRPr/>
          </a:p>
        </p:txBody>
      </p:sp>
      <p:sp>
        <p:nvSpPr>
          <p:cNvPr id="151" name="Google Shape;151;p9"/>
          <p:cNvSpPr txBox="1"/>
          <p:nvPr>
            <p:ph idx="12" type="sldNum"/>
          </p:nvPr>
        </p:nvSpPr>
        <p:spPr>
          <a:xfrm>
            <a:off x="7467600" y="6248400"/>
            <a:ext cx="990600" cy="381000"/>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fld id="{00000000-1234-1234-1234-123412341234}" type="slidenum">
              <a:rPr b="0" i="0" lang="en-US"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152" name="Google Shape;152;p9"/>
          <p:cNvSpPr txBox="1"/>
          <p:nvPr>
            <p:ph type="title"/>
          </p:nvPr>
        </p:nvSpPr>
        <p:spPr>
          <a:xfrm>
            <a:off x="685800" y="228600"/>
            <a:ext cx="7772400" cy="609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How a Program Runs</a:t>
            </a:r>
            <a:endParaRPr/>
          </a:p>
        </p:txBody>
      </p:sp>
      <p:graphicFrame>
        <p:nvGraphicFramePr>
          <p:cNvPr id="153" name="Google Shape;153;p9"/>
          <p:cNvGraphicFramePr/>
          <p:nvPr/>
        </p:nvGraphicFramePr>
        <p:xfrm>
          <a:off x="1828800" y="1143000"/>
          <a:ext cx="5410200" cy="4419600"/>
        </p:xfrm>
        <a:graphic>
          <a:graphicData uri="http://schemas.openxmlformats.org/presentationml/2006/ole">
            <mc:AlternateContent>
              <mc:Choice Requires="v">
                <p:oleObj r:id="rId4" imgH="4419600" imgW="5410200" progId="Visio.Drawing.6" spid="_x0000_s1">
                  <p:embed/>
                </p:oleObj>
              </mc:Choice>
              <mc:Fallback>
                <p:oleObj r:id="rId5" imgH="4419600" imgW="5410200" progId="Visio.Drawing.6">
                  <p:embed/>
                  <p:pic>
                    <p:nvPicPr>
                      <p:cNvPr id="153" name="Google Shape;153;p9"/>
                      <p:cNvPicPr preferRelativeResize="0"/>
                      <p:nvPr/>
                    </p:nvPicPr>
                    <p:blipFill rotWithShape="1">
                      <a:blip r:embed="rId6">
                        <a:alphaModFix/>
                      </a:blip>
                      <a:srcRect b="-2319" l="-1450" r="-1450" t="-1793"/>
                      <a:stretch/>
                    </p:blipFill>
                    <p:spPr>
                      <a:xfrm>
                        <a:off x="1828800" y="1143000"/>
                        <a:ext cx="5410200" cy="4419600"/>
                      </a:xfrm>
                      <a:prstGeom prst="rect">
                        <a:avLst/>
                      </a:prstGeom>
                      <a:solidFill>
                        <a:schemeClr val="lt1"/>
                      </a:solid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2002-05-30T02:31:33Z</dcterms:created>
  <dc:creator>Kip Irvine</dc:creator>
</cp:coreProperties>
</file>