
<file path=[Content_Types].xml><?xml version="1.0" encoding="utf-8"?>
<Types xmlns="http://schemas.openxmlformats.org/package/2006/content-types">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62" roundtripDataSignature="AMtx7mhKbEsi5OCgJHiw/xSYSa7yZ1fn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DEEBA6-A022-4E29-B3D9-F313C83BEC2C}">
  <a:tblStyle styleId="{21DEEBA6-A022-4E29-B3D9-F313C83BEC2C}"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FFFF"/>
          </a:solidFill>
        </a:fill>
      </a:tcStyle>
    </a:wholeTbl>
    <a:band1H>
      <a:tcTxStyle/>
      <a:tcStyle>
        <a:fill>
          <a:solidFill>
            <a:srgbClr val="CAFFFF"/>
          </a:solidFill>
        </a:fill>
      </a:tcStyle>
    </a:band1H>
    <a:band2H>
      <a:tcTxStyle/>
    </a:band2H>
    <a:band1V>
      <a:tcTxStyle/>
      <a:tcStyle>
        <a:fill>
          <a:solidFill>
            <a:srgbClr val="CAFFFF"/>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customschemas.google.com/relationships/presentationmetadata" Target="metadata"/><Relationship Id="rId61" Type="http://schemas.openxmlformats.org/officeDocument/2006/relationships/slide" Target="slides/slide55.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1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1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1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1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1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1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1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1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1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1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1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1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1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1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1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1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1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1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1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1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1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1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1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1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6" name="Google Shape;7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6" name="Google Shape;17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4" name="Google Shape;18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2" name="Google Shape;19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0" name="Google Shape;20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8" name="Google Shape;20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6" name="Google Shape;21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4" name="Google Shape;224;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3" name="Google Shape;23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8" name="Google Shape;26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7" name="Google Shape;27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5" name="Google Shape;8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5" name="Google Shape;28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3" name="Google Shape;29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1" name="Google Shape;32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9" name="Google Shape;32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7" name="Google Shape;337;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2" name="Google Shape;35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0" name="Google Shape;36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8" name="Google Shape;36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6" name="Google Shape;37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5" name="Google Shape;38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3" name="Google Shape;9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3" name="Google Shape;39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1" name="Google Shape;40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2" name="Google Shape;41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0" name="Google Shape;42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1" name="Google Shape;43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2" name="Google Shape;44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1" name="Google Shape;45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0" name="Google Shape;46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9" name="Google Shape;46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9" name="Google Shape;47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8" name="Google Shape;48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7" name="Google Shape;49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6" name="Google Shape;50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5" name="Google Shape;51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4" name="Google Shape;524;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2" name="Google Shape;53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1" name="Google Shape;54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9" name="Google Shape;54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7" name="Google Shape;55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6" name="Google Shape;566;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4" name="Google Shape;13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8" name="Google Shape;57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0" name="Google Shape;590;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02" name="Google Shape;602;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11" name="Google Shape;611;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20" name="Google Shape;620;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28" name="Google Shape;628;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2" name="Google Shape;14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2" name="Google Shape;15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0" name="Google Shape;16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8" name="Google Shape;16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 name="Shape 15"/>
        <p:cNvGrpSpPr/>
        <p:nvPr/>
      </p:nvGrpSpPr>
      <p:grpSpPr>
        <a:xfrm>
          <a:off x="0" y="0"/>
          <a:ext cx="0" cy="0"/>
          <a:chOff x="0" y="0"/>
          <a:chExt cx="0" cy="0"/>
        </a:xfrm>
      </p:grpSpPr>
      <p:grpSp>
        <p:nvGrpSpPr>
          <p:cNvPr id="16" name="Google Shape;16;p57"/>
          <p:cNvGrpSpPr/>
          <p:nvPr/>
        </p:nvGrpSpPr>
        <p:grpSpPr>
          <a:xfrm>
            <a:off x="-1035050" y="1552575"/>
            <a:ext cx="10179050" cy="5305425"/>
            <a:chOff x="-652" y="978"/>
            <a:chExt cx="6412" cy="3342"/>
          </a:xfrm>
        </p:grpSpPr>
        <p:sp>
          <p:nvSpPr>
            <p:cNvPr id="17" name="Google Shape;17;p57"/>
            <p:cNvSpPr/>
            <p:nvPr/>
          </p:nvSpPr>
          <p:spPr>
            <a:xfrm>
              <a:off x="2061" y="1707"/>
              <a:ext cx="3699" cy="2613"/>
            </a:xfrm>
            <a:custGeom>
              <a:rect b="b" l="l" r="r" t="t"/>
              <a:pathLst>
                <a:path extrusionOk="0" h="2613" w="3699">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a:gsLst>
                <a:gs pos="0">
                  <a:srgbClr val="2347B3"/>
                </a:gs>
                <a:gs pos="100000">
                  <a:schemeClr val="accent2"/>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100" u="none" cap="none" strike="noStrike">
                <a:solidFill>
                  <a:schemeClr val="lt1"/>
                </a:solidFill>
                <a:latin typeface="Arial"/>
                <a:ea typeface="Arial"/>
                <a:cs typeface="Arial"/>
                <a:sym typeface="Arial"/>
              </a:endParaRPr>
            </a:p>
          </p:txBody>
        </p:sp>
        <p:sp>
          <p:nvSpPr>
            <p:cNvPr id="18" name="Google Shape;18;p57"/>
            <p:cNvSpPr/>
            <p:nvPr/>
          </p:nvSpPr>
          <p:spPr>
            <a:xfrm>
              <a:off x="-652" y="978"/>
              <a:ext cx="4237" cy="3342"/>
            </a:xfrm>
            <a:custGeom>
              <a:rect b="b" l="l" r="r" t="t"/>
              <a:pathLst>
                <a:path extrusionOk="0" fill="none" h="21231" w="21600">
                  <a:moveTo>
                    <a:pt x="3976" y="0"/>
                  </a:moveTo>
                  <a:cubicBezTo>
                    <a:pt x="14194" y="1914"/>
                    <a:pt x="21600" y="10835"/>
                    <a:pt x="21600" y="21231"/>
                  </a:cubicBezTo>
                </a:path>
                <a:path extrusionOk="0" h="21231" w="21600">
                  <a:moveTo>
                    <a:pt x="3976" y="0"/>
                  </a:moveTo>
                  <a:cubicBezTo>
                    <a:pt x="14194" y="1914"/>
                    <a:pt x="21600" y="10835"/>
                    <a:pt x="21600" y="21231"/>
                  </a:cubicBezTo>
                  <a:lnTo>
                    <a:pt x="0" y="21231"/>
                  </a:lnTo>
                  <a:lnTo>
                    <a:pt x="3976" y="0"/>
                  </a:lnTo>
                  <a:close/>
                </a:path>
              </a:pathLst>
            </a:custGeom>
            <a:noFill/>
            <a:ln cap="rnd"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100" u="none" cap="none" strike="noStrike">
                <a:solidFill>
                  <a:schemeClr val="lt1"/>
                </a:solidFill>
                <a:latin typeface="Arial"/>
                <a:ea typeface="Arial"/>
                <a:cs typeface="Arial"/>
                <a:sym typeface="Arial"/>
              </a:endParaRPr>
            </a:p>
          </p:txBody>
        </p:sp>
      </p:grpSp>
      <p:sp>
        <p:nvSpPr>
          <p:cNvPr id="19" name="Google Shape;19;p57"/>
          <p:cNvSpPr txBox="1"/>
          <p:nvPr>
            <p:ph type="ctrTitle"/>
          </p:nvPr>
        </p:nvSpPr>
        <p:spPr>
          <a:xfrm>
            <a:off x="1293813" y="762000"/>
            <a:ext cx="7772400" cy="1143000"/>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 name="Google Shape;20;p57"/>
          <p:cNvSpPr txBox="1"/>
          <p:nvPr>
            <p:ph idx="1" type="subTitle"/>
          </p:nvPr>
        </p:nvSpPr>
        <p:spPr>
          <a:xfrm>
            <a:off x="685800" y="3429000"/>
            <a:ext cx="6400800" cy="1752600"/>
          </a:xfrm>
          <a:prstGeom prst="rect">
            <a:avLst/>
          </a:prstGeom>
          <a:noFill/>
          <a:ln>
            <a:noFill/>
          </a:ln>
        </p:spPr>
        <p:txBody>
          <a:bodyPr anchorCtr="0" anchor="ctr" bIns="46025" lIns="92075" spcFirstLastPara="1" rIns="92075" wrap="square" tIns="46025">
            <a:noAutofit/>
          </a:bodyPr>
          <a:lstStyle>
            <a:lvl1pPr lvl="0" algn="ctr">
              <a:spcBef>
                <a:spcPts val="480"/>
              </a:spcBef>
              <a:spcAft>
                <a:spcPts val="0"/>
              </a:spcAft>
              <a:buSzPts val="2400"/>
              <a:buFont typeface="Arial"/>
              <a:buNone/>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4" name="Shape 64"/>
        <p:cNvGrpSpPr/>
        <p:nvPr/>
      </p:nvGrpSpPr>
      <p:grpSpPr>
        <a:xfrm>
          <a:off x="0" y="0"/>
          <a:ext cx="0" cy="0"/>
          <a:chOff x="0" y="0"/>
          <a:chExt cx="0" cy="0"/>
        </a:xfrm>
      </p:grpSpPr>
      <p:sp>
        <p:nvSpPr>
          <p:cNvPr id="65" name="Google Shape;65;p66"/>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66"/>
          <p:cNvSpPr txBox="1"/>
          <p:nvPr>
            <p:ph idx="1" type="body"/>
          </p:nvPr>
        </p:nvSpPr>
        <p:spPr>
          <a:xfrm rot="5400000">
            <a:off x="2324100" y="-495300"/>
            <a:ext cx="44958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7" name="Google Shape;67;p66"/>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66"/>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6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6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6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6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6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6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6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6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6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67"/>
          <p:cNvSpPr txBox="1"/>
          <p:nvPr>
            <p:ph type="title"/>
          </p:nvPr>
        </p:nvSpPr>
        <p:spPr>
          <a:xfrm rot="5400000">
            <a:off x="4781550" y="1962150"/>
            <a:ext cx="5410200" cy="19431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67"/>
          <p:cNvSpPr txBox="1"/>
          <p:nvPr>
            <p:ph idx="1" type="body"/>
          </p:nvPr>
        </p:nvSpPr>
        <p:spPr>
          <a:xfrm rot="5400000">
            <a:off x="819150" y="95250"/>
            <a:ext cx="54102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2" name="Google Shape;72;p67"/>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7"/>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6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6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6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6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6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6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6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6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6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8"/>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58"/>
          <p:cNvSpPr txBox="1"/>
          <p:nvPr>
            <p:ph idx="1" type="body"/>
          </p:nvPr>
        </p:nvSpPr>
        <p:spPr>
          <a:xfrm>
            <a:off x="685800" y="1143000"/>
            <a:ext cx="7772400" cy="4495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4" name="Google Shape;24;p58"/>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8"/>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59"/>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 name="Google Shape;28;p59"/>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9"/>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60"/>
          <p:cNvSpPr txBox="1"/>
          <p:nvPr>
            <p:ph type="title"/>
          </p:nvPr>
        </p:nvSpPr>
        <p:spPr>
          <a:xfrm>
            <a:off x="722313" y="4406900"/>
            <a:ext cx="7772400" cy="1362075"/>
          </a:xfrm>
          <a:prstGeom prst="rect">
            <a:avLst/>
          </a:prstGeom>
          <a:noFill/>
          <a:ln>
            <a:noFill/>
          </a:ln>
        </p:spPr>
        <p:txBody>
          <a:bodyPr anchorCtr="0" anchor="t" bIns="46025" lIns="92075" spcFirstLastPara="1" rIns="92075" wrap="square" tIns="4602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6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Font typeface="Arial"/>
              <a:buNone/>
              <a:defRPr sz="2000"/>
            </a:lvl1pPr>
            <a:lvl2pPr indent="-228600" lvl="1" marL="914400" algn="l">
              <a:spcBef>
                <a:spcPts val="360"/>
              </a:spcBef>
              <a:spcAft>
                <a:spcPts val="0"/>
              </a:spcAft>
              <a:buSzPts val="1800"/>
              <a:buFont typeface="Arial"/>
              <a:buNone/>
              <a:defRPr sz="1800"/>
            </a:lvl2pPr>
            <a:lvl3pPr indent="-228600" lvl="2" marL="1371600" algn="l">
              <a:spcBef>
                <a:spcPts val="320"/>
              </a:spcBef>
              <a:spcAft>
                <a:spcPts val="0"/>
              </a:spcAft>
              <a:buSzPts val="1600"/>
              <a:buFont typeface="Arial"/>
              <a:buNone/>
              <a:defRPr sz="1600"/>
            </a:lvl3pPr>
            <a:lvl4pPr indent="-228600" lvl="3" marL="1828800" algn="l">
              <a:spcBef>
                <a:spcPts val="280"/>
              </a:spcBef>
              <a:spcAft>
                <a:spcPts val="0"/>
              </a:spcAft>
              <a:buSzPts val="1400"/>
              <a:buFont typeface="Times New Roman"/>
              <a:buNone/>
              <a:defRPr sz="1400"/>
            </a:lvl4pPr>
            <a:lvl5pPr indent="-228600" lvl="4" marL="2286000" algn="l">
              <a:spcBef>
                <a:spcPts val="280"/>
              </a:spcBef>
              <a:spcAft>
                <a:spcPts val="0"/>
              </a:spcAft>
              <a:buSzPts val="1400"/>
              <a:buFont typeface="Times New Roman"/>
              <a:buNone/>
              <a:defRPr sz="1400"/>
            </a:lvl5pPr>
            <a:lvl6pPr indent="-228600" lvl="5" marL="2743200" algn="l">
              <a:spcBef>
                <a:spcPts val="280"/>
              </a:spcBef>
              <a:spcAft>
                <a:spcPts val="0"/>
              </a:spcAft>
              <a:buSzPts val="1400"/>
              <a:buFont typeface="Times New Roman"/>
              <a:buNone/>
              <a:defRPr sz="1400"/>
            </a:lvl6pPr>
            <a:lvl7pPr indent="-228600" lvl="6" marL="3200400" algn="l">
              <a:spcBef>
                <a:spcPts val="280"/>
              </a:spcBef>
              <a:spcAft>
                <a:spcPts val="0"/>
              </a:spcAft>
              <a:buSzPts val="1400"/>
              <a:buFont typeface="Times New Roman"/>
              <a:buNone/>
              <a:defRPr sz="1400"/>
            </a:lvl7pPr>
            <a:lvl8pPr indent="-228600" lvl="7" marL="3657600" algn="l">
              <a:spcBef>
                <a:spcPts val="280"/>
              </a:spcBef>
              <a:spcAft>
                <a:spcPts val="0"/>
              </a:spcAft>
              <a:buSzPts val="1400"/>
              <a:buFont typeface="Times New Roman"/>
              <a:buNone/>
              <a:defRPr sz="1400"/>
            </a:lvl8pPr>
            <a:lvl9pPr indent="-228600" lvl="8" marL="4114800" algn="l">
              <a:spcBef>
                <a:spcPts val="280"/>
              </a:spcBef>
              <a:spcAft>
                <a:spcPts val="0"/>
              </a:spcAft>
              <a:buSzPts val="1400"/>
              <a:buFont typeface="Times New Roman"/>
              <a:buNone/>
              <a:defRPr sz="1400"/>
            </a:lvl9pPr>
          </a:lstStyle>
          <a:p/>
        </p:txBody>
      </p:sp>
      <p:sp>
        <p:nvSpPr>
          <p:cNvPr id="33" name="Google Shape;33;p60"/>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0"/>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6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6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6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6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6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6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6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6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6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61"/>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61"/>
          <p:cNvSpPr txBox="1"/>
          <p:nvPr>
            <p:ph idx="1" type="body"/>
          </p:nvPr>
        </p:nvSpPr>
        <p:spPr>
          <a:xfrm>
            <a:off x="685800" y="1143000"/>
            <a:ext cx="3810000" cy="4495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Font typeface="Arial"/>
              <a:buChar char="•"/>
              <a:defRPr sz="2800"/>
            </a:lvl1pPr>
            <a:lvl2pPr indent="-381000" lvl="1" marL="914400" algn="l">
              <a:spcBef>
                <a:spcPts val="480"/>
              </a:spcBef>
              <a:spcAft>
                <a:spcPts val="0"/>
              </a:spcAft>
              <a:buSzPts val="2400"/>
              <a:buFont typeface="Arial"/>
              <a:buChar char="•"/>
              <a:defRPr sz="2400"/>
            </a:lvl2pPr>
            <a:lvl3pPr indent="-355600" lvl="2" marL="1371600" algn="l">
              <a:spcBef>
                <a:spcPts val="400"/>
              </a:spcBef>
              <a:spcAft>
                <a:spcPts val="0"/>
              </a:spcAft>
              <a:buSzPts val="2000"/>
              <a:buFont typeface="Arial"/>
              <a:buChar char="•"/>
              <a:defRPr sz="2000"/>
            </a:lvl3pPr>
            <a:lvl4pPr indent="-342900" lvl="3" marL="1828800" algn="l">
              <a:spcBef>
                <a:spcPts val="360"/>
              </a:spcBef>
              <a:spcAft>
                <a:spcPts val="0"/>
              </a:spcAft>
              <a:buSzPts val="1800"/>
              <a:buFont typeface="Times New Roman"/>
              <a:buChar char="–"/>
              <a:defRPr sz="1800"/>
            </a:lvl4pPr>
            <a:lvl5pPr indent="-342900" lvl="4" marL="2286000" algn="l">
              <a:spcBef>
                <a:spcPts val="360"/>
              </a:spcBef>
              <a:spcAft>
                <a:spcPts val="0"/>
              </a:spcAft>
              <a:buSzPts val="1800"/>
              <a:buFont typeface="Times New Roman"/>
              <a:buChar char="•"/>
              <a:defRPr sz="1800"/>
            </a:lvl5pPr>
            <a:lvl6pPr indent="-342900" lvl="5" marL="2743200" algn="l">
              <a:spcBef>
                <a:spcPts val="360"/>
              </a:spcBef>
              <a:spcAft>
                <a:spcPts val="0"/>
              </a:spcAft>
              <a:buSzPts val="1800"/>
              <a:buFont typeface="Times New Roman"/>
              <a:buChar char="•"/>
              <a:defRPr sz="1800"/>
            </a:lvl6pPr>
            <a:lvl7pPr indent="-342900" lvl="6" marL="3200400" algn="l">
              <a:spcBef>
                <a:spcPts val="360"/>
              </a:spcBef>
              <a:spcAft>
                <a:spcPts val="0"/>
              </a:spcAft>
              <a:buSzPts val="1800"/>
              <a:buFont typeface="Times New Roman"/>
              <a:buChar char="•"/>
              <a:defRPr sz="1800"/>
            </a:lvl7pPr>
            <a:lvl8pPr indent="-342900" lvl="7" marL="3657600" algn="l">
              <a:spcBef>
                <a:spcPts val="360"/>
              </a:spcBef>
              <a:spcAft>
                <a:spcPts val="0"/>
              </a:spcAft>
              <a:buSzPts val="1800"/>
              <a:buFont typeface="Times New Roman"/>
              <a:buChar char="•"/>
              <a:defRPr sz="1800"/>
            </a:lvl8pPr>
            <a:lvl9pPr indent="-342900" lvl="8" marL="4114800" algn="l">
              <a:spcBef>
                <a:spcPts val="360"/>
              </a:spcBef>
              <a:spcAft>
                <a:spcPts val="0"/>
              </a:spcAft>
              <a:buSzPts val="1800"/>
              <a:buFont typeface="Times New Roman"/>
              <a:buChar char="•"/>
              <a:defRPr sz="1800"/>
            </a:lvl9pPr>
          </a:lstStyle>
          <a:p/>
        </p:txBody>
      </p:sp>
      <p:sp>
        <p:nvSpPr>
          <p:cNvPr id="38" name="Google Shape;38;p61"/>
          <p:cNvSpPr txBox="1"/>
          <p:nvPr>
            <p:ph idx="2" type="body"/>
          </p:nvPr>
        </p:nvSpPr>
        <p:spPr>
          <a:xfrm>
            <a:off x="4648200" y="1143000"/>
            <a:ext cx="3810000" cy="4495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Font typeface="Arial"/>
              <a:buChar char="•"/>
              <a:defRPr sz="2800"/>
            </a:lvl1pPr>
            <a:lvl2pPr indent="-381000" lvl="1" marL="914400" algn="l">
              <a:spcBef>
                <a:spcPts val="480"/>
              </a:spcBef>
              <a:spcAft>
                <a:spcPts val="0"/>
              </a:spcAft>
              <a:buSzPts val="2400"/>
              <a:buFont typeface="Arial"/>
              <a:buChar char="•"/>
              <a:defRPr sz="2400"/>
            </a:lvl2pPr>
            <a:lvl3pPr indent="-355600" lvl="2" marL="1371600" algn="l">
              <a:spcBef>
                <a:spcPts val="400"/>
              </a:spcBef>
              <a:spcAft>
                <a:spcPts val="0"/>
              </a:spcAft>
              <a:buSzPts val="2000"/>
              <a:buFont typeface="Arial"/>
              <a:buChar char="•"/>
              <a:defRPr sz="2000"/>
            </a:lvl3pPr>
            <a:lvl4pPr indent="-342900" lvl="3" marL="1828800" algn="l">
              <a:spcBef>
                <a:spcPts val="360"/>
              </a:spcBef>
              <a:spcAft>
                <a:spcPts val="0"/>
              </a:spcAft>
              <a:buSzPts val="1800"/>
              <a:buFont typeface="Times New Roman"/>
              <a:buChar char="–"/>
              <a:defRPr sz="1800"/>
            </a:lvl4pPr>
            <a:lvl5pPr indent="-342900" lvl="4" marL="2286000" algn="l">
              <a:spcBef>
                <a:spcPts val="360"/>
              </a:spcBef>
              <a:spcAft>
                <a:spcPts val="0"/>
              </a:spcAft>
              <a:buSzPts val="1800"/>
              <a:buFont typeface="Times New Roman"/>
              <a:buChar char="•"/>
              <a:defRPr sz="1800"/>
            </a:lvl5pPr>
            <a:lvl6pPr indent="-342900" lvl="5" marL="2743200" algn="l">
              <a:spcBef>
                <a:spcPts val="360"/>
              </a:spcBef>
              <a:spcAft>
                <a:spcPts val="0"/>
              </a:spcAft>
              <a:buSzPts val="1800"/>
              <a:buFont typeface="Times New Roman"/>
              <a:buChar char="•"/>
              <a:defRPr sz="1800"/>
            </a:lvl6pPr>
            <a:lvl7pPr indent="-342900" lvl="6" marL="3200400" algn="l">
              <a:spcBef>
                <a:spcPts val="360"/>
              </a:spcBef>
              <a:spcAft>
                <a:spcPts val="0"/>
              </a:spcAft>
              <a:buSzPts val="1800"/>
              <a:buFont typeface="Times New Roman"/>
              <a:buChar char="•"/>
              <a:defRPr sz="1800"/>
            </a:lvl7pPr>
            <a:lvl8pPr indent="-342900" lvl="7" marL="3657600" algn="l">
              <a:spcBef>
                <a:spcPts val="360"/>
              </a:spcBef>
              <a:spcAft>
                <a:spcPts val="0"/>
              </a:spcAft>
              <a:buSzPts val="1800"/>
              <a:buFont typeface="Times New Roman"/>
              <a:buChar char="•"/>
              <a:defRPr sz="1800"/>
            </a:lvl8pPr>
            <a:lvl9pPr indent="-342900" lvl="8" marL="4114800" algn="l">
              <a:spcBef>
                <a:spcPts val="360"/>
              </a:spcBef>
              <a:spcAft>
                <a:spcPts val="0"/>
              </a:spcAft>
              <a:buSzPts val="1800"/>
              <a:buFont typeface="Times New Roman"/>
              <a:buChar char="•"/>
              <a:defRPr sz="1800"/>
            </a:lvl9pPr>
          </a:lstStyle>
          <a:p/>
        </p:txBody>
      </p:sp>
      <p:sp>
        <p:nvSpPr>
          <p:cNvPr id="39" name="Google Shape;39;p61"/>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1"/>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6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6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6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6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6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6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6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6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6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62"/>
          <p:cNvSpPr txBox="1"/>
          <p:nvPr>
            <p:ph type="title"/>
          </p:nvPr>
        </p:nvSpPr>
        <p:spPr>
          <a:xfrm>
            <a:off x="457200" y="274638"/>
            <a:ext cx="82296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6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Font typeface="Arial"/>
              <a:buNone/>
              <a:defRPr b="1" sz="2400"/>
            </a:lvl1pPr>
            <a:lvl2pPr indent="-228600" lvl="1" marL="914400" algn="l">
              <a:spcBef>
                <a:spcPts val="400"/>
              </a:spcBef>
              <a:spcAft>
                <a:spcPts val="0"/>
              </a:spcAft>
              <a:buSzPts val="2000"/>
              <a:buFont typeface="Arial"/>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1600"/>
              <a:buFont typeface="Times New Roman"/>
              <a:buNone/>
              <a:defRPr b="1" sz="1600"/>
            </a:lvl4pPr>
            <a:lvl5pPr indent="-228600" lvl="4" marL="2286000" algn="l">
              <a:spcBef>
                <a:spcPts val="320"/>
              </a:spcBef>
              <a:spcAft>
                <a:spcPts val="0"/>
              </a:spcAft>
              <a:buSzPts val="1600"/>
              <a:buFont typeface="Times New Roman"/>
              <a:buNone/>
              <a:defRPr b="1" sz="1600"/>
            </a:lvl5pPr>
            <a:lvl6pPr indent="-228600" lvl="5" marL="2743200" algn="l">
              <a:spcBef>
                <a:spcPts val="320"/>
              </a:spcBef>
              <a:spcAft>
                <a:spcPts val="0"/>
              </a:spcAft>
              <a:buSzPts val="1600"/>
              <a:buFont typeface="Times New Roman"/>
              <a:buNone/>
              <a:defRPr b="1" sz="1600"/>
            </a:lvl6pPr>
            <a:lvl7pPr indent="-228600" lvl="6" marL="3200400" algn="l">
              <a:spcBef>
                <a:spcPts val="320"/>
              </a:spcBef>
              <a:spcAft>
                <a:spcPts val="0"/>
              </a:spcAft>
              <a:buSzPts val="1600"/>
              <a:buFont typeface="Times New Roman"/>
              <a:buNone/>
              <a:defRPr b="1" sz="1600"/>
            </a:lvl7pPr>
            <a:lvl8pPr indent="-228600" lvl="7" marL="3657600" algn="l">
              <a:spcBef>
                <a:spcPts val="320"/>
              </a:spcBef>
              <a:spcAft>
                <a:spcPts val="0"/>
              </a:spcAft>
              <a:buSzPts val="1600"/>
              <a:buFont typeface="Times New Roman"/>
              <a:buNone/>
              <a:defRPr b="1" sz="1600"/>
            </a:lvl8pPr>
            <a:lvl9pPr indent="-228600" lvl="8" marL="4114800" algn="l">
              <a:spcBef>
                <a:spcPts val="320"/>
              </a:spcBef>
              <a:spcAft>
                <a:spcPts val="0"/>
              </a:spcAft>
              <a:buSzPts val="1600"/>
              <a:buFont typeface="Times New Roman"/>
              <a:buNone/>
              <a:defRPr b="1" sz="1600"/>
            </a:lvl9pPr>
          </a:lstStyle>
          <a:p/>
        </p:txBody>
      </p:sp>
      <p:sp>
        <p:nvSpPr>
          <p:cNvPr id="44" name="Google Shape;44;p6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Font typeface="Arial"/>
              <a:buChar char="•"/>
              <a:defRPr sz="2400"/>
            </a:lvl1pPr>
            <a:lvl2pPr indent="-355600" lvl="1" marL="914400" algn="l">
              <a:spcBef>
                <a:spcPts val="400"/>
              </a:spcBef>
              <a:spcAft>
                <a:spcPts val="0"/>
              </a:spcAft>
              <a:buSzPts val="2000"/>
              <a:buFont typeface="Arial"/>
              <a:buChar char="•"/>
              <a:defRPr sz="2000"/>
            </a:lvl2pPr>
            <a:lvl3pPr indent="-342900" lvl="2" marL="1371600" algn="l">
              <a:spcBef>
                <a:spcPts val="360"/>
              </a:spcBef>
              <a:spcAft>
                <a:spcPts val="0"/>
              </a:spcAft>
              <a:buSzPts val="1800"/>
              <a:buFont typeface="Arial"/>
              <a:buChar char="•"/>
              <a:defRPr sz="1800"/>
            </a:lvl3pPr>
            <a:lvl4pPr indent="-330200" lvl="3" marL="1828800" algn="l">
              <a:spcBef>
                <a:spcPts val="320"/>
              </a:spcBef>
              <a:spcAft>
                <a:spcPts val="0"/>
              </a:spcAft>
              <a:buSzPts val="1600"/>
              <a:buFont typeface="Times New Roman"/>
              <a:buChar char="–"/>
              <a:defRPr sz="1600"/>
            </a:lvl4pPr>
            <a:lvl5pPr indent="-330200" lvl="4" marL="2286000" algn="l">
              <a:spcBef>
                <a:spcPts val="320"/>
              </a:spcBef>
              <a:spcAft>
                <a:spcPts val="0"/>
              </a:spcAft>
              <a:buSzPts val="1600"/>
              <a:buFont typeface="Times New Roman"/>
              <a:buChar char="•"/>
              <a:defRPr sz="1600"/>
            </a:lvl5pPr>
            <a:lvl6pPr indent="-330200" lvl="5" marL="2743200" algn="l">
              <a:spcBef>
                <a:spcPts val="320"/>
              </a:spcBef>
              <a:spcAft>
                <a:spcPts val="0"/>
              </a:spcAft>
              <a:buSzPts val="1600"/>
              <a:buFont typeface="Times New Roman"/>
              <a:buChar char="•"/>
              <a:defRPr sz="1600"/>
            </a:lvl6pPr>
            <a:lvl7pPr indent="-330200" lvl="6" marL="3200400" algn="l">
              <a:spcBef>
                <a:spcPts val="320"/>
              </a:spcBef>
              <a:spcAft>
                <a:spcPts val="0"/>
              </a:spcAft>
              <a:buSzPts val="1600"/>
              <a:buFont typeface="Times New Roman"/>
              <a:buChar char="•"/>
              <a:defRPr sz="1600"/>
            </a:lvl7pPr>
            <a:lvl8pPr indent="-330200" lvl="7" marL="3657600" algn="l">
              <a:spcBef>
                <a:spcPts val="320"/>
              </a:spcBef>
              <a:spcAft>
                <a:spcPts val="0"/>
              </a:spcAft>
              <a:buSzPts val="1600"/>
              <a:buFont typeface="Times New Roman"/>
              <a:buChar char="•"/>
              <a:defRPr sz="1600"/>
            </a:lvl8pPr>
            <a:lvl9pPr indent="-330200" lvl="8" marL="4114800" algn="l">
              <a:spcBef>
                <a:spcPts val="320"/>
              </a:spcBef>
              <a:spcAft>
                <a:spcPts val="0"/>
              </a:spcAft>
              <a:buSzPts val="1600"/>
              <a:buFont typeface="Times New Roman"/>
              <a:buChar char="•"/>
              <a:defRPr sz="1600"/>
            </a:lvl9pPr>
          </a:lstStyle>
          <a:p/>
        </p:txBody>
      </p:sp>
      <p:sp>
        <p:nvSpPr>
          <p:cNvPr id="45" name="Google Shape;45;p6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Font typeface="Arial"/>
              <a:buNone/>
              <a:defRPr b="1" sz="2400"/>
            </a:lvl1pPr>
            <a:lvl2pPr indent="-228600" lvl="1" marL="914400" algn="l">
              <a:spcBef>
                <a:spcPts val="400"/>
              </a:spcBef>
              <a:spcAft>
                <a:spcPts val="0"/>
              </a:spcAft>
              <a:buSzPts val="2000"/>
              <a:buFont typeface="Arial"/>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1600"/>
              <a:buFont typeface="Times New Roman"/>
              <a:buNone/>
              <a:defRPr b="1" sz="1600"/>
            </a:lvl4pPr>
            <a:lvl5pPr indent="-228600" lvl="4" marL="2286000" algn="l">
              <a:spcBef>
                <a:spcPts val="320"/>
              </a:spcBef>
              <a:spcAft>
                <a:spcPts val="0"/>
              </a:spcAft>
              <a:buSzPts val="1600"/>
              <a:buFont typeface="Times New Roman"/>
              <a:buNone/>
              <a:defRPr b="1" sz="1600"/>
            </a:lvl5pPr>
            <a:lvl6pPr indent="-228600" lvl="5" marL="2743200" algn="l">
              <a:spcBef>
                <a:spcPts val="320"/>
              </a:spcBef>
              <a:spcAft>
                <a:spcPts val="0"/>
              </a:spcAft>
              <a:buSzPts val="1600"/>
              <a:buFont typeface="Times New Roman"/>
              <a:buNone/>
              <a:defRPr b="1" sz="1600"/>
            </a:lvl6pPr>
            <a:lvl7pPr indent="-228600" lvl="6" marL="3200400" algn="l">
              <a:spcBef>
                <a:spcPts val="320"/>
              </a:spcBef>
              <a:spcAft>
                <a:spcPts val="0"/>
              </a:spcAft>
              <a:buSzPts val="1600"/>
              <a:buFont typeface="Times New Roman"/>
              <a:buNone/>
              <a:defRPr b="1" sz="1600"/>
            </a:lvl7pPr>
            <a:lvl8pPr indent="-228600" lvl="7" marL="3657600" algn="l">
              <a:spcBef>
                <a:spcPts val="320"/>
              </a:spcBef>
              <a:spcAft>
                <a:spcPts val="0"/>
              </a:spcAft>
              <a:buSzPts val="1600"/>
              <a:buFont typeface="Times New Roman"/>
              <a:buNone/>
              <a:defRPr b="1" sz="1600"/>
            </a:lvl8pPr>
            <a:lvl9pPr indent="-228600" lvl="8" marL="4114800" algn="l">
              <a:spcBef>
                <a:spcPts val="320"/>
              </a:spcBef>
              <a:spcAft>
                <a:spcPts val="0"/>
              </a:spcAft>
              <a:buSzPts val="1600"/>
              <a:buFont typeface="Times New Roman"/>
              <a:buNone/>
              <a:defRPr b="1" sz="1600"/>
            </a:lvl9pPr>
          </a:lstStyle>
          <a:p/>
        </p:txBody>
      </p:sp>
      <p:sp>
        <p:nvSpPr>
          <p:cNvPr id="46" name="Google Shape;46;p6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Font typeface="Arial"/>
              <a:buChar char="•"/>
              <a:defRPr sz="2400"/>
            </a:lvl1pPr>
            <a:lvl2pPr indent="-355600" lvl="1" marL="914400" algn="l">
              <a:spcBef>
                <a:spcPts val="400"/>
              </a:spcBef>
              <a:spcAft>
                <a:spcPts val="0"/>
              </a:spcAft>
              <a:buSzPts val="2000"/>
              <a:buFont typeface="Arial"/>
              <a:buChar char="•"/>
              <a:defRPr sz="2000"/>
            </a:lvl2pPr>
            <a:lvl3pPr indent="-342900" lvl="2" marL="1371600" algn="l">
              <a:spcBef>
                <a:spcPts val="360"/>
              </a:spcBef>
              <a:spcAft>
                <a:spcPts val="0"/>
              </a:spcAft>
              <a:buSzPts val="1800"/>
              <a:buFont typeface="Arial"/>
              <a:buChar char="•"/>
              <a:defRPr sz="1800"/>
            </a:lvl3pPr>
            <a:lvl4pPr indent="-330200" lvl="3" marL="1828800" algn="l">
              <a:spcBef>
                <a:spcPts val="320"/>
              </a:spcBef>
              <a:spcAft>
                <a:spcPts val="0"/>
              </a:spcAft>
              <a:buSzPts val="1600"/>
              <a:buFont typeface="Times New Roman"/>
              <a:buChar char="–"/>
              <a:defRPr sz="1600"/>
            </a:lvl4pPr>
            <a:lvl5pPr indent="-330200" lvl="4" marL="2286000" algn="l">
              <a:spcBef>
                <a:spcPts val="320"/>
              </a:spcBef>
              <a:spcAft>
                <a:spcPts val="0"/>
              </a:spcAft>
              <a:buSzPts val="1600"/>
              <a:buFont typeface="Times New Roman"/>
              <a:buChar char="•"/>
              <a:defRPr sz="1600"/>
            </a:lvl5pPr>
            <a:lvl6pPr indent="-330200" lvl="5" marL="2743200" algn="l">
              <a:spcBef>
                <a:spcPts val="320"/>
              </a:spcBef>
              <a:spcAft>
                <a:spcPts val="0"/>
              </a:spcAft>
              <a:buSzPts val="1600"/>
              <a:buFont typeface="Times New Roman"/>
              <a:buChar char="•"/>
              <a:defRPr sz="1600"/>
            </a:lvl6pPr>
            <a:lvl7pPr indent="-330200" lvl="6" marL="3200400" algn="l">
              <a:spcBef>
                <a:spcPts val="320"/>
              </a:spcBef>
              <a:spcAft>
                <a:spcPts val="0"/>
              </a:spcAft>
              <a:buSzPts val="1600"/>
              <a:buFont typeface="Times New Roman"/>
              <a:buChar char="•"/>
              <a:defRPr sz="1600"/>
            </a:lvl7pPr>
            <a:lvl8pPr indent="-330200" lvl="7" marL="3657600" algn="l">
              <a:spcBef>
                <a:spcPts val="320"/>
              </a:spcBef>
              <a:spcAft>
                <a:spcPts val="0"/>
              </a:spcAft>
              <a:buSzPts val="1600"/>
              <a:buFont typeface="Times New Roman"/>
              <a:buChar char="•"/>
              <a:defRPr sz="1600"/>
            </a:lvl8pPr>
            <a:lvl9pPr indent="-330200" lvl="8" marL="4114800" algn="l">
              <a:spcBef>
                <a:spcPts val="320"/>
              </a:spcBef>
              <a:spcAft>
                <a:spcPts val="0"/>
              </a:spcAft>
              <a:buSzPts val="1600"/>
              <a:buFont typeface="Times New Roman"/>
              <a:buChar char="•"/>
              <a:defRPr sz="1600"/>
            </a:lvl9pPr>
          </a:lstStyle>
          <a:p/>
        </p:txBody>
      </p:sp>
      <p:sp>
        <p:nvSpPr>
          <p:cNvPr id="47" name="Google Shape;47;p62"/>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2"/>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6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6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6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6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6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6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6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6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6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63"/>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3"/>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6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6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6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6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6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6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6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6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6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64"/>
          <p:cNvSpPr txBox="1"/>
          <p:nvPr>
            <p:ph type="title"/>
          </p:nvPr>
        </p:nvSpPr>
        <p:spPr>
          <a:xfrm>
            <a:off x="457200" y="273050"/>
            <a:ext cx="3008313" cy="1162050"/>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4" name="Google Shape;54;p6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Font typeface="Arial"/>
              <a:buChar char="•"/>
              <a:defRPr sz="3200"/>
            </a:lvl1pPr>
            <a:lvl2pPr indent="-406400" lvl="1" marL="914400" algn="l">
              <a:spcBef>
                <a:spcPts val="560"/>
              </a:spcBef>
              <a:spcAft>
                <a:spcPts val="0"/>
              </a:spcAft>
              <a:buSzPts val="2800"/>
              <a:buFont typeface="Arial"/>
              <a:buChar char="•"/>
              <a:defRPr sz="2800"/>
            </a:lvl2pPr>
            <a:lvl3pPr indent="-381000" lvl="2" marL="1371600" algn="l">
              <a:spcBef>
                <a:spcPts val="480"/>
              </a:spcBef>
              <a:spcAft>
                <a:spcPts val="0"/>
              </a:spcAft>
              <a:buSzPts val="2400"/>
              <a:buFont typeface="Arial"/>
              <a:buChar char="•"/>
              <a:defRPr sz="2400"/>
            </a:lvl3pPr>
            <a:lvl4pPr indent="-355600" lvl="3" marL="1828800" algn="l">
              <a:spcBef>
                <a:spcPts val="400"/>
              </a:spcBef>
              <a:spcAft>
                <a:spcPts val="0"/>
              </a:spcAft>
              <a:buSzPts val="2000"/>
              <a:buFont typeface="Times New Roman"/>
              <a:buChar char="–"/>
              <a:defRPr sz="2000"/>
            </a:lvl4pPr>
            <a:lvl5pPr indent="-355600" lvl="4" marL="2286000" algn="l">
              <a:spcBef>
                <a:spcPts val="400"/>
              </a:spcBef>
              <a:spcAft>
                <a:spcPts val="0"/>
              </a:spcAft>
              <a:buSzPts val="2000"/>
              <a:buFont typeface="Times New Roman"/>
              <a:buChar char="•"/>
              <a:defRPr sz="2000"/>
            </a:lvl5pPr>
            <a:lvl6pPr indent="-355600" lvl="5" marL="2743200" algn="l">
              <a:spcBef>
                <a:spcPts val="400"/>
              </a:spcBef>
              <a:spcAft>
                <a:spcPts val="0"/>
              </a:spcAft>
              <a:buSzPts val="2000"/>
              <a:buFont typeface="Times New Roman"/>
              <a:buChar char="•"/>
              <a:defRPr sz="2000"/>
            </a:lvl6pPr>
            <a:lvl7pPr indent="-355600" lvl="6" marL="3200400" algn="l">
              <a:spcBef>
                <a:spcPts val="400"/>
              </a:spcBef>
              <a:spcAft>
                <a:spcPts val="0"/>
              </a:spcAft>
              <a:buSzPts val="2000"/>
              <a:buFont typeface="Times New Roman"/>
              <a:buChar char="•"/>
              <a:defRPr sz="2000"/>
            </a:lvl7pPr>
            <a:lvl8pPr indent="-355600" lvl="7" marL="3657600" algn="l">
              <a:spcBef>
                <a:spcPts val="400"/>
              </a:spcBef>
              <a:spcAft>
                <a:spcPts val="0"/>
              </a:spcAft>
              <a:buSzPts val="2000"/>
              <a:buFont typeface="Times New Roman"/>
              <a:buChar char="•"/>
              <a:defRPr sz="2000"/>
            </a:lvl8pPr>
            <a:lvl9pPr indent="-355600" lvl="8" marL="4114800" algn="l">
              <a:spcBef>
                <a:spcPts val="400"/>
              </a:spcBef>
              <a:spcAft>
                <a:spcPts val="0"/>
              </a:spcAft>
              <a:buSzPts val="2000"/>
              <a:buFont typeface="Times New Roman"/>
              <a:buChar char="•"/>
              <a:defRPr sz="2000"/>
            </a:lvl9pPr>
          </a:lstStyle>
          <a:p/>
        </p:txBody>
      </p:sp>
      <p:sp>
        <p:nvSpPr>
          <p:cNvPr id="55" name="Google Shape;55;p6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Font typeface="Arial"/>
              <a:buNone/>
              <a:defRPr sz="1400"/>
            </a:lvl1pPr>
            <a:lvl2pPr indent="-228600" lvl="1" marL="914400" algn="l">
              <a:spcBef>
                <a:spcPts val="240"/>
              </a:spcBef>
              <a:spcAft>
                <a:spcPts val="0"/>
              </a:spcAft>
              <a:buSzPts val="1200"/>
              <a:buFont typeface="Arial"/>
              <a:buNone/>
              <a:defRPr sz="1200"/>
            </a:lvl2pPr>
            <a:lvl3pPr indent="-228600" lvl="2" marL="1371600" algn="l">
              <a:spcBef>
                <a:spcPts val="200"/>
              </a:spcBef>
              <a:spcAft>
                <a:spcPts val="0"/>
              </a:spcAft>
              <a:buSzPts val="1000"/>
              <a:buFont typeface="Arial"/>
              <a:buNone/>
              <a:defRPr sz="1000"/>
            </a:lvl3pPr>
            <a:lvl4pPr indent="-228600" lvl="3" marL="1828800" algn="l">
              <a:spcBef>
                <a:spcPts val="180"/>
              </a:spcBef>
              <a:spcAft>
                <a:spcPts val="0"/>
              </a:spcAft>
              <a:buSzPts val="900"/>
              <a:buFont typeface="Times New Roman"/>
              <a:buNone/>
              <a:defRPr sz="900"/>
            </a:lvl4pPr>
            <a:lvl5pPr indent="-228600" lvl="4" marL="2286000" algn="l">
              <a:spcBef>
                <a:spcPts val="180"/>
              </a:spcBef>
              <a:spcAft>
                <a:spcPts val="0"/>
              </a:spcAft>
              <a:buSzPts val="900"/>
              <a:buFont typeface="Times New Roman"/>
              <a:buNone/>
              <a:defRPr sz="900"/>
            </a:lvl5pPr>
            <a:lvl6pPr indent="-228600" lvl="5" marL="2743200" algn="l">
              <a:spcBef>
                <a:spcPts val="180"/>
              </a:spcBef>
              <a:spcAft>
                <a:spcPts val="0"/>
              </a:spcAft>
              <a:buSzPts val="900"/>
              <a:buFont typeface="Times New Roman"/>
              <a:buNone/>
              <a:defRPr sz="900"/>
            </a:lvl6pPr>
            <a:lvl7pPr indent="-228600" lvl="6" marL="3200400" algn="l">
              <a:spcBef>
                <a:spcPts val="180"/>
              </a:spcBef>
              <a:spcAft>
                <a:spcPts val="0"/>
              </a:spcAft>
              <a:buSzPts val="900"/>
              <a:buFont typeface="Times New Roman"/>
              <a:buNone/>
              <a:defRPr sz="900"/>
            </a:lvl7pPr>
            <a:lvl8pPr indent="-228600" lvl="7" marL="3657600" algn="l">
              <a:spcBef>
                <a:spcPts val="180"/>
              </a:spcBef>
              <a:spcAft>
                <a:spcPts val="0"/>
              </a:spcAft>
              <a:buSzPts val="900"/>
              <a:buFont typeface="Times New Roman"/>
              <a:buNone/>
              <a:defRPr sz="900"/>
            </a:lvl8pPr>
            <a:lvl9pPr indent="-228600" lvl="8" marL="4114800" algn="l">
              <a:spcBef>
                <a:spcPts val="180"/>
              </a:spcBef>
              <a:spcAft>
                <a:spcPts val="0"/>
              </a:spcAft>
              <a:buSzPts val="900"/>
              <a:buFont typeface="Times New Roman"/>
              <a:buNone/>
              <a:defRPr sz="900"/>
            </a:lvl9pPr>
          </a:lstStyle>
          <a:p/>
        </p:txBody>
      </p:sp>
      <p:sp>
        <p:nvSpPr>
          <p:cNvPr id="56" name="Google Shape;56;p64"/>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4"/>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6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6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6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6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6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6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6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6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6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65"/>
          <p:cNvSpPr txBox="1"/>
          <p:nvPr>
            <p:ph type="title"/>
          </p:nvPr>
        </p:nvSpPr>
        <p:spPr>
          <a:xfrm>
            <a:off x="1792288" y="4800600"/>
            <a:ext cx="5486400" cy="566738"/>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6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lvl="1" marR="0" rtl="0" algn="l">
              <a:spcBef>
                <a:spcPts val="56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spcBef>
                <a:spcPts val="480"/>
              </a:spcBef>
              <a:spcAft>
                <a:spcPts val="0"/>
              </a:spcAft>
              <a:buClr>
                <a:schemeClr val="lt1"/>
              </a:buClr>
              <a:buSzPts val="2400"/>
              <a:buFont typeface="Arial"/>
              <a:buNone/>
              <a:defRPr b="0" i="0" sz="2400" u="none" cap="none" strike="noStrike">
                <a:solidFill>
                  <a:schemeClr val="lt1"/>
                </a:solidFill>
                <a:latin typeface="Arial"/>
                <a:ea typeface="Arial"/>
                <a:cs typeface="Arial"/>
                <a:sym typeface="Arial"/>
              </a:defRPr>
            </a:lvl3pPr>
            <a:lvl4pPr lvl="3" marR="0" rtl="0" algn="l">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4pPr>
            <a:lvl5pPr lvl="4" marR="0" rtl="0" algn="l">
              <a:spcBef>
                <a:spcPts val="400"/>
              </a:spcBef>
              <a:spcAft>
                <a:spcPts val="0"/>
              </a:spcAft>
              <a:buClr>
                <a:schemeClr val="accen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5pPr>
            <a:lvl6pPr lvl="5" marR="0" rtl="0" algn="l">
              <a:spcBef>
                <a:spcPts val="400"/>
              </a:spcBef>
              <a:spcAft>
                <a:spcPts val="0"/>
              </a:spcAft>
              <a:buClr>
                <a:schemeClr val="accen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6pPr>
            <a:lvl7pPr lvl="6" marR="0" rtl="0" algn="l">
              <a:spcBef>
                <a:spcPts val="400"/>
              </a:spcBef>
              <a:spcAft>
                <a:spcPts val="0"/>
              </a:spcAft>
              <a:buClr>
                <a:schemeClr val="accen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7pPr>
            <a:lvl8pPr lvl="7" marR="0" rtl="0" algn="l">
              <a:spcBef>
                <a:spcPts val="400"/>
              </a:spcBef>
              <a:spcAft>
                <a:spcPts val="0"/>
              </a:spcAft>
              <a:buClr>
                <a:schemeClr val="accen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8pPr>
            <a:lvl9pPr lvl="8" marR="0" rtl="0" algn="l">
              <a:spcBef>
                <a:spcPts val="400"/>
              </a:spcBef>
              <a:spcAft>
                <a:spcPts val="0"/>
              </a:spcAft>
              <a:buClr>
                <a:schemeClr val="accen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9pPr>
          </a:lstStyle>
          <a:p/>
        </p:txBody>
      </p:sp>
      <p:sp>
        <p:nvSpPr>
          <p:cNvPr id="61" name="Google Shape;61;p6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Font typeface="Arial"/>
              <a:buNone/>
              <a:defRPr sz="1400"/>
            </a:lvl1pPr>
            <a:lvl2pPr indent="-228600" lvl="1" marL="914400" algn="l">
              <a:spcBef>
                <a:spcPts val="240"/>
              </a:spcBef>
              <a:spcAft>
                <a:spcPts val="0"/>
              </a:spcAft>
              <a:buSzPts val="1200"/>
              <a:buFont typeface="Arial"/>
              <a:buNone/>
              <a:defRPr sz="1200"/>
            </a:lvl2pPr>
            <a:lvl3pPr indent="-228600" lvl="2" marL="1371600" algn="l">
              <a:spcBef>
                <a:spcPts val="200"/>
              </a:spcBef>
              <a:spcAft>
                <a:spcPts val="0"/>
              </a:spcAft>
              <a:buSzPts val="1000"/>
              <a:buFont typeface="Arial"/>
              <a:buNone/>
              <a:defRPr sz="1000"/>
            </a:lvl3pPr>
            <a:lvl4pPr indent="-228600" lvl="3" marL="1828800" algn="l">
              <a:spcBef>
                <a:spcPts val="180"/>
              </a:spcBef>
              <a:spcAft>
                <a:spcPts val="0"/>
              </a:spcAft>
              <a:buSzPts val="900"/>
              <a:buFont typeface="Times New Roman"/>
              <a:buNone/>
              <a:defRPr sz="900"/>
            </a:lvl4pPr>
            <a:lvl5pPr indent="-228600" lvl="4" marL="2286000" algn="l">
              <a:spcBef>
                <a:spcPts val="180"/>
              </a:spcBef>
              <a:spcAft>
                <a:spcPts val="0"/>
              </a:spcAft>
              <a:buSzPts val="900"/>
              <a:buFont typeface="Times New Roman"/>
              <a:buNone/>
              <a:defRPr sz="900"/>
            </a:lvl5pPr>
            <a:lvl6pPr indent="-228600" lvl="5" marL="2743200" algn="l">
              <a:spcBef>
                <a:spcPts val="180"/>
              </a:spcBef>
              <a:spcAft>
                <a:spcPts val="0"/>
              </a:spcAft>
              <a:buSzPts val="900"/>
              <a:buFont typeface="Times New Roman"/>
              <a:buNone/>
              <a:defRPr sz="900"/>
            </a:lvl6pPr>
            <a:lvl7pPr indent="-228600" lvl="6" marL="3200400" algn="l">
              <a:spcBef>
                <a:spcPts val="180"/>
              </a:spcBef>
              <a:spcAft>
                <a:spcPts val="0"/>
              </a:spcAft>
              <a:buSzPts val="900"/>
              <a:buFont typeface="Times New Roman"/>
              <a:buNone/>
              <a:defRPr sz="900"/>
            </a:lvl7pPr>
            <a:lvl8pPr indent="-228600" lvl="7" marL="3657600" algn="l">
              <a:spcBef>
                <a:spcPts val="180"/>
              </a:spcBef>
              <a:spcAft>
                <a:spcPts val="0"/>
              </a:spcAft>
              <a:buSzPts val="900"/>
              <a:buFont typeface="Times New Roman"/>
              <a:buNone/>
              <a:defRPr sz="900"/>
            </a:lvl8pPr>
            <a:lvl9pPr indent="-228600" lvl="8" marL="4114800" algn="l">
              <a:spcBef>
                <a:spcPts val="180"/>
              </a:spcBef>
              <a:spcAft>
                <a:spcPts val="0"/>
              </a:spcAft>
              <a:buSzPts val="900"/>
              <a:buFont typeface="Times New Roman"/>
              <a:buNone/>
              <a:defRPr sz="900"/>
            </a:lvl9pPr>
          </a:lstStyle>
          <a:p/>
        </p:txBody>
      </p:sp>
      <p:sp>
        <p:nvSpPr>
          <p:cNvPr id="62" name="Google Shape;62;p65"/>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5"/>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6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6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6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6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6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6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6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6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6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dk1"/>
            </a:gs>
          </a:gsLst>
          <a:lin ang="0" scaled="0"/>
        </a:gradFill>
      </p:bgPr>
    </p:bg>
    <p:spTree>
      <p:nvGrpSpPr>
        <p:cNvPr id="9" name="Shape 9"/>
        <p:cNvGrpSpPr/>
        <p:nvPr/>
      </p:nvGrpSpPr>
      <p:grpSpPr>
        <a:xfrm>
          <a:off x="0" y="0"/>
          <a:ext cx="0" cy="0"/>
          <a:chOff x="0" y="0"/>
          <a:chExt cx="0" cy="0"/>
        </a:xfrm>
      </p:grpSpPr>
      <p:sp>
        <p:nvSpPr>
          <p:cNvPr id="10" name="Google Shape;10;p56"/>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3200" u="none" cap="none" strike="noStrike">
                <a:solidFill>
                  <a:schemeClr val="lt2"/>
                </a:solidFill>
                <a:latin typeface="Arial"/>
                <a:ea typeface="Arial"/>
                <a:cs typeface="Arial"/>
                <a:sym typeface="Arial"/>
              </a:defRPr>
            </a:lvl1pPr>
            <a:lvl2pPr lvl="1" marR="0" rtl="0" algn="ctr">
              <a:spcBef>
                <a:spcPts val="0"/>
              </a:spcBef>
              <a:spcAft>
                <a:spcPts val="0"/>
              </a:spcAft>
              <a:buSzPts val="1400"/>
              <a:buNone/>
              <a:defRPr b="0" i="0" sz="32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2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2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2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2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2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2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200" u="none" cap="none" strike="noStrike">
                <a:solidFill>
                  <a:schemeClr val="lt2"/>
                </a:solidFill>
                <a:latin typeface="Arial"/>
                <a:ea typeface="Arial"/>
                <a:cs typeface="Arial"/>
                <a:sym typeface="Arial"/>
              </a:defRPr>
            </a:lvl9pPr>
          </a:lstStyle>
          <a:p/>
        </p:txBody>
      </p:sp>
      <p:sp>
        <p:nvSpPr>
          <p:cNvPr id="11" name="Google Shape;11;p56"/>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lvl1pPr lvl="0" marR="0" rtl="0" algn="l">
              <a:spcBef>
                <a:spcPts val="0"/>
              </a:spcBef>
              <a:spcAft>
                <a:spcPts val="0"/>
              </a:spcAft>
              <a:buSzPts val="1400"/>
              <a:buNone/>
              <a:defRPr b="0"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21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1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1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1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1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1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1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100" u="none" cap="none" strike="noStrike">
                <a:solidFill>
                  <a:schemeClr val="lt1"/>
                </a:solidFill>
                <a:latin typeface="Arial"/>
                <a:ea typeface="Arial"/>
                <a:cs typeface="Arial"/>
                <a:sym typeface="Arial"/>
              </a:defRPr>
            </a:lvl9pPr>
          </a:lstStyle>
          <a:p/>
        </p:txBody>
      </p:sp>
      <p:sp>
        <p:nvSpPr>
          <p:cNvPr id="12" name="Google Shape;12;p56"/>
          <p:cNvSpPr txBox="1"/>
          <p:nvPr>
            <p:ph idx="1" type="body"/>
          </p:nvPr>
        </p:nvSpPr>
        <p:spPr>
          <a:xfrm>
            <a:off x="685800" y="1143000"/>
            <a:ext cx="7772400" cy="44958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68300" lvl="1" marL="914400" marR="0" rtl="0" algn="l">
              <a:spcBef>
                <a:spcPts val="440"/>
              </a:spcBef>
              <a:spcAft>
                <a:spcPts val="0"/>
              </a:spcAft>
              <a:buClr>
                <a:schemeClr val="lt1"/>
              </a:buClr>
              <a:buSzPts val="2200"/>
              <a:buFont typeface="Arial"/>
              <a:buChar char="•"/>
              <a:defRPr b="0" i="0" sz="22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accen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accen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accen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accen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9pPr>
          </a:lstStyle>
          <a:p/>
        </p:txBody>
      </p:sp>
      <p:sp>
        <p:nvSpPr>
          <p:cNvPr id="13" name="Google Shape;13;p56"/>
          <p:cNvSpPr txBox="1"/>
          <p:nvPr/>
        </p:nvSpPr>
        <p:spPr>
          <a:xfrm>
            <a:off x="685800" y="5867400"/>
            <a:ext cx="2209800" cy="593725"/>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t/>
            </a:r>
            <a:endParaRPr b="0" i="0" sz="2100" u="none" cap="none" strike="noStrike">
              <a:solidFill>
                <a:schemeClr val="lt1"/>
              </a:solidFill>
              <a:latin typeface="Arial"/>
              <a:ea typeface="Arial"/>
              <a:cs typeface="Arial"/>
              <a:sym typeface="Arial"/>
            </a:endParaRPr>
          </a:p>
        </p:txBody>
      </p:sp>
      <p:sp>
        <p:nvSpPr>
          <p:cNvPr id="14" name="Google Shape;14;p56"/>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txBox="1"/>
          <p:nvPr>
            <p:ph type="ctrTitle"/>
          </p:nvPr>
        </p:nvSpPr>
        <p:spPr>
          <a:xfrm>
            <a:off x="685800" y="609600"/>
            <a:ext cx="7772400" cy="1143000"/>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rPr lang="en-US"/>
              <a:t>Assembly Language for x86 Processors </a:t>
            </a:r>
            <a:r>
              <a:rPr lang="en-US" sz="2800"/>
              <a:t>7th Edition</a:t>
            </a:r>
            <a:r>
              <a:rPr lang="en-US"/>
              <a:t> , Global Edition</a:t>
            </a:r>
            <a:endParaRPr/>
          </a:p>
        </p:txBody>
      </p:sp>
      <p:sp>
        <p:nvSpPr>
          <p:cNvPr id="79" name="Google Shape;79;p1"/>
          <p:cNvSpPr txBox="1"/>
          <p:nvPr>
            <p:ph idx="1" type="subTitle"/>
          </p:nvPr>
        </p:nvSpPr>
        <p:spPr>
          <a:xfrm>
            <a:off x="1447800" y="2209800"/>
            <a:ext cx="6400800" cy="1752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SzPts val="3200"/>
              <a:buFont typeface="Arial"/>
              <a:buNone/>
            </a:pPr>
            <a:r>
              <a:rPr lang="en-US" sz="3200"/>
              <a:t>Chapter 3: Assembly Language Fundamentals</a:t>
            </a:r>
            <a:endParaRPr/>
          </a:p>
        </p:txBody>
      </p:sp>
      <p:sp>
        <p:nvSpPr>
          <p:cNvPr id="80" name="Google Shape;80;p1"/>
          <p:cNvSpPr txBox="1"/>
          <p:nvPr/>
        </p:nvSpPr>
        <p:spPr>
          <a:xfrm>
            <a:off x="533400" y="617220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chemeClr val="lt1"/>
                </a:solidFill>
                <a:latin typeface="Arial"/>
                <a:ea typeface="Arial"/>
                <a:cs typeface="Arial"/>
                <a:sym typeface="Arial"/>
              </a:rPr>
              <a:t>(c) Pearson Education, 2015. All rights reserved. You may modify and copy this slide show for your personal use, or for use in the classroom, as long as this copyright statement, the author's name, and the title are not changed.</a:t>
            </a:r>
            <a:endParaRPr/>
          </a:p>
        </p:txBody>
      </p:sp>
      <p:sp>
        <p:nvSpPr>
          <p:cNvPr id="81" name="Google Shape;81;p1"/>
          <p:cNvSpPr txBox="1"/>
          <p:nvPr/>
        </p:nvSpPr>
        <p:spPr>
          <a:xfrm>
            <a:off x="533400" y="4953000"/>
            <a:ext cx="5181600" cy="1238801"/>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1" lang="en-US" sz="2100" u="none" cap="none" strike="noStrike">
                <a:solidFill>
                  <a:schemeClr val="lt1"/>
                </a:solidFill>
                <a:latin typeface="Arial"/>
                <a:ea typeface="Arial"/>
                <a:cs typeface="Arial"/>
                <a:sym typeface="Arial"/>
              </a:rPr>
              <a:t>Slides prepared by the author</a:t>
            </a:r>
            <a:endParaRPr/>
          </a:p>
          <a:p>
            <a:pPr indent="0" lvl="0" marL="0" marR="0" rtl="0" algn="l">
              <a:spcBef>
                <a:spcPts val="850"/>
              </a:spcBef>
              <a:spcAft>
                <a:spcPts val="0"/>
              </a:spcAft>
              <a:buNone/>
            </a:pPr>
            <a:r>
              <a:rPr b="0" i="1" lang="en-US" sz="1700" u="none" cap="none" strike="noStrike">
                <a:solidFill>
                  <a:schemeClr val="lt1"/>
                </a:solidFill>
                <a:latin typeface="Arial"/>
                <a:ea typeface="Arial"/>
                <a:cs typeface="Arial"/>
                <a:sym typeface="Arial"/>
              </a:rPr>
              <a:t>Revision date: 1/15/2014</a:t>
            </a:r>
            <a:br>
              <a:rPr b="0" i="1" lang="en-US" sz="1700" u="none" cap="none" strike="noStrike">
                <a:solidFill>
                  <a:schemeClr val="lt1"/>
                </a:solidFill>
                <a:latin typeface="Arial"/>
                <a:ea typeface="Arial"/>
                <a:cs typeface="Arial"/>
                <a:sym typeface="Arial"/>
              </a:rPr>
            </a:br>
            <a:r>
              <a:rPr b="0" i="1" lang="en-US" sz="1600" u="none" cap="none" strike="noStrike">
                <a:solidFill>
                  <a:schemeClr val="lt1"/>
                </a:solidFill>
                <a:latin typeface="Arial"/>
                <a:ea typeface="Arial"/>
                <a:cs typeface="Arial"/>
                <a:sym typeface="Arial"/>
              </a:rPr>
              <a:t>Modified by: Liang, 2016 Spring</a:t>
            </a:r>
            <a:endParaRPr b="0" i="0" sz="1600" u="none" cap="none" strike="noStrike">
              <a:solidFill>
                <a:schemeClr val="lt1"/>
              </a:solidFill>
              <a:latin typeface="Arial"/>
              <a:ea typeface="Arial"/>
              <a:cs typeface="Arial"/>
              <a:sym typeface="Arial"/>
            </a:endParaRPr>
          </a:p>
        </p:txBody>
      </p:sp>
      <p:sp>
        <p:nvSpPr>
          <p:cNvPr id="82" name="Google Shape;82;p1"/>
          <p:cNvSpPr txBox="1"/>
          <p:nvPr/>
        </p:nvSpPr>
        <p:spPr>
          <a:xfrm>
            <a:off x="2895600" y="1676400"/>
            <a:ext cx="3276600" cy="593725"/>
          </a:xfrm>
          <a:prstGeom prst="rect">
            <a:avLst/>
          </a:prstGeom>
          <a:noFill/>
          <a:ln>
            <a:noFill/>
          </a:ln>
        </p:spPr>
        <p:txBody>
          <a:bodyPr anchorCtr="0" anchor="t" bIns="137150" lIns="91425" spcFirstLastPara="1" rIns="91425" wrap="square" tIns="137150">
            <a:spAutoFit/>
          </a:bodyPr>
          <a:lstStyle/>
          <a:p>
            <a:pPr indent="0" lvl="0" marL="0" marR="0" rtl="0" algn="ctr">
              <a:spcBef>
                <a:spcPts val="0"/>
              </a:spcBef>
              <a:spcAft>
                <a:spcPts val="0"/>
              </a:spcAft>
              <a:buNone/>
            </a:pPr>
            <a:r>
              <a:rPr b="0" i="0" lang="en-US" sz="2100" u="none" cap="none" strike="noStrike">
                <a:solidFill>
                  <a:schemeClr val="lt2"/>
                </a:solidFill>
                <a:latin typeface="Arial"/>
                <a:ea typeface="Arial"/>
                <a:cs typeface="Arial"/>
                <a:sym typeface="Arial"/>
              </a:rPr>
              <a:t>Kip Irvine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179" name="Google Shape;179;p10"/>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180" name="Google Shape;180;p10"/>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Instructions</a:t>
            </a:r>
            <a:endParaRPr/>
          </a:p>
        </p:txBody>
      </p:sp>
      <p:sp>
        <p:nvSpPr>
          <p:cNvPr id="181" name="Google Shape;181;p10"/>
          <p:cNvSpPr txBox="1"/>
          <p:nvPr>
            <p:ph idx="1" type="body"/>
          </p:nvPr>
        </p:nvSpPr>
        <p:spPr>
          <a:xfrm>
            <a:off x="1143000" y="1447800"/>
            <a:ext cx="7010400" cy="487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Assembled into machine code by assembler</a:t>
            </a:r>
            <a:endParaRPr/>
          </a:p>
          <a:p>
            <a:pPr indent="-342900" lvl="0" marL="342900" rtl="0" algn="l">
              <a:spcBef>
                <a:spcPts val="480"/>
              </a:spcBef>
              <a:spcAft>
                <a:spcPts val="0"/>
              </a:spcAft>
              <a:buSzPts val="2400"/>
              <a:buFont typeface="Arial"/>
              <a:buChar char="•"/>
            </a:pPr>
            <a:r>
              <a:rPr lang="en-US"/>
              <a:t>Executed at runtime by the CPU</a:t>
            </a:r>
            <a:endParaRPr/>
          </a:p>
          <a:p>
            <a:pPr indent="-342900" lvl="0" marL="342900" rtl="0" algn="l">
              <a:spcBef>
                <a:spcPts val="480"/>
              </a:spcBef>
              <a:spcAft>
                <a:spcPts val="0"/>
              </a:spcAft>
              <a:buSzPts val="2400"/>
              <a:buFont typeface="Arial"/>
              <a:buChar char="•"/>
            </a:pPr>
            <a:r>
              <a:rPr lang="en-US"/>
              <a:t>We use the Intel IA-32 instruction set</a:t>
            </a:r>
            <a:endParaRPr/>
          </a:p>
          <a:p>
            <a:pPr indent="-342900" lvl="0" marL="342900" rtl="0" algn="l">
              <a:spcBef>
                <a:spcPts val="480"/>
              </a:spcBef>
              <a:spcAft>
                <a:spcPts val="0"/>
              </a:spcAft>
              <a:buSzPts val="2400"/>
              <a:buFont typeface="Arial"/>
              <a:buChar char="•"/>
            </a:pPr>
            <a:r>
              <a:rPr lang="en-US"/>
              <a:t>An instruction contains:</a:t>
            </a:r>
            <a:endParaRPr/>
          </a:p>
          <a:p>
            <a:pPr indent="-285750" lvl="1" marL="742950" rtl="0" algn="l">
              <a:spcBef>
                <a:spcPts val="440"/>
              </a:spcBef>
              <a:spcAft>
                <a:spcPts val="0"/>
              </a:spcAft>
              <a:buSzPts val="2200"/>
              <a:buFont typeface="Arial"/>
              <a:buChar char="•"/>
            </a:pPr>
            <a:r>
              <a:rPr lang="en-US"/>
              <a:t>Label		(optional)</a:t>
            </a:r>
            <a:endParaRPr/>
          </a:p>
          <a:p>
            <a:pPr indent="-285750" lvl="1" marL="742950" rtl="0" algn="l">
              <a:spcBef>
                <a:spcPts val="440"/>
              </a:spcBef>
              <a:spcAft>
                <a:spcPts val="0"/>
              </a:spcAft>
              <a:buSzPts val="2200"/>
              <a:buFont typeface="Arial"/>
              <a:buChar char="•"/>
            </a:pPr>
            <a:r>
              <a:rPr lang="en-US"/>
              <a:t>Mnemonic	(required)</a:t>
            </a:r>
            <a:endParaRPr/>
          </a:p>
          <a:p>
            <a:pPr indent="-285750" lvl="1" marL="742950" rtl="0" algn="l">
              <a:spcBef>
                <a:spcPts val="440"/>
              </a:spcBef>
              <a:spcAft>
                <a:spcPts val="0"/>
              </a:spcAft>
              <a:buSzPts val="2200"/>
              <a:buFont typeface="Arial"/>
              <a:buChar char="•"/>
            </a:pPr>
            <a:r>
              <a:rPr lang="en-US"/>
              <a:t>Operand	(depends on the instruction)</a:t>
            </a:r>
            <a:endParaRPr/>
          </a:p>
          <a:p>
            <a:pPr indent="-285750" lvl="1" marL="742950" rtl="0" algn="l">
              <a:spcBef>
                <a:spcPts val="440"/>
              </a:spcBef>
              <a:spcAft>
                <a:spcPts val="0"/>
              </a:spcAft>
              <a:buSzPts val="2200"/>
              <a:buFont typeface="Arial"/>
              <a:buChar char="•"/>
            </a:pPr>
            <a:r>
              <a:rPr lang="en-US"/>
              <a:t>Comment	(optional)</a:t>
            </a:r>
            <a:endParaRPr/>
          </a:p>
          <a:p>
            <a:pPr indent="-285750" lvl="1" marL="742950" rtl="0" algn="l">
              <a:spcBef>
                <a:spcPts val="400"/>
              </a:spcBef>
              <a:spcAft>
                <a:spcPts val="0"/>
              </a:spcAft>
              <a:buSzPts val="2000"/>
              <a:buFont typeface="Arial"/>
              <a:buNone/>
            </a:pPr>
            <a:r>
              <a:rPr lang="en-US" sz="2000"/>
              <a:t>Examples:</a:t>
            </a:r>
            <a:endParaRPr/>
          </a:p>
          <a:p>
            <a:pPr indent="-342900" lvl="0" marL="342900" rtl="0" algn="l">
              <a:spcBef>
                <a:spcPts val="400"/>
              </a:spcBef>
              <a:spcAft>
                <a:spcPts val="0"/>
              </a:spcAft>
              <a:buSzPts val="2000"/>
              <a:buFont typeface="Arial"/>
              <a:buNone/>
            </a:pPr>
            <a:r>
              <a:rPr b="1" lang="en-US" sz="2000"/>
              <a:t>		mov eax,val1 </a:t>
            </a:r>
            <a:endParaRPr/>
          </a:p>
          <a:p>
            <a:pPr indent="-285750" lvl="1" marL="742950" rtl="0" algn="l">
              <a:spcBef>
                <a:spcPts val="400"/>
              </a:spcBef>
              <a:spcAft>
                <a:spcPts val="0"/>
              </a:spcAft>
              <a:buSzPts val="2000"/>
              <a:buFont typeface="Arial"/>
              <a:buNone/>
            </a:pPr>
            <a:r>
              <a:rPr b="1" lang="en-US" sz="2000"/>
              <a:t>		add eax,val2 </a:t>
            </a:r>
            <a:endParaRPr/>
          </a:p>
          <a:p>
            <a:pPr indent="-285750" lvl="1" marL="742950" rtl="0" algn="l">
              <a:spcBef>
                <a:spcPts val="400"/>
              </a:spcBef>
              <a:spcAft>
                <a:spcPts val="0"/>
              </a:spcAft>
              <a:buSzPts val="2000"/>
              <a:buFont typeface="Arial"/>
              <a:buNone/>
            </a:pPr>
            <a:r>
              <a:rPr b="1" lang="en-US" sz="2000"/>
              <a:t>		mov finalVal,eax</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1"/>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187" name="Google Shape;187;p11"/>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188" name="Google Shape;188;p11"/>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Instruction Format Examples</a:t>
            </a:r>
            <a:endParaRPr/>
          </a:p>
        </p:txBody>
      </p:sp>
      <p:sp>
        <p:nvSpPr>
          <p:cNvPr id="189" name="Google Shape;189;p11"/>
          <p:cNvSpPr txBox="1"/>
          <p:nvPr>
            <p:ph idx="1" type="body"/>
          </p:nvPr>
        </p:nvSpPr>
        <p:spPr>
          <a:xfrm>
            <a:off x="762000" y="13716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No operands</a:t>
            </a:r>
            <a:endParaRPr/>
          </a:p>
          <a:p>
            <a:pPr indent="-285750" lvl="1" marL="742950" rtl="0" algn="l">
              <a:spcBef>
                <a:spcPts val="440"/>
              </a:spcBef>
              <a:spcAft>
                <a:spcPts val="0"/>
              </a:spcAft>
              <a:buSzPts val="2200"/>
              <a:buFont typeface="Arial"/>
              <a:buChar char="•"/>
            </a:pPr>
            <a:r>
              <a:rPr lang="en-US"/>
              <a:t>stc			; set Carry flag</a:t>
            </a:r>
            <a:endParaRPr/>
          </a:p>
          <a:p>
            <a:pPr indent="-342900" lvl="0" marL="342900" rtl="0" algn="l">
              <a:spcBef>
                <a:spcPts val="480"/>
              </a:spcBef>
              <a:spcAft>
                <a:spcPts val="0"/>
              </a:spcAft>
              <a:buSzPts val="2400"/>
              <a:buFont typeface="Arial"/>
              <a:buChar char="•"/>
            </a:pPr>
            <a:r>
              <a:rPr lang="en-US"/>
              <a:t>One operand</a:t>
            </a:r>
            <a:endParaRPr/>
          </a:p>
          <a:p>
            <a:pPr indent="-285750" lvl="1" marL="742950" rtl="0" algn="l">
              <a:spcBef>
                <a:spcPts val="440"/>
              </a:spcBef>
              <a:spcAft>
                <a:spcPts val="0"/>
              </a:spcAft>
              <a:buSzPts val="2200"/>
              <a:buFont typeface="Arial"/>
              <a:buChar char="•"/>
            </a:pPr>
            <a:r>
              <a:rPr lang="en-US"/>
              <a:t>inc eax			; register</a:t>
            </a:r>
            <a:endParaRPr/>
          </a:p>
          <a:p>
            <a:pPr indent="-285750" lvl="1" marL="742950" rtl="0" algn="l">
              <a:spcBef>
                <a:spcPts val="440"/>
              </a:spcBef>
              <a:spcAft>
                <a:spcPts val="0"/>
              </a:spcAft>
              <a:buSzPts val="2200"/>
              <a:buFont typeface="Arial"/>
              <a:buChar char="•"/>
            </a:pPr>
            <a:r>
              <a:rPr lang="en-US"/>
              <a:t>inc myByte		; memory</a:t>
            </a:r>
            <a:endParaRPr/>
          </a:p>
          <a:p>
            <a:pPr indent="-342900" lvl="0" marL="342900" rtl="0" algn="l">
              <a:spcBef>
                <a:spcPts val="480"/>
              </a:spcBef>
              <a:spcAft>
                <a:spcPts val="0"/>
              </a:spcAft>
              <a:buSzPts val="2400"/>
              <a:buFont typeface="Arial"/>
              <a:buChar char="•"/>
            </a:pPr>
            <a:r>
              <a:rPr lang="en-US"/>
              <a:t>Two operands</a:t>
            </a:r>
            <a:endParaRPr/>
          </a:p>
          <a:p>
            <a:pPr indent="-285750" lvl="1" marL="742950" rtl="0" algn="l">
              <a:spcBef>
                <a:spcPts val="440"/>
              </a:spcBef>
              <a:spcAft>
                <a:spcPts val="0"/>
              </a:spcAft>
              <a:buSzPts val="2200"/>
              <a:buFont typeface="Arial"/>
              <a:buChar char="•"/>
            </a:pPr>
            <a:r>
              <a:rPr lang="en-US"/>
              <a:t>add ebx,ecx		; register, register</a:t>
            </a:r>
            <a:endParaRPr/>
          </a:p>
          <a:p>
            <a:pPr indent="-285750" lvl="1" marL="742950" rtl="0" algn="l">
              <a:spcBef>
                <a:spcPts val="440"/>
              </a:spcBef>
              <a:spcAft>
                <a:spcPts val="0"/>
              </a:spcAft>
              <a:buSzPts val="2200"/>
              <a:buFont typeface="Arial"/>
              <a:buChar char="•"/>
            </a:pPr>
            <a:r>
              <a:rPr lang="en-US"/>
              <a:t>sub myByte,25		; memory, constant</a:t>
            </a:r>
            <a:endParaRPr/>
          </a:p>
          <a:p>
            <a:pPr indent="-285750" lvl="1" marL="742950" rtl="0" algn="l">
              <a:spcBef>
                <a:spcPts val="440"/>
              </a:spcBef>
              <a:spcAft>
                <a:spcPts val="0"/>
              </a:spcAft>
              <a:buSzPts val="2200"/>
              <a:buFont typeface="Arial"/>
              <a:buChar char="•"/>
            </a:pPr>
            <a:r>
              <a:rPr lang="en-US"/>
              <a:t>add eax,36 * 25		; register, constant-expression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2"/>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195" name="Google Shape;195;p12"/>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196" name="Google Shape;196;p12"/>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Labels</a:t>
            </a:r>
            <a:endParaRPr/>
          </a:p>
        </p:txBody>
      </p:sp>
      <p:sp>
        <p:nvSpPr>
          <p:cNvPr id="197" name="Google Shape;197;p12"/>
          <p:cNvSpPr txBox="1"/>
          <p:nvPr>
            <p:ph idx="1" type="body"/>
          </p:nvPr>
        </p:nvSpPr>
        <p:spPr>
          <a:xfrm>
            <a:off x="685800" y="1447800"/>
            <a:ext cx="7772400" cy="3886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Act as place markers</a:t>
            </a:r>
            <a:endParaRPr/>
          </a:p>
          <a:p>
            <a:pPr indent="-285750" lvl="1" marL="742950" rtl="0" algn="l">
              <a:spcBef>
                <a:spcPts val="440"/>
              </a:spcBef>
              <a:spcAft>
                <a:spcPts val="0"/>
              </a:spcAft>
              <a:buSzPts val="2200"/>
              <a:buFont typeface="Arial"/>
              <a:buChar char="•"/>
            </a:pPr>
            <a:r>
              <a:rPr lang="en-US"/>
              <a:t>marks the address (offset) of code and data</a:t>
            </a:r>
            <a:endParaRPr/>
          </a:p>
          <a:p>
            <a:pPr indent="-342900" lvl="0" marL="342900" rtl="0" algn="l">
              <a:spcBef>
                <a:spcPts val="480"/>
              </a:spcBef>
              <a:spcAft>
                <a:spcPts val="0"/>
              </a:spcAft>
              <a:buSzPts val="2400"/>
              <a:buFont typeface="Arial"/>
              <a:buChar char="•"/>
            </a:pPr>
            <a:r>
              <a:rPr lang="en-US"/>
              <a:t>Follow identifer rules</a:t>
            </a:r>
            <a:endParaRPr/>
          </a:p>
          <a:p>
            <a:pPr indent="-342900" lvl="0" marL="342900" rtl="0" algn="l">
              <a:spcBef>
                <a:spcPts val="480"/>
              </a:spcBef>
              <a:spcAft>
                <a:spcPts val="0"/>
              </a:spcAft>
              <a:buSzPts val="2400"/>
              <a:buFont typeface="Arial"/>
              <a:buChar char="•"/>
            </a:pPr>
            <a:r>
              <a:rPr lang="en-US"/>
              <a:t>Data label</a:t>
            </a:r>
            <a:endParaRPr/>
          </a:p>
          <a:p>
            <a:pPr indent="-285750" lvl="1" marL="742950" rtl="0" algn="l">
              <a:spcBef>
                <a:spcPts val="440"/>
              </a:spcBef>
              <a:spcAft>
                <a:spcPts val="0"/>
              </a:spcAft>
              <a:buSzPts val="2200"/>
              <a:buFont typeface="Arial"/>
              <a:buChar char="•"/>
            </a:pPr>
            <a:r>
              <a:rPr lang="en-US"/>
              <a:t>must be unique</a:t>
            </a:r>
            <a:endParaRPr/>
          </a:p>
          <a:p>
            <a:pPr indent="-285750" lvl="1" marL="742950" rtl="0" algn="l">
              <a:spcBef>
                <a:spcPts val="440"/>
              </a:spcBef>
              <a:spcAft>
                <a:spcPts val="0"/>
              </a:spcAft>
              <a:buSzPts val="2200"/>
              <a:buFont typeface="Arial"/>
              <a:buChar char="•"/>
            </a:pPr>
            <a:r>
              <a:rPr lang="en-US"/>
              <a:t>example:  </a:t>
            </a:r>
            <a:r>
              <a:rPr b="1" lang="en-US">
                <a:solidFill>
                  <a:schemeClr val="lt2"/>
                </a:solidFill>
              </a:rPr>
              <a:t>myArray</a:t>
            </a:r>
            <a:r>
              <a:rPr lang="en-US"/>
              <a:t>		</a:t>
            </a:r>
            <a:r>
              <a:rPr lang="en-US" sz="1800"/>
              <a:t>(not followed by colon)</a:t>
            </a:r>
            <a:endParaRPr/>
          </a:p>
          <a:p>
            <a:pPr indent="-342900" lvl="0" marL="342900" rtl="0" algn="l">
              <a:spcBef>
                <a:spcPts val="480"/>
              </a:spcBef>
              <a:spcAft>
                <a:spcPts val="0"/>
              </a:spcAft>
              <a:buSzPts val="2400"/>
              <a:buFont typeface="Arial"/>
              <a:buChar char="•"/>
            </a:pPr>
            <a:r>
              <a:rPr lang="en-US"/>
              <a:t>Code label</a:t>
            </a:r>
            <a:endParaRPr/>
          </a:p>
          <a:p>
            <a:pPr indent="-285750" lvl="1" marL="742950" rtl="0" algn="l">
              <a:spcBef>
                <a:spcPts val="440"/>
              </a:spcBef>
              <a:spcAft>
                <a:spcPts val="0"/>
              </a:spcAft>
              <a:buSzPts val="2200"/>
              <a:buFont typeface="Arial"/>
              <a:buChar char="•"/>
            </a:pPr>
            <a:r>
              <a:rPr lang="en-US"/>
              <a:t>target of jump and loop instructions</a:t>
            </a:r>
            <a:endParaRPr/>
          </a:p>
          <a:p>
            <a:pPr indent="-285750" lvl="1" marL="742950" rtl="0" algn="l">
              <a:spcBef>
                <a:spcPts val="440"/>
              </a:spcBef>
              <a:spcAft>
                <a:spcPts val="0"/>
              </a:spcAft>
              <a:buSzPts val="2200"/>
              <a:buFont typeface="Arial"/>
              <a:buChar char="•"/>
            </a:pPr>
            <a:r>
              <a:rPr lang="en-US"/>
              <a:t>example:   </a:t>
            </a:r>
            <a:r>
              <a:rPr b="1" lang="en-US">
                <a:solidFill>
                  <a:schemeClr val="lt2"/>
                </a:solidFill>
              </a:rPr>
              <a:t>L1:			</a:t>
            </a:r>
            <a:r>
              <a:rPr lang="en-US" sz="1800"/>
              <a:t>(followed by colon)</a:t>
            </a:r>
            <a:endParaRPr b="1" sz="1800">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3"/>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203" name="Google Shape;203;p13"/>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204" name="Google Shape;204;p13"/>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Mnemonics and Operands</a:t>
            </a:r>
            <a:endParaRPr/>
          </a:p>
        </p:txBody>
      </p:sp>
      <p:sp>
        <p:nvSpPr>
          <p:cNvPr id="205" name="Google Shape;205;p13"/>
          <p:cNvSpPr txBox="1"/>
          <p:nvPr>
            <p:ph idx="1" type="body"/>
          </p:nvPr>
        </p:nvSpPr>
        <p:spPr>
          <a:xfrm>
            <a:off x="1143000" y="1600200"/>
            <a:ext cx="7010400" cy="4495800"/>
          </a:xfrm>
          <a:prstGeom prst="rect">
            <a:avLst/>
          </a:prstGeom>
          <a:noFill/>
          <a:ln>
            <a:noFill/>
          </a:ln>
        </p:spPr>
        <p:txBody>
          <a:bodyPr anchorCtr="0" anchor="t" bIns="45700" lIns="91425" spcFirstLastPara="1" rIns="91425" wrap="square" tIns="45700">
            <a:noAutofit/>
          </a:bodyPr>
          <a:lstStyle/>
          <a:p>
            <a:pPr indent="-227013" lvl="0" marL="227013" rtl="0" algn="l">
              <a:spcBef>
                <a:spcPts val="0"/>
              </a:spcBef>
              <a:spcAft>
                <a:spcPts val="0"/>
              </a:spcAft>
              <a:buSzPts val="2400"/>
              <a:buFont typeface="Arial"/>
              <a:buChar char="•"/>
            </a:pPr>
            <a:r>
              <a:rPr lang="en-US"/>
              <a:t>Instruction Mnemonics</a:t>
            </a:r>
            <a:endParaRPr/>
          </a:p>
          <a:p>
            <a:pPr indent="-285750" lvl="1" marL="742950" rtl="0" algn="l">
              <a:spcBef>
                <a:spcPts val="440"/>
              </a:spcBef>
              <a:spcAft>
                <a:spcPts val="0"/>
              </a:spcAft>
              <a:buSzPts val="2200"/>
              <a:buFont typeface="Arial"/>
              <a:buChar char="•"/>
            </a:pPr>
            <a:r>
              <a:rPr lang="en-US"/>
              <a:t>memory aid</a:t>
            </a:r>
            <a:endParaRPr/>
          </a:p>
          <a:p>
            <a:pPr indent="-285750" lvl="1" marL="742950" rtl="0" algn="l">
              <a:spcBef>
                <a:spcPts val="440"/>
              </a:spcBef>
              <a:spcAft>
                <a:spcPts val="0"/>
              </a:spcAft>
              <a:buSzPts val="2200"/>
              <a:buFont typeface="Arial"/>
              <a:buChar char="•"/>
            </a:pPr>
            <a:r>
              <a:rPr lang="en-US"/>
              <a:t>examples: MOV, ADD, SUB, MUL, INC, DEC</a:t>
            </a:r>
            <a:endParaRPr/>
          </a:p>
          <a:p>
            <a:pPr indent="-227013" lvl="0" marL="227013" rtl="0" algn="l">
              <a:spcBef>
                <a:spcPts val="480"/>
              </a:spcBef>
              <a:spcAft>
                <a:spcPts val="0"/>
              </a:spcAft>
              <a:buSzPts val="2400"/>
              <a:buFont typeface="Arial"/>
              <a:buChar char="•"/>
            </a:pPr>
            <a:r>
              <a:rPr lang="en-US"/>
              <a:t>Operands</a:t>
            </a:r>
            <a:endParaRPr/>
          </a:p>
          <a:p>
            <a:pPr indent="-285750" lvl="1" marL="742950" rtl="0" algn="l">
              <a:spcBef>
                <a:spcPts val="440"/>
              </a:spcBef>
              <a:spcAft>
                <a:spcPts val="0"/>
              </a:spcAft>
              <a:buSzPts val="2200"/>
              <a:buFont typeface="Arial"/>
              <a:buChar char="•"/>
            </a:pPr>
            <a:r>
              <a:rPr lang="en-US"/>
              <a:t>constant</a:t>
            </a:r>
            <a:endParaRPr/>
          </a:p>
          <a:p>
            <a:pPr indent="-285750" lvl="1" marL="742950" rtl="0" algn="l">
              <a:spcBef>
                <a:spcPts val="440"/>
              </a:spcBef>
              <a:spcAft>
                <a:spcPts val="0"/>
              </a:spcAft>
              <a:buSzPts val="2200"/>
              <a:buFont typeface="Arial"/>
              <a:buChar char="•"/>
            </a:pPr>
            <a:r>
              <a:rPr lang="en-US"/>
              <a:t>constant expression</a:t>
            </a:r>
            <a:endParaRPr/>
          </a:p>
          <a:p>
            <a:pPr indent="-285750" lvl="1" marL="742950" rtl="0" algn="l">
              <a:spcBef>
                <a:spcPts val="440"/>
              </a:spcBef>
              <a:spcAft>
                <a:spcPts val="0"/>
              </a:spcAft>
              <a:buSzPts val="2200"/>
              <a:buFont typeface="Arial"/>
              <a:buChar char="•"/>
            </a:pPr>
            <a:r>
              <a:rPr lang="en-US"/>
              <a:t>register</a:t>
            </a:r>
            <a:endParaRPr/>
          </a:p>
          <a:p>
            <a:pPr indent="-285750" lvl="1" marL="742950" rtl="0" algn="l">
              <a:spcBef>
                <a:spcPts val="440"/>
              </a:spcBef>
              <a:spcAft>
                <a:spcPts val="0"/>
              </a:spcAft>
              <a:buSzPts val="2200"/>
              <a:buFont typeface="Arial"/>
              <a:buChar char="•"/>
            </a:pPr>
            <a:r>
              <a:rPr lang="en-US"/>
              <a:t>memory (data label)</a:t>
            </a:r>
            <a:endParaRPr/>
          </a:p>
          <a:p>
            <a:pPr indent="-227013" lvl="0" marL="227013" rtl="0" algn="l">
              <a:spcBef>
                <a:spcPts val="400"/>
              </a:spcBef>
              <a:spcAft>
                <a:spcPts val="0"/>
              </a:spcAft>
              <a:buSzPts val="2000"/>
              <a:buFont typeface="Arial"/>
              <a:buNone/>
            </a:pPr>
            <a:r>
              <a:t/>
            </a:r>
            <a:endParaRPr sz="2000"/>
          </a:p>
          <a:p>
            <a:pPr indent="-227013" lvl="0" marL="227013" rtl="0" algn="l">
              <a:spcBef>
                <a:spcPts val="400"/>
              </a:spcBef>
              <a:spcAft>
                <a:spcPts val="0"/>
              </a:spcAft>
              <a:buSzPts val="2000"/>
              <a:buFont typeface="Arial"/>
              <a:buNone/>
            </a:pPr>
            <a:r>
              <a:rPr lang="en-US" sz="2000"/>
              <a:t>Constants and constant expressions are often called </a:t>
            </a:r>
            <a:r>
              <a:rPr lang="en-US" sz="2000">
                <a:solidFill>
                  <a:schemeClr val="lt2"/>
                </a:solidFill>
              </a:rPr>
              <a:t>immediate values</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4"/>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211" name="Google Shape;211;p14"/>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212" name="Google Shape;212;p14"/>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Comments</a:t>
            </a:r>
            <a:endParaRPr/>
          </a:p>
        </p:txBody>
      </p:sp>
      <p:sp>
        <p:nvSpPr>
          <p:cNvPr id="213" name="Google Shape;213;p14"/>
          <p:cNvSpPr txBox="1"/>
          <p:nvPr>
            <p:ph idx="1" type="body"/>
          </p:nvPr>
        </p:nvSpPr>
        <p:spPr>
          <a:xfrm>
            <a:off x="762000" y="914400"/>
            <a:ext cx="7772400" cy="5181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Comments are good!</a:t>
            </a:r>
            <a:endParaRPr/>
          </a:p>
          <a:p>
            <a:pPr indent="-285750" lvl="1" marL="742950" rtl="0" algn="l">
              <a:spcBef>
                <a:spcPts val="440"/>
              </a:spcBef>
              <a:spcAft>
                <a:spcPts val="0"/>
              </a:spcAft>
              <a:buSzPts val="2200"/>
              <a:buFont typeface="Arial"/>
              <a:buChar char="•"/>
            </a:pPr>
            <a:r>
              <a:rPr lang="en-US"/>
              <a:t>explain the program's purpose</a:t>
            </a:r>
            <a:endParaRPr/>
          </a:p>
          <a:p>
            <a:pPr indent="-285750" lvl="1" marL="742950" rtl="0" algn="l">
              <a:spcBef>
                <a:spcPts val="440"/>
              </a:spcBef>
              <a:spcAft>
                <a:spcPts val="0"/>
              </a:spcAft>
              <a:buSzPts val="2200"/>
              <a:buFont typeface="Arial"/>
              <a:buChar char="•"/>
            </a:pPr>
            <a:r>
              <a:rPr lang="en-US"/>
              <a:t>when it was written, and by whom</a:t>
            </a:r>
            <a:endParaRPr/>
          </a:p>
          <a:p>
            <a:pPr indent="-285750" lvl="1" marL="742950" rtl="0" algn="l">
              <a:spcBef>
                <a:spcPts val="440"/>
              </a:spcBef>
              <a:spcAft>
                <a:spcPts val="0"/>
              </a:spcAft>
              <a:buSzPts val="2200"/>
              <a:buFont typeface="Arial"/>
              <a:buChar char="•"/>
            </a:pPr>
            <a:r>
              <a:rPr lang="en-US"/>
              <a:t>revision information</a:t>
            </a:r>
            <a:endParaRPr/>
          </a:p>
          <a:p>
            <a:pPr indent="-285750" lvl="1" marL="742950" rtl="0" algn="l">
              <a:spcBef>
                <a:spcPts val="440"/>
              </a:spcBef>
              <a:spcAft>
                <a:spcPts val="0"/>
              </a:spcAft>
              <a:buSzPts val="2200"/>
              <a:buFont typeface="Arial"/>
              <a:buChar char="•"/>
            </a:pPr>
            <a:r>
              <a:rPr lang="en-US"/>
              <a:t>tricky coding techniques</a:t>
            </a:r>
            <a:endParaRPr/>
          </a:p>
          <a:p>
            <a:pPr indent="-285750" lvl="1" marL="742950" rtl="0" algn="l">
              <a:spcBef>
                <a:spcPts val="440"/>
              </a:spcBef>
              <a:spcAft>
                <a:spcPts val="0"/>
              </a:spcAft>
              <a:buSzPts val="2200"/>
              <a:buFont typeface="Arial"/>
              <a:buChar char="•"/>
            </a:pPr>
            <a:r>
              <a:rPr lang="en-US"/>
              <a:t>application-specific explanations</a:t>
            </a:r>
            <a:endParaRPr/>
          </a:p>
          <a:p>
            <a:pPr indent="-342900" lvl="0" marL="342900" rtl="0" algn="l">
              <a:spcBef>
                <a:spcPts val="480"/>
              </a:spcBef>
              <a:spcAft>
                <a:spcPts val="0"/>
              </a:spcAft>
              <a:buSzPts val="2400"/>
              <a:buFont typeface="Arial"/>
              <a:buChar char="•"/>
            </a:pPr>
            <a:r>
              <a:rPr lang="en-US"/>
              <a:t>Single-line comments</a:t>
            </a:r>
            <a:endParaRPr/>
          </a:p>
          <a:p>
            <a:pPr indent="-285750" lvl="1" marL="742950" rtl="0" algn="l">
              <a:spcBef>
                <a:spcPts val="440"/>
              </a:spcBef>
              <a:spcAft>
                <a:spcPts val="0"/>
              </a:spcAft>
              <a:buSzPts val="2200"/>
              <a:buFont typeface="Arial"/>
              <a:buChar char="•"/>
            </a:pPr>
            <a:r>
              <a:rPr lang="en-US"/>
              <a:t>begin with semicolon (;)</a:t>
            </a:r>
            <a:endParaRPr/>
          </a:p>
          <a:p>
            <a:pPr indent="-342900" lvl="0" marL="342900" rtl="0" algn="l">
              <a:spcBef>
                <a:spcPts val="480"/>
              </a:spcBef>
              <a:spcAft>
                <a:spcPts val="0"/>
              </a:spcAft>
              <a:buSzPts val="2400"/>
              <a:buFont typeface="Arial"/>
              <a:buChar char="•"/>
            </a:pPr>
            <a:r>
              <a:rPr lang="en-US"/>
              <a:t>Multi-line comments</a:t>
            </a:r>
            <a:endParaRPr/>
          </a:p>
          <a:p>
            <a:pPr indent="-285750" lvl="1" marL="742950" rtl="0" algn="l">
              <a:spcBef>
                <a:spcPts val="440"/>
              </a:spcBef>
              <a:spcAft>
                <a:spcPts val="0"/>
              </a:spcAft>
              <a:buSzPts val="2200"/>
              <a:buFont typeface="Arial"/>
              <a:buChar char="•"/>
            </a:pPr>
            <a:r>
              <a:rPr lang="en-US"/>
              <a:t>begin with COMMENT directive and a programmer-chosen character</a:t>
            </a:r>
            <a:endParaRPr/>
          </a:p>
          <a:p>
            <a:pPr indent="-285750" lvl="1" marL="742950" rtl="0" algn="l">
              <a:spcBef>
                <a:spcPts val="440"/>
              </a:spcBef>
              <a:spcAft>
                <a:spcPts val="0"/>
              </a:spcAft>
              <a:buSzPts val="2200"/>
              <a:buFont typeface="Arial"/>
              <a:buChar char="•"/>
            </a:pPr>
            <a:r>
              <a:rPr lang="en-US"/>
              <a:t>end with the same programmer-chosen character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5"/>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219" name="Google Shape;219;p15"/>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220" name="Google Shape;220;p15"/>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What's Next</a:t>
            </a:r>
            <a:endParaRPr/>
          </a:p>
        </p:txBody>
      </p:sp>
      <p:sp>
        <p:nvSpPr>
          <p:cNvPr id="221" name="Google Shape;221;p15"/>
          <p:cNvSpPr txBox="1"/>
          <p:nvPr>
            <p:ph idx="1" type="body"/>
          </p:nvPr>
        </p:nvSpPr>
        <p:spPr>
          <a:xfrm>
            <a:off x="533400" y="1524000"/>
            <a:ext cx="8153400" cy="3276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Basic Elements of Assembly Language</a:t>
            </a:r>
            <a:endParaRPr/>
          </a:p>
          <a:p>
            <a:pPr indent="-342900" lvl="0" marL="342900" rtl="0" algn="l">
              <a:spcBef>
                <a:spcPts val="480"/>
              </a:spcBef>
              <a:spcAft>
                <a:spcPts val="0"/>
              </a:spcAft>
              <a:buSzPts val="2400"/>
              <a:buFont typeface="Arial"/>
              <a:buChar char="•"/>
            </a:pPr>
            <a:r>
              <a:rPr b="1" lang="en-US">
                <a:solidFill>
                  <a:schemeClr val="lt2"/>
                </a:solidFill>
              </a:rPr>
              <a:t>Example: Adding and Subtracting Integers</a:t>
            </a:r>
            <a:endParaRPr/>
          </a:p>
          <a:p>
            <a:pPr indent="-342900" lvl="0" marL="342900" rtl="0" algn="l">
              <a:spcBef>
                <a:spcPts val="480"/>
              </a:spcBef>
              <a:spcAft>
                <a:spcPts val="0"/>
              </a:spcAft>
              <a:buSzPts val="2400"/>
              <a:buFont typeface="Arial"/>
              <a:buChar char="•"/>
            </a:pPr>
            <a:r>
              <a:rPr lang="en-US"/>
              <a:t>Assembling, Linking, and Running Programs</a:t>
            </a:r>
            <a:endParaRPr/>
          </a:p>
          <a:p>
            <a:pPr indent="-342900" lvl="0" marL="342900" rtl="0" algn="l">
              <a:spcBef>
                <a:spcPts val="480"/>
              </a:spcBef>
              <a:spcAft>
                <a:spcPts val="0"/>
              </a:spcAft>
              <a:buSzPts val="2400"/>
              <a:buFont typeface="Arial"/>
              <a:buChar char="•"/>
            </a:pPr>
            <a:r>
              <a:rPr lang="en-US"/>
              <a:t>Defining Data</a:t>
            </a:r>
            <a:endParaRPr/>
          </a:p>
          <a:p>
            <a:pPr indent="-342900" lvl="0" marL="342900" rtl="0" algn="l">
              <a:spcBef>
                <a:spcPts val="480"/>
              </a:spcBef>
              <a:spcAft>
                <a:spcPts val="0"/>
              </a:spcAft>
              <a:buSzPts val="2400"/>
              <a:buFont typeface="Arial"/>
              <a:buChar char="•"/>
            </a:pPr>
            <a:r>
              <a:rPr lang="en-US"/>
              <a:t>Symbolic Constants</a:t>
            </a:r>
            <a:endParaRPr/>
          </a:p>
          <a:p>
            <a:pPr indent="-342900" lvl="0" marL="342900" rtl="0" algn="l">
              <a:spcBef>
                <a:spcPts val="480"/>
              </a:spcBef>
              <a:spcAft>
                <a:spcPts val="0"/>
              </a:spcAft>
              <a:buSzPts val="2400"/>
              <a:buFont typeface="Arial"/>
              <a:buChar char="•"/>
            </a:pPr>
            <a:r>
              <a:rPr lang="en-US"/>
              <a:t>64-Bit Programming</a:t>
            </a:r>
            <a:endParaRPr i="1" sz="2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6"/>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Intel-Based Computers, 2007.</a:t>
            </a:r>
            <a:endParaRPr/>
          </a:p>
        </p:txBody>
      </p:sp>
      <p:sp>
        <p:nvSpPr>
          <p:cNvPr id="228" name="Google Shape;228;p16"/>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229" name="Google Shape;229;p16"/>
          <p:cNvSpPr txBox="1"/>
          <p:nvPr>
            <p:ph type="title"/>
          </p:nvPr>
        </p:nvSpPr>
        <p:spPr>
          <a:xfrm>
            <a:off x="533400" y="228600"/>
            <a:ext cx="80010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Example: Adding and Subtracting Integers</a:t>
            </a:r>
            <a:endParaRPr/>
          </a:p>
        </p:txBody>
      </p:sp>
      <p:sp>
        <p:nvSpPr>
          <p:cNvPr id="230" name="Google Shape;230;p16"/>
          <p:cNvSpPr txBox="1"/>
          <p:nvPr/>
        </p:nvSpPr>
        <p:spPr>
          <a:xfrm>
            <a:off x="762000" y="1219200"/>
            <a:ext cx="7696200" cy="4648200"/>
          </a:xfrm>
          <a:prstGeom prst="rect">
            <a:avLst/>
          </a:prstGeom>
          <a:noFill/>
          <a:ln cap="flat" cmpd="sng" w="9525">
            <a:solidFill>
              <a:schemeClr val="lt1"/>
            </a:solidFill>
            <a:prstDash val="solid"/>
            <a:miter lim="800000"/>
            <a:headEnd len="sm" w="sm" type="none"/>
            <a:tailEnd len="sm" w="sm" type="none"/>
          </a:ln>
        </p:spPr>
        <p:txBody>
          <a:bodyPr anchorCtr="0" anchor="t" bIns="228600" lIns="91425" spcFirstLastPara="1" rIns="91425" wrap="square" tIns="228600">
            <a:noAutofit/>
          </a:bodyPr>
          <a:lstStyle/>
          <a:p>
            <a:pPr indent="0" lvl="0" marL="0" marR="0" rtl="0" algn="l">
              <a:lnSpc>
                <a:spcPct val="60000"/>
              </a:lnSpc>
              <a:spcBef>
                <a:spcPts val="0"/>
              </a:spcBef>
              <a:spcAft>
                <a:spcPts val="0"/>
              </a:spcAft>
              <a:buNone/>
            </a:pPr>
            <a:r>
              <a:rPr b="1" lang="en-US" sz="1800">
                <a:solidFill>
                  <a:schemeClr val="lt1"/>
                </a:solidFill>
                <a:latin typeface="Courier New"/>
                <a:ea typeface="Courier New"/>
                <a:cs typeface="Courier New"/>
                <a:sym typeface="Courier New"/>
              </a:rPr>
              <a:t>TITLE Add and Subtract           (AddSub.asm)</a:t>
            </a:r>
            <a:endParaRPr/>
          </a:p>
          <a:p>
            <a:pPr indent="0" lvl="0" marL="0" marR="0" rtl="0" algn="l">
              <a:lnSpc>
                <a:spcPct val="60000"/>
              </a:lnSpc>
              <a:spcBef>
                <a:spcPts val="900"/>
              </a:spcBef>
              <a:spcAft>
                <a:spcPts val="0"/>
              </a:spcAft>
              <a:buNone/>
            </a:pPr>
            <a:r>
              <a:rPr b="1" lang="en-US" sz="1800">
                <a:solidFill>
                  <a:schemeClr val="lt1"/>
                </a:solidFill>
                <a:latin typeface="Courier New"/>
                <a:ea typeface="Courier New"/>
                <a:cs typeface="Courier New"/>
                <a:sym typeface="Courier New"/>
              </a:rPr>
              <a:t>; This program adds and subtracts 32-bit integers.</a:t>
            </a:r>
            <a:endParaRPr/>
          </a:p>
          <a:p>
            <a:pPr indent="0" lvl="0" marL="0" marR="0" rtl="0" algn="l">
              <a:lnSpc>
                <a:spcPct val="60000"/>
              </a:lnSpc>
              <a:spcBef>
                <a:spcPts val="900"/>
              </a:spcBef>
              <a:spcAft>
                <a:spcPts val="0"/>
              </a:spcAft>
              <a:buNone/>
            </a:pPr>
            <a:r>
              <a:t/>
            </a:r>
            <a:endParaRPr b="1" sz="1800">
              <a:solidFill>
                <a:schemeClr val="lt1"/>
              </a:solidFill>
              <a:latin typeface="Courier New"/>
              <a:ea typeface="Courier New"/>
              <a:cs typeface="Courier New"/>
              <a:sym typeface="Courier New"/>
            </a:endParaRPr>
          </a:p>
          <a:p>
            <a:pPr indent="0" lvl="0" marL="0" marR="0" rtl="0" algn="l">
              <a:lnSpc>
                <a:spcPct val="60000"/>
              </a:lnSpc>
              <a:spcBef>
                <a:spcPts val="900"/>
              </a:spcBef>
              <a:spcAft>
                <a:spcPts val="0"/>
              </a:spcAft>
              <a:buNone/>
            </a:pPr>
            <a:r>
              <a:rPr b="1" lang="en-US" sz="1800">
                <a:solidFill>
                  <a:schemeClr val="lt1"/>
                </a:solidFill>
                <a:latin typeface="Courier New"/>
                <a:ea typeface="Courier New"/>
                <a:cs typeface="Courier New"/>
                <a:sym typeface="Courier New"/>
              </a:rPr>
              <a:t>INCLUDE Irvine32.inc</a:t>
            </a:r>
            <a:endParaRPr/>
          </a:p>
          <a:p>
            <a:pPr indent="0" lvl="0" marL="0" marR="0" rtl="0" algn="l">
              <a:lnSpc>
                <a:spcPct val="60000"/>
              </a:lnSpc>
              <a:spcBef>
                <a:spcPts val="900"/>
              </a:spcBef>
              <a:spcAft>
                <a:spcPts val="0"/>
              </a:spcAft>
              <a:buNone/>
            </a:pPr>
            <a:r>
              <a:rPr b="1" lang="en-US" sz="1800">
                <a:solidFill>
                  <a:schemeClr val="lt1"/>
                </a:solidFill>
                <a:latin typeface="Courier New"/>
                <a:ea typeface="Courier New"/>
                <a:cs typeface="Courier New"/>
                <a:sym typeface="Courier New"/>
              </a:rPr>
              <a:t>.code</a:t>
            </a:r>
            <a:endParaRPr/>
          </a:p>
          <a:p>
            <a:pPr indent="0" lvl="0" marL="0" marR="0" rtl="0" algn="l">
              <a:lnSpc>
                <a:spcPct val="60000"/>
              </a:lnSpc>
              <a:spcBef>
                <a:spcPts val="900"/>
              </a:spcBef>
              <a:spcAft>
                <a:spcPts val="0"/>
              </a:spcAft>
              <a:buNone/>
            </a:pPr>
            <a:r>
              <a:rPr b="1" lang="en-US" sz="1800">
                <a:solidFill>
                  <a:schemeClr val="lt1"/>
                </a:solidFill>
                <a:latin typeface="Courier New"/>
                <a:ea typeface="Courier New"/>
                <a:cs typeface="Courier New"/>
                <a:sym typeface="Courier New"/>
              </a:rPr>
              <a:t>main PROC</a:t>
            </a:r>
            <a:endParaRPr/>
          </a:p>
          <a:p>
            <a:pPr indent="0" lvl="0" marL="0" marR="0" rtl="0" algn="l">
              <a:lnSpc>
                <a:spcPct val="60000"/>
              </a:lnSpc>
              <a:spcBef>
                <a:spcPts val="900"/>
              </a:spcBef>
              <a:spcAft>
                <a:spcPts val="0"/>
              </a:spcAft>
              <a:buNone/>
            </a:pPr>
            <a:r>
              <a:rPr b="1" lang="en-US" sz="1800">
                <a:solidFill>
                  <a:schemeClr val="lt1"/>
                </a:solidFill>
                <a:latin typeface="Courier New"/>
                <a:ea typeface="Courier New"/>
                <a:cs typeface="Courier New"/>
                <a:sym typeface="Courier New"/>
              </a:rPr>
              <a:t>	mov eax,10000h		; EAX = 10000h</a:t>
            </a:r>
            <a:endParaRPr/>
          </a:p>
          <a:p>
            <a:pPr indent="0" lvl="0" marL="0" marR="0" rtl="0" algn="l">
              <a:lnSpc>
                <a:spcPct val="60000"/>
              </a:lnSpc>
              <a:spcBef>
                <a:spcPts val="900"/>
              </a:spcBef>
              <a:spcAft>
                <a:spcPts val="0"/>
              </a:spcAft>
              <a:buNone/>
            </a:pPr>
            <a:r>
              <a:rPr b="1" lang="en-US" sz="1800">
                <a:solidFill>
                  <a:schemeClr val="lt1"/>
                </a:solidFill>
                <a:latin typeface="Courier New"/>
                <a:ea typeface="Courier New"/>
                <a:cs typeface="Courier New"/>
                <a:sym typeface="Courier New"/>
              </a:rPr>
              <a:t>	add eax,40000h		; EAX = 50000h</a:t>
            </a:r>
            <a:endParaRPr/>
          </a:p>
          <a:p>
            <a:pPr indent="0" lvl="0" marL="0" marR="0" rtl="0" algn="l">
              <a:lnSpc>
                <a:spcPct val="60000"/>
              </a:lnSpc>
              <a:spcBef>
                <a:spcPts val="900"/>
              </a:spcBef>
              <a:spcAft>
                <a:spcPts val="0"/>
              </a:spcAft>
              <a:buNone/>
            </a:pPr>
            <a:r>
              <a:rPr b="1" lang="en-US" sz="1800">
                <a:solidFill>
                  <a:schemeClr val="lt1"/>
                </a:solidFill>
                <a:latin typeface="Courier New"/>
                <a:ea typeface="Courier New"/>
                <a:cs typeface="Courier New"/>
                <a:sym typeface="Courier New"/>
              </a:rPr>
              <a:t>	sub eax,20000h		; EAX = 30000h</a:t>
            </a:r>
            <a:endParaRPr/>
          </a:p>
          <a:p>
            <a:pPr indent="0" lvl="0" marL="0" marR="0" rtl="0" algn="l">
              <a:lnSpc>
                <a:spcPct val="60000"/>
              </a:lnSpc>
              <a:spcBef>
                <a:spcPts val="900"/>
              </a:spcBef>
              <a:spcAft>
                <a:spcPts val="0"/>
              </a:spcAft>
              <a:buNone/>
            </a:pPr>
            <a:r>
              <a:t/>
            </a:r>
            <a:endParaRPr b="1" sz="1800">
              <a:solidFill>
                <a:schemeClr val="lt1"/>
              </a:solidFill>
              <a:latin typeface="Courier New"/>
              <a:ea typeface="Courier New"/>
              <a:cs typeface="Courier New"/>
              <a:sym typeface="Courier New"/>
            </a:endParaRPr>
          </a:p>
          <a:p>
            <a:pPr indent="0" lvl="0" marL="0" marR="0" rtl="0" algn="l">
              <a:lnSpc>
                <a:spcPct val="60000"/>
              </a:lnSpc>
              <a:spcBef>
                <a:spcPts val="900"/>
              </a:spcBef>
              <a:spcAft>
                <a:spcPts val="0"/>
              </a:spcAft>
              <a:buNone/>
            </a:pPr>
            <a:r>
              <a:rPr b="1" lang="en-US" sz="1800">
                <a:solidFill>
                  <a:schemeClr val="lt1"/>
                </a:solidFill>
                <a:latin typeface="Courier New"/>
                <a:ea typeface="Courier New"/>
                <a:cs typeface="Courier New"/>
                <a:sym typeface="Courier New"/>
              </a:rPr>
              <a:t>	call DumpRegs		; display registers</a:t>
            </a:r>
            <a:endParaRPr/>
          </a:p>
          <a:p>
            <a:pPr indent="0" lvl="0" marL="0" marR="0" rtl="0" algn="l">
              <a:lnSpc>
                <a:spcPct val="60000"/>
              </a:lnSpc>
              <a:spcBef>
                <a:spcPts val="900"/>
              </a:spcBef>
              <a:spcAft>
                <a:spcPts val="0"/>
              </a:spcAft>
              <a:buNone/>
            </a:pPr>
            <a:r>
              <a:rPr b="1" lang="en-US" sz="1800">
                <a:solidFill>
                  <a:schemeClr val="lt1"/>
                </a:solidFill>
                <a:latin typeface="Courier New"/>
                <a:ea typeface="Courier New"/>
                <a:cs typeface="Courier New"/>
                <a:sym typeface="Courier New"/>
              </a:rPr>
              <a:t>	exit</a:t>
            </a:r>
            <a:endParaRPr/>
          </a:p>
          <a:p>
            <a:pPr indent="0" lvl="0" marL="0" marR="0" rtl="0" algn="l">
              <a:lnSpc>
                <a:spcPct val="60000"/>
              </a:lnSpc>
              <a:spcBef>
                <a:spcPts val="900"/>
              </a:spcBef>
              <a:spcAft>
                <a:spcPts val="0"/>
              </a:spcAft>
              <a:buNone/>
            </a:pPr>
            <a:r>
              <a:rPr b="1" lang="en-US" sz="1800">
                <a:solidFill>
                  <a:schemeClr val="lt1"/>
                </a:solidFill>
                <a:latin typeface="Courier New"/>
                <a:ea typeface="Courier New"/>
                <a:cs typeface="Courier New"/>
                <a:sym typeface="Courier New"/>
              </a:rPr>
              <a:t>main ENDP</a:t>
            </a:r>
            <a:endParaRPr/>
          </a:p>
          <a:p>
            <a:pPr indent="0" lvl="0" marL="0" marR="0" rtl="0" algn="l">
              <a:lnSpc>
                <a:spcPct val="60000"/>
              </a:lnSpc>
              <a:spcBef>
                <a:spcPts val="900"/>
              </a:spcBef>
              <a:spcAft>
                <a:spcPts val="0"/>
              </a:spcAft>
              <a:buNone/>
            </a:pPr>
            <a:r>
              <a:rPr b="1" lang="en-US" sz="1800">
                <a:solidFill>
                  <a:schemeClr val="lt1"/>
                </a:solidFill>
                <a:latin typeface="Courier New"/>
                <a:ea typeface="Courier New"/>
                <a:cs typeface="Courier New"/>
                <a:sym typeface="Courier New"/>
              </a:rPr>
              <a:t>END main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7"/>
          <p:cNvSpPr txBox="1"/>
          <p:nvPr>
            <p:ph type="title"/>
          </p:nvPr>
        </p:nvSpPr>
        <p:spPr>
          <a:xfrm>
            <a:off x="457200" y="228600"/>
            <a:ext cx="8153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Example: Adding and Subtracting Integers</a:t>
            </a:r>
            <a:endParaRPr/>
          </a:p>
        </p:txBody>
      </p:sp>
      <p:sp>
        <p:nvSpPr>
          <p:cNvPr id="236" name="Google Shape;236;p17"/>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rtl="0" algn="l">
              <a:spcBef>
                <a:spcPts val="0"/>
              </a:spcBef>
              <a:spcAft>
                <a:spcPts val="0"/>
              </a:spcAft>
              <a:buNone/>
            </a:pPr>
            <a:r>
              <a:rPr lang="en-US"/>
              <a:t>Irvine, Kip R. Assembly Language for Intel-Based Computers, 2007.</a:t>
            </a:r>
            <a:endParaRPr/>
          </a:p>
        </p:txBody>
      </p:sp>
      <p:sp>
        <p:nvSpPr>
          <p:cNvPr id="237" name="Google Shape;237;p17"/>
          <p:cNvSpPr txBox="1"/>
          <p:nvPr/>
        </p:nvSpPr>
        <p:spPr>
          <a:xfrm>
            <a:off x="762000" y="1219200"/>
            <a:ext cx="3048000" cy="4648200"/>
          </a:xfrm>
          <a:prstGeom prst="rect">
            <a:avLst/>
          </a:prstGeom>
          <a:noFill/>
          <a:ln cap="flat" cmpd="sng" w="9525">
            <a:solidFill>
              <a:schemeClr val="lt1"/>
            </a:solidFill>
            <a:prstDash val="solid"/>
            <a:miter lim="800000"/>
            <a:headEnd len="sm" w="sm" type="none"/>
            <a:tailEnd len="sm" w="sm" type="none"/>
          </a:ln>
        </p:spPr>
        <p:txBody>
          <a:bodyPr anchorCtr="0" anchor="t" bIns="228600" lIns="91425" spcFirstLastPara="1" rIns="91425" wrap="square" tIns="228600">
            <a:noAutofit/>
          </a:bodyPr>
          <a:lstStyle/>
          <a:p>
            <a:pPr indent="0" lvl="0" marL="0" marR="0" rtl="0" algn="l">
              <a:lnSpc>
                <a:spcPct val="60000"/>
              </a:lnSpc>
              <a:spcBef>
                <a:spcPts val="0"/>
              </a:spcBef>
              <a:spcAft>
                <a:spcPts val="0"/>
              </a:spcAft>
              <a:buNone/>
            </a:pPr>
            <a:r>
              <a:rPr b="1" lang="en-US" sz="1800">
                <a:solidFill>
                  <a:schemeClr val="lt1"/>
                </a:solidFill>
                <a:latin typeface="Courier New"/>
                <a:ea typeface="Courier New"/>
                <a:cs typeface="Courier New"/>
                <a:sym typeface="Courier New"/>
              </a:rPr>
              <a:t>……</a:t>
            </a:r>
            <a:endParaRPr/>
          </a:p>
          <a:p>
            <a:pPr indent="0" lvl="0" marL="0" marR="0" rtl="0" algn="l">
              <a:lnSpc>
                <a:spcPct val="60000"/>
              </a:lnSpc>
              <a:spcBef>
                <a:spcPts val="900"/>
              </a:spcBef>
              <a:spcAft>
                <a:spcPts val="0"/>
              </a:spcAft>
              <a:buNone/>
            </a:pPr>
            <a:r>
              <a:rPr b="1" lang="en-US" sz="1800">
                <a:solidFill>
                  <a:schemeClr val="lt1"/>
                </a:solidFill>
                <a:latin typeface="Courier New"/>
                <a:ea typeface="Courier New"/>
                <a:cs typeface="Courier New"/>
                <a:sym typeface="Courier New"/>
              </a:rPr>
              <a:t>.code</a:t>
            </a:r>
            <a:endParaRPr/>
          </a:p>
          <a:p>
            <a:pPr indent="0" lvl="0" marL="0" marR="0" rtl="0" algn="l">
              <a:lnSpc>
                <a:spcPct val="60000"/>
              </a:lnSpc>
              <a:spcBef>
                <a:spcPts val="900"/>
              </a:spcBef>
              <a:spcAft>
                <a:spcPts val="0"/>
              </a:spcAft>
              <a:buNone/>
            </a:pPr>
            <a:r>
              <a:rPr b="1" lang="en-US" sz="1800">
                <a:solidFill>
                  <a:schemeClr val="lt1"/>
                </a:solidFill>
                <a:latin typeface="Courier New"/>
                <a:ea typeface="Courier New"/>
                <a:cs typeface="Courier New"/>
                <a:sym typeface="Courier New"/>
              </a:rPr>
              <a:t>main PROC</a:t>
            </a:r>
            <a:endParaRPr/>
          </a:p>
          <a:p>
            <a:pPr indent="0" lvl="0" marL="0" marR="0" rtl="0" algn="l">
              <a:lnSpc>
                <a:spcPct val="60000"/>
              </a:lnSpc>
              <a:spcBef>
                <a:spcPts val="900"/>
              </a:spcBef>
              <a:spcAft>
                <a:spcPts val="0"/>
              </a:spcAft>
              <a:buNone/>
            </a:pPr>
            <a:r>
              <a:rPr b="1" lang="en-US" sz="1800">
                <a:solidFill>
                  <a:schemeClr val="lt1"/>
                </a:solidFill>
                <a:latin typeface="Courier New"/>
                <a:ea typeface="Courier New"/>
                <a:cs typeface="Courier New"/>
                <a:sym typeface="Courier New"/>
              </a:rPr>
              <a:t>	mov eax,10000h</a:t>
            </a:r>
            <a:endParaRPr/>
          </a:p>
          <a:p>
            <a:pPr indent="0" lvl="0" marL="0" marR="0" rtl="0" algn="l">
              <a:lnSpc>
                <a:spcPct val="60000"/>
              </a:lnSpc>
              <a:spcBef>
                <a:spcPts val="900"/>
              </a:spcBef>
              <a:spcAft>
                <a:spcPts val="0"/>
              </a:spcAft>
              <a:buNone/>
            </a:pPr>
            <a:r>
              <a:rPr b="1" lang="en-US" sz="1800">
                <a:solidFill>
                  <a:schemeClr val="lt1"/>
                </a:solidFill>
                <a:latin typeface="Courier New"/>
                <a:ea typeface="Courier New"/>
                <a:cs typeface="Courier New"/>
                <a:sym typeface="Courier New"/>
              </a:rPr>
              <a:t>	add eax,40000h</a:t>
            </a:r>
            <a:endParaRPr/>
          </a:p>
          <a:p>
            <a:pPr indent="0" lvl="0" marL="0" marR="0" rtl="0" algn="l">
              <a:lnSpc>
                <a:spcPct val="60000"/>
              </a:lnSpc>
              <a:spcBef>
                <a:spcPts val="900"/>
              </a:spcBef>
              <a:spcAft>
                <a:spcPts val="0"/>
              </a:spcAft>
              <a:buNone/>
            </a:pPr>
            <a:r>
              <a:rPr b="1" lang="en-US" sz="1800">
                <a:solidFill>
                  <a:schemeClr val="lt1"/>
                </a:solidFill>
                <a:latin typeface="Courier New"/>
                <a:ea typeface="Courier New"/>
                <a:cs typeface="Courier New"/>
                <a:sym typeface="Courier New"/>
              </a:rPr>
              <a:t>	sub eax,20000h</a:t>
            </a:r>
            <a:endParaRPr/>
          </a:p>
          <a:p>
            <a:pPr indent="0" lvl="0" marL="0" marR="0" rtl="0" algn="l">
              <a:lnSpc>
                <a:spcPct val="60000"/>
              </a:lnSpc>
              <a:spcBef>
                <a:spcPts val="900"/>
              </a:spcBef>
              <a:spcAft>
                <a:spcPts val="0"/>
              </a:spcAft>
              <a:buNone/>
            </a:pPr>
            <a:r>
              <a:rPr b="1" lang="en-US" sz="1800">
                <a:solidFill>
                  <a:schemeClr val="lt1"/>
                </a:solidFill>
                <a:latin typeface="Courier New"/>
                <a:ea typeface="Courier New"/>
                <a:cs typeface="Courier New"/>
                <a:sym typeface="Courier New"/>
              </a:rPr>
              <a:t>	call DumpRegs</a:t>
            </a:r>
            <a:endParaRPr b="1" sz="1800">
              <a:solidFill>
                <a:schemeClr val="lt1"/>
              </a:solidFill>
              <a:latin typeface="Courier New"/>
              <a:ea typeface="Courier New"/>
              <a:cs typeface="Courier New"/>
              <a:sym typeface="Courier New"/>
            </a:endParaRPr>
          </a:p>
          <a:p>
            <a:pPr indent="0" lvl="0" marL="0" marR="0" rtl="0" algn="l">
              <a:lnSpc>
                <a:spcPct val="60000"/>
              </a:lnSpc>
              <a:spcBef>
                <a:spcPts val="900"/>
              </a:spcBef>
              <a:spcAft>
                <a:spcPts val="0"/>
              </a:spcAft>
              <a:buNone/>
            </a:pPr>
            <a:r>
              <a:rPr b="1" lang="en-US" sz="1800">
                <a:solidFill>
                  <a:schemeClr val="lt1"/>
                </a:solidFill>
                <a:latin typeface="Courier New"/>
                <a:ea typeface="Courier New"/>
                <a:cs typeface="Courier New"/>
                <a:sym typeface="Courier New"/>
              </a:rPr>
              <a:t>	exit</a:t>
            </a:r>
            <a:endParaRPr/>
          </a:p>
          <a:p>
            <a:pPr indent="0" lvl="0" marL="0" marR="0" rtl="0" algn="l">
              <a:lnSpc>
                <a:spcPct val="60000"/>
              </a:lnSpc>
              <a:spcBef>
                <a:spcPts val="900"/>
              </a:spcBef>
              <a:spcAft>
                <a:spcPts val="0"/>
              </a:spcAft>
              <a:buNone/>
            </a:pPr>
            <a:r>
              <a:rPr b="1" lang="en-US" sz="1800">
                <a:solidFill>
                  <a:schemeClr val="lt1"/>
                </a:solidFill>
                <a:latin typeface="Courier New"/>
                <a:ea typeface="Courier New"/>
                <a:cs typeface="Courier New"/>
                <a:sym typeface="Courier New"/>
              </a:rPr>
              <a:t>main ENDP</a:t>
            </a:r>
            <a:endParaRPr/>
          </a:p>
          <a:p>
            <a:pPr indent="0" lvl="0" marL="0" marR="0" rtl="0" algn="l">
              <a:lnSpc>
                <a:spcPct val="60000"/>
              </a:lnSpc>
              <a:spcBef>
                <a:spcPts val="900"/>
              </a:spcBef>
              <a:spcAft>
                <a:spcPts val="0"/>
              </a:spcAft>
              <a:buNone/>
            </a:pPr>
            <a:r>
              <a:rPr b="1" lang="en-US" sz="1800">
                <a:solidFill>
                  <a:schemeClr val="lt1"/>
                </a:solidFill>
                <a:latin typeface="Courier New"/>
                <a:ea typeface="Courier New"/>
                <a:cs typeface="Courier New"/>
                <a:sym typeface="Courier New"/>
              </a:rPr>
              <a:t>END main</a:t>
            </a:r>
            <a:endParaRPr/>
          </a:p>
        </p:txBody>
      </p:sp>
      <p:sp>
        <p:nvSpPr>
          <p:cNvPr id="238" name="Google Shape;238;p17"/>
          <p:cNvSpPr/>
          <p:nvPr/>
        </p:nvSpPr>
        <p:spPr>
          <a:xfrm>
            <a:off x="600641" y="1693779"/>
            <a:ext cx="7848600" cy="433271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17"/>
          <p:cNvGrpSpPr/>
          <p:nvPr/>
        </p:nvGrpSpPr>
        <p:grpSpPr>
          <a:xfrm>
            <a:off x="4038601" y="1117591"/>
            <a:ext cx="4783742" cy="4706221"/>
            <a:chOff x="2683400" y="1524000"/>
            <a:chExt cx="4783742" cy="4469454"/>
          </a:xfrm>
        </p:grpSpPr>
        <p:sp>
          <p:nvSpPr>
            <p:cNvPr id="240" name="Google Shape;240;p17"/>
            <p:cNvSpPr/>
            <p:nvPr/>
          </p:nvSpPr>
          <p:spPr>
            <a:xfrm>
              <a:off x="2683400" y="1524000"/>
              <a:ext cx="4783742" cy="4469454"/>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onsolas"/>
                <a:ea typeface="Consolas"/>
                <a:cs typeface="Consolas"/>
                <a:sym typeface="Consolas"/>
              </a:endParaRPr>
            </a:p>
          </p:txBody>
        </p:sp>
        <p:sp>
          <p:nvSpPr>
            <p:cNvPr id="241" name="Google Shape;241;p17"/>
            <p:cNvSpPr txBox="1"/>
            <p:nvPr/>
          </p:nvSpPr>
          <p:spPr>
            <a:xfrm>
              <a:off x="2773087" y="2470745"/>
              <a:ext cx="2272512" cy="3457644"/>
            </a:xfrm>
            <a:prstGeom prst="rect">
              <a:avLst/>
            </a:prstGeom>
            <a:solidFill>
              <a:srgbClr val="FFFFFF"/>
            </a:solidFill>
            <a:ln cap="flat" cmpd="sng" w="9525">
              <a:solidFill>
                <a:srgbClr val="000000"/>
              </a:solidFill>
              <a:prstDash val="solid"/>
              <a:round/>
              <a:headEnd len="sm" w="sm" type="none"/>
              <a:tailEnd len="sm" w="sm" type="none"/>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Microsoft JhengHei"/>
                <a:buNone/>
              </a:pPr>
              <a:r>
                <a:rPr b="0" i="0" lang="en-US" sz="1400" u="none" cap="none" strike="noStrike">
                  <a:solidFill>
                    <a:srgbClr val="000000"/>
                  </a:solidFill>
                  <a:latin typeface="Microsoft JhengHei"/>
                  <a:ea typeface="Microsoft JhengHei"/>
                  <a:cs typeface="Microsoft JhengHei"/>
                  <a:sym typeface="Microsoft JhengHei"/>
                </a:rPr>
                <a:t>算術邏輯單元</a:t>
              </a:r>
              <a:endParaRPr b="0" i="0" sz="1400" u="none" cap="none" strike="noStrike">
                <a:solidFill>
                  <a:srgbClr val="000000"/>
                </a:solidFill>
                <a:latin typeface="Microsoft JhengHei"/>
                <a:ea typeface="Microsoft JhengHei"/>
                <a:cs typeface="Microsoft JhengHei"/>
                <a:sym typeface="Microsoft JhengHei"/>
              </a:endParaRPr>
            </a:p>
            <a:p>
              <a:pPr indent="0" lvl="0" marL="0" marR="0" rtl="0" algn="ctr">
                <a:lnSpc>
                  <a:spcPct val="100000"/>
                </a:lnSpc>
                <a:spcBef>
                  <a:spcPts val="0"/>
                </a:spcBef>
                <a:spcAft>
                  <a:spcPts val="0"/>
                </a:spcAft>
                <a:buClr>
                  <a:srgbClr val="000000"/>
                </a:buClr>
                <a:buSzPts val="1400"/>
                <a:buFont typeface="Consolas"/>
                <a:buNone/>
              </a:pPr>
              <a:r>
                <a:rPr b="0" i="0" lang="en-US" sz="1400" u="none" cap="none" strike="noStrike">
                  <a:solidFill>
                    <a:srgbClr val="000000"/>
                  </a:solidFill>
                  <a:latin typeface="Consolas"/>
                  <a:ea typeface="Consolas"/>
                  <a:cs typeface="Consolas"/>
                  <a:sym typeface="Consolas"/>
                </a:rPr>
                <a:t>(ALU)</a:t>
              </a:r>
              <a:endParaRPr b="0" i="0" sz="1400" u="none" cap="none" strike="noStrike">
                <a:solidFill>
                  <a:srgbClr val="000000"/>
                </a:solidFill>
                <a:latin typeface="Calibri"/>
                <a:ea typeface="Calibri"/>
                <a:cs typeface="Calibri"/>
                <a:sym typeface="Calibri"/>
              </a:endParaRPr>
            </a:p>
          </p:txBody>
        </p:sp>
        <p:sp>
          <p:nvSpPr>
            <p:cNvPr id="242" name="Google Shape;242;p17"/>
            <p:cNvSpPr txBox="1"/>
            <p:nvPr/>
          </p:nvSpPr>
          <p:spPr>
            <a:xfrm>
              <a:off x="3587301" y="2073524"/>
              <a:ext cx="3799681" cy="197804"/>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Consolas"/>
                <a:buNone/>
              </a:pPr>
              <a:r>
                <a:rPr b="0" i="0" lang="en-US" sz="1400" u="none" cap="none" strike="noStrike">
                  <a:solidFill>
                    <a:srgbClr val="000000"/>
                  </a:solidFill>
                  <a:latin typeface="Consolas"/>
                  <a:ea typeface="Consolas"/>
                  <a:cs typeface="Consolas"/>
                  <a:sym typeface="Consolas"/>
                </a:rPr>
                <a:t>System bus</a:t>
              </a:r>
              <a:endParaRPr b="0" i="0" sz="1400" u="none" cap="none" strike="noStrike">
                <a:solidFill>
                  <a:srgbClr val="000000"/>
                </a:solidFill>
                <a:latin typeface="PMingLiu"/>
                <a:ea typeface="PMingLiu"/>
                <a:cs typeface="PMingLiu"/>
                <a:sym typeface="PMingLiu"/>
              </a:endParaRPr>
            </a:p>
          </p:txBody>
        </p:sp>
        <p:sp>
          <p:nvSpPr>
            <p:cNvPr id="243" name="Google Shape;243;p17"/>
            <p:cNvSpPr txBox="1"/>
            <p:nvPr/>
          </p:nvSpPr>
          <p:spPr>
            <a:xfrm>
              <a:off x="3587301" y="1603362"/>
              <a:ext cx="3799681" cy="302058"/>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PMingLiu"/>
                <a:buNone/>
              </a:pPr>
              <a:r>
                <a:rPr b="0" i="0" lang="en-US" sz="1400" u="none" cap="none" strike="noStrike">
                  <a:solidFill>
                    <a:srgbClr val="000000"/>
                  </a:solidFill>
                  <a:latin typeface="PMingLiu"/>
                  <a:ea typeface="PMingLiu"/>
                  <a:cs typeface="PMingLiu"/>
                  <a:sym typeface="PMingLiu"/>
                </a:rPr>
                <a:t>控制單元 (</a:t>
              </a:r>
              <a:r>
                <a:rPr b="0" i="0" lang="en-US" sz="1400" u="none" cap="none" strike="noStrike">
                  <a:solidFill>
                    <a:srgbClr val="000000"/>
                  </a:solidFill>
                  <a:latin typeface="Consolas"/>
                  <a:ea typeface="Consolas"/>
                  <a:cs typeface="Consolas"/>
                  <a:sym typeface="Consolas"/>
                </a:rPr>
                <a:t>Control Unit)</a:t>
              </a:r>
              <a:endParaRPr b="0" i="0" sz="1400" u="none" cap="none" strike="noStrike">
                <a:solidFill>
                  <a:srgbClr val="000000"/>
                </a:solidFill>
                <a:latin typeface="PMingLiu"/>
                <a:ea typeface="PMingLiu"/>
                <a:cs typeface="PMingLiu"/>
                <a:sym typeface="PMingLiu"/>
              </a:endParaRPr>
            </a:p>
          </p:txBody>
        </p:sp>
        <p:sp>
          <p:nvSpPr>
            <p:cNvPr id="244" name="Google Shape;244;p17"/>
            <p:cNvSpPr txBox="1"/>
            <p:nvPr/>
          </p:nvSpPr>
          <p:spPr>
            <a:xfrm>
              <a:off x="5216982" y="2470745"/>
              <a:ext cx="2170000" cy="3457645"/>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onsolas"/>
                <a:buNone/>
              </a:pPr>
              <a:r>
                <a:rPr b="0" i="0" lang="en-US" sz="1400" u="none" cap="none" strike="noStrike">
                  <a:solidFill>
                    <a:srgbClr val="000000"/>
                  </a:solidFill>
                  <a:latin typeface="Consolas"/>
                  <a:ea typeface="Consolas"/>
                  <a:cs typeface="Consolas"/>
                  <a:sym typeface="Consolas"/>
                </a:rPr>
                <a:t>暫存器Register</a:t>
              </a:r>
              <a:endParaRPr b="0" i="0" sz="1400" u="none" cap="none" strike="noStrike">
                <a:solidFill>
                  <a:srgbClr val="000000"/>
                </a:solidFill>
                <a:latin typeface="PMingLiu"/>
                <a:ea typeface="PMingLiu"/>
                <a:cs typeface="PMingLiu"/>
                <a:sym typeface="PMingLiu"/>
              </a:endParaRPr>
            </a:p>
            <a:p>
              <a:pPr indent="0" lvl="0" marL="0" marR="0" rtl="0" algn="r">
                <a:lnSpc>
                  <a:spcPct val="100000"/>
                </a:lnSpc>
                <a:spcBef>
                  <a:spcPts val="0"/>
                </a:spcBef>
                <a:spcAft>
                  <a:spcPts val="0"/>
                </a:spcAft>
                <a:buClr>
                  <a:srgbClr val="000000"/>
                </a:buClr>
                <a:buSzPts val="1200"/>
                <a:buFont typeface="Consolas"/>
                <a:buNone/>
              </a:pPr>
              <a:r>
                <a:rPr b="0" i="0" lang="en-US" sz="1200" u="none" cap="none" strike="noStrike">
                  <a:solidFill>
                    <a:srgbClr val="000000"/>
                  </a:solidFill>
                  <a:latin typeface="Consolas"/>
                  <a:ea typeface="Consolas"/>
                  <a:cs typeface="Consolas"/>
                  <a:sym typeface="Consolas"/>
                </a:rPr>
                <a:t> </a:t>
              </a:r>
              <a:endParaRPr b="0" i="0" sz="1200" u="none" cap="none" strike="noStrike">
                <a:solidFill>
                  <a:srgbClr val="000000"/>
                </a:solidFill>
                <a:latin typeface="Calibri"/>
                <a:ea typeface="Calibri"/>
                <a:cs typeface="Calibri"/>
                <a:sym typeface="Calibri"/>
              </a:endParaRPr>
            </a:p>
          </p:txBody>
        </p:sp>
        <p:cxnSp>
          <p:nvCxnSpPr>
            <p:cNvPr id="245" name="Google Shape;245;p17"/>
            <p:cNvCxnSpPr>
              <a:stCxn id="241" idx="3"/>
              <a:endCxn id="244" idx="1"/>
            </p:cNvCxnSpPr>
            <p:nvPr/>
          </p:nvCxnSpPr>
          <p:spPr>
            <a:xfrm>
              <a:off x="5045599" y="4199567"/>
              <a:ext cx="171300" cy="0"/>
            </a:xfrm>
            <a:prstGeom prst="straightConnector1">
              <a:avLst/>
            </a:prstGeom>
            <a:noFill/>
            <a:ln cap="flat" cmpd="sng" w="9525">
              <a:solidFill>
                <a:srgbClr val="000000"/>
              </a:solidFill>
              <a:prstDash val="solid"/>
              <a:round/>
              <a:headEnd len="med" w="med" type="triangle"/>
              <a:tailEnd len="med" w="med" type="triangle"/>
            </a:ln>
          </p:spPr>
        </p:cxnSp>
        <p:cxnSp>
          <p:nvCxnSpPr>
            <p:cNvPr id="246" name="Google Shape;246;p17"/>
            <p:cNvCxnSpPr>
              <a:stCxn id="244" idx="0"/>
              <a:endCxn id="242" idx="2"/>
            </p:cNvCxnSpPr>
            <p:nvPr/>
          </p:nvCxnSpPr>
          <p:spPr>
            <a:xfrm flipH="1" rot="5400000">
              <a:off x="5794832" y="1963595"/>
              <a:ext cx="199500" cy="814800"/>
            </a:xfrm>
            <a:prstGeom prst="bentConnector3">
              <a:avLst>
                <a:gd fmla="val -122177" name="adj1"/>
              </a:avLst>
            </a:prstGeom>
            <a:noFill/>
            <a:ln cap="flat" cmpd="sng" w="9525">
              <a:solidFill>
                <a:srgbClr val="000000"/>
              </a:solidFill>
              <a:prstDash val="solid"/>
              <a:round/>
              <a:headEnd len="med" w="med" type="triangle"/>
              <a:tailEnd len="med" w="med" type="triangle"/>
            </a:ln>
          </p:spPr>
        </p:cxnSp>
        <p:cxnSp>
          <p:nvCxnSpPr>
            <p:cNvPr id="247" name="Google Shape;247;p17"/>
            <p:cNvCxnSpPr>
              <a:stCxn id="243" idx="2"/>
              <a:endCxn id="242" idx="0"/>
            </p:cNvCxnSpPr>
            <p:nvPr/>
          </p:nvCxnSpPr>
          <p:spPr>
            <a:xfrm>
              <a:off x="5487142" y="1905420"/>
              <a:ext cx="0" cy="168000"/>
            </a:xfrm>
            <a:prstGeom prst="straightConnector1">
              <a:avLst/>
            </a:prstGeom>
            <a:noFill/>
            <a:ln cap="flat" cmpd="sng" w="9525">
              <a:solidFill>
                <a:srgbClr val="000000"/>
              </a:solidFill>
              <a:prstDash val="solid"/>
              <a:round/>
              <a:headEnd len="med" w="med" type="triangle"/>
              <a:tailEnd len="med" w="med" type="triangle"/>
            </a:ln>
          </p:spPr>
        </p:cxnSp>
        <p:sp>
          <p:nvSpPr>
            <p:cNvPr id="248" name="Google Shape;248;p17"/>
            <p:cNvSpPr txBox="1"/>
            <p:nvPr/>
          </p:nvSpPr>
          <p:spPr>
            <a:xfrm>
              <a:off x="2828945" y="1572370"/>
              <a:ext cx="583464" cy="3640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onsolas"/>
                <a:buNone/>
              </a:pPr>
              <a:r>
                <a:rPr b="0" i="0" lang="en-US" sz="1800" u="none" cap="none" strike="noStrike">
                  <a:solidFill>
                    <a:srgbClr val="000000"/>
                  </a:solidFill>
                  <a:latin typeface="Consolas"/>
                  <a:ea typeface="Consolas"/>
                  <a:cs typeface="Consolas"/>
                  <a:sym typeface="Consolas"/>
                </a:rPr>
                <a:t>CPU</a:t>
              </a:r>
              <a:endParaRPr b="0" i="0" sz="1800" u="none" cap="none" strike="noStrike">
                <a:solidFill>
                  <a:srgbClr val="000000"/>
                </a:solidFill>
                <a:latin typeface="PMingLiu"/>
                <a:ea typeface="PMingLiu"/>
                <a:cs typeface="PMingLiu"/>
                <a:sym typeface="PMingLiu"/>
              </a:endParaRPr>
            </a:p>
          </p:txBody>
        </p:sp>
      </p:grpSp>
      <p:sp>
        <p:nvSpPr>
          <p:cNvPr id="249" name="Google Shape;249;p17"/>
          <p:cNvSpPr txBox="1"/>
          <p:nvPr/>
        </p:nvSpPr>
        <p:spPr>
          <a:xfrm>
            <a:off x="7010400" y="3459621"/>
            <a:ext cx="1300558" cy="415498"/>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100">
                <a:solidFill>
                  <a:schemeClr val="dk1"/>
                </a:solidFill>
                <a:latin typeface="Arial"/>
                <a:ea typeface="Arial"/>
                <a:cs typeface="Arial"/>
                <a:sym typeface="Arial"/>
              </a:rPr>
              <a:t>10000h</a:t>
            </a:r>
            <a:endParaRPr sz="2100">
              <a:solidFill>
                <a:schemeClr val="dk1"/>
              </a:solidFill>
              <a:latin typeface="Arial"/>
              <a:ea typeface="Arial"/>
              <a:cs typeface="Arial"/>
              <a:sym typeface="Arial"/>
            </a:endParaRPr>
          </a:p>
        </p:txBody>
      </p:sp>
      <p:sp>
        <p:nvSpPr>
          <p:cNvPr id="250" name="Google Shape;250;p17"/>
          <p:cNvSpPr txBox="1"/>
          <p:nvPr/>
        </p:nvSpPr>
        <p:spPr>
          <a:xfrm>
            <a:off x="4170956" y="2834769"/>
            <a:ext cx="1079142" cy="41549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chemeClr val="dk1"/>
                </a:solidFill>
                <a:latin typeface="Arial"/>
                <a:ea typeface="Arial"/>
                <a:cs typeface="Arial"/>
                <a:sym typeface="Arial"/>
              </a:rPr>
              <a:t>40000h</a:t>
            </a:r>
            <a:endParaRPr sz="2100">
              <a:solidFill>
                <a:schemeClr val="dk1"/>
              </a:solidFill>
              <a:latin typeface="Arial"/>
              <a:ea typeface="Arial"/>
              <a:cs typeface="Arial"/>
              <a:sym typeface="Arial"/>
            </a:endParaRPr>
          </a:p>
        </p:txBody>
      </p:sp>
      <p:sp>
        <p:nvSpPr>
          <p:cNvPr id="251" name="Google Shape;251;p17"/>
          <p:cNvSpPr txBox="1"/>
          <p:nvPr/>
        </p:nvSpPr>
        <p:spPr>
          <a:xfrm>
            <a:off x="5226614" y="2844287"/>
            <a:ext cx="1174186" cy="41549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chemeClr val="dk1"/>
                </a:solidFill>
                <a:latin typeface="Arial"/>
                <a:ea typeface="Arial"/>
                <a:cs typeface="Arial"/>
                <a:sym typeface="Arial"/>
              </a:rPr>
              <a:t>10000h</a:t>
            </a:r>
            <a:endParaRPr sz="2100">
              <a:solidFill>
                <a:schemeClr val="dk1"/>
              </a:solidFill>
              <a:latin typeface="Arial"/>
              <a:ea typeface="Arial"/>
              <a:cs typeface="Arial"/>
              <a:sym typeface="Arial"/>
            </a:endParaRPr>
          </a:p>
        </p:txBody>
      </p:sp>
      <p:cxnSp>
        <p:nvCxnSpPr>
          <p:cNvPr id="252" name="Google Shape;252;p17"/>
          <p:cNvCxnSpPr/>
          <p:nvPr/>
        </p:nvCxnSpPr>
        <p:spPr>
          <a:xfrm flipH="1" rot="5400000">
            <a:off x="5729550" y="3182886"/>
            <a:ext cx="428100" cy="152400"/>
          </a:xfrm>
          <a:prstGeom prst="bentConnector3">
            <a:avLst>
              <a:gd fmla="val 50000" name="adj1"/>
            </a:avLst>
          </a:prstGeom>
          <a:solidFill>
            <a:schemeClr val="accent1"/>
          </a:solidFill>
          <a:ln>
            <a:noFill/>
          </a:ln>
        </p:spPr>
      </p:cxnSp>
      <p:cxnSp>
        <p:nvCxnSpPr>
          <p:cNvPr id="253" name="Google Shape;253;p17"/>
          <p:cNvCxnSpPr/>
          <p:nvPr/>
        </p:nvCxnSpPr>
        <p:spPr>
          <a:xfrm rot="-5400000">
            <a:off x="6752051" y="3364852"/>
            <a:ext cx="211800" cy="12600"/>
          </a:xfrm>
          <a:prstGeom prst="bentConnector3">
            <a:avLst>
              <a:gd fmla="val 50000" name="adj1"/>
            </a:avLst>
          </a:prstGeom>
          <a:solidFill>
            <a:schemeClr val="accent1"/>
          </a:solidFill>
          <a:ln>
            <a:noFill/>
          </a:ln>
        </p:spPr>
      </p:cxnSp>
      <p:sp>
        <p:nvSpPr>
          <p:cNvPr id="254" name="Google Shape;254;p17"/>
          <p:cNvSpPr/>
          <p:nvPr/>
        </p:nvSpPr>
        <p:spPr>
          <a:xfrm>
            <a:off x="4969876" y="3250865"/>
            <a:ext cx="563508" cy="559463"/>
          </a:xfrm>
          <a:prstGeom prst="mathPlus">
            <a:avLst>
              <a:gd fmla="val 23520" name="adj1"/>
            </a:avLst>
          </a:prstGeom>
          <a:solidFill>
            <a:srgbClr val="FFC000"/>
          </a:solid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chemeClr val="lt1"/>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255" name="Google Shape;255;p17"/>
          <p:cNvSpPr/>
          <p:nvPr/>
        </p:nvSpPr>
        <p:spPr>
          <a:xfrm>
            <a:off x="5004890" y="3886200"/>
            <a:ext cx="493479" cy="457200"/>
          </a:xfrm>
          <a:prstGeom prst="downArrow">
            <a:avLst>
              <a:gd fmla="val 50000" name="adj1"/>
              <a:gd fmla="val 50000" name="adj2"/>
            </a:avLst>
          </a:prstGeom>
          <a:solidFill>
            <a:srgbClr val="FFC000"/>
          </a:solid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chemeClr val="lt1"/>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256" name="Google Shape;256;p17"/>
          <p:cNvSpPr txBox="1"/>
          <p:nvPr/>
        </p:nvSpPr>
        <p:spPr>
          <a:xfrm>
            <a:off x="4712058" y="4377186"/>
            <a:ext cx="1079142" cy="41549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chemeClr val="dk1"/>
                </a:solidFill>
                <a:latin typeface="Arial"/>
                <a:ea typeface="Arial"/>
                <a:cs typeface="Arial"/>
                <a:sym typeface="Arial"/>
              </a:rPr>
              <a:t>50000h</a:t>
            </a:r>
            <a:endParaRPr sz="2100">
              <a:solidFill>
                <a:schemeClr val="dk1"/>
              </a:solidFill>
              <a:latin typeface="Arial"/>
              <a:ea typeface="Arial"/>
              <a:cs typeface="Arial"/>
              <a:sym typeface="Arial"/>
            </a:endParaRPr>
          </a:p>
        </p:txBody>
      </p:sp>
      <p:sp>
        <p:nvSpPr>
          <p:cNvPr id="257" name="Google Shape;257;p17"/>
          <p:cNvSpPr txBox="1"/>
          <p:nvPr/>
        </p:nvSpPr>
        <p:spPr>
          <a:xfrm>
            <a:off x="7010400" y="3459621"/>
            <a:ext cx="1300559" cy="415498"/>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100">
                <a:solidFill>
                  <a:schemeClr val="dk1"/>
                </a:solidFill>
                <a:latin typeface="Arial"/>
                <a:ea typeface="Arial"/>
                <a:cs typeface="Arial"/>
                <a:sym typeface="Arial"/>
              </a:rPr>
              <a:t>50000h</a:t>
            </a:r>
            <a:endParaRPr sz="2100">
              <a:solidFill>
                <a:schemeClr val="dk1"/>
              </a:solidFill>
              <a:latin typeface="Arial"/>
              <a:ea typeface="Arial"/>
              <a:cs typeface="Arial"/>
              <a:sym typeface="Arial"/>
            </a:endParaRPr>
          </a:p>
        </p:txBody>
      </p:sp>
      <p:sp>
        <p:nvSpPr>
          <p:cNvPr id="258" name="Google Shape;258;p17"/>
          <p:cNvSpPr txBox="1"/>
          <p:nvPr/>
        </p:nvSpPr>
        <p:spPr>
          <a:xfrm>
            <a:off x="7238462" y="3075865"/>
            <a:ext cx="723275"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chemeClr val="dk1"/>
                </a:solidFill>
                <a:latin typeface="Arial"/>
                <a:ea typeface="Arial"/>
                <a:cs typeface="Arial"/>
                <a:sym typeface="Arial"/>
              </a:rPr>
              <a:t>EAX</a:t>
            </a:r>
            <a:endParaRPr sz="2100">
              <a:solidFill>
                <a:schemeClr val="dk1"/>
              </a:solidFill>
              <a:latin typeface="Arial"/>
              <a:ea typeface="Arial"/>
              <a:cs typeface="Arial"/>
              <a:sym typeface="Arial"/>
            </a:endParaRPr>
          </a:p>
        </p:txBody>
      </p:sp>
      <p:sp>
        <p:nvSpPr>
          <p:cNvPr id="259" name="Google Shape;259;p17"/>
          <p:cNvSpPr txBox="1"/>
          <p:nvPr/>
        </p:nvSpPr>
        <p:spPr>
          <a:xfrm>
            <a:off x="4170956" y="2834769"/>
            <a:ext cx="1079142" cy="41549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chemeClr val="dk1"/>
                </a:solidFill>
                <a:latin typeface="Arial"/>
                <a:ea typeface="Arial"/>
                <a:cs typeface="Arial"/>
                <a:sym typeface="Arial"/>
              </a:rPr>
              <a:t>20000h</a:t>
            </a:r>
            <a:endParaRPr sz="2100">
              <a:solidFill>
                <a:schemeClr val="dk1"/>
              </a:solidFill>
              <a:latin typeface="Arial"/>
              <a:ea typeface="Arial"/>
              <a:cs typeface="Arial"/>
              <a:sym typeface="Arial"/>
            </a:endParaRPr>
          </a:p>
        </p:txBody>
      </p:sp>
      <p:sp>
        <p:nvSpPr>
          <p:cNvPr id="260" name="Google Shape;260;p17"/>
          <p:cNvSpPr txBox="1"/>
          <p:nvPr/>
        </p:nvSpPr>
        <p:spPr>
          <a:xfrm>
            <a:off x="5226614" y="2844287"/>
            <a:ext cx="1174186" cy="41549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chemeClr val="dk1"/>
                </a:solidFill>
                <a:latin typeface="Arial"/>
                <a:ea typeface="Arial"/>
                <a:cs typeface="Arial"/>
                <a:sym typeface="Arial"/>
              </a:rPr>
              <a:t>50000h</a:t>
            </a:r>
            <a:endParaRPr sz="2100">
              <a:solidFill>
                <a:schemeClr val="dk1"/>
              </a:solidFill>
              <a:latin typeface="Arial"/>
              <a:ea typeface="Arial"/>
              <a:cs typeface="Arial"/>
              <a:sym typeface="Arial"/>
            </a:endParaRPr>
          </a:p>
        </p:txBody>
      </p:sp>
      <p:cxnSp>
        <p:nvCxnSpPr>
          <p:cNvPr id="261" name="Google Shape;261;p17"/>
          <p:cNvCxnSpPr/>
          <p:nvPr/>
        </p:nvCxnSpPr>
        <p:spPr>
          <a:xfrm rot="10800000">
            <a:off x="6248462" y="3051934"/>
            <a:ext cx="990000" cy="407700"/>
          </a:xfrm>
          <a:prstGeom prst="bentConnector3">
            <a:avLst>
              <a:gd fmla="val -2776" name="adj1"/>
            </a:avLst>
          </a:prstGeom>
          <a:noFill/>
          <a:ln cap="flat" cmpd="sng" w="38100">
            <a:solidFill>
              <a:srgbClr val="FFAE0C"/>
            </a:solidFill>
            <a:prstDash val="solid"/>
            <a:round/>
            <a:headEnd len="sm" w="sm" type="none"/>
            <a:tailEnd len="med" w="med" type="stealth"/>
          </a:ln>
        </p:spPr>
      </p:cxnSp>
      <p:sp>
        <p:nvSpPr>
          <p:cNvPr id="262" name="Google Shape;262;p17"/>
          <p:cNvSpPr/>
          <p:nvPr/>
        </p:nvSpPr>
        <p:spPr>
          <a:xfrm>
            <a:off x="4979136" y="3238365"/>
            <a:ext cx="583464" cy="609870"/>
          </a:xfrm>
          <a:prstGeom prst="mathMinus">
            <a:avLst>
              <a:gd fmla="val 23520" name="adj1"/>
            </a:avLst>
          </a:prstGeom>
          <a:solidFill>
            <a:srgbClr val="83A2FF"/>
          </a:solid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chemeClr val="lt1"/>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263" name="Google Shape;263;p17"/>
          <p:cNvSpPr txBox="1"/>
          <p:nvPr/>
        </p:nvSpPr>
        <p:spPr>
          <a:xfrm>
            <a:off x="4712058" y="4377186"/>
            <a:ext cx="1079142" cy="41549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chemeClr val="dk1"/>
                </a:solidFill>
                <a:latin typeface="Arial"/>
                <a:ea typeface="Arial"/>
                <a:cs typeface="Arial"/>
                <a:sym typeface="Arial"/>
              </a:rPr>
              <a:t>30000h</a:t>
            </a:r>
            <a:endParaRPr sz="2100">
              <a:solidFill>
                <a:schemeClr val="dk1"/>
              </a:solidFill>
              <a:latin typeface="Arial"/>
              <a:ea typeface="Arial"/>
              <a:cs typeface="Arial"/>
              <a:sym typeface="Arial"/>
            </a:endParaRPr>
          </a:p>
        </p:txBody>
      </p:sp>
      <p:cxnSp>
        <p:nvCxnSpPr>
          <p:cNvPr id="264" name="Google Shape;264;p17"/>
          <p:cNvCxnSpPr>
            <a:stCxn id="256" idx="3"/>
            <a:endCxn id="257" idx="2"/>
          </p:cNvCxnSpPr>
          <p:nvPr/>
        </p:nvCxnSpPr>
        <p:spPr>
          <a:xfrm flipH="1" rot="10800000">
            <a:off x="5791200" y="3875135"/>
            <a:ext cx="1869600" cy="709800"/>
          </a:xfrm>
          <a:prstGeom prst="bentConnector2">
            <a:avLst/>
          </a:prstGeom>
          <a:solidFill>
            <a:schemeClr val="accent1"/>
          </a:solidFill>
          <a:ln cap="flat" cmpd="sng" w="38100">
            <a:solidFill>
              <a:srgbClr val="FFC000"/>
            </a:solidFill>
            <a:prstDash val="solid"/>
            <a:round/>
            <a:headEnd len="sm" w="sm" type="none"/>
            <a:tailEnd len="med" w="med" type="stealth"/>
          </a:ln>
        </p:spPr>
      </p:cxnSp>
      <p:sp>
        <p:nvSpPr>
          <p:cNvPr id="265" name="Google Shape;265;p17"/>
          <p:cNvSpPr txBox="1"/>
          <p:nvPr/>
        </p:nvSpPr>
        <p:spPr>
          <a:xfrm>
            <a:off x="7010400" y="3459621"/>
            <a:ext cx="1300559" cy="415498"/>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100">
                <a:solidFill>
                  <a:schemeClr val="dk1"/>
                </a:solidFill>
                <a:latin typeface="Arial"/>
                <a:ea typeface="Arial"/>
                <a:cs typeface="Arial"/>
                <a:sym typeface="Arial"/>
              </a:rPr>
              <a:t>30000h</a:t>
            </a:r>
            <a:endParaRPr sz="21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61"/>
                                        </p:tgtEl>
                                      </p:cBhvr>
                                    </p:animEffect>
                                    <p:set>
                                      <p:cBhvr>
                                        <p:cTn dur="1" fill="hold">
                                          <p:stCondLst>
                                            <p:cond delay="500"/>
                                          </p:stCondLst>
                                        </p:cTn>
                                        <p:tgtEl>
                                          <p:spTgt spid="26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51"/>
                                        </p:tgtEl>
                                      </p:cBhvr>
                                    </p:animEffect>
                                    <p:set>
                                      <p:cBhvr>
                                        <p:cTn dur="1" fill="hold">
                                          <p:stCondLst>
                                            <p:cond delay="1000"/>
                                          </p:stCondLst>
                                        </p:cTn>
                                        <p:tgtEl>
                                          <p:spTgt spid="25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50"/>
                                        </p:tgtEl>
                                      </p:cBhvr>
                                    </p:animEffect>
                                    <p:set>
                                      <p:cBhvr>
                                        <p:cTn dur="1" fill="hold">
                                          <p:stCondLst>
                                            <p:cond delay="1000"/>
                                          </p:stCondLst>
                                        </p:cTn>
                                        <p:tgtEl>
                                          <p:spTgt spid="250"/>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54"/>
                                        </p:tgtEl>
                                      </p:cBhvr>
                                    </p:animEffect>
                                    <p:set>
                                      <p:cBhvr>
                                        <p:cTn dur="1" fill="hold">
                                          <p:stCondLst>
                                            <p:cond delay="500"/>
                                          </p:stCondLst>
                                        </p:cTn>
                                        <p:tgtEl>
                                          <p:spTgt spid="25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55"/>
                                        </p:tgtEl>
                                      </p:cBhvr>
                                    </p:animEffect>
                                    <p:set>
                                      <p:cBhvr>
                                        <p:cTn dur="1" fill="hold">
                                          <p:stCondLst>
                                            <p:cond delay="500"/>
                                          </p:stCondLst>
                                        </p:cTn>
                                        <p:tgtEl>
                                          <p:spTgt spid="25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56"/>
                                        </p:tgtEl>
                                      </p:cBhvr>
                                    </p:animEffect>
                                    <p:set>
                                      <p:cBhvr>
                                        <p:cTn dur="1" fill="hold">
                                          <p:stCondLst>
                                            <p:cond delay="500"/>
                                          </p:stCondLst>
                                        </p:cTn>
                                        <p:tgtEl>
                                          <p:spTgt spid="25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64"/>
                                        </p:tgtEl>
                                      </p:cBhvr>
                                    </p:animEffect>
                                    <p:set>
                                      <p:cBhvr>
                                        <p:cTn dur="1" fill="hold">
                                          <p:stCondLst>
                                            <p:cond delay="500"/>
                                          </p:stCondLst>
                                        </p:cTn>
                                        <p:tgtEl>
                                          <p:spTgt spid="26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61"/>
                                        </p:tgtEl>
                                      </p:cBhvr>
                                    </p:animEffect>
                                    <p:set>
                                      <p:cBhvr>
                                        <p:cTn dur="1" fill="hold">
                                          <p:stCondLst>
                                            <p:cond delay="500"/>
                                          </p:stCondLst>
                                        </p:cTn>
                                        <p:tgtEl>
                                          <p:spTgt spid="26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60"/>
                                        </p:tgtEl>
                                      </p:cBhvr>
                                    </p:animEffect>
                                    <p:set>
                                      <p:cBhvr>
                                        <p:cTn dur="1" fill="hold">
                                          <p:stCondLst>
                                            <p:cond delay="1000"/>
                                          </p:stCondLst>
                                        </p:cTn>
                                        <p:tgtEl>
                                          <p:spTgt spid="26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59"/>
                                        </p:tgtEl>
                                      </p:cBhvr>
                                    </p:animEffect>
                                    <p:set>
                                      <p:cBhvr>
                                        <p:cTn dur="1" fill="hold">
                                          <p:stCondLst>
                                            <p:cond delay="1000"/>
                                          </p:stCondLst>
                                        </p:cTn>
                                        <p:tgtEl>
                                          <p:spTgt spid="259"/>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55"/>
                                        </p:tgtEl>
                                      </p:cBhvr>
                                    </p:animEffect>
                                    <p:set>
                                      <p:cBhvr>
                                        <p:cTn dur="1" fill="hold">
                                          <p:stCondLst>
                                            <p:cond delay="500"/>
                                          </p:stCondLst>
                                        </p:cTn>
                                        <p:tgtEl>
                                          <p:spTgt spid="25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62"/>
                                        </p:tgtEl>
                                      </p:cBhvr>
                                    </p:animEffect>
                                    <p:set>
                                      <p:cBhvr>
                                        <p:cTn dur="1" fill="hold">
                                          <p:stCondLst>
                                            <p:cond delay="500"/>
                                          </p:stCondLst>
                                        </p:cTn>
                                        <p:tgtEl>
                                          <p:spTgt spid="26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500"/>
                                        <p:tgtEl>
                                          <p:spTgt spid="263"/>
                                        </p:tgtEl>
                                      </p:cBhvr>
                                    </p:animEffect>
                                    <p:set>
                                      <p:cBhvr>
                                        <p:cTn dur="1" fill="hold">
                                          <p:stCondLst>
                                            <p:cond delay="500"/>
                                          </p:stCondLst>
                                        </p:cTn>
                                        <p:tgtEl>
                                          <p:spTgt spid="26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64"/>
                                        </p:tgtEl>
                                      </p:cBhvr>
                                    </p:animEffect>
                                    <p:set>
                                      <p:cBhvr>
                                        <p:cTn dur="1" fill="hold">
                                          <p:stCondLst>
                                            <p:cond delay="500"/>
                                          </p:stCondLst>
                                        </p:cTn>
                                        <p:tgtEl>
                                          <p:spTgt spid="26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8"/>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271" name="Google Shape;271;p18"/>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272" name="Google Shape;272;p18"/>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Example Output</a:t>
            </a:r>
            <a:endParaRPr/>
          </a:p>
        </p:txBody>
      </p:sp>
      <p:sp>
        <p:nvSpPr>
          <p:cNvPr id="273" name="Google Shape;273;p18"/>
          <p:cNvSpPr txBox="1"/>
          <p:nvPr/>
        </p:nvSpPr>
        <p:spPr>
          <a:xfrm>
            <a:off x="1143000" y="1371600"/>
            <a:ext cx="6705600" cy="661988"/>
          </a:xfrm>
          <a:prstGeom prst="rect">
            <a:avLst/>
          </a:prstGeom>
          <a:noFill/>
          <a:ln>
            <a:noFill/>
          </a:ln>
        </p:spPr>
        <p:txBody>
          <a:bodyPr anchorCtr="0" anchor="t" bIns="137150" lIns="91425" spcFirstLastPara="1" rIns="91425" wrap="square" tIns="137150">
            <a:spAutoFit/>
          </a:bodyPr>
          <a:lstStyle/>
          <a:p>
            <a:pPr indent="0" lvl="0" marL="0" marR="0" rtl="0" algn="ctr">
              <a:spcBef>
                <a:spcPts val="0"/>
              </a:spcBef>
              <a:spcAft>
                <a:spcPts val="0"/>
              </a:spcAft>
              <a:buNone/>
            </a:pPr>
            <a:r>
              <a:rPr lang="en-US" sz="2500">
                <a:solidFill>
                  <a:schemeClr val="lt1"/>
                </a:solidFill>
                <a:latin typeface="Arial"/>
                <a:ea typeface="Arial"/>
                <a:cs typeface="Arial"/>
                <a:sym typeface="Arial"/>
              </a:rPr>
              <a:t>Showing registers and flags in the debugger:</a:t>
            </a:r>
            <a:endParaRPr/>
          </a:p>
        </p:txBody>
      </p:sp>
      <p:sp>
        <p:nvSpPr>
          <p:cNvPr id="274" name="Google Shape;274;p18"/>
          <p:cNvSpPr txBox="1"/>
          <p:nvPr/>
        </p:nvSpPr>
        <p:spPr>
          <a:xfrm>
            <a:off x="762000" y="2286000"/>
            <a:ext cx="7467600" cy="1295400"/>
          </a:xfrm>
          <a:prstGeom prst="rect">
            <a:avLst/>
          </a:prstGeom>
          <a:noFill/>
          <a:ln cap="flat" cmpd="sng" w="9525">
            <a:solidFill>
              <a:schemeClr val="lt1"/>
            </a:solidFill>
            <a:prstDash val="solid"/>
            <a:miter lim="800000"/>
            <a:headEnd len="sm" w="sm" type="none"/>
            <a:tailEnd len="sm" w="sm" type="none"/>
          </a:ln>
        </p:spPr>
        <p:txBody>
          <a:bodyPr anchorCtr="0" anchor="t" bIns="228600" lIns="91425" spcFirstLastPara="1" rIns="91425" wrap="square" tIns="228600">
            <a:noAutofit/>
          </a:bodyPr>
          <a:lstStyle/>
          <a:p>
            <a:pPr indent="0" lvl="0" marL="0" marR="0" rtl="0" algn="l">
              <a:lnSpc>
                <a:spcPct val="80000"/>
              </a:lnSpc>
              <a:spcBef>
                <a:spcPts val="0"/>
              </a:spcBef>
              <a:spcAft>
                <a:spcPts val="0"/>
              </a:spcAft>
              <a:buNone/>
            </a:pPr>
            <a:r>
              <a:rPr b="1" lang="en-US" sz="1700">
                <a:solidFill>
                  <a:schemeClr val="lt2"/>
                </a:solidFill>
                <a:latin typeface="Courier New"/>
                <a:ea typeface="Courier New"/>
                <a:cs typeface="Courier New"/>
                <a:sym typeface="Courier New"/>
              </a:rPr>
              <a:t>EAX=00030000</a:t>
            </a:r>
            <a:r>
              <a:rPr b="1" lang="en-US" sz="1700">
                <a:solidFill>
                  <a:schemeClr val="lt1"/>
                </a:solidFill>
                <a:latin typeface="Courier New"/>
                <a:ea typeface="Courier New"/>
                <a:cs typeface="Courier New"/>
                <a:sym typeface="Courier New"/>
              </a:rPr>
              <a:t>  EBX=7FFDF000  ECX=00000101  EDX=FFFFFFFF</a:t>
            </a:r>
            <a:endParaRPr/>
          </a:p>
          <a:p>
            <a:pPr indent="0" lvl="0" marL="0" marR="0" rtl="0" algn="l">
              <a:lnSpc>
                <a:spcPct val="80000"/>
              </a:lnSpc>
              <a:spcBef>
                <a:spcPts val="850"/>
              </a:spcBef>
              <a:spcAft>
                <a:spcPts val="0"/>
              </a:spcAft>
              <a:buNone/>
            </a:pPr>
            <a:r>
              <a:rPr b="1" lang="en-US" sz="1700">
                <a:solidFill>
                  <a:schemeClr val="lt1"/>
                </a:solidFill>
                <a:latin typeface="Courier New"/>
                <a:ea typeface="Courier New"/>
                <a:cs typeface="Courier New"/>
                <a:sym typeface="Courier New"/>
              </a:rPr>
              <a:t>ESI=00000000  EDI=00000000  EBP=0012FFF0  ESP=0012FFC4</a:t>
            </a:r>
            <a:endParaRPr/>
          </a:p>
          <a:p>
            <a:pPr indent="0" lvl="0" marL="0" marR="0" rtl="0" algn="l">
              <a:lnSpc>
                <a:spcPct val="80000"/>
              </a:lnSpc>
              <a:spcBef>
                <a:spcPts val="850"/>
              </a:spcBef>
              <a:spcAft>
                <a:spcPts val="0"/>
              </a:spcAft>
              <a:buNone/>
            </a:pPr>
            <a:r>
              <a:rPr b="1" lang="en-US" sz="1700">
                <a:solidFill>
                  <a:schemeClr val="lt1"/>
                </a:solidFill>
                <a:latin typeface="Courier New"/>
                <a:ea typeface="Courier New"/>
                <a:cs typeface="Courier New"/>
                <a:sym typeface="Courier New"/>
              </a:rPr>
              <a:t>EIP=00401024  EFL=00000206  CF=0  SF=0  ZF=0  OF=0</a:t>
            </a:r>
            <a:endParaRPr/>
          </a:p>
          <a:p>
            <a:pPr indent="0" lvl="0" marL="0" marR="0" rtl="0" algn="l">
              <a:spcBef>
                <a:spcPts val="850"/>
              </a:spcBef>
              <a:spcAft>
                <a:spcPts val="0"/>
              </a:spcAft>
              <a:buNone/>
            </a:pPr>
            <a:r>
              <a:t/>
            </a:r>
            <a:endParaRPr b="1" sz="1700">
              <a:solidFill>
                <a:schemeClr val="lt1"/>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9"/>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280" name="Google Shape;280;p19"/>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281" name="Google Shape;281;p19"/>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Suggested Coding Standards</a:t>
            </a:r>
            <a:r>
              <a:rPr lang="en-US" sz="2400"/>
              <a:t>  (1 of 3)</a:t>
            </a:r>
            <a:endParaRPr/>
          </a:p>
        </p:txBody>
      </p:sp>
      <p:sp>
        <p:nvSpPr>
          <p:cNvPr id="282" name="Google Shape;282;p19"/>
          <p:cNvSpPr txBox="1"/>
          <p:nvPr>
            <p:ph idx="1" type="body"/>
          </p:nvPr>
        </p:nvSpPr>
        <p:spPr>
          <a:xfrm>
            <a:off x="990600" y="1219200"/>
            <a:ext cx="7543800" cy="4343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Some approaches to capitalization</a:t>
            </a:r>
            <a:endParaRPr/>
          </a:p>
          <a:p>
            <a:pPr indent="-285750" lvl="1" marL="742950" rtl="0" algn="l">
              <a:spcBef>
                <a:spcPts val="440"/>
              </a:spcBef>
              <a:spcAft>
                <a:spcPts val="0"/>
              </a:spcAft>
              <a:buSzPts val="2200"/>
              <a:buFont typeface="Arial"/>
              <a:buChar char="•"/>
            </a:pPr>
            <a:r>
              <a:rPr lang="en-US">
                <a:solidFill>
                  <a:srgbClr val="A5A5A5"/>
                </a:solidFill>
              </a:rPr>
              <a:t>capitalize nothing</a:t>
            </a:r>
            <a:endParaRPr/>
          </a:p>
          <a:p>
            <a:pPr indent="-285750" lvl="1" marL="742950" rtl="0" algn="l">
              <a:spcBef>
                <a:spcPts val="440"/>
              </a:spcBef>
              <a:spcAft>
                <a:spcPts val="0"/>
              </a:spcAft>
              <a:buSzPts val="2200"/>
              <a:buFont typeface="Arial"/>
              <a:buChar char="•"/>
            </a:pPr>
            <a:r>
              <a:rPr lang="en-US">
                <a:solidFill>
                  <a:srgbClr val="A5A5A5"/>
                </a:solidFill>
              </a:rPr>
              <a:t>capitalize everything</a:t>
            </a:r>
            <a:endParaRPr/>
          </a:p>
          <a:p>
            <a:pPr indent="-285750" lvl="1" marL="742950" rtl="0" algn="l">
              <a:spcBef>
                <a:spcPts val="440"/>
              </a:spcBef>
              <a:spcAft>
                <a:spcPts val="0"/>
              </a:spcAft>
              <a:buSzPts val="2200"/>
              <a:buFont typeface="Arial"/>
              <a:buChar char="•"/>
            </a:pPr>
            <a:r>
              <a:rPr lang="en-US">
                <a:solidFill>
                  <a:srgbClr val="A5A5A5"/>
                </a:solidFill>
              </a:rPr>
              <a:t>capitalize all reserved words, including instruction mnemonics and register names</a:t>
            </a:r>
            <a:endParaRPr/>
          </a:p>
          <a:p>
            <a:pPr indent="-285750" lvl="1" marL="742950" rtl="0" algn="l">
              <a:spcBef>
                <a:spcPts val="440"/>
              </a:spcBef>
              <a:spcAft>
                <a:spcPts val="0"/>
              </a:spcAft>
              <a:buSzPts val="2200"/>
              <a:buFont typeface="Arial"/>
              <a:buChar char="•"/>
            </a:pPr>
            <a:r>
              <a:rPr lang="en-US"/>
              <a:t>capitalize only directives and operators</a:t>
            </a:r>
            <a:endParaRPr/>
          </a:p>
          <a:p>
            <a:pPr indent="-342900" lvl="0" marL="342900" rtl="0" algn="l">
              <a:spcBef>
                <a:spcPts val="480"/>
              </a:spcBef>
              <a:spcAft>
                <a:spcPts val="0"/>
              </a:spcAft>
              <a:buSzPts val="2400"/>
              <a:buFont typeface="Arial"/>
              <a:buChar char="•"/>
            </a:pPr>
            <a:r>
              <a:rPr lang="en-US"/>
              <a:t>Other suggestions</a:t>
            </a:r>
            <a:endParaRPr/>
          </a:p>
          <a:p>
            <a:pPr indent="-285750" lvl="1" marL="742950" rtl="0" algn="l">
              <a:spcBef>
                <a:spcPts val="440"/>
              </a:spcBef>
              <a:spcAft>
                <a:spcPts val="0"/>
              </a:spcAft>
              <a:buSzPts val="2200"/>
              <a:buFont typeface="Arial"/>
              <a:buChar char="•"/>
            </a:pPr>
            <a:r>
              <a:rPr lang="en-US"/>
              <a:t>descriptive identifier names</a:t>
            </a:r>
            <a:endParaRPr/>
          </a:p>
          <a:p>
            <a:pPr indent="-285750" lvl="1" marL="742950" rtl="0" algn="l">
              <a:spcBef>
                <a:spcPts val="440"/>
              </a:spcBef>
              <a:spcAft>
                <a:spcPts val="0"/>
              </a:spcAft>
              <a:buSzPts val="2200"/>
              <a:buFont typeface="Arial"/>
              <a:buChar char="•"/>
            </a:pPr>
            <a:r>
              <a:rPr lang="en-US"/>
              <a:t>spaces surrounding arithmetic operators</a:t>
            </a:r>
            <a:endParaRPr/>
          </a:p>
          <a:p>
            <a:pPr indent="-285750" lvl="1" marL="742950" rtl="0" algn="l">
              <a:spcBef>
                <a:spcPts val="440"/>
              </a:spcBef>
              <a:spcAft>
                <a:spcPts val="0"/>
              </a:spcAft>
              <a:buSzPts val="2200"/>
              <a:buFont typeface="Arial"/>
              <a:buChar char="•"/>
            </a:pPr>
            <a:r>
              <a:rPr lang="en-US"/>
              <a:t>blank lines between procedures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88" name="Google Shape;88;p2"/>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89" name="Google Shape;89;p2"/>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Chapter Overview</a:t>
            </a:r>
            <a:endParaRPr/>
          </a:p>
        </p:txBody>
      </p:sp>
      <p:sp>
        <p:nvSpPr>
          <p:cNvPr id="90" name="Google Shape;90;p2"/>
          <p:cNvSpPr txBox="1"/>
          <p:nvPr>
            <p:ph idx="1" type="body"/>
          </p:nvPr>
        </p:nvSpPr>
        <p:spPr>
          <a:xfrm>
            <a:off x="1066800" y="1600200"/>
            <a:ext cx="7086600" cy="3276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Basic Elements of Assembly Language</a:t>
            </a:r>
            <a:endParaRPr/>
          </a:p>
          <a:p>
            <a:pPr indent="-342900" lvl="0" marL="342900" rtl="0" algn="l">
              <a:spcBef>
                <a:spcPts val="480"/>
              </a:spcBef>
              <a:spcAft>
                <a:spcPts val="0"/>
              </a:spcAft>
              <a:buSzPts val="2400"/>
              <a:buFont typeface="Arial"/>
              <a:buChar char="•"/>
            </a:pPr>
            <a:r>
              <a:rPr lang="en-US"/>
              <a:t>Example: Adding and Subtracting Integers</a:t>
            </a:r>
            <a:endParaRPr/>
          </a:p>
          <a:p>
            <a:pPr indent="-285750" lvl="1" marL="742950" rtl="0" algn="l">
              <a:spcBef>
                <a:spcPts val="440"/>
              </a:spcBef>
              <a:spcAft>
                <a:spcPts val="0"/>
              </a:spcAft>
              <a:buSzPts val="2200"/>
              <a:buFont typeface="Arial"/>
              <a:buChar char="•"/>
            </a:pPr>
            <a:r>
              <a:rPr lang="en-US"/>
              <a:t>Suggested Coding Standards</a:t>
            </a:r>
            <a:endParaRPr/>
          </a:p>
          <a:p>
            <a:pPr indent="-342900" lvl="0" marL="342900" rtl="0" algn="l">
              <a:spcBef>
                <a:spcPts val="480"/>
              </a:spcBef>
              <a:spcAft>
                <a:spcPts val="0"/>
              </a:spcAft>
              <a:buSzPts val="2400"/>
              <a:buFont typeface="Arial"/>
              <a:buChar char="•"/>
            </a:pPr>
            <a:r>
              <a:rPr lang="en-US"/>
              <a:t>64-Bit Programming</a:t>
            </a:r>
            <a:endParaRPr i="1" sz="2600"/>
          </a:p>
          <a:p>
            <a:pPr indent="-342900" lvl="0" marL="342900" rtl="0" algn="l">
              <a:spcBef>
                <a:spcPts val="480"/>
              </a:spcBef>
              <a:spcAft>
                <a:spcPts val="0"/>
              </a:spcAft>
              <a:buSzPts val="2400"/>
              <a:buFont typeface="Arial"/>
              <a:buChar char="•"/>
            </a:pPr>
            <a:r>
              <a:rPr lang="en-US"/>
              <a:t>Assembling, Linking, and Running Programs</a:t>
            </a:r>
            <a:endParaRPr/>
          </a:p>
          <a:p>
            <a:pPr indent="-342900" lvl="0" marL="342900" rtl="0" algn="l">
              <a:spcBef>
                <a:spcPts val="480"/>
              </a:spcBef>
              <a:spcAft>
                <a:spcPts val="0"/>
              </a:spcAft>
              <a:buSzPts val="2400"/>
              <a:buFont typeface="Arial"/>
              <a:buChar char="•"/>
            </a:pPr>
            <a:r>
              <a:rPr lang="en-US"/>
              <a:t>Defining Data</a:t>
            </a:r>
            <a:endParaRPr/>
          </a:p>
          <a:p>
            <a:pPr indent="-342900" lvl="0" marL="342900" rtl="0" algn="l">
              <a:spcBef>
                <a:spcPts val="480"/>
              </a:spcBef>
              <a:spcAft>
                <a:spcPts val="0"/>
              </a:spcAft>
              <a:buSzPts val="2400"/>
              <a:buFont typeface="Arial"/>
              <a:buChar char="•"/>
            </a:pPr>
            <a:r>
              <a:rPr lang="en-US"/>
              <a:t>Symbolic Constants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0"/>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288" name="Google Shape;288;p20"/>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289" name="Google Shape;289;p20"/>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Suggested Coding Standards</a:t>
            </a:r>
            <a:r>
              <a:rPr lang="en-US" sz="2400"/>
              <a:t>  (2 of 3)</a:t>
            </a:r>
            <a:endParaRPr/>
          </a:p>
        </p:txBody>
      </p:sp>
      <p:sp>
        <p:nvSpPr>
          <p:cNvPr id="290" name="Google Shape;290;p20"/>
          <p:cNvSpPr txBox="1"/>
          <p:nvPr>
            <p:ph idx="1" type="body"/>
          </p:nvPr>
        </p:nvSpPr>
        <p:spPr>
          <a:xfrm>
            <a:off x="990600" y="1524000"/>
            <a:ext cx="7543800" cy="3429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Indentation and spacing</a:t>
            </a:r>
            <a:endParaRPr/>
          </a:p>
          <a:p>
            <a:pPr indent="-285750" lvl="1" marL="742950" rtl="0" algn="l">
              <a:spcBef>
                <a:spcPts val="440"/>
              </a:spcBef>
              <a:spcAft>
                <a:spcPts val="0"/>
              </a:spcAft>
              <a:buSzPts val="2200"/>
              <a:buFont typeface="Arial"/>
              <a:buChar char="•"/>
            </a:pPr>
            <a:r>
              <a:rPr lang="en-US"/>
              <a:t>code and data labels – no indentation</a:t>
            </a:r>
            <a:endParaRPr/>
          </a:p>
          <a:p>
            <a:pPr indent="-285750" lvl="1" marL="742950" rtl="0" algn="l">
              <a:spcBef>
                <a:spcPts val="440"/>
              </a:spcBef>
              <a:spcAft>
                <a:spcPts val="0"/>
              </a:spcAft>
              <a:buSzPts val="2200"/>
              <a:buFont typeface="Arial"/>
              <a:buChar char="•"/>
            </a:pPr>
            <a:r>
              <a:rPr lang="en-US"/>
              <a:t>executable instructions – indent 4-5 spaces</a:t>
            </a:r>
            <a:endParaRPr/>
          </a:p>
          <a:p>
            <a:pPr indent="-285750" lvl="1" marL="742950" rtl="0" algn="l">
              <a:spcBef>
                <a:spcPts val="440"/>
              </a:spcBef>
              <a:spcAft>
                <a:spcPts val="0"/>
              </a:spcAft>
              <a:buSzPts val="2200"/>
              <a:buFont typeface="Arial"/>
              <a:buChar char="•"/>
            </a:pPr>
            <a:r>
              <a:rPr lang="en-US"/>
              <a:t>comments: right side of page, aligned vertically</a:t>
            </a:r>
            <a:endParaRPr/>
          </a:p>
          <a:p>
            <a:pPr indent="-285750" lvl="1" marL="742950" rtl="0" algn="l">
              <a:spcBef>
                <a:spcPts val="440"/>
              </a:spcBef>
              <a:spcAft>
                <a:spcPts val="0"/>
              </a:spcAft>
              <a:buSzPts val="2200"/>
              <a:buFont typeface="Arial"/>
              <a:buChar char="•"/>
            </a:pPr>
            <a:r>
              <a:rPr lang="en-US"/>
              <a:t>1-3 spaces between instruction and its operands</a:t>
            </a:r>
            <a:endParaRPr/>
          </a:p>
          <a:p>
            <a:pPr indent="-228600" lvl="2" marL="1143000" rtl="0" algn="l">
              <a:spcBef>
                <a:spcPts val="400"/>
              </a:spcBef>
              <a:spcAft>
                <a:spcPts val="0"/>
              </a:spcAft>
              <a:buSzPts val="2000"/>
              <a:buFont typeface="Arial"/>
              <a:buChar char="•"/>
            </a:pPr>
            <a:r>
              <a:rPr lang="en-US"/>
              <a:t>ex:   mov  ax,bx</a:t>
            </a:r>
            <a:endParaRPr/>
          </a:p>
          <a:p>
            <a:pPr indent="-285750" lvl="1" marL="742950" rtl="0" algn="l">
              <a:spcBef>
                <a:spcPts val="440"/>
              </a:spcBef>
              <a:spcAft>
                <a:spcPts val="0"/>
              </a:spcAft>
              <a:buSzPts val="2200"/>
              <a:buFont typeface="Arial"/>
              <a:buChar char="•"/>
            </a:pPr>
            <a:r>
              <a:rPr lang="en-US"/>
              <a:t>1-2 blank lines between procedures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1"/>
          <p:cNvSpPr txBox="1"/>
          <p:nvPr>
            <p:ph idx="11" type="ftr"/>
          </p:nvPr>
        </p:nvSpPr>
        <p:spPr>
          <a:xfrm>
            <a:off x="251621" y="6553200"/>
            <a:ext cx="4724400" cy="304800"/>
          </a:xfrm>
          <a:prstGeom prst="rect">
            <a:avLst/>
          </a:prstGeom>
          <a:noFill/>
          <a:ln>
            <a:noFill/>
          </a:ln>
        </p:spPr>
        <p:txBody>
          <a:bodyPr anchorCtr="0" anchor="ctr" bIns="46025" lIns="92075" spcFirstLastPara="1" rIns="92075" wrap="square" tIns="46025">
            <a:noAutofit/>
          </a:bodyPr>
          <a:lstStyle/>
          <a:p>
            <a:pPr indent="0" lvl="0" marL="0" rtl="0" algn="l">
              <a:spcBef>
                <a:spcPts val="0"/>
              </a:spcBef>
              <a:spcAft>
                <a:spcPts val="0"/>
              </a:spcAft>
              <a:buNone/>
            </a:pPr>
            <a:r>
              <a:rPr lang="en-US"/>
              <a:t>Irvine, Kip R. Assembly Language for x86 Processors 7/e, 2015.</a:t>
            </a:r>
            <a:endParaRPr/>
          </a:p>
        </p:txBody>
      </p:sp>
      <p:sp>
        <p:nvSpPr>
          <p:cNvPr id="296" name="Google Shape;296;p21"/>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grpSp>
        <p:nvGrpSpPr>
          <p:cNvPr id="297" name="Google Shape;297;p21"/>
          <p:cNvGrpSpPr/>
          <p:nvPr/>
        </p:nvGrpSpPr>
        <p:grpSpPr>
          <a:xfrm>
            <a:off x="242910" y="228600"/>
            <a:ext cx="8640971" cy="6324600"/>
            <a:chOff x="-1525721" y="219075"/>
            <a:chExt cx="9997516" cy="5943600"/>
          </a:xfrm>
        </p:grpSpPr>
        <p:sp>
          <p:nvSpPr>
            <p:cNvPr id="298" name="Google Shape;298;p21"/>
            <p:cNvSpPr txBox="1"/>
            <p:nvPr/>
          </p:nvSpPr>
          <p:spPr>
            <a:xfrm>
              <a:off x="495300" y="219075"/>
              <a:ext cx="7772400" cy="6096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3200">
                  <a:solidFill>
                    <a:schemeClr val="lt2"/>
                  </a:solidFill>
                  <a:latin typeface="Arial"/>
                  <a:ea typeface="Arial"/>
                  <a:cs typeface="Arial"/>
                  <a:sym typeface="Arial"/>
                </a:rPr>
                <a:t>Suggested Coding Standards</a:t>
              </a:r>
              <a:r>
                <a:rPr lang="en-US" sz="2400">
                  <a:solidFill>
                    <a:schemeClr val="lt2"/>
                  </a:solidFill>
                  <a:latin typeface="Arial"/>
                  <a:ea typeface="Arial"/>
                  <a:cs typeface="Arial"/>
                  <a:sym typeface="Arial"/>
                </a:rPr>
                <a:t>  (3 of 3)</a:t>
              </a:r>
              <a:endParaRPr sz="3200">
                <a:solidFill>
                  <a:schemeClr val="lt2"/>
                </a:solidFill>
                <a:latin typeface="Arial"/>
                <a:ea typeface="Arial"/>
                <a:cs typeface="Arial"/>
                <a:sym typeface="Arial"/>
              </a:endParaRPr>
            </a:p>
          </p:txBody>
        </p:sp>
        <p:sp>
          <p:nvSpPr>
            <p:cNvPr id="299" name="Google Shape;299;p21"/>
            <p:cNvSpPr txBox="1"/>
            <p:nvPr/>
          </p:nvSpPr>
          <p:spPr>
            <a:xfrm>
              <a:off x="1562100" y="752475"/>
              <a:ext cx="6858000" cy="5410200"/>
            </a:xfrm>
            <a:prstGeom prst="rect">
              <a:avLst/>
            </a:prstGeom>
            <a:noFill/>
            <a:ln cap="flat" cmpd="sng" w="9525">
              <a:solidFill>
                <a:schemeClr val="lt1"/>
              </a:solidFill>
              <a:prstDash val="solid"/>
              <a:miter lim="800000"/>
              <a:headEnd len="sm" w="sm" type="none"/>
              <a:tailEnd len="sm" w="sm" type="none"/>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None/>
              </a:pPr>
              <a:r>
                <a:rPr b="1" lang="en-US" sz="1600">
                  <a:solidFill>
                    <a:srgbClr val="FFAE0C"/>
                  </a:solidFill>
                  <a:latin typeface="Courier New"/>
                  <a:ea typeface="Courier New"/>
                  <a:cs typeface="Courier New"/>
                  <a:sym typeface="Courier New"/>
                </a:rPr>
                <a:t>TITLE</a:t>
              </a:r>
              <a:r>
                <a:rPr b="1" lang="en-US" sz="1600">
                  <a:solidFill>
                    <a:srgbClr val="FFFFFF"/>
                  </a:solidFill>
                  <a:latin typeface="Courier New"/>
                  <a:ea typeface="Courier New"/>
                  <a:cs typeface="Courier New"/>
                  <a:sym typeface="Courier New"/>
                </a:rPr>
                <a:t> Add and Subtract, Version 2      (a.asm)</a:t>
              </a:r>
              <a:endParaRPr b="1" sz="1600">
                <a:solidFill>
                  <a:srgbClr val="FFFFFF"/>
                </a:solidFill>
                <a:latin typeface="Courier New"/>
                <a:ea typeface="Courier New"/>
                <a:cs typeface="Courier New"/>
                <a:sym typeface="Courier New"/>
              </a:endParaRPr>
            </a:p>
            <a:p>
              <a:pPr indent="0" lvl="0" marL="0" marR="0" rtl="0" algn="l">
                <a:lnSpc>
                  <a:spcPct val="50000"/>
                </a:lnSpc>
                <a:spcBef>
                  <a:spcPts val="800"/>
                </a:spcBef>
                <a:spcAft>
                  <a:spcPts val="0"/>
                </a:spcAft>
                <a:buNone/>
              </a:pPr>
              <a:r>
                <a:rPr b="1" lang="en-US" sz="1600">
                  <a:solidFill>
                    <a:srgbClr val="FFAE0C"/>
                  </a:solidFill>
                  <a:latin typeface="Courier New"/>
                  <a:ea typeface="Courier New"/>
                  <a:cs typeface="Courier New"/>
                  <a:sym typeface="Courier New"/>
                </a:rPr>
                <a:t>INCLUDE</a:t>
              </a:r>
              <a:r>
                <a:rPr b="1" lang="en-US" sz="1600">
                  <a:solidFill>
                    <a:srgbClr val="FFFFFF"/>
                  </a:solidFill>
                  <a:latin typeface="Courier New"/>
                  <a:ea typeface="Courier New"/>
                  <a:cs typeface="Courier New"/>
                  <a:sym typeface="Courier New"/>
                </a:rPr>
                <a:t> Irvine32.inc</a:t>
              </a:r>
              <a:endParaRPr/>
            </a:p>
            <a:p>
              <a:pPr indent="0" lvl="0" marL="0" marR="0" rtl="0" algn="l">
                <a:lnSpc>
                  <a:spcPct val="50000"/>
                </a:lnSpc>
                <a:spcBef>
                  <a:spcPts val="800"/>
                </a:spcBef>
                <a:spcAft>
                  <a:spcPts val="0"/>
                </a:spcAft>
                <a:buNone/>
              </a:pPr>
              <a:r>
                <a:rPr b="1" lang="en-US" sz="1600">
                  <a:solidFill>
                    <a:srgbClr val="FFAE0C"/>
                  </a:solidFill>
                  <a:latin typeface="Courier New"/>
                  <a:ea typeface="Courier New"/>
                  <a:cs typeface="Courier New"/>
                  <a:sym typeface="Courier New"/>
                </a:rPr>
                <a:t>.data</a:t>
              </a:r>
              <a:endParaRPr/>
            </a:p>
            <a:p>
              <a:pPr indent="0" lvl="0" marL="0" marR="0" rtl="0" algn="l">
                <a:lnSpc>
                  <a:spcPct val="50000"/>
                </a:lnSpc>
                <a:spcBef>
                  <a:spcPts val="800"/>
                </a:spcBef>
                <a:spcAft>
                  <a:spcPts val="0"/>
                </a:spcAft>
                <a:buNone/>
              </a:pPr>
              <a:r>
                <a:rPr b="1" lang="en-US" sz="1600">
                  <a:solidFill>
                    <a:srgbClr val="FFFFFF"/>
                  </a:solidFill>
                  <a:latin typeface="Courier New"/>
                  <a:ea typeface="Courier New"/>
                  <a:cs typeface="Courier New"/>
                  <a:sym typeface="Courier New"/>
                </a:rPr>
                <a:t>value1 </a:t>
              </a:r>
              <a:r>
                <a:rPr b="1" lang="en-US" sz="1600">
                  <a:solidFill>
                    <a:srgbClr val="FFAE0C"/>
                  </a:solidFill>
                  <a:latin typeface="Courier New"/>
                  <a:ea typeface="Courier New"/>
                  <a:cs typeface="Courier New"/>
                  <a:sym typeface="Courier New"/>
                </a:rPr>
                <a:t>DWORD</a:t>
              </a:r>
              <a:r>
                <a:rPr b="1" lang="en-US" sz="1600">
                  <a:solidFill>
                    <a:srgbClr val="FFFFFF"/>
                  </a:solidFill>
                  <a:latin typeface="Courier New"/>
                  <a:ea typeface="Courier New"/>
                  <a:cs typeface="Courier New"/>
                  <a:sym typeface="Courier New"/>
                </a:rPr>
                <a:t> </a:t>
              </a:r>
              <a:r>
                <a:rPr b="1" lang="en-US" sz="1600">
                  <a:solidFill>
                    <a:srgbClr val="D3DDFA"/>
                  </a:solidFill>
                  <a:latin typeface="Courier New"/>
                  <a:ea typeface="Courier New"/>
                  <a:cs typeface="Courier New"/>
                  <a:sym typeface="Courier New"/>
                </a:rPr>
                <a:t>10000h</a:t>
              </a:r>
              <a:endParaRPr/>
            </a:p>
            <a:p>
              <a:pPr indent="0" lvl="0" marL="0" marR="0" rtl="0" algn="l">
                <a:lnSpc>
                  <a:spcPct val="50000"/>
                </a:lnSpc>
                <a:spcBef>
                  <a:spcPts val="800"/>
                </a:spcBef>
                <a:spcAft>
                  <a:spcPts val="0"/>
                </a:spcAft>
                <a:buNone/>
              </a:pPr>
              <a:r>
                <a:rPr b="1" lang="en-US" sz="1600">
                  <a:solidFill>
                    <a:srgbClr val="FFFFFF"/>
                  </a:solidFill>
                  <a:latin typeface="Courier New"/>
                  <a:ea typeface="Courier New"/>
                  <a:cs typeface="Courier New"/>
                  <a:sym typeface="Courier New"/>
                </a:rPr>
                <a:t>value2 </a:t>
              </a:r>
              <a:r>
                <a:rPr b="1" lang="en-US" sz="1600">
                  <a:solidFill>
                    <a:srgbClr val="FFAE0C"/>
                  </a:solidFill>
                  <a:latin typeface="Courier New"/>
                  <a:ea typeface="Courier New"/>
                  <a:cs typeface="Courier New"/>
                  <a:sym typeface="Courier New"/>
                </a:rPr>
                <a:t>DWORD</a:t>
              </a:r>
              <a:r>
                <a:rPr b="1" lang="en-US" sz="1600">
                  <a:solidFill>
                    <a:srgbClr val="FFFFFF"/>
                  </a:solidFill>
                  <a:latin typeface="Courier New"/>
                  <a:ea typeface="Courier New"/>
                  <a:cs typeface="Courier New"/>
                  <a:sym typeface="Courier New"/>
                </a:rPr>
                <a:t> </a:t>
              </a:r>
              <a:r>
                <a:rPr b="1" lang="en-US" sz="1600">
                  <a:solidFill>
                    <a:srgbClr val="D3DDFA"/>
                  </a:solidFill>
                  <a:latin typeface="Courier New"/>
                  <a:ea typeface="Courier New"/>
                  <a:cs typeface="Courier New"/>
                  <a:sym typeface="Courier New"/>
                </a:rPr>
                <a:t>40000h</a:t>
              </a:r>
              <a:endParaRPr/>
            </a:p>
            <a:p>
              <a:pPr indent="0" lvl="0" marL="0" marR="0" rtl="0" algn="l">
                <a:lnSpc>
                  <a:spcPct val="50000"/>
                </a:lnSpc>
                <a:spcBef>
                  <a:spcPts val="800"/>
                </a:spcBef>
                <a:spcAft>
                  <a:spcPts val="0"/>
                </a:spcAft>
                <a:buNone/>
              </a:pPr>
              <a:r>
                <a:rPr b="1" lang="en-US" sz="1600">
                  <a:solidFill>
                    <a:srgbClr val="FFFFFF"/>
                  </a:solidFill>
                  <a:latin typeface="Courier New"/>
                  <a:ea typeface="Courier New"/>
                  <a:cs typeface="Courier New"/>
                  <a:sym typeface="Courier New"/>
                </a:rPr>
                <a:t>value3 </a:t>
              </a:r>
              <a:r>
                <a:rPr b="1" lang="en-US" sz="1600">
                  <a:solidFill>
                    <a:srgbClr val="FFAE0C"/>
                  </a:solidFill>
                  <a:latin typeface="Courier New"/>
                  <a:ea typeface="Courier New"/>
                  <a:cs typeface="Courier New"/>
                  <a:sym typeface="Courier New"/>
                </a:rPr>
                <a:t>DWORD</a:t>
              </a:r>
              <a:r>
                <a:rPr b="1" lang="en-US" sz="1600">
                  <a:solidFill>
                    <a:srgbClr val="FFFFFF"/>
                  </a:solidFill>
                  <a:latin typeface="Courier New"/>
                  <a:ea typeface="Courier New"/>
                  <a:cs typeface="Courier New"/>
                  <a:sym typeface="Courier New"/>
                </a:rPr>
                <a:t> </a:t>
              </a:r>
              <a:r>
                <a:rPr b="1" lang="en-US" sz="1600">
                  <a:solidFill>
                    <a:srgbClr val="D3DDFA"/>
                  </a:solidFill>
                  <a:latin typeface="Courier New"/>
                  <a:ea typeface="Courier New"/>
                  <a:cs typeface="Courier New"/>
                  <a:sym typeface="Courier New"/>
                </a:rPr>
                <a:t>20000h</a:t>
              </a:r>
              <a:endParaRPr/>
            </a:p>
            <a:p>
              <a:pPr indent="0" lvl="0" marL="0" marR="0" rtl="0" algn="l">
                <a:lnSpc>
                  <a:spcPct val="50000"/>
                </a:lnSpc>
                <a:spcBef>
                  <a:spcPts val="800"/>
                </a:spcBef>
                <a:spcAft>
                  <a:spcPts val="0"/>
                </a:spcAft>
                <a:buNone/>
              </a:pPr>
              <a:r>
                <a:rPr b="1" lang="en-US" sz="1600">
                  <a:solidFill>
                    <a:srgbClr val="FFFFFF"/>
                  </a:solidFill>
                  <a:latin typeface="Courier New"/>
                  <a:ea typeface="Courier New"/>
                  <a:cs typeface="Courier New"/>
                  <a:sym typeface="Courier New"/>
                </a:rPr>
                <a:t>myStr </a:t>
              </a:r>
              <a:r>
                <a:rPr b="1" lang="en-US" sz="1600">
                  <a:solidFill>
                    <a:srgbClr val="FFAE0C"/>
                  </a:solidFill>
                  <a:latin typeface="Courier New"/>
                  <a:ea typeface="Courier New"/>
                  <a:cs typeface="Courier New"/>
                  <a:sym typeface="Courier New"/>
                </a:rPr>
                <a:t>BYTE</a:t>
              </a:r>
              <a:r>
                <a:rPr b="1" lang="en-US" sz="1600">
                  <a:solidFill>
                    <a:srgbClr val="D3DDFA"/>
                  </a:solidFill>
                  <a:latin typeface="Courier New"/>
                  <a:ea typeface="Courier New"/>
                  <a:cs typeface="Courier New"/>
                  <a:sym typeface="Courier New"/>
                </a:rPr>
                <a:t> "Hello!"</a:t>
              </a:r>
              <a:endParaRPr/>
            </a:p>
            <a:p>
              <a:pPr indent="0" lvl="0" marL="0" marR="0" rtl="0" algn="l">
                <a:lnSpc>
                  <a:spcPct val="50000"/>
                </a:lnSpc>
                <a:spcBef>
                  <a:spcPts val="800"/>
                </a:spcBef>
                <a:spcAft>
                  <a:spcPts val="0"/>
                </a:spcAft>
                <a:buNone/>
              </a:pPr>
              <a:r>
                <a:rPr b="1" lang="en-US" sz="1600">
                  <a:solidFill>
                    <a:schemeClr val="lt1"/>
                  </a:solidFill>
                  <a:latin typeface="Courier New"/>
                  <a:ea typeface="Courier New"/>
                  <a:cs typeface="Courier New"/>
                  <a:sym typeface="Courier New"/>
                </a:rPr>
                <a:t>FinalValue</a:t>
              </a:r>
              <a:r>
                <a:rPr b="1" lang="en-US" sz="1600">
                  <a:solidFill>
                    <a:srgbClr val="FFFFFF"/>
                  </a:solidFill>
                  <a:latin typeface="Courier New"/>
                  <a:ea typeface="Courier New"/>
                  <a:cs typeface="Courier New"/>
                  <a:sym typeface="Courier New"/>
                </a:rPr>
                <a:t> </a:t>
              </a:r>
              <a:r>
                <a:rPr b="1" lang="en-US" sz="1600">
                  <a:solidFill>
                    <a:srgbClr val="FFAE0C"/>
                  </a:solidFill>
                  <a:latin typeface="Courier New"/>
                  <a:ea typeface="Courier New"/>
                  <a:cs typeface="Courier New"/>
                  <a:sym typeface="Courier New"/>
                </a:rPr>
                <a:t>DWORD</a:t>
              </a:r>
              <a:r>
                <a:rPr b="1" lang="en-US" sz="1600">
                  <a:solidFill>
                    <a:srgbClr val="FFFFFF"/>
                  </a:solidFill>
                  <a:latin typeface="Courier New"/>
                  <a:ea typeface="Courier New"/>
                  <a:cs typeface="Courier New"/>
                  <a:sym typeface="Courier New"/>
                </a:rPr>
                <a:t> ?</a:t>
              </a:r>
              <a:endParaRPr/>
            </a:p>
            <a:p>
              <a:pPr indent="0" lvl="0" marL="0" marR="0" rtl="0" algn="l">
                <a:lnSpc>
                  <a:spcPct val="50000"/>
                </a:lnSpc>
                <a:spcBef>
                  <a:spcPts val="800"/>
                </a:spcBef>
                <a:spcAft>
                  <a:spcPts val="0"/>
                </a:spcAft>
                <a:buNone/>
              </a:pPr>
              <a:r>
                <a:rPr b="1" lang="en-US" sz="1600">
                  <a:solidFill>
                    <a:srgbClr val="FFAE0C"/>
                  </a:solidFill>
                  <a:latin typeface="Courier New"/>
                  <a:ea typeface="Courier New"/>
                  <a:cs typeface="Courier New"/>
                  <a:sym typeface="Courier New"/>
                </a:rPr>
                <a:t>.code</a:t>
              </a:r>
              <a:endParaRPr/>
            </a:p>
            <a:p>
              <a:pPr indent="0" lvl="0" marL="0" marR="0" rtl="0" algn="l">
                <a:lnSpc>
                  <a:spcPct val="50000"/>
                </a:lnSpc>
                <a:spcBef>
                  <a:spcPts val="800"/>
                </a:spcBef>
                <a:spcAft>
                  <a:spcPts val="0"/>
                </a:spcAft>
                <a:buNone/>
              </a:pPr>
              <a:r>
                <a:rPr b="1" lang="en-US" sz="1600">
                  <a:solidFill>
                    <a:srgbClr val="FFFFFF"/>
                  </a:solidFill>
                  <a:latin typeface="Courier New"/>
                  <a:ea typeface="Courier New"/>
                  <a:cs typeface="Courier New"/>
                  <a:sym typeface="Courier New"/>
                </a:rPr>
                <a:t>Main </a:t>
              </a:r>
              <a:r>
                <a:rPr b="1" lang="en-US" sz="1600">
                  <a:solidFill>
                    <a:srgbClr val="FFAE0C"/>
                  </a:solidFill>
                  <a:latin typeface="Courier New"/>
                  <a:ea typeface="Courier New"/>
                  <a:cs typeface="Courier New"/>
                  <a:sym typeface="Courier New"/>
                </a:rPr>
                <a:t>PROC	</a:t>
              </a:r>
              <a:endParaRPr b="1" sz="1600">
                <a:solidFill>
                  <a:srgbClr val="FFAE0C"/>
                </a:solidFill>
                <a:latin typeface="Courier New"/>
                <a:ea typeface="Courier New"/>
                <a:cs typeface="Courier New"/>
                <a:sym typeface="Courier New"/>
              </a:endParaRPr>
            </a:p>
            <a:p>
              <a:pPr indent="0" lvl="0" marL="0" marR="0" rtl="0" algn="l">
                <a:lnSpc>
                  <a:spcPct val="50000"/>
                </a:lnSpc>
                <a:spcBef>
                  <a:spcPts val="800"/>
                </a:spcBef>
                <a:spcAft>
                  <a:spcPts val="0"/>
                </a:spcAft>
                <a:buNone/>
              </a:pPr>
              <a:r>
                <a:rPr b="1" lang="en-US" sz="1600">
                  <a:solidFill>
                    <a:srgbClr val="FFFFFF"/>
                  </a:solidFill>
                  <a:latin typeface="Courier New"/>
                  <a:ea typeface="Courier New"/>
                  <a:cs typeface="Courier New"/>
                  <a:sym typeface="Courier New"/>
                </a:rPr>
                <a:t>    .</a:t>
              </a:r>
              <a:endParaRPr/>
            </a:p>
            <a:p>
              <a:pPr indent="0" lvl="0" marL="0" marR="0" rtl="0" algn="l">
                <a:lnSpc>
                  <a:spcPct val="50000"/>
                </a:lnSpc>
                <a:spcBef>
                  <a:spcPts val="800"/>
                </a:spcBef>
                <a:spcAft>
                  <a:spcPts val="0"/>
                </a:spcAft>
                <a:buNone/>
              </a:pPr>
              <a:r>
                <a:rPr b="1" lang="en-US" sz="1600">
                  <a:solidFill>
                    <a:srgbClr val="FFFFFF"/>
                  </a:solidFill>
                  <a:latin typeface="Courier New"/>
                  <a:ea typeface="Courier New"/>
                  <a:cs typeface="Courier New"/>
                  <a:sym typeface="Courier New"/>
                </a:rPr>
                <a:t>    .</a:t>
              </a:r>
              <a:endParaRPr/>
            </a:p>
            <a:p>
              <a:pPr indent="0" lvl="0" marL="0" marR="0" rtl="0" algn="l">
                <a:lnSpc>
                  <a:spcPct val="50000"/>
                </a:lnSpc>
                <a:spcBef>
                  <a:spcPts val="800"/>
                </a:spcBef>
                <a:spcAft>
                  <a:spcPts val="0"/>
                </a:spcAft>
                <a:buNone/>
              </a:pPr>
              <a:r>
                <a:rPr b="1" lang="en-US" sz="1600">
                  <a:solidFill>
                    <a:srgbClr val="FFFFFF"/>
                  </a:solidFill>
                  <a:latin typeface="Courier New"/>
                  <a:ea typeface="Courier New"/>
                  <a:cs typeface="Courier New"/>
                  <a:sym typeface="Courier New"/>
                </a:rPr>
                <a:t>L1:	</a:t>
              </a:r>
              <a:r>
                <a:rPr b="1" lang="en-US" sz="1600">
                  <a:solidFill>
                    <a:srgbClr val="FFAE0C"/>
                  </a:solidFill>
                  <a:latin typeface="Courier New"/>
                  <a:ea typeface="Courier New"/>
                  <a:cs typeface="Courier New"/>
                  <a:sym typeface="Courier New"/>
                </a:rPr>
                <a:t>mov </a:t>
              </a:r>
              <a:r>
                <a:rPr b="1" lang="en-US" sz="1600">
                  <a:solidFill>
                    <a:srgbClr val="FFFFFF"/>
                  </a:solidFill>
                  <a:latin typeface="Courier New"/>
                  <a:ea typeface="Courier New"/>
                  <a:cs typeface="Courier New"/>
                  <a:sym typeface="Courier New"/>
                </a:rPr>
                <a:t>eax,value1        ; get first value</a:t>
              </a:r>
              <a:endParaRPr/>
            </a:p>
            <a:p>
              <a:pPr indent="0" lvl="1" marL="457200" marR="0" rtl="0" algn="l">
                <a:lnSpc>
                  <a:spcPct val="50000"/>
                </a:lnSpc>
                <a:spcBef>
                  <a:spcPts val="800"/>
                </a:spcBef>
                <a:spcAft>
                  <a:spcPts val="0"/>
                </a:spcAft>
                <a:buNone/>
              </a:pPr>
              <a:r>
                <a:rPr b="1" i="0" lang="en-US" sz="1600" u="none" cap="none" strike="noStrike">
                  <a:solidFill>
                    <a:srgbClr val="FFAE0C"/>
                  </a:solidFill>
                  <a:latin typeface="Courier New"/>
                  <a:ea typeface="Courier New"/>
                  <a:cs typeface="Courier New"/>
                  <a:sym typeface="Courier New"/>
                </a:rPr>
                <a:t>add</a:t>
              </a:r>
              <a:r>
                <a:rPr b="1" i="0" lang="en-US" sz="1600" u="none" cap="none" strike="noStrike">
                  <a:solidFill>
                    <a:srgbClr val="FFFFFF"/>
                  </a:solidFill>
                  <a:latin typeface="Courier New"/>
                  <a:ea typeface="Courier New"/>
                  <a:cs typeface="Courier New"/>
                  <a:sym typeface="Courier New"/>
                </a:rPr>
                <a:t> eax,value2        ; add second value</a:t>
              </a:r>
              <a:endParaRPr/>
            </a:p>
            <a:p>
              <a:pPr indent="0" lvl="1" marL="457200" marR="0" rtl="0" algn="l">
                <a:lnSpc>
                  <a:spcPct val="50000"/>
                </a:lnSpc>
                <a:spcBef>
                  <a:spcPts val="800"/>
                </a:spcBef>
                <a:spcAft>
                  <a:spcPts val="0"/>
                </a:spcAft>
                <a:buNone/>
              </a:pPr>
              <a:r>
                <a:rPr b="1" i="0" lang="en-US" sz="1600" u="none" cap="none" strike="noStrike">
                  <a:solidFill>
                    <a:srgbClr val="FFAE0C"/>
                  </a:solidFill>
                  <a:latin typeface="Courier New"/>
                  <a:ea typeface="Courier New"/>
                  <a:cs typeface="Courier New"/>
                  <a:sym typeface="Courier New"/>
                </a:rPr>
                <a:t>sub</a:t>
              </a:r>
              <a:r>
                <a:rPr b="1" i="0" lang="en-US" sz="1600" u="none" cap="none" strike="noStrike">
                  <a:solidFill>
                    <a:srgbClr val="FFFFFF"/>
                  </a:solidFill>
                  <a:latin typeface="Courier New"/>
                  <a:ea typeface="Courier New"/>
                  <a:cs typeface="Courier New"/>
                  <a:sym typeface="Courier New"/>
                </a:rPr>
                <a:t> eax,value3        ;subtract third value</a:t>
              </a:r>
              <a:endParaRPr/>
            </a:p>
            <a:p>
              <a:pPr indent="0" lvl="1" marL="457200" marR="0" rtl="0" algn="l">
                <a:lnSpc>
                  <a:spcPct val="50000"/>
                </a:lnSpc>
                <a:spcBef>
                  <a:spcPts val="800"/>
                </a:spcBef>
                <a:spcAft>
                  <a:spcPts val="0"/>
                </a:spcAft>
                <a:buNone/>
              </a:pPr>
              <a:r>
                <a:rPr b="1" i="0" lang="en-US" sz="1600" u="none" cap="none" strike="noStrike">
                  <a:solidFill>
                    <a:srgbClr val="FFAE0C"/>
                  </a:solidFill>
                  <a:latin typeface="Courier New"/>
                  <a:ea typeface="Courier New"/>
                  <a:cs typeface="Courier New"/>
                  <a:sym typeface="Courier New"/>
                </a:rPr>
                <a:t>mov </a:t>
              </a:r>
              <a:r>
                <a:rPr b="1" lang="en-US" sz="1600">
                  <a:solidFill>
                    <a:srgbClr val="FFFFFF"/>
                  </a:solidFill>
                  <a:latin typeface="Courier New"/>
                  <a:ea typeface="Courier New"/>
                  <a:cs typeface="Courier New"/>
                  <a:sym typeface="Courier New"/>
                </a:rPr>
                <a:t>F</a:t>
              </a:r>
              <a:r>
                <a:rPr b="1" i="0" lang="en-US" sz="1600" u="none" cap="none" strike="noStrike">
                  <a:solidFill>
                    <a:srgbClr val="FFFFFF"/>
                  </a:solidFill>
                  <a:latin typeface="Courier New"/>
                  <a:ea typeface="Courier New"/>
                  <a:cs typeface="Courier New"/>
                  <a:sym typeface="Courier New"/>
                </a:rPr>
                <a:t>inalValue,eax</a:t>
              </a:r>
              <a:endParaRPr b="1" i="0" sz="1600" u="none" cap="none" strike="noStrike">
                <a:solidFill>
                  <a:srgbClr val="FFFFFF"/>
                </a:solidFill>
                <a:latin typeface="Courier New"/>
                <a:ea typeface="Courier New"/>
                <a:cs typeface="Courier New"/>
                <a:sym typeface="Courier New"/>
              </a:endParaRPr>
            </a:p>
            <a:p>
              <a:pPr indent="0" lvl="1" marL="457200" marR="0" rtl="0" algn="l">
                <a:lnSpc>
                  <a:spcPct val="50000"/>
                </a:lnSpc>
                <a:spcBef>
                  <a:spcPts val="800"/>
                </a:spcBef>
                <a:spcAft>
                  <a:spcPts val="0"/>
                </a:spcAft>
                <a:buNone/>
              </a:pPr>
              <a:r>
                <a:rPr b="1" i="0" lang="en-US" sz="1600" u="none" cap="none" strike="noStrike">
                  <a:solidFill>
                    <a:srgbClr val="FFFFFF"/>
                  </a:solidFill>
                  <a:latin typeface="Courier New"/>
                  <a:ea typeface="Courier New"/>
                  <a:cs typeface="Courier New"/>
                  <a:sym typeface="Courier New"/>
                </a:rPr>
                <a:t>.</a:t>
              </a:r>
              <a:endParaRPr/>
            </a:p>
            <a:p>
              <a:pPr indent="0" lvl="1" marL="457200" marR="0" rtl="0" algn="l">
                <a:lnSpc>
                  <a:spcPct val="50000"/>
                </a:lnSpc>
                <a:spcBef>
                  <a:spcPts val="800"/>
                </a:spcBef>
                <a:spcAft>
                  <a:spcPts val="0"/>
                </a:spcAft>
                <a:buNone/>
              </a:pPr>
              <a:r>
                <a:rPr b="1" i="0" lang="en-US" sz="1600" u="none" cap="none" strike="noStrike">
                  <a:solidFill>
                    <a:srgbClr val="FFFFFF"/>
                  </a:solidFill>
                  <a:latin typeface="Courier New"/>
                  <a:ea typeface="Courier New"/>
                  <a:cs typeface="Courier New"/>
                  <a:sym typeface="Courier New"/>
                </a:rPr>
                <a:t>.</a:t>
              </a:r>
              <a:endParaRPr/>
            </a:p>
            <a:p>
              <a:pPr indent="0" lvl="1" marL="457200" marR="0" rtl="0" algn="l">
                <a:lnSpc>
                  <a:spcPct val="50000"/>
                </a:lnSpc>
                <a:spcBef>
                  <a:spcPts val="800"/>
                </a:spcBef>
                <a:spcAft>
                  <a:spcPts val="0"/>
                </a:spcAft>
                <a:buNone/>
              </a:pPr>
              <a:r>
                <a:rPr b="1" i="0" lang="en-US" sz="1600" u="none" cap="none" strike="noStrike">
                  <a:solidFill>
                    <a:srgbClr val="FFAE0C"/>
                  </a:solidFill>
                  <a:latin typeface="Courier New"/>
                  <a:ea typeface="Courier New"/>
                  <a:cs typeface="Courier New"/>
                  <a:sym typeface="Courier New"/>
                </a:rPr>
                <a:t>jmp </a:t>
              </a:r>
              <a:r>
                <a:rPr b="1" i="0" lang="en-US" sz="1600" u="none" cap="none" strike="noStrike">
                  <a:solidFill>
                    <a:srgbClr val="FFFFFF"/>
                  </a:solidFill>
                  <a:latin typeface="Courier New"/>
                  <a:ea typeface="Courier New"/>
                  <a:cs typeface="Courier New"/>
                  <a:sym typeface="Courier New"/>
                </a:rPr>
                <a:t>L1	 </a:t>
              </a:r>
              <a:endParaRPr/>
            </a:p>
            <a:p>
              <a:pPr indent="0" lvl="1" marL="457200" marR="0" rtl="0" algn="l">
                <a:lnSpc>
                  <a:spcPct val="50000"/>
                </a:lnSpc>
                <a:spcBef>
                  <a:spcPts val="800"/>
                </a:spcBef>
                <a:spcAft>
                  <a:spcPts val="0"/>
                </a:spcAft>
                <a:buNone/>
              </a:pPr>
              <a:r>
                <a:rPr b="1" i="0" lang="en-US" sz="1600" u="none" cap="none" strike="noStrike">
                  <a:solidFill>
                    <a:srgbClr val="FFFFFF"/>
                  </a:solidFill>
                  <a:latin typeface="Courier New"/>
                  <a:ea typeface="Courier New"/>
                  <a:cs typeface="Courier New"/>
                  <a:sym typeface="Courier New"/>
                </a:rPr>
                <a:t>.</a:t>
              </a:r>
              <a:endParaRPr/>
            </a:p>
            <a:p>
              <a:pPr indent="0" lvl="0" marL="0" marR="0" rtl="0" algn="l">
                <a:lnSpc>
                  <a:spcPct val="50000"/>
                </a:lnSpc>
                <a:spcBef>
                  <a:spcPts val="800"/>
                </a:spcBef>
                <a:spcAft>
                  <a:spcPts val="0"/>
                </a:spcAft>
                <a:buNone/>
              </a:pPr>
              <a:r>
                <a:rPr b="1" lang="en-US" sz="1600">
                  <a:solidFill>
                    <a:srgbClr val="FFFFFF"/>
                  </a:solidFill>
                  <a:latin typeface="Courier New"/>
                  <a:ea typeface="Courier New"/>
                  <a:cs typeface="Courier New"/>
                  <a:sym typeface="Courier New"/>
                </a:rPr>
                <a:t>Main </a:t>
              </a:r>
              <a:r>
                <a:rPr b="1" lang="en-US" sz="1600">
                  <a:solidFill>
                    <a:srgbClr val="FFAE0C"/>
                  </a:solidFill>
                  <a:latin typeface="Courier New"/>
                  <a:ea typeface="Courier New"/>
                  <a:cs typeface="Courier New"/>
                  <a:sym typeface="Courier New"/>
                </a:rPr>
                <a:t>ENDP</a:t>
              </a:r>
              <a:endParaRPr b="1" sz="1600">
                <a:solidFill>
                  <a:srgbClr val="FFAE0C"/>
                </a:solidFill>
                <a:latin typeface="Courier New"/>
                <a:ea typeface="Courier New"/>
                <a:cs typeface="Courier New"/>
                <a:sym typeface="Courier New"/>
              </a:endParaRPr>
            </a:p>
            <a:p>
              <a:pPr indent="0" lvl="0" marL="0" marR="0" rtl="0" algn="l">
                <a:lnSpc>
                  <a:spcPct val="50000"/>
                </a:lnSpc>
                <a:spcBef>
                  <a:spcPts val="800"/>
                </a:spcBef>
                <a:spcAft>
                  <a:spcPts val="0"/>
                </a:spcAft>
                <a:buNone/>
              </a:pPr>
              <a:r>
                <a:rPr b="1" lang="en-US" sz="1600">
                  <a:solidFill>
                    <a:srgbClr val="FFAE0C"/>
                  </a:solidFill>
                  <a:latin typeface="Courier New"/>
                  <a:ea typeface="Courier New"/>
                  <a:cs typeface="Courier New"/>
                  <a:sym typeface="Courier New"/>
                </a:rPr>
                <a:t>END</a:t>
              </a:r>
              <a:r>
                <a:rPr b="1" lang="en-US" sz="1600">
                  <a:solidFill>
                    <a:srgbClr val="FFFFFF"/>
                  </a:solidFill>
                  <a:latin typeface="Courier New"/>
                  <a:ea typeface="Courier New"/>
                  <a:cs typeface="Courier New"/>
                  <a:sym typeface="Courier New"/>
                </a:rPr>
                <a:t> main</a:t>
              </a:r>
              <a:endParaRPr/>
            </a:p>
          </p:txBody>
        </p:sp>
        <p:sp>
          <p:nvSpPr>
            <p:cNvPr id="300" name="Google Shape;300;p21"/>
            <p:cNvSpPr/>
            <p:nvPr/>
          </p:nvSpPr>
          <p:spPr>
            <a:xfrm>
              <a:off x="4369398" y="1606184"/>
              <a:ext cx="267689" cy="611773"/>
            </a:xfrm>
            <a:prstGeom prst="rightBracket">
              <a:avLst>
                <a:gd fmla="val 8333" name="adj"/>
              </a:avLst>
            </a:prstGeom>
            <a:noFill/>
            <a:ln cap="flat" cmpd="sng" w="38100">
              <a:solidFill>
                <a:srgbClr val="D3DDFA"/>
              </a:solidFill>
              <a:prstDash val="solid"/>
              <a:round/>
              <a:headEnd len="sm" w="sm" type="none"/>
              <a:tailEnd len="sm" w="sm" type="none"/>
            </a:ln>
          </p:spPr>
          <p:txBody>
            <a:bodyPr anchorCtr="0" anchor="t" bIns="137150" lIns="91425" spcFirstLastPara="1" rIns="91425" wrap="square" tIns="137150">
              <a:spAutoFit/>
            </a:bodyPr>
            <a:lstStyle/>
            <a:p>
              <a:pPr indent="0" lvl="0" marL="0" marR="0" rtl="0" algn="l">
                <a:spcBef>
                  <a:spcPts val="0"/>
                </a:spcBef>
                <a:spcAft>
                  <a:spcPts val="0"/>
                </a:spcAft>
                <a:buNone/>
              </a:pPr>
              <a:r>
                <a:t/>
              </a:r>
              <a:endParaRPr sz="2100">
                <a:solidFill>
                  <a:srgbClr val="FFFFFF"/>
                </a:solidFill>
                <a:latin typeface="Arial"/>
                <a:ea typeface="Arial"/>
                <a:cs typeface="Arial"/>
                <a:sym typeface="Arial"/>
              </a:endParaRPr>
            </a:p>
          </p:txBody>
        </p:sp>
        <p:sp>
          <p:nvSpPr>
            <p:cNvPr id="301" name="Google Shape;301;p21"/>
            <p:cNvSpPr txBox="1"/>
            <p:nvPr/>
          </p:nvSpPr>
          <p:spPr>
            <a:xfrm>
              <a:off x="4667860" y="1575057"/>
              <a:ext cx="339067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FFFF"/>
                  </a:solidFill>
                  <a:latin typeface="Arial"/>
                  <a:ea typeface="Arial"/>
                  <a:cs typeface="Arial"/>
                  <a:sym typeface="Arial"/>
                </a:rPr>
                <a:t>Descriptive Identifier Names</a:t>
              </a:r>
              <a:endParaRPr/>
            </a:p>
            <a:p>
              <a:pPr indent="0" lvl="0" marL="0" marR="0" rtl="0" algn="l">
                <a:spcBef>
                  <a:spcPts val="0"/>
                </a:spcBef>
                <a:spcAft>
                  <a:spcPts val="0"/>
                </a:spcAft>
                <a:buNone/>
              </a:pPr>
              <a:r>
                <a:rPr lang="en-US" sz="1400">
                  <a:solidFill>
                    <a:srgbClr val="FFFFFF"/>
                  </a:solidFill>
                  <a:latin typeface="Arial"/>
                  <a:ea typeface="Arial"/>
                  <a:cs typeface="Arial"/>
                  <a:sym typeface="Arial"/>
                </a:rPr>
                <a:t>*avoid undescriptive like i,j, and k</a:t>
              </a:r>
              <a:endParaRPr/>
            </a:p>
            <a:p>
              <a:pPr indent="0" lvl="0" marL="0" marR="0" rtl="0" algn="l">
                <a:spcBef>
                  <a:spcPts val="0"/>
                </a:spcBef>
                <a:spcAft>
                  <a:spcPts val="0"/>
                </a:spcAft>
                <a:buNone/>
              </a:pPr>
              <a:r>
                <a:rPr lang="en-US" sz="1400">
                  <a:solidFill>
                    <a:srgbClr val="FFFFFF"/>
                  </a:solidFill>
                  <a:latin typeface="Arial"/>
                  <a:ea typeface="Arial"/>
                  <a:cs typeface="Arial"/>
                  <a:sym typeface="Arial"/>
                </a:rPr>
                <a:t>and don’t  be too long*</a:t>
              </a:r>
              <a:endParaRPr/>
            </a:p>
          </p:txBody>
        </p:sp>
        <p:cxnSp>
          <p:nvCxnSpPr>
            <p:cNvPr id="302" name="Google Shape;302;p21"/>
            <p:cNvCxnSpPr/>
            <p:nvPr/>
          </p:nvCxnSpPr>
          <p:spPr>
            <a:xfrm flipH="1" rot="10800000">
              <a:off x="4616164" y="1900525"/>
              <a:ext cx="203444" cy="7695"/>
            </a:xfrm>
            <a:prstGeom prst="straightConnector1">
              <a:avLst/>
            </a:prstGeom>
            <a:solidFill>
              <a:schemeClr val="accent1"/>
            </a:solidFill>
            <a:ln cap="flat" cmpd="sng" w="38100">
              <a:solidFill>
                <a:srgbClr val="D3DDFA"/>
              </a:solidFill>
              <a:prstDash val="solid"/>
              <a:round/>
              <a:headEnd len="sm" w="sm" type="none"/>
              <a:tailEnd len="sm" w="sm" type="none"/>
            </a:ln>
          </p:spPr>
        </p:cxnSp>
        <p:sp>
          <p:nvSpPr>
            <p:cNvPr id="303" name="Google Shape;303;p21"/>
            <p:cNvSpPr/>
            <p:nvPr/>
          </p:nvSpPr>
          <p:spPr>
            <a:xfrm>
              <a:off x="1379253" y="854247"/>
              <a:ext cx="129099" cy="605969"/>
            </a:xfrm>
            <a:prstGeom prst="leftBracket">
              <a:avLst>
                <a:gd fmla="val 8333" name="adj"/>
              </a:avLst>
            </a:prstGeom>
            <a:noFill/>
            <a:ln cap="flat" cmpd="sng" w="38100">
              <a:solidFill>
                <a:srgbClr val="FFC000"/>
              </a:solidFill>
              <a:prstDash val="solid"/>
              <a:round/>
              <a:headEnd len="sm" w="sm" type="none"/>
              <a:tailEnd len="sm" w="sm" type="none"/>
            </a:ln>
          </p:spPr>
          <p:txBody>
            <a:bodyPr anchorCtr="0" anchor="t" bIns="137150" lIns="91425" spcFirstLastPara="1" rIns="91425" wrap="square" tIns="137150">
              <a:spAutoFit/>
            </a:bodyPr>
            <a:lstStyle/>
            <a:p>
              <a:pPr indent="0" lvl="0" marL="0" marR="0" rtl="0" algn="l">
                <a:spcBef>
                  <a:spcPts val="0"/>
                </a:spcBef>
                <a:spcAft>
                  <a:spcPts val="0"/>
                </a:spcAft>
                <a:buNone/>
              </a:pPr>
              <a:r>
                <a:t/>
              </a:r>
              <a:endParaRPr sz="2100">
                <a:solidFill>
                  <a:srgbClr val="FFAE0C"/>
                </a:solidFill>
                <a:latin typeface="Arial"/>
                <a:ea typeface="Arial"/>
                <a:cs typeface="Arial"/>
                <a:sym typeface="Arial"/>
              </a:endParaRPr>
            </a:p>
          </p:txBody>
        </p:sp>
        <p:sp>
          <p:nvSpPr>
            <p:cNvPr id="304" name="Google Shape;304;p21"/>
            <p:cNvSpPr txBox="1"/>
            <p:nvPr/>
          </p:nvSpPr>
          <p:spPr>
            <a:xfrm>
              <a:off x="-74433" y="780741"/>
              <a:ext cx="131318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FFFF"/>
                  </a:solidFill>
                  <a:latin typeface="Arial"/>
                  <a:ea typeface="Arial"/>
                  <a:cs typeface="Arial"/>
                  <a:sym typeface="Arial"/>
                </a:rPr>
                <a:t>Capitalize</a:t>
              </a:r>
              <a:endParaRPr sz="2000">
                <a:solidFill>
                  <a:srgbClr val="FFFFFF"/>
                </a:solidFill>
                <a:latin typeface="Arial"/>
                <a:ea typeface="Arial"/>
                <a:cs typeface="Arial"/>
                <a:sym typeface="Arial"/>
              </a:endParaRPr>
            </a:p>
          </p:txBody>
        </p:sp>
        <p:grpSp>
          <p:nvGrpSpPr>
            <p:cNvPr id="305" name="Google Shape;305;p21"/>
            <p:cNvGrpSpPr/>
            <p:nvPr/>
          </p:nvGrpSpPr>
          <p:grpSpPr>
            <a:xfrm>
              <a:off x="-502488" y="3743328"/>
              <a:ext cx="2075814" cy="1105131"/>
              <a:chOff x="-311989" y="3505200"/>
              <a:chExt cx="2075813" cy="1105130"/>
            </a:xfrm>
          </p:grpSpPr>
          <p:sp>
            <p:nvSpPr>
              <p:cNvPr id="306" name="Google Shape;306;p21"/>
              <p:cNvSpPr/>
              <p:nvPr/>
            </p:nvSpPr>
            <p:spPr>
              <a:xfrm>
                <a:off x="1698848" y="3505200"/>
                <a:ext cx="64976" cy="600164"/>
              </a:xfrm>
              <a:prstGeom prst="leftBracket">
                <a:avLst>
                  <a:gd fmla="val 8333" name="adj"/>
                </a:avLst>
              </a:prstGeom>
              <a:noFill/>
              <a:ln cap="flat" cmpd="sng" w="38100">
                <a:solidFill>
                  <a:srgbClr val="FFC000"/>
                </a:solidFill>
                <a:prstDash val="solid"/>
                <a:round/>
                <a:headEnd len="sm" w="sm" type="none"/>
                <a:tailEnd len="sm" w="sm" type="none"/>
              </a:ln>
            </p:spPr>
            <p:txBody>
              <a:bodyPr anchorCtr="0" anchor="t" bIns="137150" lIns="91425" spcFirstLastPara="1" rIns="91425" wrap="square" tIns="137150">
                <a:spAutoFit/>
              </a:bodyPr>
              <a:lstStyle/>
              <a:p>
                <a:pPr indent="0" lvl="0" marL="0" marR="0" rtl="0" algn="l">
                  <a:spcBef>
                    <a:spcPts val="0"/>
                  </a:spcBef>
                  <a:spcAft>
                    <a:spcPts val="0"/>
                  </a:spcAft>
                  <a:buNone/>
                </a:pPr>
                <a:r>
                  <a:t/>
                </a:r>
                <a:endParaRPr sz="2100">
                  <a:solidFill>
                    <a:srgbClr val="FFAE0C"/>
                  </a:solidFill>
                  <a:latin typeface="Arial"/>
                  <a:ea typeface="Arial"/>
                  <a:cs typeface="Arial"/>
                  <a:sym typeface="Arial"/>
                </a:endParaRPr>
              </a:p>
            </p:txBody>
          </p:sp>
          <p:sp>
            <p:nvSpPr>
              <p:cNvPr id="307" name="Google Shape;307;p21"/>
              <p:cNvSpPr txBox="1"/>
              <p:nvPr/>
            </p:nvSpPr>
            <p:spPr>
              <a:xfrm>
                <a:off x="-311989" y="3964000"/>
                <a:ext cx="1531188" cy="64633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000">
                    <a:solidFill>
                      <a:srgbClr val="FFFFFF"/>
                    </a:solidFill>
                    <a:latin typeface="Arial"/>
                    <a:ea typeface="Arial"/>
                    <a:cs typeface="Arial"/>
                    <a:sym typeface="Arial"/>
                  </a:rPr>
                  <a:t>Instructions</a:t>
                </a:r>
                <a:endParaRPr sz="2000">
                  <a:solidFill>
                    <a:srgbClr val="FFFFFF"/>
                  </a:solidFill>
                  <a:latin typeface="Arial"/>
                  <a:ea typeface="Arial"/>
                  <a:cs typeface="Arial"/>
                  <a:sym typeface="Arial"/>
                </a:endParaRPr>
              </a:p>
              <a:p>
                <a:pPr indent="0" lvl="0" marL="0" marR="0" rtl="0" algn="r">
                  <a:spcBef>
                    <a:spcPts val="0"/>
                  </a:spcBef>
                  <a:spcAft>
                    <a:spcPts val="0"/>
                  </a:spcAft>
                  <a:buNone/>
                </a:pPr>
                <a:r>
                  <a:rPr lang="en-US" sz="1600">
                    <a:solidFill>
                      <a:srgbClr val="FFFFFF"/>
                    </a:solidFill>
                    <a:latin typeface="Arial"/>
                    <a:ea typeface="Arial"/>
                    <a:cs typeface="Arial"/>
                    <a:sym typeface="Arial"/>
                  </a:rPr>
                  <a:t>Indent 4 space</a:t>
                </a:r>
                <a:endParaRPr sz="2000">
                  <a:solidFill>
                    <a:srgbClr val="FFFFFF"/>
                  </a:solidFill>
                  <a:latin typeface="Arial"/>
                  <a:ea typeface="Arial"/>
                  <a:cs typeface="Arial"/>
                  <a:sym typeface="Arial"/>
                </a:endParaRPr>
              </a:p>
            </p:txBody>
          </p:sp>
          <p:cxnSp>
            <p:nvCxnSpPr>
              <p:cNvPr id="308" name="Google Shape;308;p21"/>
              <p:cNvCxnSpPr>
                <a:stCxn id="307" idx="3"/>
                <a:endCxn id="306" idx="1"/>
              </p:cNvCxnSpPr>
              <p:nvPr/>
            </p:nvCxnSpPr>
            <p:spPr>
              <a:xfrm flipH="1" rot="10800000">
                <a:off x="1219199" y="3805365"/>
                <a:ext cx="479700" cy="481800"/>
              </a:xfrm>
              <a:prstGeom prst="straightConnector1">
                <a:avLst/>
              </a:prstGeom>
              <a:solidFill>
                <a:schemeClr val="accent1"/>
              </a:solidFill>
              <a:ln cap="flat" cmpd="sng" w="38100">
                <a:solidFill>
                  <a:srgbClr val="FFC000"/>
                </a:solidFill>
                <a:prstDash val="solid"/>
                <a:round/>
                <a:headEnd len="sm" w="sm" type="none"/>
                <a:tailEnd len="sm" w="sm" type="none"/>
              </a:ln>
            </p:spPr>
          </p:cxnSp>
        </p:grpSp>
        <p:sp>
          <p:nvSpPr>
            <p:cNvPr id="309" name="Google Shape;309;p21"/>
            <p:cNvSpPr txBox="1"/>
            <p:nvPr/>
          </p:nvSpPr>
          <p:spPr>
            <a:xfrm>
              <a:off x="-161019" y="3162313"/>
              <a:ext cx="276229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FFFF"/>
                  </a:solidFill>
                  <a:latin typeface="Arial"/>
                  <a:ea typeface="Arial"/>
                  <a:cs typeface="Arial"/>
                  <a:sym typeface="Arial"/>
                </a:rPr>
                <a:t>Label : No Indentation</a:t>
              </a:r>
              <a:endParaRPr/>
            </a:p>
          </p:txBody>
        </p:sp>
        <p:cxnSp>
          <p:nvCxnSpPr>
            <p:cNvPr id="310" name="Google Shape;310;p21"/>
            <p:cNvCxnSpPr/>
            <p:nvPr/>
          </p:nvCxnSpPr>
          <p:spPr>
            <a:xfrm>
              <a:off x="1502679" y="3435769"/>
              <a:ext cx="179771" cy="290529"/>
            </a:xfrm>
            <a:prstGeom prst="bentConnector2">
              <a:avLst/>
            </a:prstGeom>
            <a:solidFill>
              <a:schemeClr val="accent1"/>
            </a:solidFill>
            <a:ln cap="flat" cmpd="sng" w="38100">
              <a:solidFill>
                <a:schemeClr val="lt1"/>
              </a:solidFill>
              <a:prstDash val="solid"/>
              <a:round/>
              <a:headEnd len="sm" w="sm" type="none"/>
              <a:tailEnd len="sm" w="sm" type="none"/>
            </a:ln>
          </p:spPr>
        </p:cxnSp>
        <p:sp>
          <p:nvSpPr>
            <p:cNvPr id="311" name="Google Shape;311;p21"/>
            <p:cNvSpPr txBox="1"/>
            <p:nvPr/>
          </p:nvSpPr>
          <p:spPr>
            <a:xfrm>
              <a:off x="3716720" y="4664368"/>
              <a:ext cx="43011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FFFF"/>
                  </a:solidFill>
                  <a:latin typeface="Arial"/>
                  <a:ea typeface="Arial"/>
                  <a:cs typeface="Arial"/>
                  <a:sym typeface="Arial"/>
                </a:rPr>
                <a:t>Space between instruction and its operand(s)</a:t>
              </a:r>
              <a:endParaRPr/>
            </a:p>
          </p:txBody>
        </p:sp>
        <p:cxnSp>
          <p:nvCxnSpPr>
            <p:cNvPr id="312" name="Google Shape;312;p21"/>
            <p:cNvCxnSpPr/>
            <p:nvPr/>
          </p:nvCxnSpPr>
          <p:spPr>
            <a:xfrm>
              <a:off x="2601276" y="4444044"/>
              <a:ext cx="2057400" cy="0"/>
            </a:xfrm>
            <a:prstGeom prst="straightConnector1">
              <a:avLst/>
            </a:prstGeom>
            <a:noFill/>
            <a:ln cap="flat" cmpd="sng" w="38100">
              <a:solidFill>
                <a:schemeClr val="accent1"/>
              </a:solidFill>
              <a:prstDash val="solid"/>
              <a:round/>
              <a:headEnd len="sm" w="sm" type="none"/>
              <a:tailEnd len="sm" w="sm" type="none"/>
            </a:ln>
          </p:spPr>
        </p:cxnSp>
        <p:cxnSp>
          <p:nvCxnSpPr>
            <p:cNvPr id="313" name="Google Shape;313;p21"/>
            <p:cNvCxnSpPr/>
            <p:nvPr/>
          </p:nvCxnSpPr>
          <p:spPr>
            <a:xfrm rot="10800000">
              <a:off x="2137121" y="4442240"/>
              <a:ext cx="1676400" cy="352452"/>
            </a:xfrm>
            <a:prstGeom prst="bentConnector3">
              <a:avLst>
                <a:gd fmla="val 129914" name="adj1"/>
              </a:avLst>
            </a:prstGeom>
            <a:noFill/>
            <a:ln cap="flat" cmpd="sng" w="38100">
              <a:solidFill>
                <a:schemeClr val="accent1"/>
              </a:solidFill>
              <a:prstDash val="solid"/>
              <a:round/>
              <a:headEnd len="sm" w="sm" type="none"/>
              <a:tailEnd len="sm" w="sm" type="none"/>
            </a:ln>
          </p:spPr>
        </p:cxnSp>
        <p:sp>
          <p:nvSpPr>
            <p:cNvPr id="314" name="Google Shape;314;p21"/>
            <p:cNvSpPr txBox="1"/>
            <p:nvPr/>
          </p:nvSpPr>
          <p:spPr>
            <a:xfrm>
              <a:off x="5246245" y="2636382"/>
              <a:ext cx="3225550" cy="7809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FFFF"/>
                  </a:solidFill>
                  <a:latin typeface="Arial"/>
                  <a:ea typeface="Arial"/>
                  <a:cs typeface="Arial"/>
                  <a:sym typeface="Arial"/>
                </a:rPr>
                <a:t>Comments are good</a:t>
              </a:r>
              <a:endParaRPr/>
            </a:p>
            <a:p>
              <a:pPr indent="0" lvl="0" marL="0" marR="0" rtl="0" algn="l">
                <a:spcBef>
                  <a:spcPts val="0"/>
                </a:spcBef>
                <a:spcAft>
                  <a:spcPts val="0"/>
                </a:spcAft>
                <a:buNone/>
              </a:pPr>
              <a:r>
                <a:rPr lang="en-US" sz="1600">
                  <a:solidFill>
                    <a:srgbClr val="FFFFFF"/>
                  </a:solidFill>
                  <a:latin typeface="Arial"/>
                  <a:ea typeface="Arial"/>
                  <a:cs typeface="Arial"/>
                  <a:sym typeface="Arial"/>
                </a:rPr>
                <a:t>(instruction and command align with tab)</a:t>
              </a:r>
              <a:endParaRPr sz="1600">
                <a:solidFill>
                  <a:srgbClr val="FFFFFF"/>
                </a:solidFill>
                <a:latin typeface="Arial"/>
                <a:ea typeface="Arial"/>
                <a:cs typeface="Arial"/>
                <a:sym typeface="Arial"/>
              </a:endParaRPr>
            </a:p>
          </p:txBody>
        </p:sp>
        <p:sp>
          <p:nvSpPr>
            <p:cNvPr id="315" name="Google Shape;315;p21"/>
            <p:cNvSpPr/>
            <p:nvPr/>
          </p:nvSpPr>
          <p:spPr>
            <a:xfrm>
              <a:off x="-215118" y="940996"/>
              <a:ext cx="155830" cy="1736017"/>
            </a:xfrm>
            <a:prstGeom prst="leftBracket">
              <a:avLst>
                <a:gd fmla="val 8333" name="adj"/>
              </a:avLst>
            </a:prstGeom>
            <a:noFill/>
            <a:ln cap="flat" cmpd="sng" w="38100">
              <a:solidFill>
                <a:srgbClr val="FFC000"/>
              </a:solidFill>
              <a:prstDash val="solid"/>
              <a:round/>
              <a:headEnd len="sm" w="sm" type="none"/>
              <a:tailEnd len="sm" w="sm" type="none"/>
            </a:ln>
          </p:spPr>
          <p:txBody>
            <a:bodyPr anchorCtr="0" anchor="t" bIns="137150" lIns="91425" spcFirstLastPara="1" rIns="91425" wrap="square" tIns="137150">
              <a:spAutoFit/>
            </a:bodyPr>
            <a:lstStyle/>
            <a:p>
              <a:pPr indent="0" lvl="0" marL="0" marR="0" rtl="0" algn="l">
                <a:spcBef>
                  <a:spcPts val="0"/>
                </a:spcBef>
                <a:spcAft>
                  <a:spcPts val="0"/>
                </a:spcAft>
                <a:buNone/>
              </a:pPr>
              <a:r>
                <a:t/>
              </a:r>
              <a:endParaRPr sz="2100">
                <a:solidFill>
                  <a:srgbClr val="FFAE0C"/>
                </a:solidFill>
                <a:latin typeface="Arial"/>
                <a:ea typeface="Arial"/>
                <a:cs typeface="Arial"/>
                <a:sym typeface="Arial"/>
              </a:endParaRPr>
            </a:p>
          </p:txBody>
        </p:sp>
        <p:sp>
          <p:nvSpPr>
            <p:cNvPr id="316" name="Google Shape;316;p21"/>
            <p:cNvSpPr txBox="1"/>
            <p:nvPr/>
          </p:nvSpPr>
          <p:spPr>
            <a:xfrm>
              <a:off x="-1525721" y="990282"/>
              <a:ext cx="1199366" cy="5847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rgbClr val="FFFFFF"/>
                  </a:solidFill>
                  <a:latin typeface="Arial"/>
                  <a:ea typeface="Arial"/>
                  <a:cs typeface="Arial"/>
                  <a:sym typeface="Arial"/>
                </a:rPr>
                <a:t>No </a:t>
              </a:r>
              <a:endParaRPr/>
            </a:p>
            <a:p>
              <a:pPr indent="0" lvl="0" marL="0" marR="0" rtl="0" algn="r">
                <a:spcBef>
                  <a:spcPts val="0"/>
                </a:spcBef>
                <a:spcAft>
                  <a:spcPts val="0"/>
                </a:spcAft>
                <a:buNone/>
              </a:pPr>
              <a:r>
                <a:rPr lang="en-US" sz="1600">
                  <a:solidFill>
                    <a:srgbClr val="FFFFFF"/>
                  </a:solidFill>
                  <a:latin typeface="Arial"/>
                  <a:ea typeface="Arial"/>
                  <a:cs typeface="Arial"/>
                  <a:sym typeface="Arial"/>
                </a:rPr>
                <a:t>Indentation</a:t>
              </a:r>
              <a:endParaRPr sz="1600">
                <a:solidFill>
                  <a:srgbClr val="FFFFFF"/>
                </a:solidFill>
                <a:latin typeface="Arial"/>
                <a:ea typeface="Arial"/>
                <a:cs typeface="Arial"/>
                <a:sym typeface="Arial"/>
              </a:endParaRPr>
            </a:p>
          </p:txBody>
        </p:sp>
        <p:sp>
          <p:nvSpPr>
            <p:cNvPr id="317" name="Google Shape;317;p21"/>
            <p:cNvSpPr/>
            <p:nvPr/>
          </p:nvSpPr>
          <p:spPr>
            <a:xfrm>
              <a:off x="1376671" y="1624106"/>
              <a:ext cx="126009" cy="605969"/>
            </a:xfrm>
            <a:prstGeom prst="leftBracket">
              <a:avLst>
                <a:gd fmla="val 8333" name="adj"/>
              </a:avLst>
            </a:prstGeom>
            <a:noFill/>
            <a:ln cap="flat" cmpd="sng" w="38100">
              <a:solidFill>
                <a:srgbClr val="FFC000"/>
              </a:solidFill>
              <a:prstDash val="solid"/>
              <a:round/>
              <a:headEnd len="sm" w="sm" type="none"/>
              <a:tailEnd len="sm" w="sm" type="none"/>
            </a:ln>
          </p:spPr>
          <p:txBody>
            <a:bodyPr anchorCtr="0" anchor="t" bIns="137150" lIns="91425" spcFirstLastPara="1" rIns="91425" wrap="square" tIns="137150">
              <a:spAutoFit/>
            </a:bodyPr>
            <a:lstStyle/>
            <a:p>
              <a:pPr indent="0" lvl="0" marL="0" marR="0" rtl="0" algn="l">
                <a:spcBef>
                  <a:spcPts val="0"/>
                </a:spcBef>
                <a:spcAft>
                  <a:spcPts val="0"/>
                </a:spcAft>
                <a:buNone/>
              </a:pPr>
              <a:r>
                <a:t/>
              </a:r>
              <a:endParaRPr sz="2100">
                <a:solidFill>
                  <a:srgbClr val="FFAE0C"/>
                </a:solidFill>
                <a:latin typeface="Arial"/>
                <a:ea typeface="Arial"/>
                <a:cs typeface="Arial"/>
                <a:sym typeface="Arial"/>
              </a:endParaRPr>
            </a:p>
          </p:txBody>
        </p:sp>
        <p:sp>
          <p:nvSpPr>
            <p:cNvPr id="318" name="Google Shape;318;p21"/>
            <p:cNvSpPr txBox="1"/>
            <p:nvPr/>
          </p:nvSpPr>
          <p:spPr>
            <a:xfrm>
              <a:off x="156399" y="1769163"/>
              <a:ext cx="1082348" cy="5847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rgbClr val="FFFFFF"/>
                  </a:solidFill>
                  <a:latin typeface="Arial"/>
                  <a:ea typeface="Arial"/>
                  <a:cs typeface="Arial"/>
                  <a:sym typeface="Arial"/>
                </a:rPr>
                <a:t>Capitalize</a:t>
              </a:r>
              <a:endParaRPr/>
            </a:p>
            <a:p>
              <a:pPr indent="0" lvl="0" marL="0" marR="0" rtl="0" algn="r">
                <a:spcBef>
                  <a:spcPts val="0"/>
                </a:spcBef>
                <a:spcAft>
                  <a:spcPts val="0"/>
                </a:spcAft>
                <a:buNone/>
              </a:pPr>
              <a:r>
                <a:rPr lang="en-US" sz="1600">
                  <a:solidFill>
                    <a:srgbClr val="FFFFFF"/>
                  </a:solidFill>
                  <a:latin typeface="Arial"/>
                  <a:ea typeface="Arial"/>
                  <a:cs typeface="Arial"/>
                  <a:sym typeface="Arial"/>
                </a:rPr>
                <a:t>the size</a:t>
              </a:r>
              <a:endParaRPr sz="1600">
                <a:solidFill>
                  <a:srgbClr val="FFFFFF"/>
                </a:solidFill>
                <a:latin typeface="Arial"/>
                <a:ea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2"/>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324" name="Google Shape;324;p22"/>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325" name="Google Shape;325;p22"/>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What's Next</a:t>
            </a:r>
            <a:endParaRPr/>
          </a:p>
        </p:txBody>
      </p:sp>
      <p:sp>
        <p:nvSpPr>
          <p:cNvPr id="326" name="Google Shape;326;p22"/>
          <p:cNvSpPr txBox="1"/>
          <p:nvPr>
            <p:ph idx="1" type="body"/>
          </p:nvPr>
        </p:nvSpPr>
        <p:spPr>
          <a:xfrm>
            <a:off x="1066800" y="1600200"/>
            <a:ext cx="7086600" cy="3276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Basic Elements of Assembly Language</a:t>
            </a:r>
            <a:endParaRPr/>
          </a:p>
          <a:p>
            <a:pPr indent="-342900" lvl="0" marL="342900" rtl="0" algn="l">
              <a:spcBef>
                <a:spcPts val="480"/>
              </a:spcBef>
              <a:spcAft>
                <a:spcPts val="0"/>
              </a:spcAft>
              <a:buSzPts val="2400"/>
              <a:buFont typeface="Arial"/>
              <a:buChar char="•"/>
            </a:pPr>
            <a:r>
              <a:rPr lang="en-US"/>
              <a:t>Example: Adding and Subtracting Integers</a:t>
            </a:r>
            <a:endParaRPr/>
          </a:p>
          <a:p>
            <a:pPr indent="-342900" lvl="0" marL="342900" rtl="0" algn="l">
              <a:spcBef>
                <a:spcPts val="480"/>
              </a:spcBef>
              <a:spcAft>
                <a:spcPts val="0"/>
              </a:spcAft>
              <a:buSzPts val="2400"/>
              <a:buFont typeface="Arial"/>
              <a:buChar char="•"/>
            </a:pPr>
            <a:r>
              <a:rPr b="1" lang="en-US">
                <a:solidFill>
                  <a:schemeClr val="lt2"/>
                </a:solidFill>
              </a:rPr>
              <a:t>64-Bit Programming</a:t>
            </a:r>
            <a:endParaRPr b="1" i="1" sz="2600">
              <a:solidFill>
                <a:schemeClr val="lt2"/>
              </a:solidFill>
            </a:endParaRPr>
          </a:p>
          <a:p>
            <a:pPr indent="-342900" lvl="0" marL="342900" rtl="0" algn="l">
              <a:spcBef>
                <a:spcPts val="480"/>
              </a:spcBef>
              <a:spcAft>
                <a:spcPts val="0"/>
              </a:spcAft>
              <a:buSzPts val="2400"/>
              <a:buFont typeface="Arial"/>
              <a:buChar char="•"/>
            </a:pPr>
            <a:r>
              <a:rPr lang="en-US"/>
              <a:t>Assembling, Linking, and Running Programs</a:t>
            </a:r>
            <a:endParaRPr/>
          </a:p>
          <a:p>
            <a:pPr indent="-342900" lvl="0" marL="342900" rtl="0" algn="l">
              <a:spcBef>
                <a:spcPts val="480"/>
              </a:spcBef>
              <a:spcAft>
                <a:spcPts val="0"/>
              </a:spcAft>
              <a:buSzPts val="2400"/>
              <a:buFont typeface="Arial"/>
              <a:buChar char="•"/>
            </a:pPr>
            <a:r>
              <a:rPr lang="en-US"/>
              <a:t>Defining Data</a:t>
            </a:r>
            <a:endParaRPr/>
          </a:p>
          <a:p>
            <a:pPr indent="-342900" lvl="0" marL="342900" rtl="0" algn="l">
              <a:spcBef>
                <a:spcPts val="480"/>
              </a:spcBef>
              <a:spcAft>
                <a:spcPts val="0"/>
              </a:spcAft>
              <a:buSzPts val="2400"/>
              <a:buFont typeface="Arial"/>
              <a:buChar char="•"/>
            </a:pPr>
            <a:r>
              <a:rPr lang="en-US"/>
              <a:t>Symbolic Constants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3"/>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64-Bit Programming</a:t>
            </a:r>
            <a:endParaRPr/>
          </a:p>
        </p:txBody>
      </p:sp>
      <p:sp>
        <p:nvSpPr>
          <p:cNvPr id="332" name="Google Shape;332;p23"/>
          <p:cNvSpPr txBox="1"/>
          <p:nvPr>
            <p:ph idx="1" type="body"/>
          </p:nvPr>
        </p:nvSpPr>
        <p:spPr>
          <a:xfrm>
            <a:off x="685800" y="1143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MASM supports 64-bit programming, although the following directives are not permitted:</a:t>
            </a:r>
            <a:endParaRPr/>
          </a:p>
          <a:p>
            <a:pPr indent="-285750" lvl="1" marL="742950" rtl="0" algn="l">
              <a:spcBef>
                <a:spcPts val="440"/>
              </a:spcBef>
              <a:spcAft>
                <a:spcPts val="0"/>
              </a:spcAft>
              <a:buSzPts val="2200"/>
              <a:buFont typeface="Arial"/>
              <a:buChar char="•"/>
            </a:pPr>
            <a:r>
              <a:rPr lang="en-US"/>
              <a:t>INVOKE, ADDR, .model, .386, .stack</a:t>
            </a:r>
            <a:endParaRPr/>
          </a:p>
          <a:p>
            <a:pPr indent="-285750" lvl="1" marL="742950" rtl="0" algn="l">
              <a:spcBef>
                <a:spcPts val="440"/>
              </a:spcBef>
              <a:spcAft>
                <a:spcPts val="0"/>
              </a:spcAft>
              <a:buSzPts val="2200"/>
              <a:buFont typeface="Arial"/>
              <a:buChar char="•"/>
            </a:pPr>
            <a:r>
              <a:rPr lang="en-US"/>
              <a:t>(Other non-permitted directives will be introduced in later chapters)</a:t>
            </a:r>
            <a:endParaRPr/>
          </a:p>
          <a:p>
            <a:pPr indent="-190500" lvl="0" marL="342900" rtl="0" algn="l">
              <a:spcBef>
                <a:spcPts val="480"/>
              </a:spcBef>
              <a:spcAft>
                <a:spcPts val="0"/>
              </a:spcAft>
              <a:buSzPts val="2400"/>
              <a:buFont typeface="Arial"/>
              <a:buNone/>
            </a:pPr>
            <a:r>
              <a:t/>
            </a:r>
            <a:endParaRPr/>
          </a:p>
        </p:txBody>
      </p:sp>
      <p:sp>
        <p:nvSpPr>
          <p:cNvPr id="333" name="Google Shape;333;p23"/>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334" name="Google Shape;334;p23"/>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4"/>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64-Bit Version of AddTwoSum</a:t>
            </a:r>
            <a:endParaRPr/>
          </a:p>
        </p:txBody>
      </p:sp>
      <p:sp>
        <p:nvSpPr>
          <p:cNvPr id="341" name="Google Shape;341;p24"/>
          <p:cNvSpPr txBox="1"/>
          <p:nvPr>
            <p:ph idx="1" type="body"/>
          </p:nvPr>
        </p:nvSpPr>
        <p:spPr>
          <a:xfrm>
            <a:off x="543959" y="1219200"/>
            <a:ext cx="6629400" cy="52578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Font typeface="Courier New"/>
              <a:buNone/>
            </a:pPr>
            <a:r>
              <a:rPr b="1" lang="en-US" sz="1800">
                <a:latin typeface="Courier New"/>
                <a:ea typeface="Courier New"/>
                <a:cs typeface="Courier New"/>
                <a:sym typeface="Courier New"/>
              </a:rPr>
              <a:t>ExitProcess PROTO</a:t>
            </a:r>
            <a:endParaRPr/>
          </a:p>
          <a:p>
            <a:pPr indent="0" lvl="0" marL="0" rtl="0" algn="l">
              <a:spcBef>
                <a:spcPts val="360"/>
              </a:spcBef>
              <a:spcAft>
                <a:spcPts val="0"/>
              </a:spcAft>
              <a:buSzPts val="1800"/>
              <a:buFont typeface="Courier New"/>
              <a:buNone/>
            </a:pPr>
            <a:r>
              <a:rPr b="1" lang="en-US" sz="1800">
                <a:latin typeface="Courier New"/>
                <a:ea typeface="Courier New"/>
                <a:cs typeface="Courier New"/>
                <a:sym typeface="Courier New"/>
              </a:rPr>
              <a:t>.data</a:t>
            </a:r>
            <a:endParaRPr/>
          </a:p>
          <a:p>
            <a:pPr indent="0" lvl="0" marL="0" rtl="0" algn="l">
              <a:spcBef>
                <a:spcPts val="360"/>
              </a:spcBef>
              <a:spcAft>
                <a:spcPts val="0"/>
              </a:spcAft>
              <a:buSzPts val="1800"/>
              <a:buFont typeface="Courier New"/>
              <a:buNone/>
            </a:pPr>
            <a:r>
              <a:rPr b="1" lang="en-US" sz="1800">
                <a:latin typeface="Courier New"/>
                <a:ea typeface="Courier New"/>
                <a:cs typeface="Courier New"/>
                <a:sym typeface="Courier New"/>
              </a:rPr>
              <a:t>  sum DWORD 0</a:t>
            </a:r>
            <a:endParaRPr/>
          </a:p>
          <a:p>
            <a:pPr indent="0" lvl="0" marL="0" rtl="0" algn="l">
              <a:spcBef>
                <a:spcPts val="360"/>
              </a:spcBef>
              <a:spcAft>
                <a:spcPts val="0"/>
              </a:spcAft>
              <a:buSzPts val="1800"/>
              <a:buFont typeface="Courier New"/>
              <a:buNone/>
            </a:pPr>
            <a:r>
              <a:rPr b="1" lang="en-US" sz="1800">
                <a:latin typeface="Courier New"/>
                <a:ea typeface="Courier New"/>
                <a:cs typeface="Courier New"/>
                <a:sym typeface="Courier New"/>
              </a:rPr>
              <a:t>.code</a:t>
            </a:r>
            <a:endParaRPr/>
          </a:p>
          <a:p>
            <a:pPr indent="0" lvl="0" marL="0" rtl="0" algn="l">
              <a:spcBef>
                <a:spcPts val="360"/>
              </a:spcBef>
              <a:spcAft>
                <a:spcPts val="0"/>
              </a:spcAft>
              <a:buSzPts val="1800"/>
              <a:buFont typeface="Courier New"/>
              <a:buNone/>
            </a:pPr>
            <a:r>
              <a:rPr b="1" lang="en-US" sz="1800">
                <a:latin typeface="Courier New"/>
                <a:ea typeface="Courier New"/>
                <a:cs typeface="Courier New"/>
                <a:sym typeface="Courier New"/>
              </a:rPr>
              <a:t>main  PROC</a:t>
            </a:r>
            <a:endParaRPr/>
          </a:p>
          <a:p>
            <a:pPr indent="0" lvl="0" marL="0" rtl="0" algn="l">
              <a:spcBef>
                <a:spcPts val="360"/>
              </a:spcBef>
              <a:spcAft>
                <a:spcPts val="0"/>
              </a:spcAft>
              <a:buSzPts val="1800"/>
              <a:buFont typeface="Courier New"/>
              <a:buNone/>
            </a:pPr>
            <a:r>
              <a:rPr b="1" lang="en-US" sz="1800">
                <a:latin typeface="Courier New"/>
                <a:ea typeface="Courier New"/>
                <a:cs typeface="Courier New"/>
                <a:sym typeface="Courier New"/>
              </a:rPr>
              <a:t>  mov  eax,5</a:t>
            </a:r>
            <a:endParaRPr/>
          </a:p>
          <a:p>
            <a:pPr indent="0" lvl="0" marL="0" rtl="0" algn="l">
              <a:spcBef>
                <a:spcPts val="360"/>
              </a:spcBef>
              <a:spcAft>
                <a:spcPts val="0"/>
              </a:spcAft>
              <a:buSzPts val="1800"/>
              <a:buFont typeface="Courier New"/>
              <a:buNone/>
            </a:pPr>
            <a:r>
              <a:rPr b="1" lang="en-US" sz="1800">
                <a:latin typeface="Courier New"/>
                <a:ea typeface="Courier New"/>
                <a:cs typeface="Courier New"/>
                <a:sym typeface="Courier New"/>
              </a:rPr>
              <a:t>  add  eax,6</a:t>
            </a:r>
            <a:endParaRPr/>
          </a:p>
          <a:p>
            <a:pPr indent="0" lvl="0" marL="0" rtl="0" algn="l">
              <a:spcBef>
                <a:spcPts val="360"/>
              </a:spcBef>
              <a:spcAft>
                <a:spcPts val="0"/>
              </a:spcAft>
              <a:buSzPts val="1800"/>
              <a:buFont typeface="Courier New"/>
              <a:buNone/>
            </a:pPr>
            <a:r>
              <a:rPr b="1" lang="en-US" sz="1800">
                <a:latin typeface="Courier New"/>
                <a:ea typeface="Courier New"/>
                <a:cs typeface="Courier New"/>
                <a:sym typeface="Courier New"/>
              </a:rPr>
              <a:t>  mov  sum,eax</a:t>
            </a:r>
            <a:endParaRPr b="1" sz="1800">
              <a:latin typeface="Courier New"/>
              <a:ea typeface="Courier New"/>
              <a:cs typeface="Courier New"/>
              <a:sym typeface="Courier New"/>
            </a:endParaRPr>
          </a:p>
          <a:p>
            <a:pPr indent="0" lvl="0" marL="0" rtl="0" algn="l">
              <a:spcBef>
                <a:spcPts val="360"/>
              </a:spcBef>
              <a:spcAft>
                <a:spcPts val="0"/>
              </a:spcAft>
              <a:buSzPts val="1800"/>
              <a:buFont typeface="Arial"/>
              <a:buNone/>
            </a:pPr>
            <a:r>
              <a:t/>
            </a:r>
            <a:endParaRPr b="1" sz="1800">
              <a:latin typeface="Courier New"/>
              <a:ea typeface="Courier New"/>
              <a:cs typeface="Courier New"/>
              <a:sym typeface="Courier New"/>
            </a:endParaRPr>
          </a:p>
          <a:p>
            <a:pPr indent="0" lvl="0" marL="0" rtl="0" algn="l">
              <a:spcBef>
                <a:spcPts val="360"/>
              </a:spcBef>
              <a:spcAft>
                <a:spcPts val="0"/>
              </a:spcAft>
              <a:buSzPts val="1800"/>
              <a:buFont typeface="Courier New"/>
              <a:buNone/>
            </a:pPr>
            <a:r>
              <a:rPr b="1" lang="en-US" sz="1800">
                <a:latin typeface="Courier New"/>
                <a:ea typeface="Courier New"/>
                <a:cs typeface="Courier New"/>
                <a:sym typeface="Courier New"/>
              </a:rPr>
              <a:t>  mov  ecx,0</a:t>
            </a:r>
            <a:endParaRPr/>
          </a:p>
          <a:p>
            <a:pPr indent="0" lvl="0" marL="0" rtl="0" algn="l">
              <a:spcBef>
                <a:spcPts val="360"/>
              </a:spcBef>
              <a:spcAft>
                <a:spcPts val="0"/>
              </a:spcAft>
              <a:buSzPts val="1800"/>
              <a:buFont typeface="Courier New"/>
              <a:buNone/>
            </a:pPr>
            <a:r>
              <a:rPr b="1" lang="en-US" sz="1800">
                <a:latin typeface="Courier New"/>
                <a:ea typeface="Courier New"/>
                <a:cs typeface="Courier New"/>
                <a:sym typeface="Courier New"/>
              </a:rPr>
              <a:t>  call ExitProcess</a:t>
            </a:r>
            <a:endParaRPr b="1" sz="1800">
              <a:latin typeface="Courier New"/>
              <a:ea typeface="Courier New"/>
              <a:cs typeface="Courier New"/>
              <a:sym typeface="Courier New"/>
            </a:endParaRPr>
          </a:p>
          <a:p>
            <a:pPr indent="0" lvl="0" marL="0" rtl="0" algn="l">
              <a:spcBef>
                <a:spcPts val="360"/>
              </a:spcBef>
              <a:spcAft>
                <a:spcPts val="0"/>
              </a:spcAft>
              <a:buSzPts val="1800"/>
              <a:buFont typeface="Courier New"/>
              <a:buNone/>
            </a:pPr>
            <a:r>
              <a:rPr b="1" lang="en-US" sz="1800">
                <a:latin typeface="Courier New"/>
                <a:ea typeface="Courier New"/>
                <a:cs typeface="Courier New"/>
                <a:sym typeface="Courier New"/>
              </a:rPr>
              <a:t>main ENDP</a:t>
            </a:r>
            <a:endParaRPr/>
          </a:p>
          <a:p>
            <a:pPr indent="0" lvl="0" marL="0" rtl="0" algn="l">
              <a:spcBef>
                <a:spcPts val="360"/>
              </a:spcBef>
              <a:spcAft>
                <a:spcPts val="0"/>
              </a:spcAft>
              <a:buSzPts val="1800"/>
              <a:buFont typeface="Courier New"/>
              <a:buNone/>
            </a:pPr>
            <a:r>
              <a:rPr b="1" lang="en-US" sz="1800">
                <a:latin typeface="Courier New"/>
                <a:ea typeface="Courier New"/>
                <a:cs typeface="Courier New"/>
                <a:sym typeface="Courier New"/>
              </a:rPr>
              <a:t>END</a:t>
            </a:r>
            <a:endParaRPr/>
          </a:p>
        </p:txBody>
      </p:sp>
      <p:sp>
        <p:nvSpPr>
          <p:cNvPr id="342" name="Google Shape;342;p24"/>
          <p:cNvSpPr txBox="1"/>
          <p:nvPr>
            <p:ph idx="11" type="ftr"/>
          </p:nvPr>
        </p:nvSpPr>
        <p:spPr>
          <a:xfrm>
            <a:off x="304800" y="65532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343" name="Google Shape;343;p24"/>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344" name="Google Shape;344;p24"/>
          <p:cNvSpPr txBox="1"/>
          <p:nvPr/>
        </p:nvSpPr>
        <p:spPr>
          <a:xfrm>
            <a:off x="4049159" y="1219200"/>
            <a:ext cx="3124200" cy="52578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1800"/>
              <a:buFont typeface="Courier New"/>
              <a:buNone/>
            </a:pPr>
            <a:r>
              <a:rPr b="1" lang="en-US" sz="1800">
                <a:solidFill>
                  <a:srgbClr val="AABDF5"/>
                </a:solidFill>
                <a:latin typeface="Courier New"/>
                <a:ea typeface="Courier New"/>
                <a:cs typeface="Courier New"/>
                <a:sym typeface="Courier New"/>
              </a:rPr>
              <a:t>.386</a:t>
            </a:r>
            <a:endParaRPr/>
          </a:p>
          <a:p>
            <a:pPr indent="0" lvl="0" marL="0" marR="0" rtl="0" algn="l">
              <a:spcBef>
                <a:spcPts val="360"/>
              </a:spcBef>
              <a:spcAft>
                <a:spcPts val="0"/>
              </a:spcAft>
              <a:buClr>
                <a:schemeClr val="lt1"/>
              </a:buClr>
              <a:buSzPts val="1800"/>
              <a:buFont typeface="Courier New"/>
              <a:buNone/>
            </a:pPr>
            <a:r>
              <a:rPr b="1" lang="en-US" sz="1800">
                <a:solidFill>
                  <a:srgbClr val="AABDF5"/>
                </a:solidFill>
                <a:latin typeface="Courier New"/>
                <a:ea typeface="Courier New"/>
                <a:cs typeface="Courier New"/>
                <a:sym typeface="Courier New"/>
              </a:rPr>
              <a:t>.model flat,stdcall</a:t>
            </a:r>
            <a:endParaRPr b="1" sz="1800">
              <a:solidFill>
                <a:srgbClr val="AABDF5"/>
              </a:solidFill>
              <a:latin typeface="Courier New"/>
              <a:ea typeface="Courier New"/>
              <a:cs typeface="Courier New"/>
              <a:sym typeface="Courier New"/>
            </a:endParaRPr>
          </a:p>
          <a:p>
            <a:pPr indent="0" lvl="0" marL="0" marR="0" rtl="0" algn="l">
              <a:spcBef>
                <a:spcPts val="360"/>
              </a:spcBef>
              <a:spcAft>
                <a:spcPts val="0"/>
              </a:spcAft>
              <a:buClr>
                <a:schemeClr val="lt1"/>
              </a:buClr>
              <a:buSzPts val="1800"/>
              <a:buFont typeface="Courier New"/>
              <a:buNone/>
            </a:pPr>
            <a:r>
              <a:rPr b="1" lang="en-US" sz="1800">
                <a:solidFill>
                  <a:srgbClr val="AABDF5"/>
                </a:solidFill>
                <a:latin typeface="Courier New"/>
                <a:ea typeface="Courier New"/>
                <a:cs typeface="Courier New"/>
                <a:sym typeface="Courier New"/>
              </a:rPr>
              <a:t>.stack 4096</a:t>
            </a:r>
            <a:endParaRPr/>
          </a:p>
          <a:p>
            <a:pPr indent="0" lvl="0" marL="0" marR="0" rtl="0" algn="l">
              <a:spcBef>
                <a:spcPts val="360"/>
              </a:spcBef>
              <a:spcAft>
                <a:spcPts val="0"/>
              </a:spcAft>
              <a:buClr>
                <a:schemeClr val="lt1"/>
              </a:buClr>
              <a:buSzPts val="1800"/>
              <a:buFont typeface="Courier New"/>
              <a:buNone/>
            </a:pPr>
            <a:r>
              <a:rPr b="1" lang="en-US" sz="1800">
                <a:solidFill>
                  <a:srgbClr val="AABDF5"/>
                </a:solidFill>
                <a:latin typeface="Courier New"/>
                <a:ea typeface="Courier New"/>
                <a:cs typeface="Courier New"/>
                <a:sym typeface="Courier New"/>
              </a:rPr>
              <a:t>ExitProcess PROTO,</a:t>
            </a:r>
            <a:endParaRPr/>
          </a:p>
          <a:p>
            <a:pPr indent="0" lvl="0" marL="0" marR="0" rtl="0" algn="l">
              <a:spcBef>
                <a:spcPts val="360"/>
              </a:spcBef>
              <a:spcAft>
                <a:spcPts val="0"/>
              </a:spcAft>
              <a:buClr>
                <a:schemeClr val="lt1"/>
              </a:buClr>
              <a:buSzPts val="1800"/>
              <a:buFont typeface="Courier New"/>
              <a:buNone/>
            </a:pPr>
            <a:r>
              <a:rPr b="1" lang="en-US" sz="1800">
                <a:solidFill>
                  <a:srgbClr val="AABDF5"/>
                </a:solidFill>
                <a:latin typeface="Courier New"/>
                <a:ea typeface="Courier New"/>
                <a:cs typeface="Courier New"/>
                <a:sym typeface="Courier New"/>
              </a:rPr>
              <a:t>     dwExitCode:DWORD</a:t>
            </a:r>
            <a:endParaRPr b="1" sz="1800">
              <a:solidFill>
                <a:srgbClr val="AABDF5"/>
              </a:solidFill>
              <a:latin typeface="Courier New"/>
              <a:ea typeface="Courier New"/>
              <a:cs typeface="Courier New"/>
              <a:sym typeface="Courier New"/>
            </a:endParaRPr>
          </a:p>
          <a:p>
            <a:pPr indent="0" lvl="0" marL="0" marR="0" rtl="0" algn="l">
              <a:spcBef>
                <a:spcPts val="360"/>
              </a:spcBef>
              <a:spcAft>
                <a:spcPts val="0"/>
              </a:spcAft>
              <a:buClr>
                <a:schemeClr val="lt1"/>
              </a:buClr>
              <a:buSzPts val="1800"/>
              <a:buFont typeface="Courier New"/>
              <a:buNone/>
            </a:pPr>
            <a:r>
              <a:rPr b="1" lang="en-US" sz="1800">
                <a:solidFill>
                  <a:srgbClr val="AABDF5"/>
                </a:solidFill>
                <a:latin typeface="Courier New"/>
                <a:ea typeface="Courier New"/>
                <a:cs typeface="Courier New"/>
                <a:sym typeface="Courier New"/>
              </a:rPr>
              <a:t>.data</a:t>
            </a:r>
            <a:endParaRPr/>
          </a:p>
          <a:p>
            <a:pPr indent="0" lvl="0" marL="0" marR="0" rtl="0" algn="l">
              <a:spcBef>
                <a:spcPts val="360"/>
              </a:spcBef>
              <a:spcAft>
                <a:spcPts val="0"/>
              </a:spcAft>
              <a:buClr>
                <a:schemeClr val="lt1"/>
              </a:buClr>
              <a:buSzPts val="1800"/>
              <a:buFont typeface="Courier New"/>
              <a:buNone/>
            </a:pPr>
            <a:r>
              <a:rPr b="1" lang="en-US" sz="1800">
                <a:solidFill>
                  <a:srgbClr val="AABDF5"/>
                </a:solidFill>
                <a:latin typeface="Courier New"/>
                <a:ea typeface="Courier New"/>
                <a:cs typeface="Courier New"/>
                <a:sym typeface="Courier New"/>
              </a:rPr>
              <a:t>  sum DWORD 0</a:t>
            </a:r>
            <a:endParaRPr/>
          </a:p>
          <a:p>
            <a:pPr indent="0" lvl="0" marL="0" marR="0" rtl="0" algn="l">
              <a:spcBef>
                <a:spcPts val="360"/>
              </a:spcBef>
              <a:spcAft>
                <a:spcPts val="0"/>
              </a:spcAft>
              <a:buClr>
                <a:schemeClr val="lt1"/>
              </a:buClr>
              <a:buSzPts val="1800"/>
              <a:buFont typeface="Courier New"/>
              <a:buNone/>
            </a:pPr>
            <a:r>
              <a:rPr b="1" lang="en-US" sz="1800">
                <a:solidFill>
                  <a:srgbClr val="AABDF5"/>
                </a:solidFill>
                <a:latin typeface="Courier New"/>
                <a:ea typeface="Courier New"/>
                <a:cs typeface="Courier New"/>
                <a:sym typeface="Courier New"/>
              </a:rPr>
              <a:t>.code</a:t>
            </a:r>
            <a:endParaRPr/>
          </a:p>
          <a:p>
            <a:pPr indent="0" lvl="0" marL="0" marR="0" rtl="0" algn="l">
              <a:spcBef>
                <a:spcPts val="360"/>
              </a:spcBef>
              <a:spcAft>
                <a:spcPts val="0"/>
              </a:spcAft>
              <a:buClr>
                <a:schemeClr val="lt1"/>
              </a:buClr>
              <a:buSzPts val="1800"/>
              <a:buFont typeface="Courier New"/>
              <a:buNone/>
            </a:pPr>
            <a:r>
              <a:rPr b="1" lang="en-US" sz="1800">
                <a:solidFill>
                  <a:srgbClr val="AABDF5"/>
                </a:solidFill>
                <a:latin typeface="Courier New"/>
                <a:ea typeface="Courier New"/>
                <a:cs typeface="Courier New"/>
                <a:sym typeface="Courier New"/>
              </a:rPr>
              <a:t>main  PROC</a:t>
            </a:r>
            <a:endParaRPr/>
          </a:p>
          <a:p>
            <a:pPr indent="0" lvl="0" marL="0" marR="0" rtl="0" algn="l">
              <a:spcBef>
                <a:spcPts val="360"/>
              </a:spcBef>
              <a:spcAft>
                <a:spcPts val="0"/>
              </a:spcAft>
              <a:buClr>
                <a:schemeClr val="lt1"/>
              </a:buClr>
              <a:buSzPts val="1800"/>
              <a:buFont typeface="Courier New"/>
              <a:buNone/>
            </a:pPr>
            <a:r>
              <a:rPr b="1" lang="en-US" sz="1800">
                <a:solidFill>
                  <a:srgbClr val="AABDF5"/>
                </a:solidFill>
                <a:latin typeface="Courier New"/>
                <a:ea typeface="Courier New"/>
                <a:cs typeface="Courier New"/>
                <a:sym typeface="Courier New"/>
              </a:rPr>
              <a:t>  mov  eax,5</a:t>
            </a:r>
            <a:endParaRPr/>
          </a:p>
          <a:p>
            <a:pPr indent="0" lvl="0" marL="0" marR="0" rtl="0" algn="l">
              <a:spcBef>
                <a:spcPts val="360"/>
              </a:spcBef>
              <a:spcAft>
                <a:spcPts val="0"/>
              </a:spcAft>
              <a:buClr>
                <a:schemeClr val="lt1"/>
              </a:buClr>
              <a:buSzPts val="1800"/>
              <a:buFont typeface="Courier New"/>
              <a:buNone/>
            </a:pPr>
            <a:r>
              <a:rPr b="1" lang="en-US" sz="1800">
                <a:solidFill>
                  <a:srgbClr val="AABDF5"/>
                </a:solidFill>
                <a:latin typeface="Courier New"/>
                <a:ea typeface="Courier New"/>
                <a:cs typeface="Courier New"/>
                <a:sym typeface="Courier New"/>
              </a:rPr>
              <a:t>  add  eax,6</a:t>
            </a:r>
            <a:endParaRPr/>
          </a:p>
          <a:p>
            <a:pPr indent="0" lvl="0" marL="0" marR="0" rtl="0" algn="l">
              <a:spcBef>
                <a:spcPts val="360"/>
              </a:spcBef>
              <a:spcAft>
                <a:spcPts val="0"/>
              </a:spcAft>
              <a:buClr>
                <a:schemeClr val="lt1"/>
              </a:buClr>
              <a:buSzPts val="1800"/>
              <a:buFont typeface="Courier New"/>
              <a:buNone/>
            </a:pPr>
            <a:r>
              <a:rPr b="1" lang="en-US" sz="1800">
                <a:solidFill>
                  <a:srgbClr val="AABDF5"/>
                </a:solidFill>
                <a:latin typeface="Courier New"/>
                <a:ea typeface="Courier New"/>
                <a:cs typeface="Courier New"/>
                <a:sym typeface="Courier New"/>
              </a:rPr>
              <a:t>  mov  sum,eax</a:t>
            </a:r>
            <a:endParaRPr b="1" sz="1800">
              <a:solidFill>
                <a:srgbClr val="AABDF5"/>
              </a:solidFill>
              <a:latin typeface="Courier New"/>
              <a:ea typeface="Courier New"/>
              <a:cs typeface="Courier New"/>
              <a:sym typeface="Courier New"/>
            </a:endParaRPr>
          </a:p>
          <a:p>
            <a:pPr indent="0" lvl="0" marL="0" marR="0" rtl="0" algn="l">
              <a:spcBef>
                <a:spcPts val="360"/>
              </a:spcBef>
              <a:spcAft>
                <a:spcPts val="0"/>
              </a:spcAft>
              <a:buClr>
                <a:schemeClr val="lt1"/>
              </a:buClr>
              <a:buSzPts val="1800"/>
              <a:buFont typeface="Arial"/>
              <a:buNone/>
            </a:pPr>
            <a:r>
              <a:t/>
            </a:r>
            <a:endParaRPr b="1" sz="1800">
              <a:solidFill>
                <a:srgbClr val="AABDF5"/>
              </a:solidFill>
              <a:latin typeface="Courier New"/>
              <a:ea typeface="Courier New"/>
              <a:cs typeface="Courier New"/>
              <a:sym typeface="Courier New"/>
            </a:endParaRPr>
          </a:p>
          <a:p>
            <a:pPr indent="0" lvl="0" marL="0" marR="0" rtl="0" algn="l">
              <a:spcBef>
                <a:spcPts val="360"/>
              </a:spcBef>
              <a:spcAft>
                <a:spcPts val="0"/>
              </a:spcAft>
              <a:buClr>
                <a:schemeClr val="lt1"/>
              </a:buClr>
              <a:buSzPts val="1800"/>
              <a:buFont typeface="Courier New"/>
              <a:buNone/>
            </a:pPr>
            <a:r>
              <a:rPr b="1" lang="en-US" sz="1800">
                <a:solidFill>
                  <a:srgbClr val="AABDF5"/>
                </a:solidFill>
                <a:latin typeface="Courier New"/>
                <a:ea typeface="Courier New"/>
                <a:cs typeface="Courier New"/>
                <a:sym typeface="Courier New"/>
              </a:rPr>
              <a:t>INVOKE ExitProcess,0</a:t>
            </a:r>
            <a:endParaRPr/>
          </a:p>
          <a:p>
            <a:pPr indent="0" lvl="0" marL="0" marR="0" rtl="0" algn="l">
              <a:spcBef>
                <a:spcPts val="360"/>
              </a:spcBef>
              <a:spcAft>
                <a:spcPts val="0"/>
              </a:spcAft>
              <a:buClr>
                <a:schemeClr val="lt1"/>
              </a:buClr>
              <a:buSzPts val="1800"/>
              <a:buFont typeface="Courier New"/>
              <a:buNone/>
            </a:pPr>
            <a:r>
              <a:rPr b="1" lang="en-US" sz="1800">
                <a:solidFill>
                  <a:srgbClr val="AABDF5"/>
                </a:solidFill>
                <a:latin typeface="Courier New"/>
                <a:ea typeface="Courier New"/>
                <a:cs typeface="Courier New"/>
                <a:sym typeface="Courier New"/>
              </a:rPr>
              <a:t>main ENDP</a:t>
            </a:r>
            <a:endParaRPr/>
          </a:p>
          <a:p>
            <a:pPr indent="0" lvl="0" marL="0" marR="0" rtl="0" algn="l">
              <a:spcBef>
                <a:spcPts val="360"/>
              </a:spcBef>
              <a:spcAft>
                <a:spcPts val="0"/>
              </a:spcAft>
              <a:buClr>
                <a:schemeClr val="lt1"/>
              </a:buClr>
              <a:buSzPts val="1800"/>
              <a:buFont typeface="Courier New"/>
              <a:buNone/>
            </a:pPr>
            <a:r>
              <a:rPr b="1" lang="en-US" sz="1800">
                <a:solidFill>
                  <a:srgbClr val="AABDF5"/>
                </a:solidFill>
                <a:latin typeface="Courier New"/>
                <a:ea typeface="Courier New"/>
                <a:cs typeface="Courier New"/>
                <a:sym typeface="Courier New"/>
              </a:rPr>
              <a:t>END</a:t>
            </a:r>
            <a:endParaRPr/>
          </a:p>
        </p:txBody>
      </p:sp>
      <p:sp>
        <p:nvSpPr>
          <p:cNvPr id="345" name="Google Shape;345;p24"/>
          <p:cNvSpPr/>
          <p:nvPr/>
        </p:nvSpPr>
        <p:spPr>
          <a:xfrm>
            <a:off x="7162800" y="1287706"/>
            <a:ext cx="76200" cy="1455494"/>
          </a:xfrm>
          <a:prstGeom prst="rightBracket">
            <a:avLst>
              <a:gd fmla="val 8333" name="adj"/>
            </a:avLst>
          </a:prstGeom>
          <a:noFill/>
          <a:ln cap="flat" cmpd="sng" w="38100">
            <a:solidFill>
              <a:srgbClr val="FFAE0C"/>
            </a:solidFill>
            <a:prstDash val="solid"/>
            <a:round/>
            <a:headEnd len="sm" w="sm" type="none"/>
            <a:tailEnd len="sm" w="sm" type="none"/>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chemeClr val="lt1"/>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346" name="Google Shape;346;p24"/>
          <p:cNvSpPr txBox="1"/>
          <p:nvPr/>
        </p:nvSpPr>
        <p:spPr>
          <a:xfrm>
            <a:off x="7401959" y="1775750"/>
            <a:ext cx="1665841" cy="492443"/>
          </a:xfrm>
          <a:prstGeom prst="rect">
            <a:avLst/>
          </a:prstGeom>
          <a:noFill/>
          <a:ln>
            <a:noFill/>
          </a:ln>
        </p:spPr>
        <p:txBody>
          <a:bodyPr anchorCtr="0" anchor="t" bIns="45700" lIns="91425" spcFirstLastPara="1" rIns="91425" wrap="square" tIns="45700">
            <a:spAutoFit/>
          </a:bodyPr>
          <a:lstStyle/>
          <a:p>
            <a:pPr indent="0" lvl="0" marL="0" marR="0" rtl="0" algn="l">
              <a:lnSpc>
                <a:spcPct val="50000"/>
              </a:lnSpc>
              <a:spcBef>
                <a:spcPts val="0"/>
              </a:spcBef>
              <a:spcAft>
                <a:spcPts val="0"/>
              </a:spcAft>
              <a:buNone/>
            </a:pPr>
            <a:r>
              <a:rPr b="1" lang="en-US" sz="1600">
                <a:solidFill>
                  <a:srgbClr val="FFAE0C"/>
                </a:solidFill>
                <a:latin typeface="Courier New"/>
                <a:ea typeface="Courier New"/>
                <a:cs typeface="Courier New"/>
                <a:sym typeface="Courier New"/>
              </a:rPr>
              <a:t>INCLUDE</a:t>
            </a:r>
            <a:r>
              <a:rPr b="1" lang="en-US" sz="1600">
                <a:solidFill>
                  <a:schemeClr val="lt1"/>
                </a:solidFill>
                <a:latin typeface="Courier New"/>
                <a:ea typeface="Courier New"/>
                <a:cs typeface="Courier New"/>
                <a:sym typeface="Courier New"/>
              </a:rPr>
              <a:t> </a:t>
            </a:r>
            <a:endParaRPr b="1" sz="1600">
              <a:solidFill>
                <a:schemeClr val="lt1"/>
              </a:solidFill>
              <a:latin typeface="Courier New"/>
              <a:ea typeface="Courier New"/>
              <a:cs typeface="Courier New"/>
              <a:sym typeface="Courier New"/>
            </a:endParaRPr>
          </a:p>
          <a:p>
            <a:pPr indent="0" lvl="0" marL="0" marR="0" rtl="0" algn="l">
              <a:lnSpc>
                <a:spcPct val="50000"/>
              </a:lnSpc>
              <a:spcBef>
                <a:spcPts val="800"/>
              </a:spcBef>
              <a:spcAft>
                <a:spcPts val="0"/>
              </a:spcAft>
              <a:buNone/>
            </a:pPr>
            <a:r>
              <a:rPr b="1" lang="en-US" sz="1600">
                <a:solidFill>
                  <a:schemeClr val="lt1"/>
                </a:solidFill>
                <a:latin typeface="Courier New"/>
                <a:ea typeface="Courier New"/>
                <a:cs typeface="Courier New"/>
                <a:sym typeface="Courier New"/>
              </a:rPr>
              <a:t>Irvine32.inc</a:t>
            </a:r>
            <a:endParaRPr b="1" sz="1600">
              <a:solidFill>
                <a:schemeClr val="lt1"/>
              </a:solidFill>
              <a:latin typeface="Courier New"/>
              <a:ea typeface="Courier New"/>
              <a:cs typeface="Courier New"/>
              <a:sym typeface="Courier New"/>
            </a:endParaRPr>
          </a:p>
        </p:txBody>
      </p:sp>
      <p:cxnSp>
        <p:nvCxnSpPr>
          <p:cNvPr id="347" name="Google Shape;347;p24"/>
          <p:cNvCxnSpPr>
            <a:stCxn id="345" idx="2"/>
            <a:endCxn id="346" idx="1"/>
          </p:cNvCxnSpPr>
          <p:nvPr/>
        </p:nvCxnSpPr>
        <p:spPr>
          <a:xfrm>
            <a:off x="7239000" y="2015453"/>
            <a:ext cx="162900" cy="6600"/>
          </a:xfrm>
          <a:prstGeom prst="straightConnector1">
            <a:avLst/>
          </a:prstGeom>
          <a:solidFill>
            <a:schemeClr val="accent1"/>
          </a:solidFill>
          <a:ln cap="flat" cmpd="sng" w="38100">
            <a:solidFill>
              <a:srgbClr val="FFAE0C"/>
            </a:solidFill>
            <a:prstDash val="solid"/>
            <a:round/>
            <a:headEnd len="sm" w="sm" type="none"/>
            <a:tailEnd len="sm" w="sm" type="none"/>
          </a:ln>
        </p:spPr>
      </p:cxnSp>
      <p:sp>
        <p:nvSpPr>
          <p:cNvPr id="348" name="Google Shape;348;p24"/>
          <p:cNvSpPr txBox="1"/>
          <p:nvPr/>
        </p:nvSpPr>
        <p:spPr>
          <a:xfrm>
            <a:off x="543959" y="819090"/>
            <a:ext cx="178151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64-Bit Version</a:t>
            </a:r>
            <a:endParaRPr sz="2000">
              <a:solidFill>
                <a:schemeClr val="lt1"/>
              </a:solidFill>
              <a:latin typeface="Arial"/>
              <a:ea typeface="Arial"/>
              <a:cs typeface="Arial"/>
              <a:sym typeface="Arial"/>
            </a:endParaRPr>
          </a:p>
        </p:txBody>
      </p:sp>
      <p:sp>
        <p:nvSpPr>
          <p:cNvPr id="349" name="Google Shape;349;p24"/>
          <p:cNvSpPr txBox="1"/>
          <p:nvPr/>
        </p:nvSpPr>
        <p:spPr>
          <a:xfrm>
            <a:off x="3972959" y="819090"/>
            <a:ext cx="178151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32-Bit Version</a:t>
            </a:r>
            <a:endParaRPr sz="2000">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Things to Notice About the Previous Slide</a:t>
            </a:r>
            <a:endParaRPr/>
          </a:p>
        </p:txBody>
      </p:sp>
      <p:sp>
        <p:nvSpPr>
          <p:cNvPr id="355" name="Google Shape;355;p25"/>
          <p:cNvSpPr txBox="1"/>
          <p:nvPr>
            <p:ph idx="1" type="body"/>
          </p:nvPr>
        </p:nvSpPr>
        <p:spPr>
          <a:xfrm>
            <a:off x="685800" y="1143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The following lines are not needed:</a:t>
            </a:r>
            <a:endParaRPr/>
          </a:p>
          <a:p>
            <a:pPr indent="-342900" lvl="0" marL="342900" rtl="0" algn="l">
              <a:spcBef>
                <a:spcPts val="400"/>
              </a:spcBef>
              <a:spcAft>
                <a:spcPts val="0"/>
              </a:spcAft>
              <a:buSzPts val="2000"/>
              <a:buFont typeface="Courier New"/>
              <a:buNone/>
            </a:pPr>
            <a:r>
              <a:rPr b="1" lang="en-US" sz="2000">
                <a:latin typeface="Courier New"/>
                <a:ea typeface="Courier New"/>
                <a:cs typeface="Courier New"/>
                <a:sym typeface="Courier New"/>
              </a:rPr>
              <a:t>	.386</a:t>
            </a:r>
            <a:endParaRPr/>
          </a:p>
          <a:p>
            <a:pPr indent="-342900" lvl="0" marL="342900" rtl="0" algn="l">
              <a:spcBef>
                <a:spcPts val="400"/>
              </a:spcBef>
              <a:spcAft>
                <a:spcPts val="0"/>
              </a:spcAft>
              <a:buSzPts val="2000"/>
              <a:buFont typeface="Courier New"/>
              <a:buNone/>
            </a:pPr>
            <a:r>
              <a:rPr b="1" lang="en-US" sz="2000">
                <a:latin typeface="Courier New"/>
                <a:ea typeface="Courier New"/>
                <a:cs typeface="Courier New"/>
                <a:sym typeface="Courier New"/>
              </a:rPr>
              <a:t>	.model flat,stdcall</a:t>
            </a:r>
            <a:endParaRPr/>
          </a:p>
          <a:p>
            <a:pPr indent="-342900" lvl="0" marL="342900" rtl="0" algn="l">
              <a:spcBef>
                <a:spcPts val="400"/>
              </a:spcBef>
              <a:spcAft>
                <a:spcPts val="0"/>
              </a:spcAft>
              <a:buSzPts val="2000"/>
              <a:buFont typeface="Courier New"/>
              <a:buNone/>
            </a:pPr>
            <a:r>
              <a:rPr b="1" lang="en-US" sz="2000">
                <a:latin typeface="Courier New"/>
                <a:ea typeface="Courier New"/>
                <a:cs typeface="Courier New"/>
                <a:sym typeface="Courier New"/>
              </a:rPr>
              <a:t>	.stack 4096</a:t>
            </a:r>
            <a:endParaRPr b="1" sz="2000">
              <a:latin typeface="Courier New"/>
              <a:ea typeface="Courier New"/>
              <a:cs typeface="Courier New"/>
              <a:sym typeface="Courier New"/>
            </a:endParaRPr>
          </a:p>
          <a:p>
            <a:pPr indent="-342900" lvl="0" marL="342900" rtl="0" algn="l">
              <a:spcBef>
                <a:spcPts val="480"/>
              </a:spcBef>
              <a:spcAft>
                <a:spcPts val="0"/>
              </a:spcAft>
              <a:buSzPts val="2400"/>
              <a:buFont typeface="Arial"/>
              <a:buChar char="•"/>
            </a:pPr>
            <a:r>
              <a:rPr lang="en-US"/>
              <a:t>INVOKE is not supported. </a:t>
            </a:r>
            <a:endParaRPr/>
          </a:p>
          <a:p>
            <a:pPr indent="-342900" lvl="0" marL="342900" rtl="0" algn="l">
              <a:spcBef>
                <a:spcPts val="480"/>
              </a:spcBef>
              <a:spcAft>
                <a:spcPts val="0"/>
              </a:spcAft>
              <a:buSzPts val="2400"/>
              <a:buFont typeface="Arial"/>
              <a:buChar char="•"/>
            </a:pPr>
            <a:r>
              <a:rPr lang="en-US"/>
              <a:t>CALL instruction cannot receive arguments</a:t>
            </a:r>
            <a:endParaRPr/>
          </a:p>
          <a:p>
            <a:pPr indent="-342900" lvl="0" marL="342900" rtl="0" algn="l">
              <a:spcBef>
                <a:spcPts val="480"/>
              </a:spcBef>
              <a:spcAft>
                <a:spcPts val="0"/>
              </a:spcAft>
              <a:buSzPts val="2400"/>
              <a:buFont typeface="Arial"/>
              <a:buChar char="•"/>
            </a:pPr>
            <a:r>
              <a:rPr lang="en-US"/>
              <a:t>Use 64-bit registers when possible</a:t>
            </a:r>
            <a:endParaRPr/>
          </a:p>
        </p:txBody>
      </p:sp>
      <p:sp>
        <p:nvSpPr>
          <p:cNvPr id="356" name="Google Shape;356;p25"/>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357" name="Google Shape;357;p25"/>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6"/>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363" name="Google Shape;363;p26"/>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364" name="Google Shape;364;p26"/>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What's Next</a:t>
            </a:r>
            <a:endParaRPr/>
          </a:p>
        </p:txBody>
      </p:sp>
      <p:sp>
        <p:nvSpPr>
          <p:cNvPr id="365" name="Google Shape;365;p26"/>
          <p:cNvSpPr txBox="1"/>
          <p:nvPr>
            <p:ph idx="1" type="body"/>
          </p:nvPr>
        </p:nvSpPr>
        <p:spPr>
          <a:xfrm>
            <a:off x="1066800" y="1600200"/>
            <a:ext cx="7086600" cy="3276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Basic Elements of Assembly Language</a:t>
            </a:r>
            <a:endParaRPr/>
          </a:p>
          <a:p>
            <a:pPr indent="-342900" lvl="0" marL="342900" rtl="0" algn="l">
              <a:spcBef>
                <a:spcPts val="480"/>
              </a:spcBef>
              <a:spcAft>
                <a:spcPts val="0"/>
              </a:spcAft>
              <a:buSzPts val="2400"/>
              <a:buFont typeface="Arial"/>
              <a:buChar char="•"/>
            </a:pPr>
            <a:r>
              <a:rPr lang="en-US"/>
              <a:t>Example: Adding and Subtracting Integers</a:t>
            </a:r>
            <a:endParaRPr/>
          </a:p>
          <a:p>
            <a:pPr indent="-342900" lvl="0" marL="342900" rtl="0" algn="l">
              <a:spcBef>
                <a:spcPts val="480"/>
              </a:spcBef>
              <a:spcAft>
                <a:spcPts val="0"/>
              </a:spcAft>
              <a:buSzPts val="2400"/>
              <a:buFont typeface="Arial"/>
              <a:buChar char="•"/>
            </a:pPr>
            <a:r>
              <a:rPr lang="en-US"/>
              <a:t>64-Bit Programming</a:t>
            </a:r>
            <a:endParaRPr i="1" sz="2600"/>
          </a:p>
          <a:p>
            <a:pPr indent="-342900" lvl="0" marL="342900" rtl="0" algn="l">
              <a:spcBef>
                <a:spcPts val="480"/>
              </a:spcBef>
              <a:spcAft>
                <a:spcPts val="0"/>
              </a:spcAft>
              <a:buSzPts val="2400"/>
              <a:buFont typeface="Arial"/>
              <a:buChar char="•"/>
            </a:pPr>
            <a:r>
              <a:rPr b="1" lang="en-US">
                <a:solidFill>
                  <a:schemeClr val="lt2"/>
                </a:solidFill>
              </a:rPr>
              <a:t>Assembling, Linking, and Running Programs</a:t>
            </a:r>
            <a:endParaRPr/>
          </a:p>
          <a:p>
            <a:pPr indent="-342900" lvl="0" marL="342900" rtl="0" algn="l">
              <a:spcBef>
                <a:spcPts val="480"/>
              </a:spcBef>
              <a:spcAft>
                <a:spcPts val="0"/>
              </a:spcAft>
              <a:buSzPts val="2400"/>
              <a:buFont typeface="Arial"/>
              <a:buChar char="•"/>
            </a:pPr>
            <a:r>
              <a:rPr lang="en-US"/>
              <a:t>Defining Data</a:t>
            </a:r>
            <a:endParaRPr/>
          </a:p>
          <a:p>
            <a:pPr indent="-342900" lvl="0" marL="342900" rtl="0" algn="l">
              <a:spcBef>
                <a:spcPts val="480"/>
              </a:spcBef>
              <a:spcAft>
                <a:spcPts val="0"/>
              </a:spcAft>
              <a:buSzPts val="2400"/>
              <a:buFont typeface="Arial"/>
              <a:buChar char="•"/>
            </a:pPr>
            <a:r>
              <a:rPr lang="en-US"/>
              <a:t>Symbolic Constants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7"/>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371" name="Google Shape;371;p27"/>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372" name="Google Shape;372;p27"/>
          <p:cNvSpPr txBox="1"/>
          <p:nvPr>
            <p:ph type="title"/>
          </p:nvPr>
        </p:nvSpPr>
        <p:spPr>
          <a:xfrm>
            <a:off x="609600" y="304800"/>
            <a:ext cx="8153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sz="3100"/>
              <a:t>Assembling, Linking, and Running Programs</a:t>
            </a:r>
            <a:endParaRPr/>
          </a:p>
        </p:txBody>
      </p:sp>
      <p:sp>
        <p:nvSpPr>
          <p:cNvPr id="373" name="Google Shape;373;p27"/>
          <p:cNvSpPr txBox="1"/>
          <p:nvPr>
            <p:ph idx="1" type="body"/>
          </p:nvPr>
        </p:nvSpPr>
        <p:spPr>
          <a:xfrm>
            <a:off x="1828800" y="1676400"/>
            <a:ext cx="5562600" cy="2438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Assemble-Link-Execute Cycle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8"/>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379" name="Google Shape;379;p28"/>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380" name="Google Shape;380;p28"/>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Assemble-Link Execute Cycle</a:t>
            </a:r>
            <a:endParaRPr/>
          </a:p>
        </p:txBody>
      </p:sp>
      <p:sp>
        <p:nvSpPr>
          <p:cNvPr id="381" name="Google Shape;381;p28"/>
          <p:cNvSpPr txBox="1"/>
          <p:nvPr>
            <p:ph idx="1" type="body"/>
          </p:nvPr>
        </p:nvSpPr>
        <p:spPr>
          <a:xfrm>
            <a:off x="685800" y="1143000"/>
            <a:ext cx="7772400" cy="1524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Font typeface="Arial"/>
              <a:buChar char="•"/>
            </a:pPr>
            <a:r>
              <a:rPr lang="en-US" sz="2000"/>
              <a:t>The following diagram describes the steps from creating a source program through executing the compiled program.</a:t>
            </a:r>
            <a:endParaRPr/>
          </a:p>
          <a:p>
            <a:pPr indent="-342900" lvl="0" marL="342900" rtl="0" algn="l">
              <a:spcBef>
                <a:spcPts val="400"/>
              </a:spcBef>
              <a:spcAft>
                <a:spcPts val="0"/>
              </a:spcAft>
              <a:buSzPts val="2000"/>
              <a:buFont typeface="Arial"/>
              <a:buChar char="•"/>
            </a:pPr>
            <a:r>
              <a:rPr lang="en-US" sz="2000"/>
              <a:t>If the source code is modified, Steps 2 through 4 must be repeated.</a:t>
            </a:r>
            <a:endParaRPr/>
          </a:p>
        </p:txBody>
      </p:sp>
      <p:graphicFrame>
        <p:nvGraphicFramePr>
          <p:cNvPr id="382" name="Google Shape;382;p28"/>
          <p:cNvGraphicFramePr/>
          <p:nvPr/>
        </p:nvGraphicFramePr>
        <p:xfrm>
          <a:off x="609600" y="2743200"/>
          <a:ext cx="8153400" cy="2362200"/>
        </p:xfrm>
        <a:graphic>
          <a:graphicData uri="http://schemas.openxmlformats.org/presentationml/2006/ole">
            <mc:AlternateContent>
              <mc:Choice Requires="v">
                <p:oleObj r:id="rId4" imgH="2362200" imgW="8153400" progId="Visio.Drawing.6" spid="_x0000_s1">
                  <p:embed/>
                </p:oleObj>
              </mc:Choice>
              <mc:Fallback>
                <p:oleObj r:id="rId5" imgH="2362200" imgW="8153400" progId="Visio.Drawing.6">
                  <p:embed/>
                  <p:pic>
                    <p:nvPicPr>
                      <p:cNvPr id="382" name="Google Shape;382;p28"/>
                      <p:cNvPicPr preferRelativeResize="0"/>
                      <p:nvPr/>
                    </p:nvPicPr>
                    <p:blipFill rotWithShape="1">
                      <a:blip r:embed="rId6">
                        <a:alphaModFix/>
                      </a:blip>
                      <a:srcRect b="-6037" l="0" r="-1904" t="-3534"/>
                      <a:stretch/>
                    </p:blipFill>
                    <p:spPr>
                      <a:xfrm>
                        <a:off x="609600" y="2743200"/>
                        <a:ext cx="8153400" cy="2362200"/>
                      </a:xfrm>
                      <a:prstGeom prst="rect">
                        <a:avLst/>
                      </a:prstGeom>
                      <a:solidFill>
                        <a:schemeClr val="accent1"/>
                      </a:solidFill>
                      <a:ln>
                        <a:noFill/>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9"/>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388" name="Google Shape;388;p29"/>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389" name="Google Shape;389;p29"/>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What's Next</a:t>
            </a:r>
            <a:endParaRPr/>
          </a:p>
        </p:txBody>
      </p:sp>
      <p:sp>
        <p:nvSpPr>
          <p:cNvPr id="390" name="Google Shape;390;p29"/>
          <p:cNvSpPr txBox="1"/>
          <p:nvPr>
            <p:ph idx="1" type="body"/>
          </p:nvPr>
        </p:nvSpPr>
        <p:spPr>
          <a:xfrm>
            <a:off x="1066800" y="1600200"/>
            <a:ext cx="7086600" cy="3276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Basic Elements of Assembly Language</a:t>
            </a:r>
            <a:endParaRPr/>
          </a:p>
          <a:p>
            <a:pPr indent="-342900" lvl="0" marL="342900" rtl="0" algn="l">
              <a:spcBef>
                <a:spcPts val="480"/>
              </a:spcBef>
              <a:spcAft>
                <a:spcPts val="0"/>
              </a:spcAft>
              <a:buSzPts val="2400"/>
              <a:buFont typeface="Arial"/>
              <a:buChar char="•"/>
            </a:pPr>
            <a:r>
              <a:rPr lang="en-US"/>
              <a:t>Example: Adding and Subtracting Integers</a:t>
            </a:r>
            <a:endParaRPr/>
          </a:p>
          <a:p>
            <a:pPr indent="-342900" lvl="0" marL="342900" rtl="0" algn="l">
              <a:spcBef>
                <a:spcPts val="480"/>
              </a:spcBef>
              <a:spcAft>
                <a:spcPts val="0"/>
              </a:spcAft>
              <a:buSzPts val="2400"/>
              <a:buFont typeface="Arial"/>
              <a:buChar char="•"/>
            </a:pPr>
            <a:r>
              <a:rPr lang="en-US"/>
              <a:t>64-Bit Programming</a:t>
            </a:r>
            <a:endParaRPr i="1" sz="2600"/>
          </a:p>
          <a:p>
            <a:pPr indent="-342900" lvl="0" marL="342900" rtl="0" algn="l">
              <a:spcBef>
                <a:spcPts val="480"/>
              </a:spcBef>
              <a:spcAft>
                <a:spcPts val="0"/>
              </a:spcAft>
              <a:buSzPts val="2400"/>
              <a:buFont typeface="Arial"/>
              <a:buChar char="•"/>
            </a:pPr>
            <a:r>
              <a:rPr lang="en-US"/>
              <a:t>Assembling, Linking, and Running Programs</a:t>
            </a:r>
            <a:endParaRPr/>
          </a:p>
          <a:p>
            <a:pPr indent="-342900" lvl="0" marL="342900" rtl="0" algn="l">
              <a:spcBef>
                <a:spcPts val="480"/>
              </a:spcBef>
              <a:spcAft>
                <a:spcPts val="0"/>
              </a:spcAft>
              <a:buSzPts val="2400"/>
              <a:buFont typeface="Arial"/>
              <a:buChar char="•"/>
            </a:pPr>
            <a:r>
              <a:rPr b="1" lang="en-US">
                <a:solidFill>
                  <a:schemeClr val="lt2"/>
                </a:solidFill>
              </a:rPr>
              <a:t>Defining Data</a:t>
            </a:r>
            <a:endParaRPr/>
          </a:p>
          <a:p>
            <a:pPr indent="-342900" lvl="0" marL="342900" rtl="0" algn="l">
              <a:spcBef>
                <a:spcPts val="480"/>
              </a:spcBef>
              <a:spcAft>
                <a:spcPts val="0"/>
              </a:spcAft>
              <a:buSzPts val="2400"/>
              <a:buFont typeface="Arial"/>
              <a:buChar char="•"/>
            </a:pPr>
            <a:r>
              <a:rPr lang="en-US"/>
              <a:t>Symbolic Constants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96" name="Google Shape;96;p3"/>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97" name="Google Shape;97;p3"/>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Basic Elements of Assembly Language</a:t>
            </a:r>
            <a:endParaRPr/>
          </a:p>
        </p:txBody>
      </p:sp>
      <p:sp>
        <p:nvSpPr>
          <p:cNvPr id="98" name="Google Shape;98;p3"/>
          <p:cNvSpPr txBox="1"/>
          <p:nvPr>
            <p:ph idx="1" type="body"/>
          </p:nvPr>
        </p:nvSpPr>
        <p:spPr>
          <a:xfrm>
            <a:off x="1752600" y="1295400"/>
            <a:ext cx="6248400" cy="4191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Example</a:t>
            </a:r>
            <a:endParaRPr/>
          </a:p>
          <a:p>
            <a:pPr indent="-342900" lvl="0" marL="342900" rtl="0" algn="l">
              <a:spcBef>
                <a:spcPts val="480"/>
              </a:spcBef>
              <a:spcAft>
                <a:spcPts val="0"/>
              </a:spcAft>
              <a:buSzPts val="2400"/>
              <a:buFont typeface="Arial"/>
              <a:buChar char="•"/>
            </a:pPr>
            <a:r>
              <a:rPr lang="en-US"/>
              <a:t>Integer constants</a:t>
            </a:r>
            <a:endParaRPr/>
          </a:p>
          <a:p>
            <a:pPr indent="-342900" lvl="0" marL="342900" rtl="0" algn="l">
              <a:spcBef>
                <a:spcPts val="480"/>
              </a:spcBef>
              <a:spcAft>
                <a:spcPts val="0"/>
              </a:spcAft>
              <a:buSzPts val="2400"/>
              <a:buFont typeface="Arial"/>
              <a:buChar char="•"/>
            </a:pPr>
            <a:r>
              <a:rPr lang="en-US"/>
              <a:t>Character and string constants</a:t>
            </a:r>
            <a:endParaRPr/>
          </a:p>
          <a:p>
            <a:pPr indent="-342900" lvl="0" marL="342900" rtl="0" algn="l">
              <a:spcBef>
                <a:spcPts val="480"/>
              </a:spcBef>
              <a:spcAft>
                <a:spcPts val="0"/>
              </a:spcAft>
              <a:buSzPts val="2400"/>
              <a:buFont typeface="Arial"/>
              <a:buChar char="•"/>
            </a:pPr>
            <a:r>
              <a:rPr lang="en-US"/>
              <a:t>Reserved words and identifiers</a:t>
            </a:r>
            <a:endParaRPr/>
          </a:p>
          <a:p>
            <a:pPr indent="-342900" lvl="0" marL="342900" rtl="0" algn="l">
              <a:spcBef>
                <a:spcPts val="480"/>
              </a:spcBef>
              <a:spcAft>
                <a:spcPts val="0"/>
              </a:spcAft>
              <a:buSzPts val="2400"/>
              <a:buFont typeface="Arial"/>
              <a:buChar char="•"/>
            </a:pPr>
            <a:r>
              <a:rPr lang="en-US"/>
              <a:t>Directives and instructions</a:t>
            </a:r>
            <a:endParaRPr/>
          </a:p>
          <a:p>
            <a:pPr indent="-285750" lvl="1" marL="742950" rtl="0" algn="l">
              <a:spcBef>
                <a:spcPts val="440"/>
              </a:spcBef>
              <a:spcAft>
                <a:spcPts val="0"/>
              </a:spcAft>
              <a:buSzPts val="2200"/>
              <a:buFont typeface="Arial"/>
              <a:buChar char="•"/>
            </a:pPr>
            <a:r>
              <a:rPr lang="en-US"/>
              <a:t>Labels</a:t>
            </a:r>
            <a:endParaRPr/>
          </a:p>
          <a:p>
            <a:pPr indent="-285750" lvl="1" marL="742950" rtl="0" algn="l">
              <a:spcBef>
                <a:spcPts val="440"/>
              </a:spcBef>
              <a:spcAft>
                <a:spcPts val="0"/>
              </a:spcAft>
              <a:buSzPts val="2200"/>
              <a:buFont typeface="Arial"/>
              <a:buChar char="•"/>
            </a:pPr>
            <a:r>
              <a:rPr lang="en-US"/>
              <a:t>Mnemonics and Operands</a:t>
            </a:r>
            <a:endParaRPr/>
          </a:p>
          <a:p>
            <a:pPr indent="-285750" lvl="1" marL="742950" rtl="0" algn="l">
              <a:spcBef>
                <a:spcPts val="440"/>
              </a:spcBef>
              <a:spcAft>
                <a:spcPts val="0"/>
              </a:spcAft>
              <a:buSzPts val="2200"/>
              <a:buFont typeface="Arial"/>
              <a:buChar char="•"/>
            </a:pPr>
            <a:r>
              <a:rPr lang="en-US"/>
              <a:t>Comments</a:t>
            </a:r>
            <a:endParaRPr/>
          </a:p>
          <a:p>
            <a:pPr indent="-285750" lvl="1" marL="742950" rtl="0" algn="l">
              <a:spcBef>
                <a:spcPts val="440"/>
              </a:spcBef>
              <a:spcAft>
                <a:spcPts val="0"/>
              </a:spcAft>
              <a:buSzPts val="2200"/>
              <a:buFont typeface="Arial"/>
              <a:buChar char="•"/>
            </a:pPr>
            <a:r>
              <a:rPr lang="en-US"/>
              <a:t>Instruction Format Examples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0"/>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396" name="Google Shape;396;p30"/>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397" name="Google Shape;397;p30"/>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Defining Data</a:t>
            </a:r>
            <a:endParaRPr/>
          </a:p>
        </p:txBody>
      </p:sp>
      <p:sp>
        <p:nvSpPr>
          <p:cNvPr id="398" name="Google Shape;398;p30"/>
          <p:cNvSpPr txBox="1"/>
          <p:nvPr>
            <p:ph idx="1" type="body"/>
          </p:nvPr>
        </p:nvSpPr>
        <p:spPr>
          <a:xfrm>
            <a:off x="1295400" y="1143000"/>
            <a:ext cx="70866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Font typeface="Arial"/>
              <a:buChar char="•"/>
            </a:pPr>
            <a:r>
              <a:rPr lang="en-US"/>
              <a:t>Intrinsic Data Types</a:t>
            </a:r>
            <a:endParaRPr/>
          </a:p>
          <a:p>
            <a:pPr indent="-342900" lvl="0" marL="342900" rtl="0" algn="l">
              <a:lnSpc>
                <a:spcPct val="90000"/>
              </a:lnSpc>
              <a:spcBef>
                <a:spcPts val="480"/>
              </a:spcBef>
              <a:spcAft>
                <a:spcPts val="0"/>
              </a:spcAft>
              <a:buSzPts val="2400"/>
              <a:buFont typeface="Arial"/>
              <a:buChar char="•"/>
            </a:pPr>
            <a:r>
              <a:rPr lang="en-US"/>
              <a:t>Data Definition Statement</a:t>
            </a:r>
            <a:endParaRPr/>
          </a:p>
          <a:p>
            <a:pPr indent="-342900" lvl="0" marL="342900" rtl="0" algn="l">
              <a:lnSpc>
                <a:spcPct val="90000"/>
              </a:lnSpc>
              <a:spcBef>
                <a:spcPts val="480"/>
              </a:spcBef>
              <a:spcAft>
                <a:spcPts val="0"/>
              </a:spcAft>
              <a:buSzPts val="2400"/>
              <a:buFont typeface="Arial"/>
              <a:buChar char="•"/>
            </a:pPr>
            <a:r>
              <a:rPr lang="en-US"/>
              <a:t>Defining BYTE and SBYTE Data</a:t>
            </a:r>
            <a:endParaRPr/>
          </a:p>
          <a:p>
            <a:pPr indent="-342900" lvl="0" marL="342900" rtl="0" algn="l">
              <a:lnSpc>
                <a:spcPct val="90000"/>
              </a:lnSpc>
              <a:spcBef>
                <a:spcPts val="480"/>
              </a:spcBef>
              <a:spcAft>
                <a:spcPts val="0"/>
              </a:spcAft>
              <a:buSzPts val="2400"/>
              <a:buFont typeface="Arial"/>
              <a:buChar char="•"/>
            </a:pPr>
            <a:r>
              <a:rPr lang="en-US"/>
              <a:t>Defining WORD and SWORD Data</a:t>
            </a:r>
            <a:endParaRPr/>
          </a:p>
          <a:p>
            <a:pPr indent="-342900" lvl="0" marL="342900" rtl="0" algn="l">
              <a:lnSpc>
                <a:spcPct val="90000"/>
              </a:lnSpc>
              <a:spcBef>
                <a:spcPts val="480"/>
              </a:spcBef>
              <a:spcAft>
                <a:spcPts val="0"/>
              </a:spcAft>
              <a:buSzPts val="2400"/>
              <a:buFont typeface="Arial"/>
              <a:buChar char="•"/>
            </a:pPr>
            <a:r>
              <a:rPr lang="en-US"/>
              <a:t>Defining DWORD and SDWORD Data</a:t>
            </a:r>
            <a:endParaRPr/>
          </a:p>
          <a:p>
            <a:pPr indent="-342900" lvl="0" marL="342900" rtl="0" algn="l">
              <a:lnSpc>
                <a:spcPct val="90000"/>
              </a:lnSpc>
              <a:spcBef>
                <a:spcPts val="480"/>
              </a:spcBef>
              <a:spcAft>
                <a:spcPts val="0"/>
              </a:spcAft>
              <a:buSzPts val="2400"/>
              <a:buFont typeface="Arial"/>
              <a:buChar char="•"/>
            </a:pPr>
            <a:r>
              <a:rPr lang="en-US"/>
              <a:t>Defining QWORD, TBYTE, Real Number Data</a:t>
            </a:r>
            <a:endParaRPr/>
          </a:p>
          <a:p>
            <a:pPr indent="-342900" lvl="0" marL="342900" rtl="0" algn="l">
              <a:lnSpc>
                <a:spcPct val="90000"/>
              </a:lnSpc>
              <a:spcBef>
                <a:spcPts val="480"/>
              </a:spcBef>
              <a:spcAft>
                <a:spcPts val="0"/>
              </a:spcAft>
              <a:buSzPts val="2400"/>
              <a:buFont typeface="Arial"/>
              <a:buChar char="•"/>
            </a:pPr>
            <a:r>
              <a:rPr lang="en-US"/>
              <a:t>Little Endian Order</a:t>
            </a:r>
            <a:endParaRPr/>
          </a:p>
          <a:p>
            <a:pPr indent="-342900" lvl="0" marL="342900" rtl="0" algn="l">
              <a:lnSpc>
                <a:spcPct val="90000"/>
              </a:lnSpc>
              <a:spcBef>
                <a:spcPts val="480"/>
              </a:spcBef>
              <a:spcAft>
                <a:spcPts val="0"/>
              </a:spcAft>
              <a:buSzPts val="2400"/>
              <a:buFont typeface="Arial"/>
              <a:buChar char="•"/>
            </a:pPr>
            <a:r>
              <a:rPr lang="en-US"/>
              <a:t>Adding Variables to the AddSub Program</a:t>
            </a:r>
            <a:endParaRPr/>
          </a:p>
          <a:p>
            <a:pPr indent="-342900" lvl="0" marL="342900" rtl="0" algn="l">
              <a:lnSpc>
                <a:spcPct val="90000"/>
              </a:lnSpc>
              <a:spcBef>
                <a:spcPts val="480"/>
              </a:spcBef>
              <a:spcAft>
                <a:spcPts val="0"/>
              </a:spcAft>
              <a:buSzPts val="2400"/>
              <a:buFont typeface="Arial"/>
              <a:buChar char="•"/>
            </a:pPr>
            <a:r>
              <a:rPr lang="en-US"/>
              <a:t>Declaring Uninitialized Data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1"/>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404" name="Google Shape;404;p31"/>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405" name="Google Shape;405;p31"/>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Intrinsic Data Types </a:t>
            </a:r>
            <a:r>
              <a:rPr lang="en-US" sz="2400"/>
              <a:t>(1 of 2)</a:t>
            </a:r>
            <a:endParaRPr/>
          </a:p>
        </p:txBody>
      </p:sp>
      <p:sp>
        <p:nvSpPr>
          <p:cNvPr id="406" name="Google Shape;406;p31"/>
          <p:cNvSpPr txBox="1"/>
          <p:nvPr>
            <p:ph idx="1" type="body"/>
          </p:nvPr>
        </p:nvSpPr>
        <p:spPr>
          <a:xfrm>
            <a:off x="1524000" y="1219200"/>
            <a:ext cx="7086600" cy="4495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BYTE, SBYTE</a:t>
            </a:r>
            <a:endParaRPr/>
          </a:p>
          <a:p>
            <a:pPr indent="-285750" lvl="1" marL="742950" rtl="0" algn="l">
              <a:spcBef>
                <a:spcPts val="440"/>
              </a:spcBef>
              <a:spcAft>
                <a:spcPts val="0"/>
              </a:spcAft>
              <a:buSzPts val="2200"/>
              <a:buFont typeface="Arial"/>
              <a:buChar char="•"/>
            </a:pPr>
            <a:r>
              <a:rPr lang="en-US"/>
              <a:t>8-bit unsigned integer; 8-bit signed integer</a:t>
            </a:r>
            <a:endParaRPr/>
          </a:p>
          <a:p>
            <a:pPr indent="-342900" lvl="0" marL="342900" rtl="0" algn="l">
              <a:spcBef>
                <a:spcPts val="480"/>
              </a:spcBef>
              <a:spcAft>
                <a:spcPts val="0"/>
              </a:spcAft>
              <a:buSzPts val="2400"/>
              <a:buFont typeface="Arial"/>
              <a:buChar char="•"/>
            </a:pPr>
            <a:r>
              <a:rPr lang="en-US"/>
              <a:t>WORD, SWORD</a:t>
            </a:r>
            <a:endParaRPr/>
          </a:p>
          <a:p>
            <a:pPr indent="-285750" lvl="1" marL="742950" rtl="0" algn="l">
              <a:spcBef>
                <a:spcPts val="440"/>
              </a:spcBef>
              <a:spcAft>
                <a:spcPts val="0"/>
              </a:spcAft>
              <a:buSzPts val="2200"/>
              <a:buFont typeface="Arial"/>
              <a:buChar char="•"/>
            </a:pPr>
            <a:r>
              <a:rPr lang="en-US"/>
              <a:t>16-bit unsigned &amp; signed integer</a:t>
            </a:r>
            <a:endParaRPr/>
          </a:p>
          <a:p>
            <a:pPr indent="-342900" lvl="0" marL="342900" rtl="0" algn="l">
              <a:spcBef>
                <a:spcPts val="480"/>
              </a:spcBef>
              <a:spcAft>
                <a:spcPts val="0"/>
              </a:spcAft>
              <a:buSzPts val="2400"/>
              <a:buFont typeface="Arial"/>
              <a:buChar char="•"/>
            </a:pPr>
            <a:r>
              <a:rPr lang="en-US"/>
              <a:t>DWORD, SDWORD</a:t>
            </a:r>
            <a:endParaRPr/>
          </a:p>
          <a:p>
            <a:pPr indent="-285750" lvl="1" marL="742950" rtl="0" algn="l">
              <a:spcBef>
                <a:spcPts val="440"/>
              </a:spcBef>
              <a:spcAft>
                <a:spcPts val="0"/>
              </a:spcAft>
              <a:buSzPts val="2200"/>
              <a:buFont typeface="Arial"/>
              <a:buChar char="•"/>
            </a:pPr>
            <a:r>
              <a:rPr lang="en-US"/>
              <a:t>32-bit unsigned &amp; signed integer</a:t>
            </a:r>
            <a:endParaRPr/>
          </a:p>
          <a:p>
            <a:pPr indent="-342900" lvl="0" marL="342900" rtl="0" algn="l">
              <a:spcBef>
                <a:spcPts val="480"/>
              </a:spcBef>
              <a:spcAft>
                <a:spcPts val="0"/>
              </a:spcAft>
              <a:buSzPts val="2400"/>
              <a:buFont typeface="Arial"/>
              <a:buChar char="•"/>
            </a:pPr>
            <a:r>
              <a:rPr lang="en-US"/>
              <a:t>QWORD</a:t>
            </a:r>
            <a:endParaRPr/>
          </a:p>
          <a:p>
            <a:pPr indent="-285750" lvl="1" marL="742950" rtl="0" algn="l">
              <a:spcBef>
                <a:spcPts val="440"/>
              </a:spcBef>
              <a:spcAft>
                <a:spcPts val="0"/>
              </a:spcAft>
              <a:buSzPts val="2200"/>
              <a:buFont typeface="Arial"/>
              <a:buChar char="•"/>
            </a:pPr>
            <a:r>
              <a:rPr lang="en-US"/>
              <a:t>64-bit integer</a:t>
            </a:r>
            <a:endParaRPr/>
          </a:p>
          <a:p>
            <a:pPr indent="-342900" lvl="0" marL="342900" rtl="0" algn="l">
              <a:spcBef>
                <a:spcPts val="480"/>
              </a:spcBef>
              <a:spcAft>
                <a:spcPts val="0"/>
              </a:spcAft>
              <a:buSzPts val="2400"/>
              <a:buFont typeface="Arial"/>
              <a:buChar char="•"/>
            </a:pPr>
            <a:r>
              <a:rPr lang="en-US"/>
              <a:t>TBYTE</a:t>
            </a:r>
            <a:endParaRPr/>
          </a:p>
          <a:p>
            <a:pPr indent="-285750" lvl="1" marL="742950" rtl="0" algn="l">
              <a:spcBef>
                <a:spcPts val="440"/>
              </a:spcBef>
              <a:spcAft>
                <a:spcPts val="0"/>
              </a:spcAft>
              <a:buSzPts val="2200"/>
              <a:buFont typeface="Arial"/>
              <a:buChar char="•"/>
            </a:pPr>
            <a:r>
              <a:rPr lang="en-US"/>
              <a:t>80-bit integer</a:t>
            </a:r>
            <a:endParaRPr/>
          </a:p>
        </p:txBody>
      </p:sp>
      <p:pic>
        <p:nvPicPr>
          <p:cNvPr id="407" name="Google Shape;407;p31"/>
          <p:cNvPicPr preferRelativeResize="0"/>
          <p:nvPr/>
        </p:nvPicPr>
        <p:blipFill rotWithShape="1">
          <a:blip r:embed="rId3">
            <a:alphaModFix/>
          </a:blip>
          <a:srcRect b="0" l="0" r="0" t="0"/>
          <a:stretch/>
        </p:blipFill>
        <p:spPr>
          <a:xfrm>
            <a:off x="4343401" y="4143375"/>
            <a:ext cx="4114800" cy="1952625"/>
          </a:xfrm>
          <a:prstGeom prst="rect">
            <a:avLst/>
          </a:prstGeom>
          <a:noFill/>
          <a:ln>
            <a:noFill/>
          </a:ln>
        </p:spPr>
      </p:pic>
      <p:sp>
        <p:nvSpPr>
          <p:cNvPr id="408" name="Google Shape;408;p31"/>
          <p:cNvSpPr/>
          <p:nvPr/>
        </p:nvSpPr>
        <p:spPr>
          <a:xfrm>
            <a:off x="7239000" y="3962400"/>
            <a:ext cx="990600" cy="76200"/>
          </a:xfrm>
          <a:prstGeom prst="leftRightArrow">
            <a:avLst>
              <a:gd fmla="val 50000" name="adj1"/>
              <a:gd fmla="val 50000" name="adj2"/>
            </a:avLst>
          </a:prstGeom>
          <a:solidFill>
            <a:schemeClr val="accent1"/>
          </a:solidFill>
          <a:ln>
            <a:noFill/>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chemeClr val="lt1"/>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409" name="Google Shape;409;p31"/>
          <p:cNvSpPr txBox="1"/>
          <p:nvPr/>
        </p:nvSpPr>
        <p:spPr>
          <a:xfrm>
            <a:off x="7391400" y="3537377"/>
            <a:ext cx="990600"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chemeClr val="lt1"/>
                </a:solidFill>
                <a:latin typeface="Arial"/>
                <a:ea typeface="Arial"/>
                <a:cs typeface="Arial"/>
                <a:sym typeface="Arial"/>
              </a:rPr>
              <a:t>8-bit</a:t>
            </a:r>
            <a:endParaRPr sz="2100">
              <a:solidFill>
                <a:schemeClr val="lt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2"/>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415" name="Google Shape;415;p32"/>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416" name="Google Shape;416;p32"/>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Intrinsic Data Types </a:t>
            </a:r>
            <a:r>
              <a:rPr lang="en-US" sz="2400"/>
              <a:t>(2 of 2)</a:t>
            </a:r>
            <a:endParaRPr/>
          </a:p>
        </p:txBody>
      </p:sp>
      <p:sp>
        <p:nvSpPr>
          <p:cNvPr id="417" name="Google Shape;417;p32"/>
          <p:cNvSpPr txBox="1"/>
          <p:nvPr>
            <p:ph idx="1" type="body"/>
          </p:nvPr>
        </p:nvSpPr>
        <p:spPr>
          <a:xfrm>
            <a:off x="1828800" y="1752600"/>
            <a:ext cx="5791200" cy="3200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REAL4</a:t>
            </a:r>
            <a:endParaRPr/>
          </a:p>
          <a:p>
            <a:pPr indent="-285750" lvl="1" marL="742950" rtl="0" algn="l">
              <a:spcBef>
                <a:spcPts val="440"/>
              </a:spcBef>
              <a:spcAft>
                <a:spcPts val="0"/>
              </a:spcAft>
              <a:buSzPts val="2200"/>
              <a:buFont typeface="Arial"/>
              <a:buChar char="•"/>
            </a:pPr>
            <a:r>
              <a:rPr lang="en-US"/>
              <a:t>4-byte IEEE short real</a:t>
            </a:r>
            <a:endParaRPr/>
          </a:p>
          <a:p>
            <a:pPr indent="-342900" lvl="0" marL="342900" rtl="0" algn="l">
              <a:spcBef>
                <a:spcPts val="480"/>
              </a:spcBef>
              <a:spcAft>
                <a:spcPts val="0"/>
              </a:spcAft>
              <a:buSzPts val="2400"/>
              <a:buFont typeface="Arial"/>
              <a:buChar char="•"/>
            </a:pPr>
            <a:r>
              <a:rPr lang="en-US"/>
              <a:t>REAL8</a:t>
            </a:r>
            <a:endParaRPr/>
          </a:p>
          <a:p>
            <a:pPr indent="-285750" lvl="1" marL="742950" rtl="0" algn="l">
              <a:spcBef>
                <a:spcPts val="440"/>
              </a:spcBef>
              <a:spcAft>
                <a:spcPts val="0"/>
              </a:spcAft>
              <a:buSzPts val="2200"/>
              <a:buFont typeface="Arial"/>
              <a:buChar char="•"/>
            </a:pPr>
            <a:r>
              <a:rPr lang="en-US"/>
              <a:t>8-byte IEEE long real</a:t>
            </a:r>
            <a:endParaRPr/>
          </a:p>
          <a:p>
            <a:pPr indent="-342900" lvl="0" marL="342900" rtl="0" algn="l">
              <a:spcBef>
                <a:spcPts val="480"/>
              </a:spcBef>
              <a:spcAft>
                <a:spcPts val="0"/>
              </a:spcAft>
              <a:buSzPts val="2400"/>
              <a:buFont typeface="Arial"/>
              <a:buChar char="•"/>
            </a:pPr>
            <a:r>
              <a:rPr lang="en-US"/>
              <a:t>REAL10</a:t>
            </a:r>
            <a:endParaRPr/>
          </a:p>
          <a:p>
            <a:pPr indent="-285750" lvl="1" marL="742950" rtl="0" algn="l">
              <a:spcBef>
                <a:spcPts val="440"/>
              </a:spcBef>
              <a:spcAft>
                <a:spcPts val="0"/>
              </a:spcAft>
              <a:buSzPts val="2200"/>
              <a:buFont typeface="Arial"/>
              <a:buChar char="•"/>
            </a:pPr>
            <a:r>
              <a:rPr lang="en-US"/>
              <a:t>10-byte IEEE extended real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3"/>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423" name="Google Shape;423;p33"/>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424" name="Google Shape;424;p33"/>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Data Definition Statement</a:t>
            </a:r>
            <a:endParaRPr/>
          </a:p>
        </p:txBody>
      </p:sp>
      <p:sp>
        <p:nvSpPr>
          <p:cNvPr id="425" name="Google Shape;425;p33"/>
          <p:cNvSpPr txBox="1"/>
          <p:nvPr>
            <p:ph idx="1" type="body"/>
          </p:nvPr>
        </p:nvSpPr>
        <p:spPr>
          <a:xfrm>
            <a:off x="762000" y="1600200"/>
            <a:ext cx="7772400" cy="3276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000"/>
              <a:buFont typeface="Arial"/>
              <a:buChar char="•"/>
            </a:pPr>
            <a:r>
              <a:rPr lang="en-US" sz="2000"/>
              <a:t>A data definition statement sets aside storage in memory for a variable.</a:t>
            </a:r>
            <a:endParaRPr/>
          </a:p>
          <a:p>
            <a:pPr indent="-342900" lvl="0" marL="342900" rtl="0" algn="l">
              <a:lnSpc>
                <a:spcPct val="90000"/>
              </a:lnSpc>
              <a:spcBef>
                <a:spcPts val="400"/>
              </a:spcBef>
              <a:spcAft>
                <a:spcPts val="0"/>
              </a:spcAft>
              <a:buSzPts val="2000"/>
              <a:buFont typeface="Arial"/>
              <a:buChar char="•"/>
            </a:pPr>
            <a:r>
              <a:rPr lang="en-US" sz="2000"/>
              <a:t>May optionally assign a name (label) to the data</a:t>
            </a:r>
            <a:endParaRPr/>
          </a:p>
          <a:p>
            <a:pPr indent="-342900" lvl="0" marL="342900" rtl="0" algn="l">
              <a:lnSpc>
                <a:spcPct val="90000"/>
              </a:lnSpc>
              <a:spcBef>
                <a:spcPts val="400"/>
              </a:spcBef>
              <a:spcAft>
                <a:spcPts val="0"/>
              </a:spcAft>
              <a:buSzPts val="2000"/>
              <a:buFont typeface="Arial"/>
              <a:buChar char="•"/>
            </a:pPr>
            <a:r>
              <a:rPr lang="en-US" sz="2000"/>
              <a:t>Syntax:</a:t>
            </a:r>
            <a:endParaRPr/>
          </a:p>
          <a:p>
            <a:pPr indent="-285750" lvl="1" marL="742950" rtl="0" algn="l">
              <a:lnSpc>
                <a:spcPct val="90000"/>
              </a:lnSpc>
              <a:spcBef>
                <a:spcPts val="400"/>
              </a:spcBef>
              <a:spcAft>
                <a:spcPts val="0"/>
              </a:spcAft>
              <a:buSzPts val="2000"/>
              <a:buFont typeface="Arial"/>
              <a:buNone/>
            </a:pPr>
            <a:r>
              <a:rPr lang="en-US" sz="2000"/>
              <a:t>[</a:t>
            </a:r>
            <a:r>
              <a:rPr i="1" lang="en-US" sz="2000"/>
              <a:t>name</a:t>
            </a:r>
            <a:r>
              <a:rPr lang="en-US" sz="2000"/>
              <a:t>] </a:t>
            </a:r>
            <a:r>
              <a:rPr i="1" lang="en-US" sz="2000"/>
              <a:t>directive</a:t>
            </a:r>
            <a:r>
              <a:rPr lang="en-US" sz="2000"/>
              <a:t> </a:t>
            </a:r>
            <a:r>
              <a:rPr i="1" lang="en-US" sz="2000"/>
              <a:t>initializer</a:t>
            </a:r>
            <a:r>
              <a:rPr lang="en-US" sz="2000"/>
              <a:t> [,</a:t>
            </a:r>
            <a:r>
              <a:rPr i="1" lang="en-US" sz="2000"/>
              <a:t>initializer</a:t>
            </a:r>
            <a:r>
              <a:rPr lang="en-US" sz="2000"/>
              <a:t>] . . .</a:t>
            </a:r>
            <a:endParaRPr/>
          </a:p>
          <a:p>
            <a:pPr indent="-285750" lvl="1" marL="742950" rtl="0" algn="l">
              <a:lnSpc>
                <a:spcPct val="90000"/>
              </a:lnSpc>
              <a:spcBef>
                <a:spcPts val="400"/>
              </a:spcBef>
              <a:spcAft>
                <a:spcPts val="0"/>
              </a:spcAft>
              <a:buSzPts val="2000"/>
              <a:buFont typeface="Arial"/>
              <a:buNone/>
            </a:pPr>
            <a:r>
              <a:t/>
            </a:r>
            <a:endParaRPr sz="2000"/>
          </a:p>
          <a:p>
            <a:pPr indent="-285750" lvl="1" marL="742950" rtl="0" algn="l">
              <a:lnSpc>
                <a:spcPct val="90000"/>
              </a:lnSpc>
              <a:spcBef>
                <a:spcPts val="400"/>
              </a:spcBef>
              <a:spcAft>
                <a:spcPts val="0"/>
              </a:spcAft>
              <a:buSzPts val="2000"/>
              <a:buFont typeface="Arial"/>
              <a:buNone/>
            </a:pPr>
            <a:r>
              <a:t/>
            </a:r>
            <a:endParaRPr sz="2000"/>
          </a:p>
          <a:p>
            <a:pPr indent="-285750" lvl="1" marL="742950" rtl="0" algn="l">
              <a:lnSpc>
                <a:spcPct val="90000"/>
              </a:lnSpc>
              <a:spcBef>
                <a:spcPts val="400"/>
              </a:spcBef>
              <a:spcAft>
                <a:spcPts val="0"/>
              </a:spcAft>
              <a:buSzPts val="2000"/>
              <a:buFont typeface="Arial"/>
              <a:buNone/>
            </a:pPr>
            <a:r>
              <a:rPr lang="en-US" sz="2000"/>
              <a:t>	</a:t>
            </a:r>
            <a:r>
              <a:rPr b="1" lang="en-US" sz="2000">
                <a:latin typeface="Courier New"/>
                <a:ea typeface="Courier New"/>
                <a:cs typeface="Courier New"/>
                <a:sym typeface="Courier New"/>
              </a:rPr>
              <a:t>value1 BYTE 10</a:t>
            </a:r>
            <a:endParaRPr/>
          </a:p>
          <a:p>
            <a:pPr indent="-285750" lvl="1" marL="742950" rtl="0" algn="l">
              <a:lnSpc>
                <a:spcPct val="90000"/>
              </a:lnSpc>
              <a:spcBef>
                <a:spcPts val="400"/>
              </a:spcBef>
              <a:spcAft>
                <a:spcPts val="0"/>
              </a:spcAft>
              <a:buSzPts val="2000"/>
              <a:buFont typeface="Arial"/>
              <a:buNone/>
            </a:pPr>
            <a:r>
              <a:t/>
            </a:r>
            <a:endParaRPr b="1" sz="2000">
              <a:latin typeface="Courier New"/>
              <a:ea typeface="Courier New"/>
              <a:cs typeface="Courier New"/>
              <a:sym typeface="Courier New"/>
            </a:endParaRPr>
          </a:p>
          <a:p>
            <a:pPr indent="-342900" lvl="0" marL="342900" rtl="0" algn="l">
              <a:lnSpc>
                <a:spcPct val="90000"/>
              </a:lnSpc>
              <a:spcBef>
                <a:spcPts val="400"/>
              </a:spcBef>
              <a:spcAft>
                <a:spcPts val="0"/>
              </a:spcAft>
              <a:buSzPts val="2000"/>
              <a:buFont typeface="Arial"/>
              <a:buChar char="•"/>
            </a:pPr>
            <a:r>
              <a:rPr lang="en-US" sz="2000"/>
              <a:t>All initializers become binary data in memory</a:t>
            </a:r>
            <a:endParaRPr/>
          </a:p>
        </p:txBody>
      </p:sp>
      <p:cxnSp>
        <p:nvCxnSpPr>
          <p:cNvPr id="426" name="Google Shape;426;p33"/>
          <p:cNvCxnSpPr/>
          <p:nvPr/>
        </p:nvCxnSpPr>
        <p:spPr>
          <a:xfrm>
            <a:off x="1676400" y="3200400"/>
            <a:ext cx="228600" cy="685800"/>
          </a:xfrm>
          <a:prstGeom prst="straightConnector1">
            <a:avLst/>
          </a:prstGeom>
          <a:noFill/>
          <a:ln cap="flat" cmpd="sng" w="9525">
            <a:solidFill>
              <a:schemeClr val="lt2"/>
            </a:solidFill>
            <a:prstDash val="solid"/>
            <a:round/>
            <a:headEnd len="med" w="med" type="none"/>
            <a:tailEnd len="med" w="med" type="triangle"/>
          </a:ln>
        </p:spPr>
      </p:cxnSp>
      <p:cxnSp>
        <p:nvCxnSpPr>
          <p:cNvPr id="427" name="Google Shape;427;p33"/>
          <p:cNvCxnSpPr/>
          <p:nvPr/>
        </p:nvCxnSpPr>
        <p:spPr>
          <a:xfrm>
            <a:off x="2743200" y="3200400"/>
            <a:ext cx="152400" cy="685800"/>
          </a:xfrm>
          <a:prstGeom prst="straightConnector1">
            <a:avLst/>
          </a:prstGeom>
          <a:noFill/>
          <a:ln cap="flat" cmpd="sng" w="9525">
            <a:solidFill>
              <a:schemeClr val="lt2"/>
            </a:solidFill>
            <a:prstDash val="solid"/>
            <a:round/>
            <a:headEnd len="med" w="med" type="none"/>
            <a:tailEnd len="med" w="med" type="triangle"/>
          </a:ln>
        </p:spPr>
      </p:cxnSp>
      <p:cxnSp>
        <p:nvCxnSpPr>
          <p:cNvPr id="428" name="Google Shape;428;p33"/>
          <p:cNvCxnSpPr/>
          <p:nvPr/>
        </p:nvCxnSpPr>
        <p:spPr>
          <a:xfrm flipH="1">
            <a:off x="3581400" y="3200400"/>
            <a:ext cx="76200" cy="685800"/>
          </a:xfrm>
          <a:prstGeom prst="straightConnector1">
            <a:avLst/>
          </a:prstGeom>
          <a:noFill/>
          <a:ln cap="flat" cmpd="sng" w="9525">
            <a:solidFill>
              <a:schemeClr val="lt2"/>
            </a:solidFill>
            <a:prstDash val="solid"/>
            <a:round/>
            <a:headEnd len="med" w="med" type="non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4"/>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434" name="Google Shape;434;p34"/>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435" name="Google Shape;435;p34"/>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Defining BYTE and SBYTE Data</a:t>
            </a:r>
            <a:endParaRPr/>
          </a:p>
        </p:txBody>
      </p:sp>
      <p:sp>
        <p:nvSpPr>
          <p:cNvPr id="436" name="Google Shape;436;p34"/>
          <p:cNvSpPr txBox="1"/>
          <p:nvPr/>
        </p:nvSpPr>
        <p:spPr>
          <a:xfrm>
            <a:off x="762000" y="1828800"/>
            <a:ext cx="7696200" cy="2362200"/>
          </a:xfrm>
          <a:prstGeom prst="rect">
            <a:avLst/>
          </a:prstGeom>
          <a:noFill/>
          <a:ln>
            <a:noFill/>
          </a:ln>
        </p:spPr>
        <p:txBody>
          <a:bodyPr anchorCtr="0" anchor="t" bIns="228600" lIns="91425" spcFirstLastPara="1" rIns="91425" wrap="square" tIns="228600">
            <a:noAutofit/>
          </a:bodyPr>
          <a:lstStyle/>
          <a:p>
            <a:pPr indent="0" lvl="0" marL="0" marR="0" rtl="0" algn="l">
              <a:lnSpc>
                <a:spcPct val="80000"/>
              </a:lnSpc>
              <a:spcBef>
                <a:spcPts val="0"/>
              </a:spcBef>
              <a:spcAft>
                <a:spcPts val="0"/>
              </a:spcAft>
              <a:buNone/>
            </a:pPr>
            <a:r>
              <a:rPr b="1" lang="en-US" sz="1800">
                <a:solidFill>
                  <a:schemeClr val="lt1"/>
                </a:solidFill>
                <a:latin typeface="Courier New"/>
                <a:ea typeface="Courier New"/>
                <a:cs typeface="Courier New"/>
                <a:sym typeface="Courier New"/>
              </a:rPr>
              <a:t>value1 BYTE 'A‘    ; character constant</a:t>
            </a:r>
            <a:endParaRPr/>
          </a:p>
          <a:p>
            <a:pPr indent="0" lvl="0" marL="0" marR="0" rtl="0" algn="l">
              <a:lnSpc>
                <a:spcPct val="80000"/>
              </a:lnSpc>
              <a:spcBef>
                <a:spcPts val="900"/>
              </a:spcBef>
              <a:spcAft>
                <a:spcPts val="0"/>
              </a:spcAft>
              <a:buNone/>
            </a:pPr>
            <a:r>
              <a:rPr b="1" lang="en-US" sz="1800">
                <a:solidFill>
                  <a:schemeClr val="lt1"/>
                </a:solidFill>
                <a:latin typeface="Courier New"/>
                <a:ea typeface="Courier New"/>
                <a:cs typeface="Courier New"/>
                <a:sym typeface="Courier New"/>
              </a:rPr>
              <a:t>value2 BYTE 0      ; smallest unsigned byte</a:t>
            </a:r>
            <a:endParaRPr/>
          </a:p>
          <a:p>
            <a:pPr indent="0" lvl="0" marL="0" marR="0" rtl="0" algn="l">
              <a:lnSpc>
                <a:spcPct val="80000"/>
              </a:lnSpc>
              <a:spcBef>
                <a:spcPts val="900"/>
              </a:spcBef>
              <a:spcAft>
                <a:spcPts val="0"/>
              </a:spcAft>
              <a:buNone/>
            </a:pPr>
            <a:r>
              <a:rPr b="1" lang="en-US" sz="1800">
                <a:solidFill>
                  <a:schemeClr val="lt1"/>
                </a:solidFill>
                <a:latin typeface="Courier New"/>
                <a:ea typeface="Courier New"/>
                <a:cs typeface="Courier New"/>
                <a:sym typeface="Courier New"/>
              </a:rPr>
              <a:t>value3 BYTE 255    ; largest unsigned byte</a:t>
            </a:r>
            <a:endParaRPr/>
          </a:p>
          <a:p>
            <a:pPr indent="0" lvl="0" marL="0" marR="0" rtl="0" algn="l">
              <a:lnSpc>
                <a:spcPct val="80000"/>
              </a:lnSpc>
              <a:spcBef>
                <a:spcPts val="900"/>
              </a:spcBef>
              <a:spcAft>
                <a:spcPts val="0"/>
              </a:spcAft>
              <a:buNone/>
            </a:pPr>
            <a:r>
              <a:rPr b="1" lang="en-US" sz="1800">
                <a:solidFill>
                  <a:schemeClr val="lt1"/>
                </a:solidFill>
                <a:latin typeface="Courier New"/>
                <a:ea typeface="Courier New"/>
                <a:cs typeface="Courier New"/>
                <a:sym typeface="Courier New"/>
              </a:rPr>
              <a:t>value4 SBYTE -128  ; smallest signed byte</a:t>
            </a:r>
            <a:endParaRPr/>
          </a:p>
          <a:p>
            <a:pPr indent="0" lvl="0" marL="0" marR="0" rtl="0" algn="l">
              <a:lnSpc>
                <a:spcPct val="80000"/>
              </a:lnSpc>
              <a:spcBef>
                <a:spcPts val="900"/>
              </a:spcBef>
              <a:spcAft>
                <a:spcPts val="0"/>
              </a:spcAft>
              <a:buNone/>
            </a:pPr>
            <a:r>
              <a:rPr b="1" lang="en-US" sz="1800">
                <a:solidFill>
                  <a:schemeClr val="lt1"/>
                </a:solidFill>
                <a:latin typeface="Courier New"/>
                <a:ea typeface="Courier New"/>
                <a:cs typeface="Courier New"/>
                <a:sym typeface="Courier New"/>
              </a:rPr>
              <a:t>value5 SBYTE +127  ; largest signed byte</a:t>
            </a:r>
            <a:endParaRPr/>
          </a:p>
          <a:p>
            <a:pPr indent="0" lvl="0" marL="0" marR="0" rtl="0" algn="l">
              <a:lnSpc>
                <a:spcPct val="80000"/>
              </a:lnSpc>
              <a:spcBef>
                <a:spcPts val="900"/>
              </a:spcBef>
              <a:spcAft>
                <a:spcPts val="0"/>
              </a:spcAft>
              <a:buNone/>
            </a:pPr>
            <a:r>
              <a:rPr b="1" lang="en-US" sz="1800">
                <a:solidFill>
                  <a:schemeClr val="lt1"/>
                </a:solidFill>
                <a:latin typeface="Courier New"/>
                <a:ea typeface="Courier New"/>
                <a:cs typeface="Courier New"/>
                <a:sym typeface="Courier New"/>
              </a:rPr>
              <a:t>value6 BYTE ?      ; uninitialized byte</a:t>
            </a:r>
            <a:endParaRPr/>
          </a:p>
        </p:txBody>
      </p:sp>
      <p:sp>
        <p:nvSpPr>
          <p:cNvPr id="437" name="Google Shape;437;p34"/>
          <p:cNvSpPr txBox="1"/>
          <p:nvPr/>
        </p:nvSpPr>
        <p:spPr>
          <a:xfrm>
            <a:off x="914400" y="1066800"/>
            <a:ext cx="7391400" cy="593725"/>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lang="en-US" sz="2100">
                <a:solidFill>
                  <a:schemeClr val="lt1"/>
                </a:solidFill>
                <a:latin typeface="Arial"/>
                <a:ea typeface="Arial"/>
                <a:cs typeface="Arial"/>
                <a:sym typeface="Arial"/>
              </a:rPr>
              <a:t>Each of the following defines a single byte of storage:</a:t>
            </a:r>
            <a:endParaRPr/>
          </a:p>
        </p:txBody>
      </p:sp>
      <p:sp>
        <p:nvSpPr>
          <p:cNvPr id="438" name="Google Shape;438;p34"/>
          <p:cNvSpPr txBox="1"/>
          <p:nvPr/>
        </p:nvSpPr>
        <p:spPr>
          <a:xfrm>
            <a:off x="457200" y="4391434"/>
            <a:ext cx="6257490" cy="1885131"/>
          </a:xfrm>
          <a:prstGeom prst="rect">
            <a:avLst/>
          </a:prstGeom>
          <a:noFill/>
          <a:ln cap="flat" cmpd="sng" w="9525">
            <a:solidFill>
              <a:schemeClr val="lt2"/>
            </a:solidFill>
            <a:prstDash val="solid"/>
            <a:miter lim="800000"/>
            <a:headEnd len="sm" w="sm" type="none"/>
            <a:tailEnd len="sm" w="sm" type="none"/>
          </a:ln>
        </p:spPr>
        <p:txBody>
          <a:bodyPr anchorCtr="0" anchor="t" bIns="137150" lIns="91425" spcFirstLastPara="1" rIns="91425" wrap="square" tIns="137150">
            <a:spAutoFit/>
          </a:bodyPr>
          <a:lstStyle/>
          <a:p>
            <a:pPr indent="-227013" lvl="0" marL="227013" marR="0" rtl="0" algn="l">
              <a:spcBef>
                <a:spcPts val="0"/>
              </a:spcBef>
              <a:spcAft>
                <a:spcPts val="0"/>
              </a:spcAft>
              <a:buClr>
                <a:schemeClr val="lt1"/>
              </a:buClr>
              <a:buSzPts val="1900"/>
              <a:buFont typeface="Arial"/>
              <a:buChar char="•"/>
            </a:pPr>
            <a:r>
              <a:rPr lang="en-US" sz="1900">
                <a:solidFill>
                  <a:schemeClr val="lt1"/>
                </a:solidFill>
                <a:latin typeface="Arial"/>
                <a:ea typeface="Arial"/>
                <a:cs typeface="Arial"/>
                <a:sym typeface="Arial"/>
              </a:rPr>
              <a:t>MASM does not prevent you from initializing a BYTE with a negative value, but it's considered poor style.</a:t>
            </a:r>
            <a:endParaRPr/>
          </a:p>
          <a:p>
            <a:pPr indent="-227013" lvl="0" marL="227013" marR="0" rtl="0" algn="l">
              <a:spcBef>
                <a:spcPts val="950"/>
              </a:spcBef>
              <a:spcAft>
                <a:spcPts val="0"/>
              </a:spcAft>
              <a:buClr>
                <a:schemeClr val="lt1"/>
              </a:buClr>
              <a:buSzPts val="1900"/>
              <a:buFont typeface="Arial"/>
              <a:buChar char="•"/>
            </a:pPr>
            <a:r>
              <a:rPr lang="en-US" sz="1900">
                <a:solidFill>
                  <a:schemeClr val="lt1"/>
                </a:solidFill>
                <a:latin typeface="Arial"/>
                <a:ea typeface="Arial"/>
                <a:cs typeface="Arial"/>
                <a:sym typeface="Arial"/>
              </a:rPr>
              <a:t>If you declare a SBYTE variable, the Microsoft debugger will automatically display its value in decimal with a leading sign.</a:t>
            </a:r>
            <a:endParaRPr/>
          </a:p>
        </p:txBody>
      </p:sp>
      <p:graphicFrame>
        <p:nvGraphicFramePr>
          <p:cNvPr id="439" name="Google Shape;439;p34"/>
          <p:cNvGraphicFramePr/>
          <p:nvPr/>
        </p:nvGraphicFramePr>
        <p:xfrm>
          <a:off x="6858000" y="2171192"/>
          <a:ext cx="3000000" cy="3000000"/>
        </p:xfrm>
        <a:graphic>
          <a:graphicData uri="http://schemas.openxmlformats.org/drawingml/2006/table">
            <a:tbl>
              <a:tblPr bandRow="1" firstCol="1" firstRow="1">
                <a:noFill/>
                <a:tableStyleId>{21DEEBA6-A022-4E29-B3D9-F313C83BEC2C}</a:tableStyleId>
              </a:tblPr>
              <a:tblGrid>
                <a:gridCol w="711200"/>
                <a:gridCol w="711200"/>
                <a:gridCol w="711200"/>
              </a:tblGrid>
              <a:tr h="472800">
                <a:tc>
                  <a:txBody>
                    <a:bodyPr/>
                    <a:lstStyle/>
                    <a:p>
                      <a:pPr indent="0" lvl="0" marL="0" marR="0" rtl="0" algn="ctr">
                        <a:spcBef>
                          <a:spcPts val="0"/>
                        </a:spcBef>
                        <a:spcAft>
                          <a:spcPts val="0"/>
                        </a:spcAft>
                        <a:buNone/>
                      </a:pPr>
                      <a:r>
                        <a:rPr lang="en-US" sz="1200" u="none" cap="none" strike="noStrike">
                          <a:solidFill>
                            <a:schemeClr val="dk1"/>
                          </a:solidFill>
                        </a:rPr>
                        <a:t>BYTE</a:t>
                      </a:r>
                      <a:endParaRPr sz="1200" u="none" cap="none" strike="noStrike">
                        <a:solidFill>
                          <a:schemeClr val="dk1"/>
                        </a:solidFill>
                        <a:latin typeface="Calibri"/>
                        <a:ea typeface="Calibri"/>
                        <a:cs typeface="Calibri"/>
                        <a:sym typeface="Calibri"/>
                      </a:endParaRPr>
                    </a:p>
                  </a:txBody>
                  <a:tcPr marT="0" marB="0" marR="17775" marL="177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txBody>
                  <a:tcPr marT="0" marB="0" marR="17775" marL="177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a:solidFill>
                            <a:schemeClr val="dk1"/>
                          </a:solidFill>
                        </a:rPr>
                        <a:t>SBYTE</a:t>
                      </a:r>
                      <a:endParaRPr sz="1200">
                        <a:solidFill>
                          <a:schemeClr val="dk1"/>
                        </a:solidFill>
                        <a:latin typeface="Calibri"/>
                        <a:ea typeface="Calibri"/>
                        <a:cs typeface="Calibri"/>
                        <a:sym typeface="Calibri"/>
                      </a:endParaRPr>
                    </a:p>
                  </a:txBody>
                  <a:tcPr marT="0" marB="0" marR="17775" marL="177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31500">
                <a:tc>
                  <a:txBody>
                    <a:bodyPr/>
                    <a:lstStyle/>
                    <a:p>
                      <a:pPr indent="0" lvl="0" marL="0" marR="0" rtl="0" algn="ctr">
                        <a:spcBef>
                          <a:spcPts val="0"/>
                        </a:spcBef>
                        <a:spcAft>
                          <a:spcPts val="0"/>
                        </a:spcAft>
                        <a:buNone/>
                      </a:pPr>
                      <a:r>
                        <a:rPr lang="en-US" sz="1200">
                          <a:solidFill>
                            <a:schemeClr val="dk1"/>
                          </a:solidFill>
                        </a:rPr>
                        <a:t>255</a:t>
                      </a:r>
                      <a:endParaRPr sz="1200">
                        <a:solidFill>
                          <a:schemeClr val="dk1"/>
                        </a:solidFill>
                        <a:latin typeface="Calibri"/>
                        <a:ea typeface="Calibri"/>
                        <a:cs typeface="Calibri"/>
                        <a:sym typeface="Calibri"/>
                      </a:endParaRPr>
                    </a:p>
                  </a:txBody>
                  <a:tcPr marT="0" marB="0" marR="17775" marL="177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a:solidFill>
                            <a:schemeClr val="dk1"/>
                          </a:solidFill>
                        </a:rPr>
                        <a:t>11111111</a:t>
                      </a:r>
                      <a:endParaRPr sz="1200">
                        <a:solidFill>
                          <a:schemeClr val="dk1"/>
                        </a:solidFill>
                        <a:latin typeface="Calibri"/>
                        <a:ea typeface="Calibri"/>
                        <a:cs typeface="Calibri"/>
                        <a:sym typeface="Calibri"/>
                      </a:endParaRPr>
                    </a:p>
                  </a:txBody>
                  <a:tcPr marT="0" marB="0" marR="17775" marL="177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en-US" sz="1200">
                          <a:solidFill>
                            <a:schemeClr val="dk1"/>
                          </a:solidFill>
                        </a:rPr>
                        <a:t>-1</a:t>
                      </a:r>
                      <a:endParaRPr b="1" sz="1200">
                        <a:solidFill>
                          <a:schemeClr val="dk1"/>
                        </a:solidFill>
                        <a:latin typeface="Calibri"/>
                        <a:ea typeface="Calibri"/>
                        <a:cs typeface="Calibri"/>
                        <a:sym typeface="Calibri"/>
                      </a:endParaRPr>
                    </a:p>
                  </a:txBody>
                  <a:tcPr marT="0" marB="0" marR="17775" marL="177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31500">
                <a:tc>
                  <a:txBody>
                    <a:bodyPr/>
                    <a:lstStyle/>
                    <a:p>
                      <a:pPr indent="0" lvl="0" marL="0" marR="0" rtl="0" algn="ctr">
                        <a:spcBef>
                          <a:spcPts val="0"/>
                        </a:spcBef>
                        <a:spcAft>
                          <a:spcPts val="0"/>
                        </a:spcAft>
                        <a:buNone/>
                      </a:pPr>
                      <a:r>
                        <a:t/>
                      </a:r>
                      <a:endParaRPr sz="1200">
                        <a:solidFill>
                          <a:schemeClr val="dk1"/>
                        </a:solidFill>
                        <a:latin typeface="Calibri"/>
                        <a:ea typeface="Calibri"/>
                        <a:cs typeface="Calibri"/>
                        <a:sym typeface="Calibri"/>
                      </a:endParaRPr>
                    </a:p>
                  </a:txBody>
                  <a:tcPr marT="0" marB="0" marR="17775" marL="177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ctr">
                        <a:spcBef>
                          <a:spcPts val="0"/>
                        </a:spcBef>
                        <a:spcAft>
                          <a:spcPts val="0"/>
                        </a:spcAft>
                        <a:buNone/>
                      </a:pPr>
                      <a:r>
                        <a:rPr lang="en-US" sz="1200">
                          <a:solidFill>
                            <a:schemeClr val="dk1"/>
                          </a:solidFill>
                        </a:rPr>
                        <a:t>　</a:t>
                      </a:r>
                      <a:endParaRPr sz="1200">
                        <a:solidFill>
                          <a:schemeClr val="dk1"/>
                        </a:solidFill>
                        <a:latin typeface="Calibri"/>
                        <a:ea typeface="Calibri"/>
                        <a:cs typeface="Calibri"/>
                        <a:sym typeface="Calibri"/>
                      </a:endParaRPr>
                    </a:p>
                  </a:txBody>
                  <a:tcPr marT="0" marB="0" marR="17775" marL="177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ctr">
                        <a:spcBef>
                          <a:spcPts val="0"/>
                        </a:spcBef>
                        <a:spcAft>
                          <a:spcPts val="0"/>
                        </a:spcAft>
                        <a:buNone/>
                      </a:pPr>
                      <a:r>
                        <a:t/>
                      </a:r>
                      <a:endParaRPr b="1" sz="1200">
                        <a:solidFill>
                          <a:schemeClr val="dk1"/>
                        </a:solidFill>
                        <a:latin typeface="Calibri"/>
                        <a:ea typeface="Calibri"/>
                        <a:cs typeface="Calibri"/>
                        <a:sym typeface="Calibri"/>
                      </a:endParaRPr>
                    </a:p>
                  </a:txBody>
                  <a:tcPr marT="0" marB="0" marR="17775" marL="177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r>
              <a:tr h="431500">
                <a:tc>
                  <a:txBody>
                    <a:bodyPr/>
                    <a:lstStyle/>
                    <a:p>
                      <a:pPr indent="0" lvl="0" marL="0" marR="0" rtl="0" algn="ctr">
                        <a:spcBef>
                          <a:spcPts val="0"/>
                        </a:spcBef>
                        <a:spcAft>
                          <a:spcPts val="0"/>
                        </a:spcAft>
                        <a:buNone/>
                      </a:pPr>
                      <a:r>
                        <a:t/>
                      </a:r>
                      <a:endParaRPr sz="1200">
                        <a:solidFill>
                          <a:schemeClr val="dk1"/>
                        </a:solidFill>
                        <a:latin typeface="Calibri"/>
                        <a:ea typeface="Calibri"/>
                        <a:cs typeface="Calibri"/>
                        <a:sym typeface="Calibri"/>
                      </a:endParaRPr>
                    </a:p>
                  </a:txBody>
                  <a:tcPr marT="0" marB="0" marR="17775" marL="177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a:solidFill>
                            <a:schemeClr val="dk1"/>
                          </a:solidFill>
                        </a:rPr>
                        <a:t>　</a:t>
                      </a:r>
                      <a:endParaRPr sz="1200">
                        <a:solidFill>
                          <a:schemeClr val="dk1"/>
                        </a:solidFill>
                        <a:latin typeface="Calibri"/>
                        <a:ea typeface="Calibri"/>
                        <a:cs typeface="Calibri"/>
                        <a:sym typeface="Calibri"/>
                      </a:endParaRPr>
                    </a:p>
                  </a:txBody>
                  <a:tcPr marT="0" marB="0" marR="17775" marL="177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b="1" sz="1200">
                        <a:solidFill>
                          <a:schemeClr val="dk1"/>
                        </a:solidFill>
                        <a:latin typeface="Calibri"/>
                        <a:ea typeface="Calibri"/>
                        <a:cs typeface="Calibri"/>
                        <a:sym typeface="Calibri"/>
                      </a:endParaRPr>
                    </a:p>
                  </a:txBody>
                  <a:tcPr marT="0" marB="0" marR="17775" marL="177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solidFill>
                      <a:schemeClr val="lt1"/>
                    </a:solidFill>
                  </a:tcPr>
                </a:tc>
              </a:tr>
              <a:tr h="431500">
                <a:tc>
                  <a:txBody>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 128</a:t>
                      </a:r>
                      <a:endParaRPr sz="1200">
                        <a:solidFill>
                          <a:schemeClr val="dk1"/>
                        </a:solidFill>
                        <a:latin typeface="Calibri"/>
                        <a:ea typeface="Calibri"/>
                        <a:cs typeface="Calibri"/>
                        <a:sym typeface="Calibri"/>
                      </a:endParaRPr>
                    </a:p>
                  </a:txBody>
                  <a:tcPr marT="0" marB="0" marR="17775" marL="177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a:solidFill>
                            <a:schemeClr val="dk1"/>
                          </a:solidFill>
                        </a:rPr>
                        <a:t>10000000</a:t>
                      </a:r>
                      <a:endParaRPr sz="1200">
                        <a:solidFill>
                          <a:schemeClr val="dk1"/>
                        </a:solidFill>
                        <a:latin typeface="Calibri"/>
                        <a:ea typeface="Calibri"/>
                        <a:cs typeface="Calibri"/>
                        <a:sym typeface="Calibri"/>
                      </a:endParaRPr>
                    </a:p>
                  </a:txBody>
                  <a:tcPr marT="0" marB="0" marR="17775" marL="177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-128</a:t>
                      </a:r>
                      <a:endParaRPr b="1" sz="1200">
                        <a:solidFill>
                          <a:schemeClr val="dk1"/>
                        </a:solidFill>
                        <a:latin typeface="Calibri"/>
                        <a:ea typeface="Calibri"/>
                        <a:cs typeface="Calibri"/>
                        <a:sym typeface="Calibri"/>
                      </a:endParaRPr>
                    </a:p>
                  </a:txBody>
                  <a:tcPr marT="0" marB="0" marR="17775" marL="177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31500">
                <a:tc>
                  <a:txBody>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127</a:t>
                      </a:r>
                      <a:endParaRPr sz="1200">
                        <a:solidFill>
                          <a:schemeClr val="dk1"/>
                        </a:solidFill>
                        <a:latin typeface="Calibri"/>
                        <a:ea typeface="Calibri"/>
                        <a:cs typeface="Calibri"/>
                        <a:sym typeface="Calibri"/>
                      </a:endParaRPr>
                    </a:p>
                  </a:txBody>
                  <a:tcPr marT="0" marB="0" marR="17775" marL="177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a:solidFill>
                            <a:schemeClr val="dk1"/>
                          </a:solidFill>
                        </a:rPr>
                        <a:t>01111111</a:t>
                      </a:r>
                      <a:endParaRPr sz="1200">
                        <a:solidFill>
                          <a:schemeClr val="dk1"/>
                        </a:solidFill>
                        <a:latin typeface="Calibri"/>
                        <a:ea typeface="Calibri"/>
                        <a:cs typeface="Calibri"/>
                        <a:sym typeface="Calibri"/>
                      </a:endParaRPr>
                    </a:p>
                  </a:txBody>
                  <a:tcPr marT="0" marB="0" marR="17775" marL="177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127</a:t>
                      </a:r>
                      <a:endParaRPr b="1" sz="1200">
                        <a:solidFill>
                          <a:schemeClr val="dk1"/>
                        </a:solidFill>
                        <a:latin typeface="Calibri"/>
                        <a:ea typeface="Calibri"/>
                        <a:cs typeface="Calibri"/>
                        <a:sym typeface="Calibri"/>
                      </a:endParaRPr>
                    </a:p>
                  </a:txBody>
                  <a:tcPr marT="0" marB="0" marR="17775" marL="177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31500">
                <a:tc>
                  <a:txBody>
                    <a:bodyPr/>
                    <a:lstStyle/>
                    <a:p>
                      <a:pPr indent="0" lvl="0" marL="0" marR="0" rtl="0" algn="ctr">
                        <a:spcBef>
                          <a:spcPts val="0"/>
                        </a:spcBef>
                        <a:spcAft>
                          <a:spcPts val="0"/>
                        </a:spcAft>
                        <a:buNone/>
                      </a:pPr>
                      <a:r>
                        <a:t/>
                      </a:r>
                      <a:endParaRPr sz="1200">
                        <a:solidFill>
                          <a:schemeClr val="dk1"/>
                        </a:solidFill>
                        <a:latin typeface="Calibri"/>
                        <a:ea typeface="Calibri"/>
                        <a:cs typeface="Calibri"/>
                        <a:sym typeface="Calibri"/>
                      </a:endParaRPr>
                    </a:p>
                  </a:txBody>
                  <a:tcPr marT="0" marB="0" marR="17775" marL="177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ctr">
                        <a:spcBef>
                          <a:spcPts val="0"/>
                        </a:spcBef>
                        <a:spcAft>
                          <a:spcPts val="0"/>
                        </a:spcAft>
                        <a:buNone/>
                      </a:pPr>
                      <a:r>
                        <a:rPr lang="en-US" sz="1200">
                          <a:solidFill>
                            <a:schemeClr val="dk1"/>
                          </a:solidFill>
                        </a:rPr>
                        <a:t>　</a:t>
                      </a:r>
                      <a:endParaRPr sz="1200">
                        <a:solidFill>
                          <a:schemeClr val="dk1"/>
                        </a:solidFill>
                        <a:latin typeface="Calibri"/>
                        <a:ea typeface="Calibri"/>
                        <a:cs typeface="Calibri"/>
                        <a:sym typeface="Calibri"/>
                      </a:endParaRPr>
                    </a:p>
                  </a:txBody>
                  <a:tcPr marT="0" marB="0" marR="17775" marL="177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ctr">
                        <a:spcBef>
                          <a:spcPts val="0"/>
                        </a:spcBef>
                        <a:spcAft>
                          <a:spcPts val="0"/>
                        </a:spcAft>
                        <a:buNone/>
                      </a:pPr>
                      <a:r>
                        <a:t/>
                      </a:r>
                      <a:endParaRPr b="1" sz="1200">
                        <a:solidFill>
                          <a:schemeClr val="dk1"/>
                        </a:solidFill>
                        <a:latin typeface="Calibri"/>
                        <a:ea typeface="Calibri"/>
                        <a:cs typeface="Calibri"/>
                        <a:sym typeface="Calibri"/>
                      </a:endParaRPr>
                    </a:p>
                  </a:txBody>
                  <a:tcPr marT="0" marB="0" marR="17775" marL="177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r>
              <a:tr h="431500">
                <a:tc>
                  <a:txBody>
                    <a:bodyPr/>
                    <a:lstStyle/>
                    <a:p>
                      <a:pPr indent="0" lvl="0" marL="0" marR="0" rtl="0" algn="ctr">
                        <a:spcBef>
                          <a:spcPts val="0"/>
                        </a:spcBef>
                        <a:spcAft>
                          <a:spcPts val="0"/>
                        </a:spcAft>
                        <a:buNone/>
                      </a:pPr>
                      <a:r>
                        <a:t/>
                      </a:r>
                      <a:endParaRPr sz="1200">
                        <a:solidFill>
                          <a:schemeClr val="dk1"/>
                        </a:solidFill>
                        <a:latin typeface="Calibri"/>
                        <a:ea typeface="Calibri"/>
                        <a:cs typeface="Calibri"/>
                        <a:sym typeface="Calibri"/>
                      </a:endParaRPr>
                    </a:p>
                  </a:txBody>
                  <a:tcPr marT="0" marB="0" marR="17775" marL="177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a:solidFill>
                            <a:schemeClr val="dk1"/>
                          </a:solidFill>
                        </a:rPr>
                        <a:t>　</a:t>
                      </a:r>
                      <a:endParaRPr sz="1200">
                        <a:solidFill>
                          <a:schemeClr val="dk1"/>
                        </a:solidFill>
                        <a:latin typeface="Calibri"/>
                        <a:ea typeface="Calibri"/>
                        <a:cs typeface="Calibri"/>
                        <a:sym typeface="Calibri"/>
                      </a:endParaRPr>
                    </a:p>
                  </a:txBody>
                  <a:tcPr marT="0" marB="0" marR="17775" marL="177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b="1" sz="1200">
                        <a:solidFill>
                          <a:schemeClr val="dk1"/>
                        </a:solidFill>
                        <a:latin typeface="Calibri"/>
                        <a:ea typeface="Calibri"/>
                        <a:cs typeface="Calibri"/>
                        <a:sym typeface="Calibri"/>
                      </a:endParaRPr>
                    </a:p>
                  </a:txBody>
                  <a:tcPr marT="0" marB="0" marR="17775" marL="177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solidFill>
                      <a:schemeClr val="lt1"/>
                    </a:solidFill>
                  </a:tcPr>
                </a:tc>
              </a:tr>
              <a:tr h="431500">
                <a:tc>
                  <a:txBody>
                    <a:bodyPr/>
                    <a:lstStyle/>
                    <a:p>
                      <a:pPr indent="0" lvl="0" marL="0" marR="0" rtl="0" algn="ctr">
                        <a:spcBef>
                          <a:spcPts val="0"/>
                        </a:spcBef>
                        <a:spcAft>
                          <a:spcPts val="0"/>
                        </a:spcAft>
                        <a:buNone/>
                      </a:pPr>
                      <a:r>
                        <a:rPr lang="en-US" sz="1200">
                          <a:solidFill>
                            <a:schemeClr val="dk1"/>
                          </a:solidFill>
                        </a:rPr>
                        <a:t>0</a:t>
                      </a:r>
                      <a:endParaRPr sz="1200">
                        <a:solidFill>
                          <a:schemeClr val="dk1"/>
                        </a:solidFill>
                        <a:latin typeface="Calibri"/>
                        <a:ea typeface="Calibri"/>
                        <a:cs typeface="Calibri"/>
                        <a:sym typeface="Calibri"/>
                      </a:endParaRPr>
                    </a:p>
                  </a:txBody>
                  <a:tcPr marT="0" marB="0" marR="17775" marL="177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a:solidFill>
                            <a:schemeClr val="dk1"/>
                          </a:solidFill>
                        </a:rPr>
                        <a:t>00000000</a:t>
                      </a:r>
                      <a:endParaRPr sz="1200">
                        <a:solidFill>
                          <a:schemeClr val="dk1"/>
                        </a:solidFill>
                        <a:latin typeface="Calibri"/>
                        <a:ea typeface="Calibri"/>
                        <a:cs typeface="Calibri"/>
                        <a:sym typeface="Calibri"/>
                      </a:endParaRPr>
                    </a:p>
                  </a:txBody>
                  <a:tcPr marT="0" marB="0" marR="17775" marL="177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en-US" sz="1200">
                          <a:solidFill>
                            <a:schemeClr val="dk1"/>
                          </a:solidFill>
                          <a:latin typeface="Arial"/>
                          <a:ea typeface="Arial"/>
                          <a:cs typeface="Arial"/>
                          <a:sym typeface="Arial"/>
                        </a:rPr>
                        <a:t>0</a:t>
                      </a:r>
                      <a:endParaRPr b="1" sz="1200">
                        <a:solidFill>
                          <a:schemeClr val="dk1"/>
                        </a:solidFill>
                        <a:latin typeface="Calibri"/>
                        <a:ea typeface="Calibri"/>
                        <a:cs typeface="Calibri"/>
                        <a:sym typeface="Calibri"/>
                      </a:endParaRPr>
                    </a:p>
                  </a:txBody>
                  <a:tcPr marT="0" marB="0" marR="17775" marL="177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5"/>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445" name="Google Shape;445;p35"/>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446" name="Google Shape;446;p35"/>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Defining Byte Arrays</a:t>
            </a:r>
            <a:endParaRPr/>
          </a:p>
        </p:txBody>
      </p:sp>
      <p:sp>
        <p:nvSpPr>
          <p:cNvPr id="447" name="Google Shape;447;p35"/>
          <p:cNvSpPr txBox="1"/>
          <p:nvPr/>
        </p:nvSpPr>
        <p:spPr>
          <a:xfrm>
            <a:off x="1524000" y="2209800"/>
            <a:ext cx="5943600" cy="2667000"/>
          </a:xfrm>
          <a:prstGeom prst="rect">
            <a:avLst/>
          </a:prstGeom>
          <a:noFill/>
          <a:ln>
            <a:noFill/>
          </a:ln>
        </p:spPr>
        <p:txBody>
          <a:bodyPr anchorCtr="0" anchor="t" bIns="228600" lIns="91425" spcFirstLastPara="1" rIns="91425" wrap="square" tIns="228600">
            <a:noAutofit/>
          </a:bodyPr>
          <a:lstStyle/>
          <a:p>
            <a:pPr indent="0" lvl="0" marL="0" marR="0" rtl="0" algn="l">
              <a:lnSpc>
                <a:spcPct val="80000"/>
              </a:lnSpc>
              <a:spcBef>
                <a:spcPts val="0"/>
              </a:spcBef>
              <a:spcAft>
                <a:spcPts val="0"/>
              </a:spcAft>
              <a:buNone/>
            </a:pPr>
            <a:r>
              <a:rPr b="1" lang="en-US" sz="1800">
                <a:solidFill>
                  <a:schemeClr val="lt1"/>
                </a:solidFill>
                <a:latin typeface="Courier New"/>
                <a:ea typeface="Courier New"/>
                <a:cs typeface="Courier New"/>
                <a:sym typeface="Courier New"/>
              </a:rPr>
              <a:t>list1 BYTE 10,20,30,40</a:t>
            </a:r>
            <a:endParaRPr/>
          </a:p>
          <a:p>
            <a:pPr indent="0" lvl="0" marL="0" marR="0" rtl="0" algn="l">
              <a:spcBef>
                <a:spcPts val="900"/>
              </a:spcBef>
              <a:spcAft>
                <a:spcPts val="0"/>
              </a:spcAft>
              <a:buNone/>
            </a:pPr>
            <a:r>
              <a:rPr b="1" lang="en-US" sz="1800">
                <a:solidFill>
                  <a:schemeClr val="lt1"/>
                </a:solidFill>
                <a:latin typeface="Courier New"/>
                <a:ea typeface="Courier New"/>
                <a:cs typeface="Courier New"/>
                <a:sym typeface="Courier New"/>
              </a:rPr>
              <a:t>list2 BYTE 10,20,30,40</a:t>
            </a:r>
            <a:endParaRPr/>
          </a:p>
          <a:p>
            <a:pPr indent="0" lvl="0" marL="0" marR="0" rtl="0" algn="l">
              <a:spcBef>
                <a:spcPts val="900"/>
              </a:spcBef>
              <a:spcAft>
                <a:spcPts val="0"/>
              </a:spcAft>
              <a:buNone/>
            </a:pPr>
            <a:r>
              <a:rPr b="1" lang="en-US" sz="1800">
                <a:solidFill>
                  <a:schemeClr val="lt1"/>
                </a:solidFill>
                <a:latin typeface="Courier New"/>
                <a:ea typeface="Courier New"/>
                <a:cs typeface="Courier New"/>
                <a:sym typeface="Courier New"/>
              </a:rPr>
              <a:t>      BYTE 50,60,70,80</a:t>
            </a:r>
            <a:endParaRPr/>
          </a:p>
          <a:p>
            <a:pPr indent="0" lvl="0" marL="0" marR="0" rtl="0" algn="l">
              <a:spcBef>
                <a:spcPts val="900"/>
              </a:spcBef>
              <a:spcAft>
                <a:spcPts val="0"/>
              </a:spcAft>
              <a:buNone/>
            </a:pPr>
            <a:r>
              <a:rPr b="1" lang="en-US" sz="1800">
                <a:solidFill>
                  <a:schemeClr val="lt1"/>
                </a:solidFill>
                <a:latin typeface="Courier New"/>
                <a:ea typeface="Courier New"/>
                <a:cs typeface="Courier New"/>
                <a:sym typeface="Courier New"/>
              </a:rPr>
              <a:t>      BYTE 81,82,83,84</a:t>
            </a:r>
            <a:endParaRPr/>
          </a:p>
          <a:p>
            <a:pPr indent="0" lvl="0" marL="0" marR="0" rtl="0" algn="l">
              <a:spcBef>
                <a:spcPts val="900"/>
              </a:spcBef>
              <a:spcAft>
                <a:spcPts val="0"/>
              </a:spcAft>
              <a:buNone/>
            </a:pPr>
            <a:r>
              <a:rPr b="1" lang="en-US" sz="1800">
                <a:solidFill>
                  <a:schemeClr val="lt1"/>
                </a:solidFill>
                <a:latin typeface="Courier New"/>
                <a:ea typeface="Courier New"/>
                <a:cs typeface="Courier New"/>
                <a:sym typeface="Courier New"/>
              </a:rPr>
              <a:t>list3 BYTE ?,32,41h,00100010b</a:t>
            </a:r>
            <a:endParaRPr/>
          </a:p>
          <a:p>
            <a:pPr indent="0" lvl="0" marL="0" marR="0" rtl="0" algn="l">
              <a:spcBef>
                <a:spcPts val="900"/>
              </a:spcBef>
              <a:spcAft>
                <a:spcPts val="0"/>
              </a:spcAft>
              <a:buNone/>
            </a:pPr>
            <a:r>
              <a:rPr b="1" lang="en-US" sz="1800">
                <a:solidFill>
                  <a:schemeClr val="lt1"/>
                </a:solidFill>
                <a:latin typeface="Courier New"/>
                <a:ea typeface="Courier New"/>
                <a:cs typeface="Courier New"/>
                <a:sym typeface="Courier New"/>
              </a:rPr>
              <a:t>list4 BYTE 0Ah,20h,‘A’,22h</a:t>
            </a:r>
            <a:endParaRPr/>
          </a:p>
        </p:txBody>
      </p:sp>
      <p:sp>
        <p:nvSpPr>
          <p:cNvPr id="448" name="Google Shape;448;p35"/>
          <p:cNvSpPr txBox="1"/>
          <p:nvPr/>
        </p:nvSpPr>
        <p:spPr>
          <a:xfrm>
            <a:off x="914400" y="1295400"/>
            <a:ext cx="7391400" cy="65405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lang="en-US" sz="2500">
                <a:solidFill>
                  <a:schemeClr val="lt1"/>
                </a:solidFill>
                <a:latin typeface="Arial"/>
                <a:ea typeface="Arial"/>
                <a:cs typeface="Arial"/>
                <a:sym typeface="Arial"/>
              </a:rPr>
              <a:t>Examples that use multiple initializers: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6"/>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454" name="Google Shape;454;p36"/>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455" name="Google Shape;455;p36"/>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Defining Strings</a:t>
            </a:r>
            <a:r>
              <a:rPr lang="en-US" sz="2400"/>
              <a:t>  (1 of 3)</a:t>
            </a:r>
            <a:endParaRPr/>
          </a:p>
        </p:txBody>
      </p:sp>
      <p:sp>
        <p:nvSpPr>
          <p:cNvPr id="456" name="Google Shape;456;p36"/>
          <p:cNvSpPr txBox="1"/>
          <p:nvPr>
            <p:ph idx="1" type="body"/>
          </p:nvPr>
        </p:nvSpPr>
        <p:spPr>
          <a:xfrm>
            <a:off x="685800" y="1143000"/>
            <a:ext cx="7772400" cy="1828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A string is implemented as an array of characters</a:t>
            </a:r>
            <a:endParaRPr/>
          </a:p>
          <a:p>
            <a:pPr indent="-285750" lvl="1" marL="742950" rtl="0" algn="l">
              <a:spcBef>
                <a:spcPts val="400"/>
              </a:spcBef>
              <a:spcAft>
                <a:spcPts val="0"/>
              </a:spcAft>
              <a:buSzPts val="2000"/>
              <a:buFont typeface="Arial"/>
              <a:buChar char="•"/>
            </a:pPr>
            <a:r>
              <a:rPr lang="en-US" sz="2000"/>
              <a:t>For convenience, it is usually enclosed in quotation marks</a:t>
            </a:r>
            <a:endParaRPr/>
          </a:p>
          <a:p>
            <a:pPr indent="-285750" lvl="1" marL="742950" rtl="0" algn="l">
              <a:spcBef>
                <a:spcPts val="400"/>
              </a:spcBef>
              <a:spcAft>
                <a:spcPts val="0"/>
              </a:spcAft>
              <a:buSzPts val="2000"/>
              <a:buFont typeface="Arial"/>
              <a:buChar char="•"/>
            </a:pPr>
            <a:r>
              <a:rPr lang="en-US" sz="2000"/>
              <a:t>It often will be </a:t>
            </a:r>
            <a:r>
              <a:rPr lang="en-US" sz="2000">
                <a:solidFill>
                  <a:schemeClr val="lt2"/>
                </a:solidFill>
              </a:rPr>
              <a:t>null-terminated</a:t>
            </a:r>
            <a:endParaRPr/>
          </a:p>
          <a:p>
            <a:pPr indent="-342900" lvl="0" marL="342900" rtl="0" algn="l">
              <a:spcBef>
                <a:spcPts val="480"/>
              </a:spcBef>
              <a:spcAft>
                <a:spcPts val="0"/>
              </a:spcAft>
              <a:buSzPts val="2400"/>
              <a:buFont typeface="Arial"/>
              <a:buChar char="•"/>
            </a:pPr>
            <a:r>
              <a:rPr lang="en-US"/>
              <a:t>Examples:</a:t>
            </a:r>
            <a:endParaRPr/>
          </a:p>
        </p:txBody>
      </p:sp>
      <p:sp>
        <p:nvSpPr>
          <p:cNvPr id="457" name="Google Shape;457;p36"/>
          <p:cNvSpPr txBox="1"/>
          <p:nvPr/>
        </p:nvSpPr>
        <p:spPr>
          <a:xfrm>
            <a:off x="914400" y="3048000"/>
            <a:ext cx="7315200" cy="1752600"/>
          </a:xfrm>
          <a:prstGeom prst="rect">
            <a:avLst/>
          </a:prstGeom>
          <a:noFill/>
          <a:ln>
            <a:noFill/>
          </a:ln>
        </p:spPr>
        <p:txBody>
          <a:bodyPr anchorCtr="0" anchor="t" bIns="228600" lIns="91425" spcFirstLastPara="1" rIns="91425" wrap="square" tIns="228600">
            <a:noAutofit/>
          </a:bodyPr>
          <a:lstStyle/>
          <a:p>
            <a:pPr indent="0" lvl="0" marL="0" marR="0" rtl="0" algn="l">
              <a:lnSpc>
                <a:spcPct val="70000"/>
              </a:lnSpc>
              <a:spcBef>
                <a:spcPts val="0"/>
              </a:spcBef>
              <a:spcAft>
                <a:spcPts val="0"/>
              </a:spcAft>
              <a:buNone/>
            </a:pPr>
            <a:r>
              <a:rPr b="1" lang="en-US" sz="1600">
                <a:solidFill>
                  <a:schemeClr val="lt1"/>
                </a:solidFill>
                <a:latin typeface="Courier New"/>
                <a:ea typeface="Courier New"/>
                <a:cs typeface="Courier New"/>
                <a:sym typeface="Courier New"/>
              </a:rPr>
              <a:t>str1 BYTE "Enter your name",0</a:t>
            </a:r>
            <a:endParaRPr/>
          </a:p>
          <a:p>
            <a:pPr indent="0" lvl="0" marL="0" marR="0" rtl="0" algn="l">
              <a:lnSpc>
                <a:spcPct val="70000"/>
              </a:lnSpc>
              <a:spcBef>
                <a:spcPts val="800"/>
              </a:spcBef>
              <a:spcAft>
                <a:spcPts val="0"/>
              </a:spcAft>
              <a:buNone/>
            </a:pPr>
            <a:r>
              <a:rPr b="1" lang="en-US" sz="1600">
                <a:solidFill>
                  <a:schemeClr val="lt1"/>
                </a:solidFill>
                <a:latin typeface="Courier New"/>
                <a:ea typeface="Courier New"/>
                <a:cs typeface="Courier New"/>
                <a:sym typeface="Courier New"/>
              </a:rPr>
              <a:t>str2 BYTE 'Error: halting program',0</a:t>
            </a:r>
            <a:endParaRPr/>
          </a:p>
          <a:p>
            <a:pPr indent="0" lvl="0" marL="0" marR="0" rtl="0" algn="l">
              <a:lnSpc>
                <a:spcPct val="70000"/>
              </a:lnSpc>
              <a:spcBef>
                <a:spcPts val="800"/>
              </a:spcBef>
              <a:spcAft>
                <a:spcPts val="0"/>
              </a:spcAft>
              <a:buNone/>
            </a:pPr>
            <a:r>
              <a:rPr b="1" lang="en-US" sz="1600">
                <a:solidFill>
                  <a:schemeClr val="lt1"/>
                </a:solidFill>
                <a:latin typeface="Courier New"/>
                <a:ea typeface="Courier New"/>
                <a:cs typeface="Courier New"/>
                <a:sym typeface="Courier New"/>
              </a:rPr>
              <a:t>str3 BYTE 'A','E','I','O','U'</a:t>
            </a:r>
            <a:endParaRPr/>
          </a:p>
          <a:p>
            <a:pPr indent="0" lvl="0" marL="0" marR="0" rtl="0" algn="l">
              <a:lnSpc>
                <a:spcPct val="70000"/>
              </a:lnSpc>
              <a:spcBef>
                <a:spcPts val="800"/>
              </a:spcBef>
              <a:spcAft>
                <a:spcPts val="0"/>
              </a:spcAft>
              <a:buNone/>
            </a:pPr>
            <a:r>
              <a:rPr b="1" lang="en-US" sz="1600">
                <a:solidFill>
                  <a:schemeClr val="lt1"/>
                </a:solidFill>
                <a:latin typeface="Courier New"/>
                <a:ea typeface="Courier New"/>
                <a:cs typeface="Courier New"/>
                <a:sym typeface="Courier New"/>
              </a:rPr>
              <a:t>greeting  BYTE "Welcome to the Encryption Demo program "</a:t>
            </a:r>
            <a:endParaRPr/>
          </a:p>
          <a:p>
            <a:pPr indent="0" lvl="0" marL="0" marR="0" rtl="0" algn="l">
              <a:lnSpc>
                <a:spcPct val="70000"/>
              </a:lnSpc>
              <a:spcBef>
                <a:spcPts val="800"/>
              </a:spcBef>
              <a:spcAft>
                <a:spcPts val="0"/>
              </a:spcAft>
              <a:buNone/>
            </a:pPr>
            <a:r>
              <a:rPr b="1" lang="en-US" sz="1600">
                <a:solidFill>
                  <a:schemeClr val="lt1"/>
                </a:solidFill>
                <a:latin typeface="Courier New"/>
                <a:ea typeface="Courier New"/>
                <a:cs typeface="Courier New"/>
                <a:sym typeface="Courier New"/>
              </a:rPr>
              <a:t>          BYTE "created by Kip Irvine.",0</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7"/>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463" name="Google Shape;463;p37"/>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464" name="Google Shape;464;p37"/>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Defining Strings</a:t>
            </a:r>
            <a:r>
              <a:rPr lang="en-US" sz="2400"/>
              <a:t>  (2 of 3)</a:t>
            </a:r>
            <a:endParaRPr/>
          </a:p>
        </p:txBody>
      </p:sp>
      <p:sp>
        <p:nvSpPr>
          <p:cNvPr id="465" name="Google Shape;465;p37"/>
          <p:cNvSpPr txBox="1"/>
          <p:nvPr>
            <p:ph idx="1" type="body"/>
          </p:nvPr>
        </p:nvSpPr>
        <p:spPr>
          <a:xfrm>
            <a:off x="685800" y="1143000"/>
            <a:ext cx="7772400" cy="990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To continue a single string across multiple lines, end each line with a comma:</a:t>
            </a:r>
            <a:endParaRPr/>
          </a:p>
        </p:txBody>
      </p:sp>
      <p:sp>
        <p:nvSpPr>
          <p:cNvPr id="466" name="Google Shape;466;p37"/>
          <p:cNvSpPr txBox="1"/>
          <p:nvPr/>
        </p:nvSpPr>
        <p:spPr>
          <a:xfrm>
            <a:off x="1143000" y="2286000"/>
            <a:ext cx="7086600" cy="2590800"/>
          </a:xfrm>
          <a:prstGeom prst="rect">
            <a:avLst/>
          </a:prstGeom>
          <a:noFill/>
          <a:ln>
            <a:noFill/>
          </a:ln>
        </p:spPr>
        <p:txBody>
          <a:bodyPr anchorCtr="0" anchor="t" bIns="228600" lIns="91425" spcFirstLastPara="1" rIns="91425" wrap="square" tIns="228600">
            <a:noAutofit/>
          </a:bodyPr>
          <a:lstStyle/>
          <a:p>
            <a:pPr indent="0" lvl="0" marL="0" marR="0" rtl="0" algn="l">
              <a:lnSpc>
                <a:spcPct val="70000"/>
              </a:lnSpc>
              <a:spcBef>
                <a:spcPts val="0"/>
              </a:spcBef>
              <a:spcAft>
                <a:spcPts val="0"/>
              </a:spcAft>
              <a:buNone/>
            </a:pPr>
            <a:r>
              <a:rPr b="1" lang="en-US" sz="1800">
                <a:solidFill>
                  <a:schemeClr val="lt1"/>
                </a:solidFill>
                <a:latin typeface="Courier New"/>
                <a:ea typeface="Courier New"/>
                <a:cs typeface="Courier New"/>
                <a:sym typeface="Courier New"/>
              </a:rPr>
              <a:t>menu BYTE "Checking Account",0dh,0ah,0dh,0ah,</a:t>
            </a:r>
            <a:endParaRPr/>
          </a:p>
          <a:p>
            <a:pPr indent="0" lvl="0" marL="0" marR="0" rtl="0" algn="l">
              <a:lnSpc>
                <a:spcPct val="70000"/>
              </a:lnSpc>
              <a:spcBef>
                <a:spcPts val="900"/>
              </a:spcBef>
              <a:spcAft>
                <a:spcPts val="0"/>
              </a:spcAft>
              <a:buNone/>
            </a:pPr>
            <a:r>
              <a:rPr b="1" lang="en-US" sz="1800">
                <a:solidFill>
                  <a:schemeClr val="lt1"/>
                </a:solidFill>
                <a:latin typeface="Courier New"/>
                <a:ea typeface="Courier New"/>
                <a:cs typeface="Courier New"/>
                <a:sym typeface="Courier New"/>
              </a:rPr>
              <a:t>	"1. Create a new account",0dh,0ah,</a:t>
            </a:r>
            <a:endParaRPr/>
          </a:p>
          <a:p>
            <a:pPr indent="0" lvl="0" marL="0" marR="0" rtl="0" algn="l">
              <a:lnSpc>
                <a:spcPct val="70000"/>
              </a:lnSpc>
              <a:spcBef>
                <a:spcPts val="900"/>
              </a:spcBef>
              <a:spcAft>
                <a:spcPts val="0"/>
              </a:spcAft>
              <a:buNone/>
            </a:pPr>
            <a:r>
              <a:rPr b="1" lang="en-US" sz="1800">
                <a:solidFill>
                  <a:schemeClr val="lt1"/>
                </a:solidFill>
                <a:latin typeface="Courier New"/>
                <a:ea typeface="Courier New"/>
                <a:cs typeface="Courier New"/>
                <a:sym typeface="Courier New"/>
              </a:rPr>
              <a:t>	"2. Open an existing account",0dh,0ah,</a:t>
            </a:r>
            <a:endParaRPr/>
          </a:p>
          <a:p>
            <a:pPr indent="0" lvl="0" marL="0" marR="0" rtl="0" algn="l">
              <a:lnSpc>
                <a:spcPct val="70000"/>
              </a:lnSpc>
              <a:spcBef>
                <a:spcPts val="900"/>
              </a:spcBef>
              <a:spcAft>
                <a:spcPts val="0"/>
              </a:spcAft>
              <a:buNone/>
            </a:pPr>
            <a:r>
              <a:rPr b="1" lang="en-US" sz="1800">
                <a:solidFill>
                  <a:schemeClr val="lt1"/>
                </a:solidFill>
                <a:latin typeface="Courier New"/>
                <a:ea typeface="Courier New"/>
                <a:cs typeface="Courier New"/>
                <a:sym typeface="Courier New"/>
              </a:rPr>
              <a:t>	"3. Credit the account",0dh,0ah,</a:t>
            </a:r>
            <a:endParaRPr/>
          </a:p>
          <a:p>
            <a:pPr indent="0" lvl="0" marL="0" marR="0" rtl="0" algn="l">
              <a:lnSpc>
                <a:spcPct val="70000"/>
              </a:lnSpc>
              <a:spcBef>
                <a:spcPts val="900"/>
              </a:spcBef>
              <a:spcAft>
                <a:spcPts val="0"/>
              </a:spcAft>
              <a:buNone/>
            </a:pPr>
            <a:r>
              <a:rPr b="1" lang="en-US" sz="1800">
                <a:solidFill>
                  <a:schemeClr val="lt1"/>
                </a:solidFill>
                <a:latin typeface="Courier New"/>
                <a:ea typeface="Courier New"/>
                <a:cs typeface="Courier New"/>
                <a:sym typeface="Courier New"/>
              </a:rPr>
              <a:t>	"4. Debit the account",0dh,0ah,</a:t>
            </a:r>
            <a:endParaRPr/>
          </a:p>
          <a:p>
            <a:pPr indent="0" lvl="0" marL="0" marR="0" rtl="0" algn="l">
              <a:lnSpc>
                <a:spcPct val="70000"/>
              </a:lnSpc>
              <a:spcBef>
                <a:spcPts val="900"/>
              </a:spcBef>
              <a:spcAft>
                <a:spcPts val="0"/>
              </a:spcAft>
              <a:buNone/>
            </a:pPr>
            <a:r>
              <a:rPr b="1" lang="en-US" sz="1800">
                <a:solidFill>
                  <a:schemeClr val="lt1"/>
                </a:solidFill>
                <a:latin typeface="Courier New"/>
                <a:ea typeface="Courier New"/>
                <a:cs typeface="Courier New"/>
                <a:sym typeface="Courier New"/>
              </a:rPr>
              <a:t>	"5. Exit",0ah,0ah,</a:t>
            </a:r>
            <a:endParaRPr/>
          </a:p>
          <a:p>
            <a:pPr indent="0" lvl="0" marL="0" marR="0" rtl="0" algn="l">
              <a:lnSpc>
                <a:spcPct val="70000"/>
              </a:lnSpc>
              <a:spcBef>
                <a:spcPts val="900"/>
              </a:spcBef>
              <a:spcAft>
                <a:spcPts val="0"/>
              </a:spcAft>
              <a:buNone/>
            </a:pPr>
            <a:r>
              <a:rPr b="1" lang="en-US" sz="1800">
                <a:solidFill>
                  <a:schemeClr val="lt1"/>
                </a:solidFill>
                <a:latin typeface="Courier New"/>
                <a:ea typeface="Courier New"/>
                <a:cs typeface="Courier New"/>
                <a:sym typeface="Courier New"/>
              </a:rPr>
              <a:t>	"Choice&gt; ",0</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8"/>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472" name="Google Shape;472;p38"/>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473" name="Google Shape;473;p38"/>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Defining Strings</a:t>
            </a:r>
            <a:r>
              <a:rPr lang="en-US" sz="2400"/>
              <a:t>  (3 of 3)</a:t>
            </a:r>
            <a:endParaRPr/>
          </a:p>
        </p:txBody>
      </p:sp>
      <p:sp>
        <p:nvSpPr>
          <p:cNvPr id="474" name="Google Shape;474;p38"/>
          <p:cNvSpPr txBox="1"/>
          <p:nvPr>
            <p:ph idx="1" type="body"/>
          </p:nvPr>
        </p:nvSpPr>
        <p:spPr>
          <a:xfrm>
            <a:off x="685800" y="1143000"/>
            <a:ext cx="7772400" cy="1295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End-of-line character sequence:</a:t>
            </a:r>
            <a:endParaRPr/>
          </a:p>
          <a:p>
            <a:pPr indent="-285750" lvl="1" marL="742950" rtl="0" algn="l">
              <a:spcBef>
                <a:spcPts val="440"/>
              </a:spcBef>
              <a:spcAft>
                <a:spcPts val="0"/>
              </a:spcAft>
              <a:buSzPts val="2200"/>
              <a:buFont typeface="Arial"/>
              <a:buChar char="•"/>
            </a:pPr>
            <a:r>
              <a:rPr lang="en-US"/>
              <a:t>0Dh = carriage return</a:t>
            </a:r>
            <a:endParaRPr/>
          </a:p>
          <a:p>
            <a:pPr indent="-285750" lvl="1" marL="742950" rtl="0" algn="l">
              <a:spcBef>
                <a:spcPts val="440"/>
              </a:spcBef>
              <a:spcAft>
                <a:spcPts val="0"/>
              </a:spcAft>
              <a:buSzPts val="2200"/>
              <a:buFont typeface="Arial"/>
              <a:buChar char="•"/>
            </a:pPr>
            <a:r>
              <a:rPr lang="en-US"/>
              <a:t>0Ah = line feed</a:t>
            </a:r>
            <a:endParaRPr/>
          </a:p>
        </p:txBody>
      </p:sp>
      <p:sp>
        <p:nvSpPr>
          <p:cNvPr id="475" name="Google Shape;475;p38"/>
          <p:cNvSpPr txBox="1"/>
          <p:nvPr/>
        </p:nvSpPr>
        <p:spPr>
          <a:xfrm>
            <a:off x="1600200" y="2667000"/>
            <a:ext cx="5943600" cy="1752600"/>
          </a:xfrm>
          <a:prstGeom prst="rect">
            <a:avLst/>
          </a:prstGeom>
          <a:noFill/>
          <a:ln>
            <a:noFill/>
          </a:ln>
        </p:spPr>
        <p:txBody>
          <a:bodyPr anchorCtr="0" anchor="t" bIns="228600" lIns="91425" spcFirstLastPara="1" rIns="91425" wrap="square" tIns="228600">
            <a:noAutofit/>
          </a:bodyPr>
          <a:lstStyle/>
          <a:p>
            <a:pPr indent="0" lvl="0" marL="0" marR="0" rtl="0" algn="l">
              <a:lnSpc>
                <a:spcPct val="70000"/>
              </a:lnSpc>
              <a:spcBef>
                <a:spcPts val="0"/>
              </a:spcBef>
              <a:spcAft>
                <a:spcPts val="0"/>
              </a:spcAft>
              <a:buNone/>
            </a:pPr>
            <a:r>
              <a:rPr b="1" lang="en-US" sz="1800">
                <a:solidFill>
                  <a:schemeClr val="lt1"/>
                </a:solidFill>
                <a:latin typeface="Courier New"/>
                <a:ea typeface="Courier New"/>
                <a:cs typeface="Courier New"/>
                <a:sym typeface="Courier New"/>
              </a:rPr>
              <a:t>str1 BYTE "Enter your name:    ",0Dh,0Ah</a:t>
            </a:r>
            <a:endParaRPr/>
          </a:p>
          <a:p>
            <a:pPr indent="0" lvl="0" marL="0" marR="0" rtl="0" algn="l">
              <a:lnSpc>
                <a:spcPct val="70000"/>
              </a:lnSpc>
              <a:spcBef>
                <a:spcPts val="900"/>
              </a:spcBef>
              <a:spcAft>
                <a:spcPts val="0"/>
              </a:spcAft>
              <a:buNone/>
            </a:pPr>
            <a:r>
              <a:rPr b="1" lang="en-US" sz="1800">
                <a:solidFill>
                  <a:schemeClr val="lt1"/>
                </a:solidFill>
                <a:latin typeface="Courier New"/>
                <a:ea typeface="Courier New"/>
                <a:cs typeface="Courier New"/>
                <a:sym typeface="Courier New"/>
              </a:rPr>
              <a:t>     BYTE "Enter your address: ",0</a:t>
            </a:r>
            <a:endParaRPr/>
          </a:p>
          <a:p>
            <a:pPr indent="0" lvl="0" marL="0" marR="0" rtl="0" algn="l">
              <a:lnSpc>
                <a:spcPct val="70000"/>
              </a:lnSpc>
              <a:spcBef>
                <a:spcPts val="900"/>
              </a:spcBef>
              <a:spcAft>
                <a:spcPts val="0"/>
              </a:spcAft>
              <a:buNone/>
            </a:pPr>
            <a:r>
              <a:t/>
            </a:r>
            <a:endParaRPr b="1" sz="1800">
              <a:solidFill>
                <a:schemeClr val="lt1"/>
              </a:solidFill>
              <a:latin typeface="Courier New"/>
              <a:ea typeface="Courier New"/>
              <a:cs typeface="Courier New"/>
              <a:sym typeface="Courier New"/>
            </a:endParaRPr>
          </a:p>
          <a:p>
            <a:pPr indent="0" lvl="0" marL="0" marR="0" rtl="0" algn="l">
              <a:lnSpc>
                <a:spcPct val="70000"/>
              </a:lnSpc>
              <a:spcBef>
                <a:spcPts val="900"/>
              </a:spcBef>
              <a:spcAft>
                <a:spcPts val="0"/>
              </a:spcAft>
              <a:buNone/>
            </a:pPr>
            <a:r>
              <a:rPr b="1" lang="en-US" sz="1800">
                <a:solidFill>
                  <a:schemeClr val="lt1"/>
                </a:solidFill>
                <a:latin typeface="Courier New"/>
                <a:ea typeface="Courier New"/>
                <a:cs typeface="Courier New"/>
                <a:sym typeface="Courier New"/>
              </a:rPr>
              <a:t>newLine BYTE 0Dh,0Ah,0</a:t>
            </a:r>
            <a:endParaRPr/>
          </a:p>
        </p:txBody>
      </p:sp>
      <p:sp>
        <p:nvSpPr>
          <p:cNvPr id="476" name="Google Shape;476;p38"/>
          <p:cNvSpPr txBox="1"/>
          <p:nvPr/>
        </p:nvSpPr>
        <p:spPr>
          <a:xfrm>
            <a:off x="1066800" y="4800600"/>
            <a:ext cx="7010400" cy="923925"/>
          </a:xfrm>
          <a:prstGeom prst="rect">
            <a:avLst/>
          </a:prstGeom>
          <a:noFill/>
          <a:ln cap="flat" cmpd="sng" w="9525">
            <a:solidFill>
              <a:schemeClr val="lt1"/>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l">
              <a:spcBef>
                <a:spcPts val="0"/>
              </a:spcBef>
              <a:spcAft>
                <a:spcPts val="0"/>
              </a:spcAft>
              <a:buNone/>
            </a:pPr>
            <a:r>
              <a:rPr i="1" lang="en-US" sz="2100">
                <a:solidFill>
                  <a:schemeClr val="lt1"/>
                </a:solidFill>
                <a:latin typeface="Arial"/>
                <a:ea typeface="Arial"/>
                <a:cs typeface="Arial"/>
                <a:sym typeface="Arial"/>
              </a:rPr>
              <a:t>Idea:</a:t>
            </a:r>
            <a:r>
              <a:rPr lang="en-US" sz="2100">
                <a:solidFill>
                  <a:schemeClr val="lt1"/>
                </a:solidFill>
                <a:latin typeface="Arial"/>
                <a:ea typeface="Arial"/>
                <a:cs typeface="Arial"/>
                <a:sym typeface="Arial"/>
              </a:rPr>
              <a:t> Define all strings used by your program in the same area of the data segment.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500"/>
                                        <p:tgtEl>
                                          <p:spTgt spid="4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9"/>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482" name="Google Shape;482;p39"/>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483" name="Google Shape;483;p39"/>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Using the DUP Operator</a:t>
            </a:r>
            <a:endParaRPr/>
          </a:p>
        </p:txBody>
      </p:sp>
      <p:sp>
        <p:nvSpPr>
          <p:cNvPr id="484" name="Google Shape;484;p39"/>
          <p:cNvSpPr txBox="1"/>
          <p:nvPr>
            <p:ph idx="1" type="body"/>
          </p:nvPr>
        </p:nvSpPr>
        <p:spPr>
          <a:xfrm>
            <a:off x="685800" y="1143000"/>
            <a:ext cx="7772400" cy="1752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Use DUP to allocate (create space for) an array or string. Syntax: </a:t>
            </a:r>
            <a:r>
              <a:rPr i="1" lang="en-US">
                <a:solidFill>
                  <a:schemeClr val="lt2"/>
                </a:solidFill>
              </a:rPr>
              <a:t>counter</a:t>
            </a:r>
            <a:r>
              <a:rPr lang="en-US">
                <a:solidFill>
                  <a:schemeClr val="lt2"/>
                </a:solidFill>
              </a:rPr>
              <a:t> DUP ( </a:t>
            </a:r>
            <a:r>
              <a:rPr i="1" lang="en-US">
                <a:solidFill>
                  <a:schemeClr val="lt2"/>
                </a:solidFill>
              </a:rPr>
              <a:t>argument</a:t>
            </a:r>
            <a:r>
              <a:rPr lang="en-US">
                <a:solidFill>
                  <a:schemeClr val="lt2"/>
                </a:solidFill>
              </a:rPr>
              <a:t> )</a:t>
            </a:r>
            <a:endParaRPr/>
          </a:p>
          <a:p>
            <a:pPr indent="-342900" lvl="0" marL="342900" rtl="0" algn="l">
              <a:spcBef>
                <a:spcPts val="480"/>
              </a:spcBef>
              <a:spcAft>
                <a:spcPts val="0"/>
              </a:spcAft>
              <a:buSzPts val="2400"/>
              <a:buFont typeface="Arial"/>
              <a:buChar char="•"/>
            </a:pPr>
            <a:r>
              <a:rPr i="1" lang="en-US"/>
              <a:t>Counter</a:t>
            </a:r>
            <a:r>
              <a:rPr lang="en-US"/>
              <a:t> and </a:t>
            </a:r>
            <a:r>
              <a:rPr i="1" lang="en-US"/>
              <a:t>argument</a:t>
            </a:r>
            <a:r>
              <a:rPr lang="en-US"/>
              <a:t> must be constants or constant expressions</a:t>
            </a:r>
            <a:endParaRPr/>
          </a:p>
        </p:txBody>
      </p:sp>
      <p:sp>
        <p:nvSpPr>
          <p:cNvPr id="485" name="Google Shape;485;p39"/>
          <p:cNvSpPr txBox="1"/>
          <p:nvPr/>
        </p:nvSpPr>
        <p:spPr>
          <a:xfrm>
            <a:off x="533400" y="3048000"/>
            <a:ext cx="8229600" cy="1752600"/>
          </a:xfrm>
          <a:prstGeom prst="rect">
            <a:avLst/>
          </a:prstGeom>
          <a:noFill/>
          <a:ln>
            <a:noFill/>
          </a:ln>
        </p:spPr>
        <p:txBody>
          <a:bodyPr anchorCtr="0" anchor="t" bIns="228600" lIns="91425" spcFirstLastPara="1" rIns="91425" wrap="square" tIns="228600">
            <a:noAutofit/>
          </a:bodyPr>
          <a:lstStyle/>
          <a:p>
            <a:pPr indent="0" lvl="0" marL="0" marR="0" rtl="0" algn="l">
              <a:spcBef>
                <a:spcPts val="0"/>
              </a:spcBef>
              <a:spcAft>
                <a:spcPts val="0"/>
              </a:spcAft>
              <a:buNone/>
            </a:pPr>
            <a:r>
              <a:rPr b="1" lang="en-US" sz="1600">
                <a:solidFill>
                  <a:schemeClr val="lt1"/>
                </a:solidFill>
                <a:latin typeface="Courier New"/>
                <a:ea typeface="Courier New"/>
                <a:cs typeface="Courier New"/>
                <a:sym typeface="Courier New"/>
              </a:rPr>
              <a:t>var1 BYTE 20 DUP(0)	; 20 bytes, all equal to zero</a:t>
            </a:r>
            <a:endParaRPr/>
          </a:p>
          <a:p>
            <a:pPr indent="0" lvl="0" marL="0" marR="0" rtl="0" algn="l">
              <a:spcBef>
                <a:spcPts val="800"/>
              </a:spcBef>
              <a:spcAft>
                <a:spcPts val="0"/>
              </a:spcAft>
              <a:buNone/>
            </a:pPr>
            <a:r>
              <a:rPr b="1" lang="en-US" sz="1600">
                <a:solidFill>
                  <a:schemeClr val="lt1"/>
                </a:solidFill>
                <a:latin typeface="Courier New"/>
                <a:ea typeface="Courier New"/>
                <a:cs typeface="Courier New"/>
                <a:sym typeface="Courier New"/>
              </a:rPr>
              <a:t>var2 BYTE 20 DUP(?)	; 20 bytes, uninitialized</a:t>
            </a:r>
            <a:endParaRPr/>
          </a:p>
          <a:p>
            <a:pPr indent="0" lvl="0" marL="0" marR="0" rtl="0" algn="l">
              <a:spcBef>
                <a:spcPts val="800"/>
              </a:spcBef>
              <a:spcAft>
                <a:spcPts val="0"/>
              </a:spcAft>
              <a:buNone/>
            </a:pPr>
            <a:r>
              <a:rPr b="1" lang="en-US" sz="1600">
                <a:solidFill>
                  <a:schemeClr val="lt1"/>
                </a:solidFill>
                <a:latin typeface="Courier New"/>
                <a:ea typeface="Courier New"/>
                <a:cs typeface="Courier New"/>
                <a:sym typeface="Courier New"/>
              </a:rPr>
              <a:t>var3 BYTE 4 DUP("STACK")      ; 20 bytes: "STACKSTACKSTACKSTACK"</a:t>
            </a:r>
            <a:endParaRPr/>
          </a:p>
          <a:p>
            <a:pPr indent="0" lvl="0" marL="0" marR="0" rtl="0" algn="l">
              <a:spcBef>
                <a:spcPts val="800"/>
              </a:spcBef>
              <a:spcAft>
                <a:spcPts val="0"/>
              </a:spcAft>
              <a:buNone/>
            </a:pPr>
            <a:r>
              <a:rPr b="1" lang="en-US" sz="1600">
                <a:solidFill>
                  <a:schemeClr val="lt1"/>
                </a:solidFill>
                <a:latin typeface="Courier New"/>
                <a:ea typeface="Courier New"/>
                <a:cs typeface="Courier New"/>
                <a:sym typeface="Courier New"/>
              </a:rPr>
              <a:t>var4 BYTE 10,3 DUP(0),20	; 5 bytes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Intel-Based Computers, 2007.</a:t>
            </a:r>
            <a:endParaRPr/>
          </a:p>
        </p:txBody>
      </p:sp>
      <p:sp>
        <p:nvSpPr>
          <p:cNvPr id="105" name="Google Shape;105;p4"/>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106" name="Google Shape;106;p4"/>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Add and Subtract </a:t>
            </a:r>
            <a:endParaRPr/>
          </a:p>
        </p:txBody>
      </p:sp>
      <p:sp>
        <p:nvSpPr>
          <p:cNvPr id="107" name="Google Shape;107;p4"/>
          <p:cNvSpPr txBox="1"/>
          <p:nvPr/>
        </p:nvSpPr>
        <p:spPr>
          <a:xfrm>
            <a:off x="1752600" y="762000"/>
            <a:ext cx="6858000" cy="5410200"/>
          </a:xfrm>
          <a:prstGeom prst="rect">
            <a:avLst/>
          </a:prstGeom>
          <a:noFill/>
          <a:ln cap="flat" cmpd="sng" w="9525">
            <a:solidFill>
              <a:schemeClr val="lt1"/>
            </a:solidFill>
            <a:prstDash val="solid"/>
            <a:miter lim="800000"/>
            <a:headEnd len="sm" w="sm" type="none"/>
            <a:tailEnd len="sm" w="sm" type="none"/>
          </a:ln>
        </p:spPr>
        <p:txBody>
          <a:bodyPr anchorCtr="0" anchor="t" bIns="228600" lIns="91425" spcFirstLastPara="1" rIns="91425" wrap="square" tIns="137150">
            <a:noAutofit/>
          </a:bodyPr>
          <a:lstStyle/>
          <a:p>
            <a:pPr indent="0" lvl="0" marL="0" marR="0" rtl="0" algn="l">
              <a:lnSpc>
                <a:spcPct val="50000"/>
              </a:lnSpc>
              <a:spcBef>
                <a:spcPts val="0"/>
              </a:spcBef>
              <a:spcAft>
                <a:spcPts val="0"/>
              </a:spcAft>
              <a:buNone/>
            </a:pPr>
            <a:r>
              <a:rPr b="1" i="0" lang="en-US" sz="1600" u="none" cap="none" strike="noStrike">
                <a:solidFill>
                  <a:srgbClr val="FFAE0C"/>
                </a:solidFill>
                <a:latin typeface="Courier New"/>
                <a:ea typeface="Courier New"/>
                <a:cs typeface="Courier New"/>
                <a:sym typeface="Courier New"/>
              </a:rPr>
              <a:t>TITLE</a:t>
            </a:r>
            <a:r>
              <a:rPr b="1" i="0" lang="en-US" sz="1600" u="none" cap="none" strike="noStrike">
                <a:solidFill>
                  <a:schemeClr val="lt1"/>
                </a:solidFill>
                <a:latin typeface="Courier New"/>
                <a:ea typeface="Courier New"/>
                <a:cs typeface="Courier New"/>
                <a:sym typeface="Courier New"/>
              </a:rPr>
              <a:t> Add and Subtract, Version 2      (AddSub2r.asm)</a:t>
            </a:r>
            <a:endParaRPr/>
          </a:p>
          <a:p>
            <a:pPr indent="0" lvl="0" marL="0" marR="0" rtl="0" algn="l">
              <a:lnSpc>
                <a:spcPct val="50000"/>
              </a:lnSpc>
              <a:spcBef>
                <a:spcPts val="800"/>
              </a:spcBef>
              <a:spcAft>
                <a:spcPts val="0"/>
              </a:spcAft>
              <a:buNone/>
            </a:pPr>
            <a:r>
              <a:rPr b="1" i="0" lang="en-US" sz="1600" u="none" cap="none" strike="noStrike">
                <a:solidFill>
                  <a:srgbClr val="FFAE0C"/>
                </a:solidFill>
                <a:latin typeface="Courier New"/>
                <a:ea typeface="Courier New"/>
                <a:cs typeface="Courier New"/>
                <a:sym typeface="Courier New"/>
              </a:rPr>
              <a:t>INCLUDE</a:t>
            </a:r>
            <a:r>
              <a:rPr b="1" i="0" lang="en-US" sz="1600" u="none" cap="none" strike="noStrike">
                <a:solidFill>
                  <a:schemeClr val="lt1"/>
                </a:solidFill>
                <a:latin typeface="Courier New"/>
                <a:ea typeface="Courier New"/>
                <a:cs typeface="Courier New"/>
                <a:sym typeface="Courier New"/>
              </a:rPr>
              <a:t> Irvine32.inc</a:t>
            </a:r>
            <a:endParaRPr b="1" i="0" sz="16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800"/>
              </a:spcBef>
              <a:spcAft>
                <a:spcPts val="0"/>
              </a:spcAft>
              <a:buNone/>
            </a:pPr>
            <a:r>
              <a:rPr b="1" i="0" lang="en-US" sz="1600" u="none" cap="none" strike="noStrike">
                <a:solidFill>
                  <a:srgbClr val="FFAE0C"/>
                </a:solidFill>
                <a:latin typeface="Courier New"/>
                <a:ea typeface="Courier New"/>
                <a:cs typeface="Courier New"/>
                <a:sym typeface="Courier New"/>
              </a:rPr>
              <a:t>.data</a:t>
            </a:r>
            <a:endParaRPr/>
          </a:p>
          <a:p>
            <a:pPr indent="0" lvl="0" marL="0" marR="0" rtl="0" algn="l">
              <a:lnSpc>
                <a:spcPct val="50000"/>
              </a:lnSpc>
              <a:spcBef>
                <a:spcPts val="800"/>
              </a:spcBef>
              <a:spcAft>
                <a:spcPts val="0"/>
              </a:spcAft>
              <a:buNone/>
            </a:pPr>
            <a:r>
              <a:rPr b="1" i="0" lang="en-US" sz="1600" u="none" cap="none" strike="noStrike">
                <a:solidFill>
                  <a:schemeClr val="lt1"/>
                </a:solidFill>
                <a:latin typeface="Courier New"/>
                <a:ea typeface="Courier New"/>
                <a:cs typeface="Courier New"/>
                <a:sym typeface="Courier New"/>
              </a:rPr>
              <a:t>val1 </a:t>
            </a:r>
            <a:r>
              <a:rPr b="1" i="0" lang="en-US" sz="1600" u="none" cap="none" strike="noStrike">
                <a:solidFill>
                  <a:srgbClr val="FFAE0C"/>
                </a:solidFill>
                <a:latin typeface="Courier New"/>
                <a:ea typeface="Courier New"/>
                <a:cs typeface="Courier New"/>
                <a:sym typeface="Courier New"/>
              </a:rPr>
              <a:t>DWORD</a:t>
            </a:r>
            <a:r>
              <a:rPr b="1" i="0" lang="en-US" sz="1600" u="none" cap="none" strike="noStrike">
                <a:solidFill>
                  <a:schemeClr val="lt1"/>
                </a:solidFill>
                <a:latin typeface="Courier New"/>
                <a:ea typeface="Courier New"/>
                <a:cs typeface="Courier New"/>
                <a:sym typeface="Courier New"/>
              </a:rPr>
              <a:t> </a:t>
            </a:r>
            <a:r>
              <a:rPr b="1" i="0" lang="en-US" sz="1600" u="none" cap="none" strike="noStrike">
                <a:solidFill>
                  <a:srgbClr val="D3DDFA"/>
                </a:solidFill>
                <a:latin typeface="Courier New"/>
                <a:ea typeface="Courier New"/>
                <a:cs typeface="Courier New"/>
                <a:sym typeface="Courier New"/>
              </a:rPr>
              <a:t>10000h</a:t>
            </a:r>
            <a:endParaRPr b="1" i="0" sz="1600" u="none" cap="none" strike="noStrike">
              <a:solidFill>
                <a:srgbClr val="D3DDFA"/>
              </a:solidFill>
              <a:latin typeface="Courier New"/>
              <a:ea typeface="Courier New"/>
              <a:cs typeface="Courier New"/>
              <a:sym typeface="Courier New"/>
            </a:endParaRPr>
          </a:p>
          <a:p>
            <a:pPr indent="0" lvl="0" marL="0" marR="0" rtl="0" algn="l">
              <a:lnSpc>
                <a:spcPct val="50000"/>
              </a:lnSpc>
              <a:spcBef>
                <a:spcPts val="800"/>
              </a:spcBef>
              <a:spcAft>
                <a:spcPts val="0"/>
              </a:spcAft>
              <a:buNone/>
            </a:pPr>
            <a:r>
              <a:rPr b="1" i="0" lang="en-US" sz="1600" u="none" cap="none" strike="noStrike">
                <a:solidFill>
                  <a:schemeClr val="lt1"/>
                </a:solidFill>
                <a:latin typeface="Courier New"/>
                <a:ea typeface="Courier New"/>
                <a:cs typeface="Courier New"/>
                <a:sym typeface="Courier New"/>
              </a:rPr>
              <a:t>val2 </a:t>
            </a:r>
            <a:r>
              <a:rPr b="1" i="0" lang="en-US" sz="1600" u="none" cap="none" strike="noStrike">
                <a:solidFill>
                  <a:srgbClr val="FFAE0C"/>
                </a:solidFill>
                <a:latin typeface="Courier New"/>
                <a:ea typeface="Courier New"/>
                <a:cs typeface="Courier New"/>
                <a:sym typeface="Courier New"/>
              </a:rPr>
              <a:t>DWORD</a:t>
            </a:r>
            <a:r>
              <a:rPr b="1" i="0" lang="en-US" sz="1600" u="none" cap="none" strike="noStrike">
                <a:solidFill>
                  <a:schemeClr val="lt1"/>
                </a:solidFill>
                <a:latin typeface="Courier New"/>
                <a:ea typeface="Courier New"/>
                <a:cs typeface="Courier New"/>
                <a:sym typeface="Courier New"/>
              </a:rPr>
              <a:t> </a:t>
            </a:r>
            <a:r>
              <a:rPr b="1" i="0" lang="en-US" sz="1600" u="none" cap="none" strike="noStrike">
                <a:solidFill>
                  <a:srgbClr val="D3DDFA"/>
                </a:solidFill>
                <a:latin typeface="Courier New"/>
                <a:ea typeface="Courier New"/>
                <a:cs typeface="Courier New"/>
                <a:sym typeface="Courier New"/>
              </a:rPr>
              <a:t>40000h</a:t>
            </a:r>
            <a:endParaRPr/>
          </a:p>
          <a:p>
            <a:pPr indent="0" lvl="0" marL="0" marR="0" rtl="0" algn="l">
              <a:lnSpc>
                <a:spcPct val="50000"/>
              </a:lnSpc>
              <a:spcBef>
                <a:spcPts val="800"/>
              </a:spcBef>
              <a:spcAft>
                <a:spcPts val="0"/>
              </a:spcAft>
              <a:buNone/>
            </a:pPr>
            <a:r>
              <a:rPr b="1" i="0" lang="en-US" sz="1600" u="none" cap="none" strike="noStrike">
                <a:solidFill>
                  <a:schemeClr val="lt1"/>
                </a:solidFill>
                <a:latin typeface="Courier New"/>
                <a:ea typeface="Courier New"/>
                <a:cs typeface="Courier New"/>
                <a:sym typeface="Courier New"/>
              </a:rPr>
              <a:t>val3 </a:t>
            </a:r>
            <a:r>
              <a:rPr b="1" i="0" lang="en-US" sz="1600" u="none" cap="none" strike="noStrike">
                <a:solidFill>
                  <a:srgbClr val="FFAE0C"/>
                </a:solidFill>
                <a:latin typeface="Courier New"/>
                <a:ea typeface="Courier New"/>
                <a:cs typeface="Courier New"/>
                <a:sym typeface="Courier New"/>
              </a:rPr>
              <a:t>DWORD</a:t>
            </a:r>
            <a:r>
              <a:rPr b="1" i="0" lang="en-US" sz="1600" u="none" cap="none" strike="noStrike">
                <a:solidFill>
                  <a:schemeClr val="lt1"/>
                </a:solidFill>
                <a:latin typeface="Courier New"/>
                <a:ea typeface="Courier New"/>
                <a:cs typeface="Courier New"/>
                <a:sym typeface="Courier New"/>
              </a:rPr>
              <a:t> </a:t>
            </a:r>
            <a:r>
              <a:rPr b="1" i="0" lang="en-US" sz="1600" u="none" cap="none" strike="noStrike">
                <a:solidFill>
                  <a:srgbClr val="D3DDFA"/>
                </a:solidFill>
                <a:latin typeface="Courier New"/>
                <a:ea typeface="Courier New"/>
                <a:cs typeface="Courier New"/>
                <a:sym typeface="Courier New"/>
              </a:rPr>
              <a:t>20000h</a:t>
            </a:r>
            <a:endParaRPr/>
          </a:p>
          <a:p>
            <a:pPr indent="0" lvl="0" marL="0" marR="0" rtl="0" algn="l">
              <a:lnSpc>
                <a:spcPct val="50000"/>
              </a:lnSpc>
              <a:spcBef>
                <a:spcPts val="800"/>
              </a:spcBef>
              <a:spcAft>
                <a:spcPts val="0"/>
              </a:spcAft>
              <a:buNone/>
            </a:pPr>
            <a:r>
              <a:rPr b="1" i="0" lang="en-US" sz="1600" u="none" cap="none" strike="noStrike">
                <a:solidFill>
                  <a:schemeClr val="lt1"/>
                </a:solidFill>
                <a:latin typeface="Courier New"/>
                <a:ea typeface="Courier New"/>
                <a:cs typeface="Courier New"/>
                <a:sym typeface="Courier New"/>
              </a:rPr>
              <a:t>myStr </a:t>
            </a:r>
            <a:r>
              <a:rPr b="1" i="0" lang="en-US" sz="1600" u="none" cap="none" strike="noStrike">
                <a:solidFill>
                  <a:srgbClr val="FFAE0C"/>
                </a:solidFill>
                <a:latin typeface="Courier New"/>
                <a:ea typeface="Courier New"/>
                <a:cs typeface="Courier New"/>
                <a:sym typeface="Courier New"/>
              </a:rPr>
              <a:t>BYTE</a:t>
            </a:r>
            <a:r>
              <a:rPr b="1" i="0" lang="en-US" sz="1600" u="none" cap="none" strike="noStrike">
                <a:solidFill>
                  <a:srgbClr val="D3DDFA"/>
                </a:solidFill>
                <a:latin typeface="Courier New"/>
                <a:ea typeface="Courier New"/>
                <a:cs typeface="Courier New"/>
                <a:sym typeface="Courier New"/>
              </a:rPr>
              <a:t> "Hello!"</a:t>
            </a:r>
            <a:endParaRPr/>
          </a:p>
          <a:p>
            <a:pPr indent="0" lvl="0" marL="0" marR="0" rtl="0" algn="l">
              <a:lnSpc>
                <a:spcPct val="50000"/>
              </a:lnSpc>
              <a:spcBef>
                <a:spcPts val="800"/>
              </a:spcBef>
              <a:spcAft>
                <a:spcPts val="0"/>
              </a:spcAft>
              <a:buNone/>
            </a:pPr>
            <a:r>
              <a:rPr b="1" i="0" lang="en-US" sz="1600" u="none" cap="none" strike="noStrike">
                <a:solidFill>
                  <a:schemeClr val="lt1"/>
                </a:solidFill>
                <a:latin typeface="Courier New"/>
                <a:ea typeface="Courier New"/>
                <a:cs typeface="Courier New"/>
                <a:sym typeface="Courier New"/>
              </a:rPr>
              <a:t>finalVal </a:t>
            </a:r>
            <a:r>
              <a:rPr b="1" i="0" lang="en-US" sz="1600" u="none" cap="none" strike="noStrike">
                <a:solidFill>
                  <a:srgbClr val="FFAE0C"/>
                </a:solidFill>
                <a:latin typeface="Courier New"/>
                <a:ea typeface="Courier New"/>
                <a:cs typeface="Courier New"/>
                <a:sym typeface="Courier New"/>
              </a:rPr>
              <a:t>DWORD</a:t>
            </a:r>
            <a:r>
              <a:rPr b="1" i="0" lang="en-US" sz="1600" u="none" cap="none" strike="noStrike">
                <a:solidFill>
                  <a:schemeClr val="lt1"/>
                </a:solidFill>
                <a:latin typeface="Courier New"/>
                <a:ea typeface="Courier New"/>
                <a:cs typeface="Courier New"/>
                <a:sym typeface="Courier New"/>
              </a:rPr>
              <a:t> ?</a:t>
            </a:r>
            <a:endParaRPr/>
          </a:p>
          <a:p>
            <a:pPr indent="0" lvl="0" marL="0" marR="0" rtl="0" algn="l">
              <a:lnSpc>
                <a:spcPct val="50000"/>
              </a:lnSpc>
              <a:spcBef>
                <a:spcPts val="800"/>
              </a:spcBef>
              <a:spcAft>
                <a:spcPts val="0"/>
              </a:spcAft>
              <a:buNone/>
            </a:pPr>
            <a:r>
              <a:rPr b="1" i="0" lang="en-US" sz="1600" u="none" cap="none" strike="noStrike">
                <a:solidFill>
                  <a:srgbClr val="FFAE0C"/>
                </a:solidFill>
                <a:latin typeface="Courier New"/>
                <a:ea typeface="Courier New"/>
                <a:cs typeface="Courier New"/>
                <a:sym typeface="Courier New"/>
              </a:rPr>
              <a:t>.code</a:t>
            </a:r>
            <a:endParaRPr/>
          </a:p>
          <a:p>
            <a:pPr indent="0" lvl="0" marL="0" marR="0" rtl="0" algn="l">
              <a:lnSpc>
                <a:spcPct val="50000"/>
              </a:lnSpc>
              <a:spcBef>
                <a:spcPts val="800"/>
              </a:spcBef>
              <a:spcAft>
                <a:spcPts val="0"/>
              </a:spcAft>
              <a:buNone/>
            </a:pPr>
            <a:r>
              <a:rPr b="1" i="0" lang="en-US" sz="1600" u="none" cap="none" strike="noStrike">
                <a:solidFill>
                  <a:schemeClr val="lt1"/>
                </a:solidFill>
                <a:latin typeface="Courier New"/>
                <a:ea typeface="Courier New"/>
                <a:cs typeface="Courier New"/>
                <a:sym typeface="Courier New"/>
              </a:rPr>
              <a:t>Main </a:t>
            </a:r>
            <a:r>
              <a:rPr b="1" i="0" lang="en-US" sz="1600" u="none" cap="none" strike="noStrike">
                <a:solidFill>
                  <a:srgbClr val="FFAE0C"/>
                </a:solidFill>
                <a:latin typeface="Courier New"/>
                <a:ea typeface="Courier New"/>
                <a:cs typeface="Courier New"/>
                <a:sym typeface="Courier New"/>
              </a:rPr>
              <a:t>PROC</a:t>
            </a:r>
            <a:endParaRPr/>
          </a:p>
          <a:p>
            <a:pPr indent="0" lvl="0" marL="0" marR="0" rtl="0" algn="l">
              <a:lnSpc>
                <a:spcPct val="50000"/>
              </a:lnSpc>
              <a:spcBef>
                <a:spcPts val="800"/>
              </a:spcBef>
              <a:spcAft>
                <a:spcPts val="0"/>
              </a:spcAft>
              <a:buNone/>
            </a:pPr>
            <a:r>
              <a:rPr b="1" i="0" lang="en-US" sz="1600" u="none" cap="none" strike="noStrike">
                <a:solidFill>
                  <a:schemeClr val="lt1"/>
                </a:solidFill>
                <a:latin typeface="Courier New"/>
                <a:ea typeface="Courier New"/>
                <a:cs typeface="Courier New"/>
                <a:sym typeface="Courier New"/>
              </a:rPr>
              <a:t>    .</a:t>
            </a:r>
            <a:endParaRPr/>
          </a:p>
          <a:p>
            <a:pPr indent="0" lvl="0" marL="0" marR="0" rtl="0" algn="l">
              <a:lnSpc>
                <a:spcPct val="50000"/>
              </a:lnSpc>
              <a:spcBef>
                <a:spcPts val="800"/>
              </a:spcBef>
              <a:spcAft>
                <a:spcPts val="0"/>
              </a:spcAft>
              <a:buNone/>
            </a:pPr>
            <a:r>
              <a:rPr b="1" i="0" lang="en-US" sz="1600" u="none" cap="none" strike="noStrike">
                <a:solidFill>
                  <a:schemeClr val="lt1"/>
                </a:solidFill>
                <a:latin typeface="Courier New"/>
                <a:ea typeface="Courier New"/>
                <a:cs typeface="Courier New"/>
                <a:sym typeface="Courier New"/>
              </a:rPr>
              <a:t>    .</a:t>
            </a:r>
            <a:endParaRPr/>
          </a:p>
          <a:p>
            <a:pPr indent="0" lvl="0" marL="0" marR="0" rtl="0" algn="l">
              <a:lnSpc>
                <a:spcPct val="50000"/>
              </a:lnSpc>
              <a:spcBef>
                <a:spcPts val="800"/>
              </a:spcBef>
              <a:spcAft>
                <a:spcPts val="0"/>
              </a:spcAft>
              <a:buNone/>
            </a:pPr>
            <a:r>
              <a:rPr b="1" i="0" lang="en-US" sz="1600" u="none" cap="none" strike="noStrike">
                <a:solidFill>
                  <a:schemeClr val="lt1"/>
                </a:solidFill>
                <a:latin typeface="Courier New"/>
                <a:ea typeface="Courier New"/>
                <a:cs typeface="Courier New"/>
                <a:sym typeface="Courier New"/>
              </a:rPr>
              <a:t>L1:	</a:t>
            </a:r>
            <a:r>
              <a:rPr b="1" i="0" lang="en-US" sz="1600" u="none" cap="none" strike="noStrike">
                <a:solidFill>
                  <a:srgbClr val="FFAE0C"/>
                </a:solidFill>
                <a:latin typeface="Courier New"/>
                <a:ea typeface="Courier New"/>
                <a:cs typeface="Courier New"/>
                <a:sym typeface="Courier New"/>
              </a:rPr>
              <a:t>mov </a:t>
            </a:r>
            <a:r>
              <a:rPr b="1" i="0" lang="en-US" sz="1600" u="none" cap="none" strike="noStrike">
                <a:solidFill>
                  <a:schemeClr val="lt1"/>
                </a:solidFill>
                <a:latin typeface="Courier New"/>
                <a:ea typeface="Courier New"/>
                <a:cs typeface="Courier New"/>
                <a:sym typeface="Courier New"/>
              </a:rPr>
              <a:t>eax,val1	; get first value</a:t>
            </a:r>
            <a:endParaRPr/>
          </a:p>
          <a:p>
            <a:pPr indent="0" lvl="1" marL="457200" marR="0" rtl="0" algn="l">
              <a:lnSpc>
                <a:spcPct val="50000"/>
              </a:lnSpc>
              <a:spcBef>
                <a:spcPts val="800"/>
              </a:spcBef>
              <a:spcAft>
                <a:spcPts val="0"/>
              </a:spcAft>
              <a:buNone/>
            </a:pPr>
            <a:r>
              <a:rPr b="1" i="0" lang="en-US" sz="1600" u="none" cap="none" strike="noStrike">
                <a:solidFill>
                  <a:srgbClr val="FFAE0C"/>
                </a:solidFill>
                <a:latin typeface="Courier New"/>
                <a:ea typeface="Courier New"/>
                <a:cs typeface="Courier New"/>
                <a:sym typeface="Courier New"/>
              </a:rPr>
              <a:t>add</a:t>
            </a:r>
            <a:r>
              <a:rPr b="1" i="0" lang="en-US" sz="1600" u="none" cap="none" strike="noStrike">
                <a:solidFill>
                  <a:schemeClr val="lt1"/>
                </a:solidFill>
                <a:latin typeface="Courier New"/>
                <a:ea typeface="Courier New"/>
                <a:cs typeface="Courier New"/>
                <a:sym typeface="Courier New"/>
              </a:rPr>
              <a:t> eax,val2	; add second value</a:t>
            </a:r>
            <a:endParaRPr/>
          </a:p>
          <a:p>
            <a:pPr indent="0" lvl="1" marL="457200" marR="0" rtl="0" algn="l">
              <a:lnSpc>
                <a:spcPct val="50000"/>
              </a:lnSpc>
              <a:spcBef>
                <a:spcPts val="800"/>
              </a:spcBef>
              <a:spcAft>
                <a:spcPts val="0"/>
              </a:spcAft>
              <a:buNone/>
            </a:pPr>
            <a:r>
              <a:rPr b="1" i="0" lang="en-US" sz="1600" u="none" cap="none" strike="noStrike">
                <a:solidFill>
                  <a:srgbClr val="FFAE0C"/>
                </a:solidFill>
                <a:latin typeface="Courier New"/>
                <a:ea typeface="Courier New"/>
                <a:cs typeface="Courier New"/>
                <a:sym typeface="Courier New"/>
              </a:rPr>
              <a:t>sub</a:t>
            </a:r>
            <a:r>
              <a:rPr b="1" i="0" lang="en-US" sz="1600" u="none" cap="none" strike="noStrike">
                <a:solidFill>
                  <a:schemeClr val="lt1"/>
                </a:solidFill>
                <a:latin typeface="Courier New"/>
                <a:ea typeface="Courier New"/>
                <a:cs typeface="Courier New"/>
                <a:sym typeface="Courier New"/>
              </a:rPr>
              <a:t> eax,val3	; subtract third value</a:t>
            </a:r>
            <a:endParaRPr/>
          </a:p>
          <a:p>
            <a:pPr indent="0" lvl="1" marL="457200" marR="0" rtl="0" algn="l">
              <a:lnSpc>
                <a:spcPct val="50000"/>
              </a:lnSpc>
              <a:spcBef>
                <a:spcPts val="800"/>
              </a:spcBef>
              <a:spcAft>
                <a:spcPts val="0"/>
              </a:spcAft>
              <a:buNone/>
            </a:pPr>
            <a:r>
              <a:rPr b="1" i="0" lang="en-US" sz="1600" u="none" cap="none" strike="noStrike">
                <a:solidFill>
                  <a:srgbClr val="FFAE0C"/>
                </a:solidFill>
                <a:latin typeface="Courier New"/>
                <a:ea typeface="Courier New"/>
                <a:cs typeface="Courier New"/>
                <a:sym typeface="Courier New"/>
              </a:rPr>
              <a:t>mov </a:t>
            </a:r>
            <a:r>
              <a:rPr b="1" i="0" lang="en-US" sz="1600" u="none" cap="none" strike="noStrike">
                <a:solidFill>
                  <a:schemeClr val="lt1"/>
                </a:solidFill>
                <a:latin typeface="Courier New"/>
                <a:ea typeface="Courier New"/>
                <a:cs typeface="Courier New"/>
                <a:sym typeface="Courier New"/>
              </a:rPr>
              <a:t>finalVal,eax</a:t>
            </a:r>
            <a:endParaRPr b="1" i="0" sz="1600" u="none" cap="none" strike="noStrike">
              <a:solidFill>
                <a:schemeClr val="lt1"/>
              </a:solidFill>
              <a:latin typeface="Courier New"/>
              <a:ea typeface="Courier New"/>
              <a:cs typeface="Courier New"/>
              <a:sym typeface="Courier New"/>
            </a:endParaRPr>
          </a:p>
          <a:p>
            <a:pPr indent="0" lvl="1" marL="457200" marR="0" rtl="0" algn="l">
              <a:lnSpc>
                <a:spcPct val="50000"/>
              </a:lnSpc>
              <a:spcBef>
                <a:spcPts val="800"/>
              </a:spcBef>
              <a:spcAft>
                <a:spcPts val="0"/>
              </a:spcAft>
              <a:buNone/>
            </a:pPr>
            <a:r>
              <a:rPr b="1" i="0" lang="en-US" sz="1600" u="none" cap="none" strike="noStrike">
                <a:solidFill>
                  <a:schemeClr val="lt1"/>
                </a:solidFill>
                <a:latin typeface="Courier New"/>
                <a:ea typeface="Courier New"/>
                <a:cs typeface="Courier New"/>
                <a:sym typeface="Courier New"/>
              </a:rPr>
              <a:t>.</a:t>
            </a:r>
            <a:endParaRPr/>
          </a:p>
          <a:p>
            <a:pPr indent="0" lvl="1" marL="457200" marR="0" rtl="0" algn="l">
              <a:lnSpc>
                <a:spcPct val="50000"/>
              </a:lnSpc>
              <a:spcBef>
                <a:spcPts val="800"/>
              </a:spcBef>
              <a:spcAft>
                <a:spcPts val="0"/>
              </a:spcAft>
              <a:buNone/>
            </a:pPr>
            <a:r>
              <a:rPr b="1" i="0" lang="en-US" sz="1600" u="none" cap="none" strike="noStrike">
                <a:solidFill>
                  <a:schemeClr val="lt1"/>
                </a:solidFill>
                <a:latin typeface="Courier New"/>
                <a:ea typeface="Courier New"/>
                <a:cs typeface="Courier New"/>
                <a:sym typeface="Courier New"/>
              </a:rPr>
              <a:t>.</a:t>
            </a:r>
            <a:endParaRPr/>
          </a:p>
          <a:p>
            <a:pPr indent="0" lvl="1" marL="457200" marR="0" rtl="0" algn="l">
              <a:lnSpc>
                <a:spcPct val="50000"/>
              </a:lnSpc>
              <a:spcBef>
                <a:spcPts val="800"/>
              </a:spcBef>
              <a:spcAft>
                <a:spcPts val="0"/>
              </a:spcAft>
              <a:buNone/>
            </a:pPr>
            <a:r>
              <a:rPr b="1" i="0" lang="en-US" sz="1600" u="none" cap="none" strike="noStrike">
                <a:solidFill>
                  <a:srgbClr val="FFAE0C"/>
                </a:solidFill>
                <a:latin typeface="Courier New"/>
                <a:ea typeface="Courier New"/>
                <a:cs typeface="Courier New"/>
                <a:sym typeface="Courier New"/>
              </a:rPr>
              <a:t>jmp </a:t>
            </a:r>
            <a:r>
              <a:rPr b="1" i="0" lang="en-US" sz="1600" u="none" cap="none" strike="noStrike">
                <a:solidFill>
                  <a:schemeClr val="lt1"/>
                </a:solidFill>
                <a:latin typeface="Courier New"/>
                <a:ea typeface="Courier New"/>
                <a:cs typeface="Courier New"/>
                <a:sym typeface="Courier New"/>
              </a:rPr>
              <a:t>L1	 </a:t>
            </a:r>
            <a:endParaRPr/>
          </a:p>
          <a:p>
            <a:pPr indent="0" lvl="1" marL="457200" marR="0" rtl="0" algn="l">
              <a:lnSpc>
                <a:spcPct val="50000"/>
              </a:lnSpc>
              <a:spcBef>
                <a:spcPts val="800"/>
              </a:spcBef>
              <a:spcAft>
                <a:spcPts val="0"/>
              </a:spcAft>
              <a:buNone/>
            </a:pPr>
            <a:r>
              <a:rPr b="1" i="0" lang="en-US" sz="1600" u="none" cap="none" strike="noStrike">
                <a:solidFill>
                  <a:schemeClr val="lt1"/>
                </a:solidFill>
                <a:latin typeface="Courier New"/>
                <a:ea typeface="Courier New"/>
                <a:cs typeface="Courier New"/>
                <a:sym typeface="Courier New"/>
              </a:rPr>
              <a:t>.</a:t>
            </a:r>
            <a:endParaRPr b="1" i="0" sz="1600" u="none" cap="none" strike="noStrike">
              <a:solidFill>
                <a:schemeClr val="lt1"/>
              </a:solidFill>
              <a:latin typeface="Courier New"/>
              <a:ea typeface="Courier New"/>
              <a:cs typeface="Courier New"/>
              <a:sym typeface="Courier New"/>
            </a:endParaRPr>
          </a:p>
          <a:p>
            <a:pPr indent="0" lvl="0" marL="0" marR="0" rtl="0" algn="l">
              <a:lnSpc>
                <a:spcPct val="50000"/>
              </a:lnSpc>
              <a:spcBef>
                <a:spcPts val="800"/>
              </a:spcBef>
              <a:spcAft>
                <a:spcPts val="0"/>
              </a:spcAft>
              <a:buNone/>
            </a:pPr>
            <a:r>
              <a:rPr b="1" i="0" lang="en-US" sz="1600" u="none" cap="none" strike="noStrike">
                <a:solidFill>
                  <a:schemeClr val="lt1"/>
                </a:solidFill>
                <a:latin typeface="Courier New"/>
                <a:ea typeface="Courier New"/>
                <a:cs typeface="Courier New"/>
                <a:sym typeface="Courier New"/>
              </a:rPr>
              <a:t>Main </a:t>
            </a:r>
            <a:r>
              <a:rPr b="1" i="0" lang="en-US" sz="1600" u="none" cap="none" strike="noStrike">
                <a:solidFill>
                  <a:srgbClr val="FFAE0C"/>
                </a:solidFill>
                <a:latin typeface="Courier New"/>
                <a:ea typeface="Courier New"/>
                <a:cs typeface="Courier New"/>
                <a:sym typeface="Courier New"/>
              </a:rPr>
              <a:t>ENDP</a:t>
            </a:r>
            <a:endParaRPr/>
          </a:p>
          <a:p>
            <a:pPr indent="0" lvl="0" marL="0" marR="0" rtl="0" algn="l">
              <a:lnSpc>
                <a:spcPct val="50000"/>
              </a:lnSpc>
              <a:spcBef>
                <a:spcPts val="800"/>
              </a:spcBef>
              <a:spcAft>
                <a:spcPts val="0"/>
              </a:spcAft>
              <a:buNone/>
            </a:pPr>
            <a:r>
              <a:rPr b="1" i="0" lang="en-US" sz="1600" u="none" cap="none" strike="noStrike">
                <a:solidFill>
                  <a:srgbClr val="FFAE0C"/>
                </a:solidFill>
                <a:latin typeface="Courier New"/>
                <a:ea typeface="Courier New"/>
                <a:cs typeface="Courier New"/>
                <a:sym typeface="Courier New"/>
              </a:rPr>
              <a:t>END</a:t>
            </a:r>
            <a:r>
              <a:rPr b="1" i="0" lang="en-US" sz="1600" u="none" cap="none" strike="noStrike">
                <a:solidFill>
                  <a:schemeClr val="lt1"/>
                </a:solidFill>
                <a:latin typeface="Courier New"/>
                <a:ea typeface="Courier New"/>
                <a:cs typeface="Courier New"/>
                <a:sym typeface="Courier New"/>
              </a:rPr>
              <a:t> main</a:t>
            </a:r>
            <a:endParaRPr/>
          </a:p>
        </p:txBody>
      </p:sp>
      <p:sp>
        <p:nvSpPr>
          <p:cNvPr id="108" name="Google Shape;108;p4"/>
          <p:cNvSpPr/>
          <p:nvPr/>
        </p:nvSpPr>
        <p:spPr>
          <a:xfrm>
            <a:off x="3962400" y="1600200"/>
            <a:ext cx="228600" cy="609600"/>
          </a:xfrm>
          <a:prstGeom prst="rightBracket">
            <a:avLst>
              <a:gd fmla="val 8333" name="adj"/>
            </a:avLst>
          </a:prstGeom>
          <a:noFill/>
          <a:ln cap="flat" cmpd="sng" w="38100">
            <a:solidFill>
              <a:srgbClr val="D3DDFA"/>
            </a:solidFill>
            <a:prstDash val="solid"/>
            <a:round/>
            <a:headEnd len="sm" w="sm" type="none"/>
            <a:tailEnd len="sm" w="sm" type="none"/>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chemeClr val="lt1"/>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09" name="Google Shape;109;p4"/>
          <p:cNvSpPr txBox="1"/>
          <p:nvPr/>
        </p:nvSpPr>
        <p:spPr>
          <a:xfrm>
            <a:off x="4800600" y="1697251"/>
            <a:ext cx="220605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lt1"/>
                </a:solidFill>
                <a:latin typeface="Arial"/>
                <a:ea typeface="Arial"/>
                <a:cs typeface="Arial"/>
                <a:sym typeface="Arial"/>
              </a:rPr>
              <a:t>Integer constants</a:t>
            </a:r>
            <a:endParaRPr b="0" i="0" sz="2000" u="none" cap="none" strike="noStrike">
              <a:solidFill>
                <a:schemeClr val="lt1"/>
              </a:solidFill>
              <a:latin typeface="Arial"/>
              <a:ea typeface="Arial"/>
              <a:cs typeface="Arial"/>
              <a:sym typeface="Arial"/>
            </a:endParaRPr>
          </a:p>
        </p:txBody>
      </p:sp>
      <p:cxnSp>
        <p:nvCxnSpPr>
          <p:cNvPr id="110" name="Google Shape;110;p4"/>
          <p:cNvCxnSpPr>
            <a:stCxn id="108" idx="2"/>
            <a:endCxn id="109" idx="1"/>
          </p:cNvCxnSpPr>
          <p:nvPr/>
        </p:nvCxnSpPr>
        <p:spPr>
          <a:xfrm flipH="1" rot="10800000">
            <a:off x="4191000" y="1897200"/>
            <a:ext cx="609600" cy="7800"/>
          </a:xfrm>
          <a:prstGeom prst="straightConnector1">
            <a:avLst/>
          </a:prstGeom>
          <a:solidFill>
            <a:schemeClr val="accent1"/>
          </a:solidFill>
          <a:ln cap="flat" cmpd="sng" w="38100">
            <a:solidFill>
              <a:srgbClr val="D3DDFA"/>
            </a:solidFill>
            <a:prstDash val="solid"/>
            <a:round/>
            <a:headEnd len="sm" w="sm" type="none"/>
            <a:tailEnd len="sm" w="sm" type="none"/>
          </a:ln>
        </p:spPr>
      </p:cxnSp>
      <p:grpSp>
        <p:nvGrpSpPr>
          <p:cNvPr id="111" name="Google Shape;111;p4"/>
          <p:cNvGrpSpPr/>
          <p:nvPr/>
        </p:nvGrpSpPr>
        <p:grpSpPr>
          <a:xfrm>
            <a:off x="2590800" y="2743200"/>
            <a:ext cx="6096000" cy="415498"/>
            <a:chOff x="2590800" y="2438400"/>
            <a:chExt cx="6096000" cy="415498"/>
          </a:xfrm>
        </p:grpSpPr>
        <p:sp>
          <p:nvSpPr>
            <p:cNvPr id="112" name="Google Shape;112;p4"/>
            <p:cNvSpPr txBox="1"/>
            <p:nvPr/>
          </p:nvSpPr>
          <p:spPr>
            <a:xfrm>
              <a:off x="4800600" y="2438400"/>
              <a:ext cx="3886200"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lt1"/>
                  </a:solidFill>
                  <a:latin typeface="Arial"/>
                  <a:ea typeface="Arial"/>
                  <a:cs typeface="Arial"/>
                  <a:sym typeface="Arial"/>
                </a:rPr>
                <a:t>Reserved words and Identifiers</a:t>
              </a:r>
              <a:endParaRPr sz="2000">
                <a:solidFill>
                  <a:schemeClr val="lt1"/>
                </a:solidFill>
                <a:latin typeface="Arial"/>
                <a:ea typeface="Arial"/>
                <a:cs typeface="Arial"/>
                <a:sym typeface="Arial"/>
              </a:endParaRPr>
            </a:p>
          </p:txBody>
        </p:sp>
        <p:cxnSp>
          <p:nvCxnSpPr>
            <p:cNvPr id="113" name="Google Shape;113;p4"/>
            <p:cNvCxnSpPr>
              <a:endCxn id="112" idx="1"/>
            </p:cNvCxnSpPr>
            <p:nvPr/>
          </p:nvCxnSpPr>
          <p:spPr>
            <a:xfrm>
              <a:off x="2590800" y="2438549"/>
              <a:ext cx="2209800" cy="207600"/>
            </a:xfrm>
            <a:prstGeom prst="bentConnector3">
              <a:avLst>
                <a:gd fmla="val -515" name="adj1"/>
              </a:avLst>
            </a:prstGeom>
            <a:solidFill>
              <a:schemeClr val="accent1"/>
            </a:solidFill>
            <a:ln cap="flat" cmpd="sng" w="38100">
              <a:solidFill>
                <a:srgbClr val="FFC000"/>
              </a:solidFill>
              <a:prstDash val="solid"/>
              <a:round/>
              <a:headEnd len="sm" w="sm" type="none"/>
              <a:tailEnd len="sm" w="sm" type="none"/>
            </a:ln>
          </p:spPr>
        </p:cxnSp>
        <p:cxnSp>
          <p:nvCxnSpPr>
            <p:cNvPr id="114" name="Google Shape;114;p4"/>
            <p:cNvCxnSpPr>
              <a:endCxn id="112" idx="1"/>
            </p:cNvCxnSpPr>
            <p:nvPr/>
          </p:nvCxnSpPr>
          <p:spPr>
            <a:xfrm>
              <a:off x="3200400" y="2438549"/>
              <a:ext cx="1600200" cy="207600"/>
            </a:xfrm>
            <a:prstGeom prst="bentConnector3">
              <a:avLst>
                <a:gd fmla="val -464" name="adj1"/>
              </a:avLst>
            </a:prstGeom>
            <a:solidFill>
              <a:schemeClr val="accent1"/>
            </a:solidFill>
            <a:ln cap="flat" cmpd="sng" w="38100">
              <a:solidFill>
                <a:srgbClr val="FFC000"/>
              </a:solidFill>
              <a:prstDash val="solid"/>
              <a:round/>
              <a:headEnd len="sm" w="sm" type="none"/>
              <a:tailEnd len="sm" w="sm" type="none"/>
            </a:ln>
          </p:spPr>
        </p:cxnSp>
      </p:grpSp>
      <p:grpSp>
        <p:nvGrpSpPr>
          <p:cNvPr id="115" name="Google Shape;115;p4"/>
          <p:cNvGrpSpPr/>
          <p:nvPr/>
        </p:nvGrpSpPr>
        <p:grpSpPr>
          <a:xfrm>
            <a:off x="311924" y="838200"/>
            <a:ext cx="1440676" cy="609600"/>
            <a:chOff x="311924" y="838200"/>
            <a:chExt cx="1440676" cy="609600"/>
          </a:xfrm>
        </p:grpSpPr>
        <p:sp>
          <p:nvSpPr>
            <p:cNvPr id="116" name="Google Shape;116;p4"/>
            <p:cNvSpPr/>
            <p:nvPr/>
          </p:nvSpPr>
          <p:spPr>
            <a:xfrm>
              <a:off x="1638300" y="838200"/>
              <a:ext cx="114300" cy="609600"/>
            </a:xfrm>
            <a:prstGeom prst="leftBracket">
              <a:avLst>
                <a:gd fmla="val 8333" name="adj"/>
              </a:avLst>
            </a:prstGeom>
            <a:noFill/>
            <a:ln cap="flat" cmpd="sng" w="38100">
              <a:solidFill>
                <a:srgbClr val="FFC000"/>
              </a:solidFill>
              <a:prstDash val="solid"/>
              <a:round/>
              <a:headEnd len="sm" w="sm" type="none"/>
              <a:tailEnd len="sm" w="sm" type="none"/>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chemeClr val="lt1"/>
                </a:buClr>
                <a:buSzPts val="2100"/>
                <a:buFont typeface="Arial"/>
                <a:buNone/>
              </a:pPr>
              <a:r>
                <a:t/>
              </a:r>
              <a:endParaRPr b="0" i="0" sz="2100" u="none" cap="none" strike="noStrike">
                <a:solidFill>
                  <a:srgbClr val="FFAE0C"/>
                </a:solidFill>
                <a:latin typeface="Arial"/>
                <a:ea typeface="Arial"/>
                <a:cs typeface="Arial"/>
                <a:sym typeface="Arial"/>
              </a:endParaRPr>
            </a:p>
          </p:txBody>
        </p:sp>
        <p:sp>
          <p:nvSpPr>
            <p:cNvPr id="117" name="Google Shape;117;p4"/>
            <p:cNvSpPr txBox="1"/>
            <p:nvPr/>
          </p:nvSpPr>
          <p:spPr>
            <a:xfrm>
              <a:off x="311924" y="914400"/>
              <a:ext cx="131157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Directives</a:t>
              </a:r>
              <a:endParaRPr sz="2000">
                <a:solidFill>
                  <a:schemeClr val="lt1"/>
                </a:solidFill>
                <a:latin typeface="Arial"/>
                <a:ea typeface="Arial"/>
                <a:cs typeface="Arial"/>
                <a:sym typeface="Arial"/>
              </a:endParaRPr>
            </a:p>
          </p:txBody>
        </p:sp>
      </p:grpSp>
      <p:grpSp>
        <p:nvGrpSpPr>
          <p:cNvPr id="118" name="Google Shape;118;p4"/>
          <p:cNvGrpSpPr/>
          <p:nvPr/>
        </p:nvGrpSpPr>
        <p:grpSpPr>
          <a:xfrm>
            <a:off x="65723" y="3752850"/>
            <a:ext cx="1698101" cy="1066800"/>
            <a:chOff x="65723" y="3505200"/>
            <a:chExt cx="1698101" cy="1066800"/>
          </a:xfrm>
        </p:grpSpPr>
        <p:sp>
          <p:nvSpPr>
            <p:cNvPr id="119" name="Google Shape;119;p4"/>
            <p:cNvSpPr/>
            <p:nvPr/>
          </p:nvSpPr>
          <p:spPr>
            <a:xfrm>
              <a:off x="1698848" y="3505200"/>
              <a:ext cx="64976" cy="1066800"/>
            </a:xfrm>
            <a:prstGeom prst="leftBracket">
              <a:avLst>
                <a:gd fmla="val 8333" name="adj"/>
              </a:avLst>
            </a:prstGeom>
            <a:noFill/>
            <a:ln cap="flat" cmpd="sng" w="38100">
              <a:solidFill>
                <a:srgbClr val="FFC000"/>
              </a:solidFill>
              <a:prstDash val="solid"/>
              <a:round/>
              <a:headEnd len="sm" w="sm" type="none"/>
              <a:tailEnd len="sm" w="sm" type="none"/>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chemeClr val="lt1"/>
                </a:buClr>
                <a:buSzPts val="2100"/>
                <a:buFont typeface="Arial"/>
                <a:buNone/>
              </a:pPr>
              <a:r>
                <a:t/>
              </a:r>
              <a:endParaRPr b="0" i="0" sz="2100" u="none" cap="none" strike="noStrike">
                <a:solidFill>
                  <a:srgbClr val="FFAE0C"/>
                </a:solidFill>
                <a:latin typeface="Arial"/>
                <a:ea typeface="Arial"/>
                <a:cs typeface="Arial"/>
                <a:sym typeface="Arial"/>
              </a:endParaRPr>
            </a:p>
          </p:txBody>
        </p:sp>
        <p:sp>
          <p:nvSpPr>
            <p:cNvPr id="120" name="Google Shape;120;p4"/>
            <p:cNvSpPr txBox="1"/>
            <p:nvPr/>
          </p:nvSpPr>
          <p:spPr>
            <a:xfrm>
              <a:off x="65723" y="3830851"/>
              <a:ext cx="1494319" cy="4001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000">
                  <a:solidFill>
                    <a:schemeClr val="lt1"/>
                  </a:solidFill>
                  <a:latin typeface="Arial"/>
                  <a:ea typeface="Arial"/>
                  <a:cs typeface="Arial"/>
                  <a:sym typeface="Arial"/>
                </a:rPr>
                <a:t>Instructions</a:t>
              </a:r>
              <a:endParaRPr sz="2000">
                <a:solidFill>
                  <a:schemeClr val="lt1"/>
                </a:solidFill>
                <a:latin typeface="Arial"/>
                <a:ea typeface="Arial"/>
                <a:cs typeface="Arial"/>
                <a:sym typeface="Arial"/>
              </a:endParaRPr>
            </a:p>
          </p:txBody>
        </p:sp>
        <p:cxnSp>
          <p:nvCxnSpPr>
            <p:cNvPr id="121" name="Google Shape;121;p4"/>
            <p:cNvCxnSpPr>
              <a:stCxn id="120" idx="3"/>
              <a:endCxn id="119" idx="1"/>
            </p:cNvCxnSpPr>
            <p:nvPr/>
          </p:nvCxnSpPr>
          <p:spPr>
            <a:xfrm>
              <a:off x="1560042" y="4030906"/>
              <a:ext cx="138900" cy="7800"/>
            </a:xfrm>
            <a:prstGeom prst="straightConnector1">
              <a:avLst/>
            </a:prstGeom>
            <a:solidFill>
              <a:schemeClr val="accent1"/>
            </a:solidFill>
            <a:ln cap="flat" cmpd="sng" w="38100">
              <a:solidFill>
                <a:srgbClr val="FFC000"/>
              </a:solidFill>
              <a:prstDash val="solid"/>
              <a:round/>
              <a:headEnd len="sm" w="sm" type="none"/>
              <a:tailEnd len="sm" w="sm" type="none"/>
            </a:ln>
          </p:spPr>
        </p:cxnSp>
      </p:grpSp>
      <p:grpSp>
        <p:nvGrpSpPr>
          <p:cNvPr id="122" name="Google Shape;122;p4"/>
          <p:cNvGrpSpPr/>
          <p:nvPr/>
        </p:nvGrpSpPr>
        <p:grpSpPr>
          <a:xfrm>
            <a:off x="533400" y="3261152"/>
            <a:ext cx="1447843" cy="453555"/>
            <a:chOff x="533400" y="3013502"/>
            <a:chExt cx="1447843" cy="453555"/>
          </a:xfrm>
        </p:grpSpPr>
        <p:sp>
          <p:nvSpPr>
            <p:cNvPr id="123" name="Google Shape;123;p4"/>
            <p:cNvSpPr txBox="1"/>
            <p:nvPr/>
          </p:nvSpPr>
          <p:spPr>
            <a:xfrm>
              <a:off x="533400" y="3013502"/>
              <a:ext cx="81304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Label</a:t>
              </a:r>
              <a:endParaRPr sz="2000">
                <a:solidFill>
                  <a:schemeClr val="lt1"/>
                </a:solidFill>
                <a:latin typeface="Arial"/>
                <a:ea typeface="Arial"/>
                <a:cs typeface="Arial"/>
                <a:sym typeface="Arial"/>
              </a:endParaRPr>
            </a:p>
          </p:txBody>
        </p:sp>
        <p:cxnSp>
          <p:nvCxnSpPr>
            <p:cNvPr id="124" name="Google Shape;124;p4"/>
            <p:cNvCxnSpPr>
              <a:stCxn id="123" idx="3"/>
            </p:cNvCxnSpPr>
            <p:nvPr/>
          </p:nvCxnSpPr>
          <p:spPr>
            <a:xfrm>
              <a:off x="1346443" y="3213557"/>
              <a:ext cx="634800" cy="253500"/>
            </a:xfrm>
            <a:prstGeom prst="bentConnector3">
              <a:avLst>
                <a:gd fmla="val 101058" name="adj1"/>
              </a:avLst>
            </a:prstGeom>
            <a:solidFill>
              <a:schemeClr val="accent1"/>
            </a:solidFill>
            <a:ln cap="flat" cmpd="sng" w="38100">
              <a:solidFill>
                <a:schemeClr val="lt1"/>
              </a:solidFill>
              <a:prstDash val="solid"/>
              <a:round/>
              <a:headEnd len="sm" w="sm" type="none"/>
              <a:tailEnd len="sm" w="sm" type="none"/>
            </a:ln>
          </p:spPr>
        </p:cxnSp>
      </p:grpSp>
      <p:grpSp>
        <p:nvGrpSpPr>
          <p:cNvPr id="125" name="Google Shape;125;p4"/>
          <p:cNvGrpSpPr/>
          <p:nvPr/>
        </p:nvGrpSpPr>
        <p:grpSpPr>
          <a:xfrm>
            <a:off x="2286000" y="4667205"/>
            <a:ext cx="5704897" cy="552555"/>
            <a:chOff x="2286000" y="4419555"/>
            <a:chExt cx="5704897" cy="552555"/>
          </a:xfrm>
        </p:grpSpPr>
        <p:sp>
          <p:nvSpPr>
            <p:cNvPr id="126" name="Google Shape;126;p4"/>
            <p:cNvSpPr txBox="1"/>
            <p:nvPr/>
          </p:nvSpPr>
          <p:spPr>
            <a:xfrm>
              <a:off x="4800600" y="4572000"/>
              <a:ext cx="319029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Mnemonics and Operands</a:t>
              </a:r>
              <a:endParaRPr sz="2000">
                <a:solidFill>
                  <a:schemeClr val="lt1"/>
                </a:solidFill>
                <a:latin typeface="Arial"/>
                <a:ea typeface="Arial"/>
                <a:cs typeface="Arial"/>
                <a:sym typeface="Arial"/>
              </a:endParaRPr>
            </a:p>
          </p:txBody>
        </p:sp>
        <p:cxnSp>
          <p:nvCxnSpPr>
            <p:cNvPr id="127" name="Google Shape;127;p4"/>
            <p:cNvCxnSpPr/>
            <p:nvPr/>
          </p:nvCxnSpPr>
          <p:spPr>
            <a:xfrm>
              <a:off x="2286000" y="4419600"/>
              <a:ext cx="2057400" cy="0"/>
            </a:xfrm>
            <a:prstGeom prst="straightConnector1">
              <a:avLst/>
            </a:prstGeom>
            <a:noFill/>
            <a:ln cap="flat" cmpd="sng" w="38100">
              <a:solidFill>
                <a:schemeClr val="accent1"/>
              </a:solidFill>
              <a:prstDash val="solid"/>
              <a:round/>
              <a:headEnd len="sm" w="sm" type="none"/>
              <a:tailEnd len="sm" w="sm" type="none"/>
            </a:ln>
          </p:spPr>
        </p:cxnSp>
        <p:cxnSp>
          <p:nvCxnSpPr>
            <p:cNvPr id="128" name="Google Shape;128;p4"/>
            <p:cNvCxnSpPr>
              <a:stCxn id="126" idx="1"/>
            </p:cNvCxnSpPr>
            <p:nvPr/>
          </p:nvCxnSpPr>
          <p:spPr>
            <a:xfrm rot="10800000">
              <a:off x="3124200" y="4419555"/>
              <a:ext cx="1676400" cy="352500"/>
            </a:xfrm>
            <a:prstGeom prst="bentConnector3">
              <a:avLst>
                <a:gd fmla="val 99587" name="adj1"/>
              </a:avLst>
            </a:prstGeom>
            <a:noFill/>
            <a:ln cap="flat" cmpd="sng" w="38100">
              <a:solidFill>
                <a:schemeClr val="accent1"/>
              </a:solidFill>
              <a:prstDash val="solid"/>
              <a:round/>
              <a:headEnd len="sm" w="sm" type="none"/>
              <a:tailEnd len="sm" w="sm" type="none"/>
            </a:ln>
          </p:spPr>
        </p:cxnSp>
      </p:grpSp>
      <p:sp>
        <p:nvSpPr>
          <p:cNvPr id="129" name="Google Shape;129;p4"/>
          <p:cNvSpPr txBox="1"/>
          <p:nvPr/>
        </p:nvSpPr>
        <p:spPr>
          <a:xfrm>
            <a:off x="5888950" y="3295650"/>
            <a:ext cx="129554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Comment</a:t>
            </a:r>
            <a:endParaRPr sz="2000">
              <a:solidFill>
                <a:schemeClr val="lt1"/>
              </a:solidFill>
              <a:latin typeface="Arial"/>
              <a:ea typeface="Arial"/>
              <a:cs typeface="Arial"/>
              <a:sym typeface="Arial"/>
            </a:endParaRPr>
          </a:p>
        </p:txBody>
      </p:sp>
      <p:sp>
        <p:nvSpPr>
          <p:cNvPr id="130" name="Google Shape;130;p4"/>
          <p:cNvSpPr txBox="1"/>
          <p:nvPr/>
        </p:nvSpPr>
        <p:spPr>
          <a:xfrm>
            <a:off x="4800600" y="2209800"/>
            <a:ext cx="377379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Character and String Constants</a:t>
            </a:r>
            <a:endParaRPr sz="2000">
              <a:solidFill>
                <a:schemeClr val="lt1"/>
              </a:solidFill>
              <a:latin typeface="Arial"/>
              <a:ea typeface="Arial"/>
              <a:cs typeface="Arial"/>
              <a:sym typeface="Arial"/>
            </a:endParaRPr>
          </a:p>
        </p:txBody>
      </p:sp>
      <p:cxnSp>
        <p:nvCxnSpPr>
          <p:cNvPr id="131" name="Google Shape;131;p4"/>
          <p:cNvCxnSpPr>
            <a:endCxn id="130" idx="1"/>
          </p:cNvCxnSpPr>
          <p:nvPr/>
        </p:nvCxnSpPr>
        <p:spPr>
          <a:xfrm flipH="1" rot="10800000">
            <a:off x="4191000" y="2409855"/>
            <a:ext cx="609600" cy="7800"/>
          </a:xfrm>
          <a:prstGeom prst="straightConnector1">
            <a:avLst/>
          </a:prstGeom>
          <a:solidFill>
            <a:schemeClr val="accent1"/>
          </a:solidFill>
          <a:ln cap="flat" cmpd="sng" w="38100">
            <a:solidFill>
              <a:srgbClr val="D3DDFA"/>
            </a:solidFill>
            <a:prstDash val="solid"/>
            <a:round/>
            <a:headEnd len="sm" w="sm" type="none"/>
            <a:tailEnd len="sm" w="sm"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0"/>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491" name="Google Shape;491;p40"/>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492" name="Google Shape;492;p40"/>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Defining WORD and SWORD Data</a:t>
            </a:r>
            <a:endParaRPr/>
          </a:p>
        </p:txBody>
      </p:sp>
      <p:sp>
        <p:nvSpPr>
          <p:cNvPr id="493" name="Google Shape;493;p40"/>
          <p:cNvSpPr txBox="1"/>
          <p:nvPr>
            <p:ph idx="1" type="body"/>
          </p:nvPr>
        </p:nvSpPr>
        <p:spPr>
          <a:xfrm>
            <a:off x="1143000" y="1219200"/>
            <a:ext cx="7391400" cy="1371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Define storage for 16-bit integers</a:t>
            </a:r>
            <a:endParaRPr/>
          </a:p>
          <a:p>
            <a:pPr indent="-285750" lvl="1" marL="742950" rtl="0" algn="l">
              <a:spcBef>
                <a:spcPts val="480"/>
              </a:spcBef>
              <a:spcAft>
                <a:spcPts val="0"/>
              </a:spcAft>
              <a:buSzPts val="2400"/>
              <a:buFont typeface="Arial"/>
              <a:buChar char="•"/>
            </a:pPr>
            <a:r>
              <a:rPr lang="en-US" sz="2400"/>
              <a:t>or double characters</a:t>
            </a:r>
            <a:endParaRPr/>
          </a:p>
          <a:p>
            <a:pPr indent="-285750" lvl="1" marL="742950" rtl="0" algn="l">
              <a:spcBef>
                <a:spcPts val="480"/>
              </a:spcBef>
              <a:spcAft>
                <a:spcPts val="0"/>
              </a:spcAft>
              <a:buSzPts val="2400"/>
              <a:buFont typeface="Arial"/>
              <a:buChar char="•"/>
            </a:pPr>
            <a:r>
              <a:rPr lang="en-US" sz="2400"/>
              <a:t>single value or multiple values</a:t>
            </a:r>
            <a:endParaRPr/>
          </a:p>
        </p:txBody>
      </p:sp>
      <p:sp>
        <p:nvSpPr>
          <p:cNvPr id="494" name="Google Shape;494;p40"/>
          <p:cNvSpPr txBox="1"/>
          <p:nvPr/>
        </p:nvSpPr>
        <p:spPr>
          <a:xfrm>
            <a:off x="762000" y="2819400"/>
            <a:ext cx="7696200" cy="2286000"/>
          </a:xfrm>
          <a:prstGeom prst="rect">
            <a:avLst/>
          </a:prstGeom>
          <a:noFill/>
          <a:ln>
            <a:noFill/>
          </a:ln>
        </p:spPr>
        <p:txBody>
          <a:bodyPr anchorCtr="0" anchor="t" bIns="228600" lIns="91425" spcFirstLastPara="1" rIns="91425" wrap="square" tIns="228600">
            <a:noAutofit/>
          </a:bodyPr>
          <a:lstStyle/>
          <a:p>
            <a:pPr indent="0" lvl="0" marL="0" marR="0" rtl="0" algn="l">
              <a:lnSpc>
                <a:spcPct val="70000"/>
              </a:lnSpc>
              <a:spcBef>
                <a:spcPts val="0"/>
              </a:spcBef>
              <a:spcAft>
                <a:spcPts val="0"/>
              </a:spcAft>
              <a:buNone/>
            </a:pPr>
            <a:r>
              <a:rPr b="1" lang="en-US" sz="1800">
                <a:solidFill>
                  <a:schemeClr val="lt1"/>
                </a:solidFill>
                <a:latin typeface="Courier New"/>
                <a:ea typeface="Courier New"/>
                <a:cs typeface="Courier New"/>
                <a:sym typeface="Courier New"/>
              </a:rPr>
              <a:t>word1  WORD  65535 	; largest unsigned value</a:t>
            </a:r>
            <a:endParaRPr/>
          </a:p>
          <a:p>
            <a:pPr indent="0" lvl="0" marL="0" marR="0" rtl="0" algn="l">
              <a:lnSpc>
                <a:spcPct val="70000"/>
              </a:lnSpc>
              <a:spcBef>
                <a:spcPts val="900"/>
              </a:spcBef>
              <a:spcAft>
                <a:spcPts val="0"/>
              </a:spcAft>
              <a:buNone/>
            </a:pPr>
            <a:r>
              <a:rPr b="1" lang="en-US" sz="1800">
                <a:solidFill>
                  <a:schemeClr val="lt1"/>
                </a:solidFill>
                <a:latin typeface="Courier New"/>
                <a:ea typeface="Courier New"/>
                <a:cs typeface="Courier New"/>
                <a:sym typeface="Courier New"/>
              </a:rPr>
              <a:t>word2  SWORD –32768	; smallest signed value</a:t>
            </a:r>
            <a:endParaRPr/>
          </a:p>
          <a:p>
            <a:pPr indent="0" lvl="0" marL="0" marR="0" rtl="0" algn="l">
              <a:lnSpc>
                <a:spcPct val="70000"/>
              </a:lnSpc>
              <a:spcBef>
                <a:spcPts val="900"/>
              </a:spcBef>
              <a:spcAft>
                <a:spcPts val="0"/>
              </a:spcAft>
              <a:buNone/>
            </a:pPr>
            <a:r>
              <a:rPr b="1" lang="en-US" sz="1800">
                <a:solidFill>
                  <a:schemeClr val="lt1"/>
                </a:solidFill>
                <a:latin typeface="Courier New"/>
                <a:ea typeface="Courier New"/>
                <a:cs typeface="Courier New"/>
                <a:sym typeface="Courier New"/>
              </a:rPr>
              <a:t>word3  WORD  ?	; uninitialized, unsigned</a:t>
            </a:r>
            <a:endParaRPr/>
          </a:p>
          <a:p>
            <a:pPr indent="0" lvl="0" marL="0" marR="0" rtl="0" algn="l">
              <a:lnSpc>
                <a:spcPct val="70000"/>
              </a:lnSpc>
              <a:spcBef>
                <a:spcPts val="900"/>
              </a:spcBef>
              <a:spcAft>
                <a:spcPts val="0"/>
              </a:spcAft>
              <a:buNone/>
            </a:pPr>
            <a:r>
              <a:rPr b="1" lang="en-US" sz="1800">
                <a:solidFill>
                  <a:schemeClr val="lt1"/>
                </a:solidFill>
                <a:latin typeface="Courier New"/>
                <a:ea typeface="Courier New"/>
                <a:cs typeface="Courier New"/>
                <a:sym typeface="Courier New"/>
              </a:rPr>
              <a:t>word4  WORD  "AB"	; double characters</a:t>
            </a:r>
            <a:endParaRPr/>
          </a:p>
          <a:p>
            <a:pPr indent="0" lvl="0" marL="0" marR="0" rtl="0" algn="l">
              <a:lnSpc>
                <a:spcPct val="70000"/>
              </a:lnSpc>
              <a:spcBef>
                <a:spcPts val="900"/>
              </a:spcBef>
              <a:spcAft>
                <a:spcPts val="0"/>
              </a:spcAft>
              <a:buNone/>
            </a:pPr>
            <a:r>
              <a:rPr b="1" lang="en-US" sz="1800">
                <a:solidFill>
                  <a:schemeClr val="lt1"/>
                </a:solidFill>
                <a:latin typeface="Courier New"/>
                <a:ea typeface="Courier New"/>
                <a:cs typeface="Courier New"/>
                <a:sym typeface="Courier New"/>
              </a:rPr>
              <a:t>myList WORD  1,2,3,4,5	; array of words</a:t>
            </a:r>
            <a:endParaRPr/>
          </a:p>
          <a:p>
            <a:pPr indent="0" lvl="0" marL="0" marR="0" rtl="0" algn="l">
              <a:lnSpc>
                <a:spcPct val="70000"/>
              </a:lnSpc>
              <a:spcBef>
                <a:spcPts val="900"/>
              </a:spcBef>
              <a:spcAft>
                <a:spcPts val="0"/>
              </a:spcAft>
              <a:buNone/>
            </a:pPr>
            <a:r>
              <a:rPr b="1" lang="en-US" sz="1800">
                <a:solidFill>
                  <a:schemeClr val="lt1"/>
                </a:solidFill>
                <a:latin typeface="Courier New"/>
                <a:ea typeface="Courier New"/>
                <a:cs typeface="Courier New"/>
                <a:sym typeface="Courier New"/>
              </a:rPr>
              <a:t>array  WORD  5 DUP(?)	; uninitialized array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1"/>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500" name="Google Shape;500;p41"/>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501" name="Google Shape;501;p41"/>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Defining DWORD and SDWORD Data</a:t>
            </a:r>
            <a:endParaRPr/>
          </a:p>
        </p:txBody>
      </p:sp>
      <p:sp>
        <p:nvSpPr>
          <p:cNvPr id="502" name="Google Shape;502;p41"/>
          <p:cNvSpPr txBox="1"/>
          <p:nvPr/>
        </p:nvSpPr>
        <p:spPr>
          <a:xfrm>
            <a:off x="914400" y="2667000"/>
            <a:ext cx="7696200" cy="1600200"/>
          </a:xfrm>
          <a:prstGeom prst="rect">
            <a:avLst/>
          </a:prstGeom>
          <a:noFill/>
          <a:ln>
            <a:noFill/>
          </a:ln>
        </p:spPr>
        <p:txBody>
          <a:bodyPr anchorCtr="0" anchor="t" bIns="228600" lIns="91425" spcFirstLastPara="1" rIns="91425" wrap="square" tIns="228600">
            <a:noAutofit/>
          </a:bodyPr>
          <a:lstStyle/>
          <a:p>
            <a:pPr indent="0" lvl="0" marL="0" marR="0" rtl="0" algn="l">
              <a:lnSpc>
                <a:spcPct val="70000"/>
              </a:lnSpc>
              <a:spcBef>
                <a:spcPts val="0"/>
              </a:spcBef>
              <a:spcAft>
                <a:spcPts val="0"/>
              </a:spcAft>
              <a:buNone/>
            </a:pPr>
            <a:r>
              <a:rPr b="1" lang="en-US" sz="1800">
                <a:solidFill>
                  <a:schemeClr val="lt1"/>
                </a:solidFill>
                <a:latin typeface="Courier New"/>
                <a:ea typeface="Courier New"/>
                <a:cs typeface="Courier New"/>
                <a:sym typeface="Courier New"/>
              </a:rPr>
              <a:t>val1 DWORD  12345678h 		; unsigned</a:t>
            </a:r>
            <a:endParaRPr/>
          </a:p>
          <a:p>
            <a:pPr indent="0" lvl="0" marL="0" marR="0" rtl="0" algn="l">
              <a:lnSpc>
                <a:spcPct val="70000"/>
              </a:lnSpc>
              <a:spcBef>
                <a:spcPts val="900"/>
              </a:spcBef>
              <a:spcAft>
                <a:spcPts val="0"/>
              </a:spcAft>
              <a:buNone/>
            </a:pPr>
            <a:r>
              <a:rPr b="1" lang="en-US" sz="1800">
                <a:solidFill>
                  <a:schemeClr val="lt1"/>
                </a:solidFill>
                <a:latin typeface="Courier New"/>
                <a:ea typeface="Courier New"/>
                <a:cs typeface="Courier New"/>
                <a:sym typeface="Courier New"/>
              </a:rPr>
              <a:t>val2 SDWORD –2147483648 		; signed</a:t>
            </a:r>
            <a:endParaRPr/>
          </a:p>
          <a:p>
            <a:pPr indent="0" lvl="0" marL="0" marR="0" rtl="0" algn="l">
              <a:lnSpc>
                <a:spcPct val="70000"/>
              </a:lnSpc>
              <a:spcBef>
                <a:spcPts val="900"/>
              </a:spcBef>
              <a:spcAft>
                <a:spcPts val="0"/>
              </a:spcAft>
              <a:buNone/>
            </a:pPr>
            <a:r>
              <a:rPr b="1" lang="en-US" sz="1800">
                <a:solidFill>
                  <a:schemeClr val="lt1"/>
                </a:solidFill>
                <a:latin typeface="Courier New"/>
                <a:ea typeface="Courier New"/>
                <a:cs typeface="Courier New"/>
                <a:sym typeface="Courier New"/>
              </a:rPr>
              <a:t>val3 DWORD  20 DUP(?) 		; unsigned array</a:t>
            </a:r>
            <a:endParaRPr/>
          </a:p>
          <a:p>
            <a:pPr indent="0" lvl="0" marL="0" marR="0" rtl="0" algn="l">
              <a:lnSpc>
                <a:spcPct val="70000"/>
              </a:lnSpc>
              <a:spcBef>
                <a:spcPts val="900"/>
              </a:spcBef>
              <a:spcAft>
                <a:spcPts val="0"/>
              </a:spcAft>
              <a:buNone/>
            </a:pPr>
            <a:r>
              <a:rPr b="1" lang="en-US" sz="1800">
                <a:solidFill>
                  <a:schemeClr val="lt1"/>
                </a:solidFill>
                <a:latin typeface="Courier New"/>
                <a:ea typeface="Courier New"/>
                <a:cs typeface="Courier New"/>
                <a:sym typeface="Courier New"/>
              </a:rPr>
              <a:t>val4 SDWORD –3,–2,–1,0,1		; signed array</a:t>
            </a:r>
            <a:endParaRPr/>
          </a:p>
        </p:txBody>
      </p:sp>
      <p:sp>
        <p:nvSpPr>
          <p:cNvPr id="503" name="Google Shape;503;p41"/>
          <p:cNvSpPr txBox="1"/>
          <p:nvPr/>
        </p:nvSpPr>
        <p:spPr>
          <a:xfrm>
            <a:off x="685800" y="1371600"/>
            <a:ext cx="7696200" cy="100330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lang="en-US" sz="2400">
                <a:solidFill>
                  <a:schemeClr val="lt1"/>
                </a:solidFill>
                <a:latin typeface="Arial"/>
                <a:ea typeface="Arial"/>
                <a:cs typeface="Arial"/>
                <a:sym typeface="Arial"/>
              </a:rPr>
              <a:t>Storage definitions for signed and unsigned 32-bit integers: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2"/>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509" name="Google Shape;509;p42"/>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510" name="Google Shape;510;p42"/>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Defining QWORD, TBYTE, Real Data</a:t>
            </a:r>
            <a:endParaRPr/>
          </a:p>
        </p:txBody>
      </p:sp>
      <p:sp>
        <p:nvSpPr>
          <p:cNvPr id="511" name="Google Shape;511;p42"/>
          <p:cNvSpPr txBox="1"/>
          <p:nvPr/>
        </p:nvSpPr>
        <p:spPr>
          <a:xfrm>
            <a:off x="762000" y="2438400"/>
            <a:ext cx="7620000" cy="2286000"/>
          </a:xfrm>
          <a:prstGeom prst="rect">
            <a:avLst/>
          </a:prstGeom>
          <a:noFill/>
          <a:ln>
            <a:noFill/>
          </a:ln>
        </p:spPr>
        <p:txBody>
          <a:bodyPr anchorCtr="0" anchor="t" bIns="228600" lIns="91425" spcFirstLastPara="1" rIns="91425" wrap="square" tIns="228600">
            <a:noAutofit/>
          </a:bodyPr>
          <a:lstStyle/>
          <a:p>
            <a:pPr indent="0" lvl="0" marL="0" marR="0" rtl="0" algn="l">
              <a:lnSpc>
                <a:spcPct val="70000"/>
              </a:lnSpc>
              <a:spcBef>
                <a:spcPts val="0"/>
              </a:spcBef>
              <a:spcAft>
                <a:spcPts val="0"/>
              </a:spcAft>
              <a:buNone/>
            </a:pPr>
            <a:r>
              <a:rPr b="1" lang="en-US" sz="1800">
                <a:solidFill>
                  <a:schemeClr val="lt1"/>
                </a:solidFill>
                <a:latin typeface="Courier New"/>
                <a:ea typeface="Courier New"/>
                <a:cs typeface="Courier New"/>
                <a:sym typeface="Courier New"/>
              </a:rPr>
              <a:t>quad1 QWORD  1234567812345678h</a:t>
            </a:r>
            <a:endParaRPr/>
          </a:p>
          <a:p>
            <a:pPr indent="0" lvl="0" marL="0" marR="0" rtl="0" algn="l">
              <a:lnSpc>
                <a:spcPct val="70000"/>
              </a:lnSpc>
              <a:spcBef>
                <a:spcPts val="900"/>
              </a:spcBef>
              <a:spcAft>
                <a:spcPts val="0"/>
              </a:spcAft>
              <a:buNone/>
            </a:pPr>
            <a:r>
              <a:rPr b="1" lang="en-US" sz="1800">
                <a:solidFill>
                  <a:schemeClr val="lt1"/>
                </a:solidFill>
                <a:latin typeface="Courier New"/>
                <a:ea typeface="Courier New"/>
                <a:cs typeface="Courier New"/>
                <a:sym typeface="Courier New"/>
              </a:rPr>
              <a:t>val1  TBYTE  1000000000123456789Ah</a:t>
            </a:r>
            <a:endParaRPr/>
          </a:p>
          <a:p>
            <a:pPr indent="0" lvl="0" marL="0" marR="0" rtl="0" algn="l">
              <a:lnSpc>
                <a:spcPct val="70000"/>
              </a:lnSpc>
              <a:spcBef>
                <a:spcPts val="900"/>
              </a:spcBef>
              <a:spcAft>
                <a:spcPts val="0"/>
              </a:spcAft>
              <a:buNone/>
            </a:pPr>
            <a:r>
              <a:rPr b="1" lang="en-US" sz="1800">
                <a:solidFill>
                  <a:schemeClr val="lt1"/>
                </a:solidFill>
                <a:latin typeface="Courier New"/>
                <a:ea typeface="Courier New"/>
                <a:cs typeface="Courier New"/>
                <a:sym typeface="Courier New"/>
              </a:rPr>
              <a:t>rVal1 REAL4  -2.1</a:t>
            </a:r>
            <a:endParaRPr/>
          </a:p>
          <a:p>
            <a:pPr indent="0" lvl="0" marL="0" marR="0" rtl="0" algn="l">
              <a:lnSpc>
                <a:spcPct val="70000"/>
              </a:lnSpc>
              <a:spcBef>
                <a:spcPts val="900"/>
              </a:spcBef>
              <a:spcAft>
                <a:spcPts val="0"/>
              </a:spcAft>
              <a:buNone/>
            </a:pPr>
            <a:r>
              <a:rPr b="1" lang="en-US" sz="1800">
                <a:solidFill>
                  <a:schemeClr val="lt1"/>
                </a:solidFill>
                <a:latin typeface="Courier New"/>
                <a:ea typeface="Courier New"/>
                <a:cs typeface="Courier New"/>
                <a:sym typeface="Courier New"/>
              </a:rPr>
              <a:t>rVal2 REAL8  3.2E-260</a:t>
            </a:r>
            <a:endParaRPr/>
          </a:p>
          <a:p>
            <a:pPr indent="0" lvl="0" marL="0" marR="0" rtl="0" algn="l">
              <a:lnSpc>
                <a:spcPct val="70000"/>
              </a:lnSpc>
              <a:spcBef>
                <a:spcPts val="900"/>
              </a:spcBef>
              <a:spcAft>
                <a:spcPts val="0"/>
              </a:spcAft>
              <a:buNone/>
            </a:pPr>
            <a:r>
              <a:rPr b="1" lang="en-US" sz="1800">
                <a:solidFill>
                  <a:schemeClr val="lt1"/>
                </a:solidFill>
                <a:latin typeface="Courier New"/>
                <a:ea typeface="Courier New"/>
                <a:cs typeface="Courier New"/>
                <a:sym typeface="Courier New"/>
              </a:rPr>
              <a:t>rVal3 REAL10 4.6E+4096</a:t>
            </a:r>
            <a:endParaRPr/>
          </a:p>
          <a:p>
            <a:pPr indent="0" lvl="0" marL="0" marR="0" rtl="0" algn="l">
              <a:lnSpc>
                <a:spcPct val="70000"/>
              </a:lnSpc>
              <a:spcBef>
                <a:spcPts val="900"/>
              </a:spcBef>
              <a:spcAft>
                <a:spcPts val="0"/>
              </a:spcAft>
              <a:buNone/>
            </a:pPr>
            <a:r>
              <a:rPr b="1" lang="en-US" sz="1800">
                <a:solidFill>
                  <a:schemeClr val="lt1"/>
                </a:solidFill>
                <a:latin typeface="Courier New"/>
                <a:ea typeface="Courier New"/>
                <a:cs typeface="Courier New"/>
                <a:sym typeface="Courier New"/>
              </a:rPr>
              <a:t>ShortArray REAL4 20 DUP(0.0)</a:t>
            </a:r>
            <a:endParaRPr/>
          </a:p>
        </p:txBody>
      </p:sp>
      <p:sp>
        <p:nvSpPr>
          <p:cNvPr id="512" name="Google Shape;512;p42"/>
          <p:cNvSpPr txBox="1"/>
          <p:nvPr/>
        </p:nvSpPr>
        <p:spPr>
          <a:xfrm>
            <a:off x="685800" y="1066800"/>
            <a:ext cx="7696200" cy="103505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lang="en-US" sz="2500">
                <a:solidFill>
                  <a:schemeClr val="lt1"/>
                </a:solidFill>
                <a:latin typeface="Arial"/>
                <a:ea typeface="Arial"/>
                <a:cs typeface="Arial"/>
                <a:sym typeface="Arial"/>
              </a:rPr>
              <a:t>Storage definitions for quadwords, tenbyte values, and real numbers: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3"/>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518" name="Google Shape;518;p43"/>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519" name="Google Shape;519;p43"/>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Little Endian Order</a:t>
            </a:r>
            <a:endParaRPr/>
          </a:p>
        </p:txBody>
      </p:sp>
      <p:sp>
        <p:nvSpPr>
          <p:cNvPr id="520" name="Google Shape;520;p43"/>
          <p:cNvSpPr txBox="1"/>
          <p:nvPr>
            <p:ph idx="1" type="body"/>
          </p:nvPr>
        </p:nvSpPr>
        <p:spPr>
          <a:xfrm>
            <a:off x="304800" y="1371600"/>
            <a:ext cx="8153400" cy="2667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All data types larger than a byte store their individual bytes in reverse order. The least significant byte occurs at the first (lowest) memory address.</a:t>
            </a:r>
            <a:endParaRPr/>
          </a:p>
          <a:p>
            <a:pPr indent="-190500" lvl="0" marL="342900" rtl="0" algn="l">
              <a:spcBef>
                <a:spcPts val="480"/>
              </a:spcBef>
              <a:spcAft>
                <a:spcPts val="0"/>
              </a:spcAft>
              <a:buSzPts val="2400"/>
              <a:buFont typeface="Arial"/>
              <a:buNone/>
            </a:pPr>
            <a:r>
              <a:t/>
            </a:r>
            <a:endParaRPr/>
          </a:p>
          <a:p>
            <a:pPr indent="-342900" lvl="0" marL="342900" rtl="0" algn="l">
              <a:spcBef>
                <a:spcPts val="480"/>
              </a:spcBef>
              <a:spcAft>
                <a:spcPts val="0"/>
              </a:spcAft>
              <a:buSzPts val="2400"/>
              <a:buFont typeface="Arial"/>
              <a:buChar char="•"/>
            </a:pPr>
            <a:r>
              <a:rPr lang="en-US"/>
              <a:t>Example:</a:t>
            </a:r>
            <a:endParaRPr/>
          </a:p>
          <a:p>
            <a:pPr indent="-342900" lvl="0" marL="342900" rtl="0" algn="l">
              <a:spcBef>
                <a:spcPts val="480"/>
              </a:spcBef>
              <a:spcAft>
                <a:spcPts val="0"/>
              </a:spcAft>
              <a:buSzPts val="2400"/>
              <a:buFont typeface="Arial"/>
              <a:buNone/>
            </a:pPr>
            <a:r>
              <a:rPr lang="en-US"/>
              <a:t>		</a:t>
            </a:r>
            <a:r>
              <a:rPr b="1" lang="en-US" sz="2000">
                <a:latin typeface="Courier New"/>
                <a:ea typeface="Courier New"/>
                <a:cs typeface="Courier New"/>
                <a:sym typeface="Courier New"/>
              </a:rPr>
              <a:t>val1 DWORD 12345678h</a:t>
            </a:r>
            <a:endParaRPr/>
          </a:p>
        </p:txBody>
      </p:sp>
      <p:pic>
        <p:nvPicPr>
          <p:cNvPr id="521" name="Google Shape;521;p43"/>
          <p:cNvPicPr preferRelativeResize="0"/>
          <p:nvPr/>
        </p:nvPicPr>
        <p:blipFill rotWithShape="1">
          <a:blip r:embed="rId3">
            <a:alphaModFix/>
          </a:blip>
          <a:srcRect b="0" l="50261" r="0" t="0"/>
          <a:stretch/>
        </p:blipFill>
        <p:spPr>
          <a:xfrm>
            <a:off x="5562600" y="3124200"/>
            <a:ext cx="1508125" cy="172243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4"/>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527" name="Google Shape;527;p44"/>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528" name="Google Shape;528;p44"/>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Adding Variables to AddSub</a:t>
            </a:r>
            <a:endParaRPr/>
          </a:p>
        </p:txBody>
      </p:sp>
      <p:sp>
        <p:nvSpPr>
          <p:cNvPr id="529" name="Google Shape;529;p44"/>
          <p:cNvSpPr txBox="1"/>
          <p:nvPr/>
        </p:nvSpPr>
        <p:spPr>
          <a:xfrm>
            <a:off x="685800" y="990600"/>
            <a:ext cx="7848600" cy="5029200"/>
          </a:xfrm>
          <a:prstGeom prst="rect">
            <a:avLst/>
          </a:prstGeom>
          <a:noFill/>
          <a:ln cap="flat" cmpd="sng" w="9525">
            <a:solidFill>
              <a:schemeClr val="lt1"/>
            </a:solidFill>
            <a:prstDash val="solid"/>
            <a:miter lim="800000"/>
            <a:headEnd len="sm" w="sm" type="none"/>
            <a:tailEnd len="sm" w="sm" type="none"/>
          </a:ln>
        </p:spPr>
        <p:txBody>
          <a:bodyPr anchorCtr="0" anchor="t" bIns="228600" lIns="91425" spcFirstLastPara="1" rIns="91425" wrap="square" tIns="228600">
            <a:noAutofit/>
          </a:bodyPr>
          <a:lstStyle/>
          <a:p>
            <a:pPr indent="0" lvl="0" marL="0" marR="0" rtl="0" algn="l">
              <a:lnSpc>
                <a:spcPct val="50000"/>
              </a:lnSpc>
              <a:spcBef>
                <a:spcPts val="0"/>
              </a:spcBef>
              <a:spcAft>
                <a:spcPts val="0"/>
              </a:spcAft>
              <a:buNone/>
            </a:pPr>
            <a:r>
              <a:rPr b="1" lang="en-US" sz="1600">
                <a:solidFill>
                  <a:schemeClr val="lt1"/>
                </a:solidFill>
                <a:latin typeface="Courier New"/>
                <a:ea typeface="Courier New"/>
                <a:cs typeface="Courier New"/>
                <a:sym typeface="Courier New"/>
              </a:rPr>
              <a:t>TITLE Add and Subtract, Version 2            (AddSub2.asm)</a:t>
            </a:r>
            <a:endParaRPr/>
          </a:p>
          <a:p>
            <a:pPr indent="0" lvl="0" marL="0" marR="0" rtl="0" algn="l">
              <a:lnSpc>
                <a:spcPct val="50000"/>
              </a:lnSpc>
              <a:spcBef>
                <a:spcPts val="800"/>
              </a:spcBef>
              <a:spcAft>
                <a:spcPts val="0"/>
              </a:spcAft>
              <a:buNone/>
            </a:pPr>
            <a:r>
              <a:rPr b="1" lang="en-US" sz="1600">
                <a:solidFill>
                  <a:schemeClr val="lt1"/>
                </a:solidFill>
                <a:latin typeface="Courier New"/>
                <a:ea typeface="Courier New"/>
                <a:cs typeface="Courier New"/>
                <a:sym typeface="Courier New"/>
              </a:rPr>
              <a:t>; This program adds and subtracts 32-bit unsigned</a:t>
            </a:r>
            <a:endParaRPr/>
          </a:p>
          <a:p>
            <a:pPr indent="0" lvl="0" marL="0" marR="0" rtl="0" algn="l">
              <a:lnSpc>
                <a:spcPct val="50000"/>
              </a:lnSpc>
              <a:spcBef>
                <a:spcPts val="800"/>
              </a:spcBef>
              <a:spcAft>
                <a:spcPts val="0"/>
              </a:spcAft>
              <a:buNone/>
            </a:pPr>
            <a:r>
              <a:rPr b="1" lang="en-US" sz="1600">
                <a:solidFill>
                  <a:schemeClr val="lt1"/>
                </a:solidFill>
                <a:latin typeface="Courier New"/>
                <a:ea typeface="Courier New"/>
                <a:cs typeface="Courier New"/>
                <a:sym typeface="Courier New"/>
              </a:rPr>
              <a:t>; integers and stores the sum in a variable.</a:t>
            </a:r>
            <a:endParaRPr/>
          </a:p>
          <a:p>
            <a:pPr indent="0" lvl="0" marL="0" marR="0" rtl="0" algn="l">
              <a:lnSpc>
                <a:spcPct val="50000"/>
              </a:lnSpc>
              <a:spcBef>
                <a:spcPts val="800"/>
              </a:spcBef>
              <a:spcAft>
                <a:spcPts val="0"/>
              </a:spcAft>
              <a:buNone/>
            </a:pPr>
            <a:r>
              <a:rPr b="1" lang="en-US" sz="1600">
                <a:solidFill>
                  <a:schemeClr val="lt1"/>
                </a:solidFill>
                <a:latin typeface="Courier New"/>
                <a:ea typeface="Courier New"/>
                <a:cs typeface="Courier New"/>
                <a:sym typeface="Courier New"/>
              </a:rPr>
              <a:t>INCLUDE Irvine32.inc</a:t>
            </a:r>
            <a:endParaRPr/>
          </a:p>
          <a:p>
            <a:pPr indent="0" lvl="0" marL="0" marR="0" rtl="0" algn="l">
              <a:lnSpc>
                <a:spcPct val="50000"/>
              </a:lnSpc>
              <a:spcBef>
                <a:spcPts val="800"/>
              </a:spcBef>
              <a:spcAft>
                <a:spcPts val="0"/>
              </a:spcAft>
              <a:buNone/>
            </a:pPr>
            <a:r>
              <a:rPr b="1" lang="en-US" sz="1600">
                <a:solidFill>
                  <a:schemeClr val="lt1"/>
                </a:solidFill>
                <a:latin typeface="Courier New"/>
                <a:ea typeface="Courier New"/>
                <a:cs typeface="Courier New"/>
                <a:sym typeface="Courier New"/>
              </a:rPr>
              <a:t>.data</a:t>
            </a:r>
            <a:endParaRPr/>
          </a:p>
          <a:p>
            <a:pPr indent="0" lvl="0" marL="0" marR="0" rtl="0" algn="l">
              <a:lnSpc>
                <a:spcPct val="50000"/>
              </a:lnSpc>
              <a:spcBef>
                <a:spcPts val="800"/>
              </a:spcBef>
              <a:spcAft>
                <a:spcPts val="0"/>
              </a:spcAft>
              <a:buNone/>
            </a:pPr>
            <a:r>
              <a:rPr b="1" lang="en-US" sz="1600">
                <a:solidFill>
                  <a:schemeClr val="lt2"/>
                </a:solidFill>
                <a:latin typeface="Courier New"/>
                <a:ea typeface="Courier New"/>
                <a:cs typeface="Courier New"/>
                <a:sym typeface="Courier New"/>
              </a:rPr>
              <a:t>val1 DWORD 10000h</a:t>
            </a:r>
            <a:endParaRPr/>
          </a:p>
          <a:p>
            <a:pPr indent="0" lvl="0" marL="0" marR="0" rtl="0" algn="l">
              <a:lnSpc>
                <a:spcPct val="50000"/>
              </a:lnSpc>
              <a:spcBef>
                <a:spcPts val="800"/>
              </a:spcBef>
              <a:spcAft>
                <a:spcPts val="0"/>
              </a:spcAft>
              <a:buNone/>
            </a:pPr>
            <a:r>
              <a:rPr b="1" lang="en-US" sz="1600">
                <a:solidFill>
                  <a:schemeClr val="lt2"/>
                </a:solidFill>
                <a:latin typeface="Courier New"/>
                <a:ea typeface="Courier New"/>
                <a:cs typeface="Courier New"/>
                <a:sym typeface="Courier New"/>
              </a:rPr>
              <a:t>val2 DWORD 40000h</a:t>
            </a:r>
            <a:endParaRPr/>
          </a:p>
          <a:p>
            <a:pPr indent="0" lvl="0" marL="0" marR="0" rtl="0" algn="l">
              <a:lnSpc>
                <a:spcPct val="50000"/>
              </a:lnSpc>
              <a:spcBef>
                <a:spcPts val="800"/>
              </a:spcBef>
              <a:spcAft>
                <a:spcPts val="0"/>
              </a:spcAft>
              <a:buNone/>
            </a:pPr>
            <a:r>
              <a:rPr b="1" lang="en-US" sz="1600">
                <a:solidFill>
                  <a:schemeClr val="lt2"/>
                </a:solidFill>
                <a:latin typeface="Courier New"/>
                <a:ea typeface="Courier New"/>
                <a:cs typeface="Courier New"/>
                <a:sym typeface="Courier New"/>
              </a:rPr>
              <a:t>val3 DWORD 20000h</a:t>
            </a:r>
            <a:endParaRPr/>
          </a:p>
          <a:p>
            <a:pPr indent="0" lvl="0" marL="0" marR="0" rtl="0" algn="l">
              <a:lnSpc>
                <a:spcPct val="50000"/>
              </a:lnSpc>
              <a:spcBef>
                <a:spcPts val="800"/>
              </a:spcBef>
              <a:spcAft>
                <a:spcPts val="0"/>
              </a:spcAft>
              <a:buNone/>
            </a:pPr>
            <a:r>
              <a:rPr b="1" lang="en-US" sz="1600">
                <a:solidFill>
                  <a:schemeClr val="lt2"/>
                </a:solidFill>
                <a:latin typeface="Courier New"/>
                <a:ea typeface="Courier New"/>
                <a:cs typeface="Courier New"/>
                <a:sym typeface="Courier New"/>
              </a:rPr>
              <a:t>finalVal DWORD ?</a:t>
            </a:r>
            <a:endParaRPr/>
          </a:p>
          <a:p>
            <a:pPr indent="0" lvl="0" marL="0" marR="0" rtl="0" algn="l">
              <a:lnSpc>
                <a:spcPct val="50000"/>
              </a:lnSpc>
              <a:spcBef>
                <a:spcPts val="800"/>
              </a:spcBef>
              <a:spcAft>
                <a:spcPts val="0"/>
              </a:spcAft>
              <a:buNone/>
            </a:pPr>
            <a:r>
              <a:rPr b="1" lang="en-US" sz="1600">
                <a:solidFill>
                  <a:schemeClr val="lt1"/>
                </a:solidFill>
                <a:latin typeface="Courier New"/>
                <a:ea typeface="Courier New"/>
                <a:cs typeface="Courier New"/>
                <a:sym typeface="Courier New"/>
              </a:rPr>
              <a:t>.code</a:t>
            </a:r>
            <a:endParaRPr/>
          </a:p>
          <a:p>
            <a:pPr indent="0" lvl="0" marL="0" marR="0" rtl="0" algn="l">
              <a:lnSpc>
                <a:spcPct val="50000"/>
              </a:lnSpc>
              <a:spcBef>
                <a:spcPts val="800"/>
              </a:spcBef>
              <a:spcAft>
                <a:spcPts val="0"/>
              </a:spcAft>
              <a:buNone/>
            </a:pPr>
            <a:r>
              <a:rPr b="1" lang="en-US" sz="1600">
                <a:solidFill>
                  <a:schemeClr val="lt1"/>
                </a:solidFill>
                <a:latin typeface="Courier New"/>
                <a:ea typeface="Courier New"/>
                <a:cs typeface="Courier New"/>
                <a:sym typeface="Courier New"/>
              </a:rPr>
              <a:t>main PROC</a:t>
            </a:r>
            <a:endParaRPr/>
          </a:p>
          <a:p>
            <a:pPr indent="0" lvl="0" marL="0" marR="0" rtl="0" algn="l">
              <a:lnSpc>
                <a:spcPct val="50000"/>
              </a:lnSpc>
              <a:spcBef>
                <a:spcPts val="800"/>
              </a:spcBef>
              <a:spcAft>
                <a:spcPts val="0"/>
              </a:spcAft>
              <a:buNone/>
            </a:pPr>
            <a:r>
              <a:rPr b="1" lang="en-US" sz="1600">
                <a:solidFill>
                  <a:schemeClr val="lt1"/>
                </a:solidFill>
                <a:latin typeface="Courier New"/>
                <a:ea typeface="Courier New"/>
                <a:cs typeface="Courier New"/>
                <a:sym typeface="Courier New"/>
              </a:rPr>
              <a:t>	mov eax,val1	; start with 10000h</a:t>
            </a:r>
            <a:endParaRPr/>
          </a:p>
          <a:p>
            <a:pPr indent="0" lvl="1" marL="457200" marR="0" rtl="0" algn="l">
              <a:lnSpc>
                <a:spcPct val="50000"/>
              </a:lnSpc>
              <a:spcBef>
                <a:spcPts val="800"/>
              </a:spcBef>
              <a:spcAft>
                <a:spcPts val="0"/>
              </a:spcAft>
              <a:buNone/>
            </a:pPr>
            <a:r>
              <a:rPr b="1" i="0" lang="en-US" sz="1600" u="none" cap="none" strike="noStrike">
                <a:solidFill>
                  <a:schemeClr val="lt1"/>
                </a:solidFill>
                <a:latin typeface="Courier New"/>
                <a:ea typeface="Courier New"/>
                <a:cs typeface="Courier New"/>
                <a:sym typeface="Courier New"/>
              </a:rPr>
              <a:t>add eax,val2	; add 40000h</a:t>
            </a:r>
            <a:endParaRPr/>
          </a:p>
          <a:p>
            <a:pPr indent="0" lvl="1" marL="457200" marR="0" rtl="0" algn="l">
              <a:lnSpc>
                <a:spcPct val="50000"/>
              </a:lnSpc>
              <a:spcBef>
                <a:spcPts val="800"/>
              </a:spcBef>
              <a:spcAft>
                <a:spcPts val="0"/>
              </a:spcAft>
              <a:buNone/>
            </a:pPr>
            <a:r>
              <a:rPr b="1" i="0" lang="en-US" sz="1600" u="none" cap="none" strike="noStrike">
                <a:solidFill>
                  <a:schemeClr val="lt1"/>
                </a:solidFill>
                <a:latin typeface="Courier New"/>
                <a:ea typeface="Courier New"/>
                <a:cs typeface="Courier New"/>
                <a:sym typeface="Courier New"/>
              </a:rPr>
              <a:t>sub eax,val3	; subtract 20000h</a:t>
            </a:r>
            <a:endParaRPr/>
          </a:p>
          <a:p>
            <a:pPr indent="0" lvl="1" marL="457200" marR="0" rtl="0" algn="l">
              <a:lnSpc>
                <a:spcPct val="50000"/>
              </a:lnSpc>
              <a:spcBef>
                <a:spcPts val="800"/>
              </a:spcBef>
              <a:spcAft>
                <a:spcPts val="0"/>
              </a:spcAft>
              <a:buNone/>
            </a:pPr>
            <a:r>
              <a:rPr b="1" i="0" lang="en-US" sz="1600" u="none" cap="none" strike="noStrike">
                <a:solidFill>
                  <a:schemeClr val="lt1"/>
                </a:solidFill>
                <a:latin typeface="Courier New"/>
                <a:ea typeface="Courier New"/>
                <a:cs typeface="Courier New"/>
                <a:sym typeface="Courier New"/>
              </a:rPr>
              <a:t>mov finalVal,eax	; store the result (30000h)</a:t>
            </a:r>
            <a:endParaRPr/>
          </a:p>
          <a:p>
            <a:pPr indent="0" lvl="1" marL="457200" marR="0" rtl="0" algn="l">
              <a:lnSpc>
                <a:spcPct val="50000"/>
              </a:lnSpc>
              <a:spcBef>
                <a:spcPts val="800"/>
              </a:spcBef>
              <a:spcAft>
                <a:spcPts val="0"/>
              </a:spcAft>
              <a:buNone/>
            </a:pPr>
            <a:r>
              <a:rPr b="1" i="0" lang="en-US" sz="1600" u="none" cap="none" strike="noStrike">
                <a:solidFill>
                  <a:schemeClr val="lt1"/>
                </a:solidFill>
                <a:latin typeface="Courier New"/>
                <a:ea typeface="Courier New"/>
                <a:cs typeface="Courier New"/>
                <a:sym typeface="Courier New"/>
              </a:rPr>
              <a:t>call DumpRegs	; display the registers</a:t>
            </a:r>
            <a:endParaRPr/>
          </a:p>
          <a:p>
            <a:pPr indent="0" lvl="1" marL="457200" marR="0" rtl="0" algn="l">
              <a:lnSpc>
                <a:spcPct val="50000"/>
              </a:lnSpc>
              <a:spcBef>
                <a:spcPts val="800"/>
              </a:spcBef>
              <a:spcAft>
                <a:spcPts val="0"/>
              </a:spcAft>
              <a:buNone/>
            </a:pPr>
            <a:r>
              <a:rPr b="1" i="0" lang="en-US" sz="1600" u="none" cap="none" strike="noStrike">
                <a:solidFill>
                  <a:schemeClr val="lt1"/>
                </a:solidFill>
                <a:latin typeface="Courier New"/>
                <a:ea typeface="Courier New"/>
                <a:cs typeface="Courier New"/>
                <a:sym typeface="Courier New"/>
              </a:rPr>
              <a:t>exit</a:t>
            </a:r>
            <a:endParaRPr/>
          </a:p>
          <a:p>
            <a:pPr indent="0" lvl="0" marL="0" marR="0" rtl="0" algn="l">
              <a:lnSpc>
                <a:spcPct val="50000"/>
              </a:lnSpc>
              <a:spcBef>
                <a:spcPts val="800"/>
              </a:spcBef>
              <a:spcAft>
                <a:spcPts val="0"/>
              </a:spcAft>
              <a:buNone/>
            </a:pPr>
            <a:r>
              <a:rPr b="1" lang="en-US" sz="1600">
                <a:solidFill>
                  <a:schemeClr val="lt1"/>
                </a:solidFill>
                <a:latin typeface="Courier New"/>
                <a:ea typeface="Courier New"/>
                <a:cs typeface="Courier New"/>
                <a:sym typeface="Courier New"/>
              </a:rPr>
              <a:t>main ENDP</a:t>
            </a:r>
            <a:endParaRPr/>
          </a:p>
          <a:p>
            <a:pPr indent="0" lvl="0" marL="0" marR="0" rtl="0" algn="l">
              <a:lnSpc>
                <a:spcPct val="50000"/>
              </a:lnSpc>
              <a:spcBef>
                <a:spcPts val="800"/>
              </a:spcBef>
              <a:spcAft>
                <a:spcPts val="0"/>
              </a:spcAft>
              <a:buNone/>
            </a:pPr>
            <a:r>
              <a:rPr b="1" lang="en-US" sz="1600">
                <a:solidFill>
                  <a:schemeClr val="lt1"/>
                </a:solidFill>
                <a:latin typeface="Courier New"/>
                <a:ea typeface="Courier New"/>
                <a:cs typeface="Courier New"/>
                <a:sym typeface="Courier New"/>
              </a:rPr>
              <a:t>END main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5"/>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535" name="Google Shape;535;p45"/>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536" name="Google Shape;536;p45"/>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Declaring Unitialized Data</a:t>
            </a:r>
            <a:endParaRPr/>
          </a:p>
        </p:txBody>
      </p:sp>
      <p:sp>
        <p:nvSpPr>
          <p:cNvPr id="537" name="Google Shape;537;p45"/>
          <p:cNvSpPr txBox="1"/>
          <p:nvPr>
            <p:ph idx="1" type="body"/>
          </p:nvPr>
        </p:nvSpPr>
        <p:spPr>
          <a:xfrm>
            <a:off x="762000" y="1600200"/>
            <a:ext cx="7772400" cy="2819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Use the .data? directive to declare an unintialized data segment:</a:t>
            </a:r>
            <a:endParaRPr/>
          </a:p>
          <a:p>
            <a:pPr indent="-285750" lvl="1" marL="742950" rtl="0" algn="l">
              <a:spcBef>
                <a:spcPts val="440"/>
              </a:spcBef>
              <a:spcAft>
                <a:spcPts val="0"/>
              </a:spcAft>
              <a:buSzPts val="2200"/>
              <a:buFont typeface="Courier New"/>
              <a:buNone/>
            </a:pPr>
            <a:r>
              <a:rPr b="1" lang="en-US">
                <a:latin typeface="Courier New"/>
                <a:ea typeface="Courier New"/>
                <a:cs typeface="Courier New"/>
                <a:sym typeface="Courier New"/>
              </a:rPr>
              <a:t>	.data?</a:t>
            </a:r>
            <a:endParaRPr/>
          </a:p>
          <a:p>
            <a:pPr indent="-342900" lvl="0" marL="342900" rtl="0" algn="l">
              <a:spcBef>
                <a:spcPts val="480"/>
              </a:spcBef>
              <a:spcAft>
                <a:spcPts val="0"/>
              </a:spcAft>
              <a:buSzPts val="2400"/>
              <a:buFont typeface="Arial"/>
              <a:buChar char="•"/>
            </a:pPr>
            <a:r>
              <a:rPr lang="en-US"/>
              <a:t>Within the segment, declare variables with "?" initializers:</a:t>
            </a:r>
            <a:endParaRPr/>
          </a:p>
          <a:p>
            <a:pPr indent="-285750" lvl="1" marL="742950" rtl="0" algn="l">
              <a:spcBef>
                <a:spcPts val="440"/>
              </a:spcBef>
              <a:spcAft>
                <a:spcPts val="0"/>
              </a:spcAft>
              <a:buSzPts val="2200"/>
              <a:buFont typeface="Courier New"/>
              <a:buNone/>
            </a:pPr>
            <a:r>
              <a:rPr b="1" lang="en-US">
                <a:latin typeface="Courier New"/>
                <a:ea typeface="Courier New"/>
                <a:cs typeface="Courier New"/>
                <a:sym typeface="Courier New"/>
              </a:rPr>
              <a:t>	smallArray DWORD 10 DUP(?)</a:t>
            </a:r>
            <a:endParaRPr/>
          </a:p>
        </p:txBody>
      </p:sp>
      <p:sp>
        <p:nvSpPr>
          <p:cNvPr id="538" name="Google Shape;538;p45"/>
          <p:cNvSpPr txBox="1"/>
          <p:nvPr/>
        </p:nvSpPr>
        <p:spPr>
          <a:xfrm>
            <a:off x="990600" y="4648200"/>
            <a:ext cx="6934200" cy="603250"/>
          </a:xfrm>
          <a:prstGeom prst="rect">
            <a:avLst/>
          </a:prstGeom>
          <a:noFill/>
          <a:ln cap="flat" cmpd="sng" w="9525">
            <a:solidFill>
              <a:schemeClr val="lt1"/>
            </a:solidFill>
            <a:prstDash val="solid"/>
            <a:miter lim="800000"/>
            <a:headEnd len="sm" w="sm" type="none"/>
            <a:tailEnd len="sm" w="sm" type="none"/>
          </a:ln>
        </p:spPr>
        <p:txBody>
          <a:bodyPr anchorCtr="0" anchor="t" bIns="137150" lIns="91425" spcFirstLastPara="1" rIns="91425" wrap="square" tIns="137150">
            <a:spAutoFit/>
          </a:bodyPr>
          <a:lstStyle/>
          <a:p>
            <a:pPr indent="0" lvl="0" marL="0" marR="0" rtl="0" algn="l">
              <a:spcBef>
                <a:spcPts val="0"/>
              </a:spcBef>
              <a:spcAft>
                <a:spcPts val="0"/>
              </a:spcAft>
              <a:buNone/>
            </a:pPr>
            <a:r>
              <a:rPr lang="en-US" sz="2100">
                <a:solidFill>
                  <a:schemeClr val="lt1"/>
                </a:solidFill>
                <a:latin typeface="Arial"/>
                <a:ea typeface="Arial"/>
                <a:cs typeface="Arial"/>
                <a:sym typeface="Arial"/>
              </a:rPr>
              <a:t>Advantage: the program's EXE file size is reduced.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500"/>
                                        <p:tgtEl>
                                          <p:spTgt spid="5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46"/>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544" name="Google Shape;544;p46"/>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545" name="Google Shape;545;p46"/>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What's Next</a:t>
            </a:r>
            <a:endParaRPr/>
          </a:p>
        </p:txBody>
      </p:sp>
      <p:sp>
        <p:nvSpPr>
          <p:cNvPr id="546" name="Google Shape;546;p46"/>
          <p:cNvSpPr txBox="1"/>
          <p:nvPr>
            <p:ph idx="1" type="body"/>
          </p:nvPr>
        </p:nvSpPr>
        <p:spPr>
          <a:xfrm>
            <a:off x="1066800" y="1600200"/>
            <a:ext cx="7086600" cy="3276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Basic Elements of Assembly Language</a:t>
            </a:r>
            <a:endParaRPr/>
          </a:p>
          <a:p>
            <a:pPr indent="-342900" lvl="0" marL="342900" rtl="0" algn="l">
              <a:spcBef>
                <a:spcPts val="480"/>
              </a:spcBef>
              <a:spcAft>
                <a:spcPts val="0"/>
              </a:spcAft>
              <a:buSzPts val="2400"/>
              <a:buFont typeface="Arial"/>
              <a:buChar char="•"/>
            </a:pPr>
            <a:r>
              <a:rPr lang="en-US"/>
              <a:t>Example: Adding and Subtracting Integers</a:t>
            </a:r>
            <a:endParaRPr/>
          </a:p>
          <a:p>
            <a:pPr indent="-342900" lvl="0" marL="342900" rtl="0" algn="l">
              <a:spcBef>
                <a:spcPts val="480"/>
              </a:spcBef>
              <a:spcAft>
                <a:spcPts val="0"/>
              </a:spcAft>
              <a:buSzPts val="2400"/>
              <a:buFont typeface="Arial"/>
              <a:buChar char="•"/>
            </a:pPr>
            <a:r>
              <a:rPr lang="en-US"/>
              <a:t>64-Bit Programming</a:t>
            </a:r>
            <a:endParaRPr i="1" sz="2600"/>
          </a:p>
          <a:p>
            <a:pPr indent="-342900" lvl="0" marL="342900" rtl="0" algn="l">
              <a:spcBef>
                <a:spcPts val="480"/>
              </a:spcBef>
              <a:spcAft>
                <a:spcPts val="0"/>
              </a:spcAft>
              <a:buSzPts val="2400"/>
              <a:buFont typeface="Arial"/>
              <a:buChar char="•"/>
            </a:pPr>
            <a:r>
              <a:rPr lang="en-US"/>
              <a:t>Assembling, Linking, and Running Programs</a:t>
            </a:r>
            <a:endParaRPr/>
          </a:p>
          <a:p>
            <a:pPr indent="-342900" lvl="0" marL="342900" rtl="0" algn="l">
              <a:spcBef>
                <a:spcPts val="480"/>
              </a:spcBef>
              <a:spcAft>
                <a:spcPts val="0"/>
              </a:spcAft>
              <a:buSzPts val="2400"/>
              <a:buFont typeface="Arial"/>
              <a:buChar char="•"/>
            </a:pPr>
            <a:r>
              <a:rPr lang="en-US"/>
              <a:t>Defining Data</a:t>
            </a:r>
            <a:endParaRPr/>
          </a:p>
          <a:p>
            <a:pPr indent="-342900" lvl="0" marL="342900" rtl="0" algn="l">
              <a:spcBef>
                <a:spcPts val="480"/>
              </a:spcBef>
              <a:spcAft>
                <a:spcPts val="0"/>
              </a:spcAft>
              <a:buSzPts val="2400"/>
              <a:buFont typeface="Arial"/>
              <a:buChar char="•"/>
            </a:pPr>
            <a:r>
              <a:rPr b="1" lang="en-US">
                <a:solidFill>
                  <a:schemeClr val="lt2"/>
                </a:solidFill>
              </a:rPr>
              <a:t>Symbolic Constants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7"/>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552" name="Google Shape;552;p47"/>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553" name="Google Shape;553;p47"/>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Symbolic Constants</a:t>
            </a:r>
            <a:endParaRPr/>
          </a:p>
        </p:txBody>
      </p:sp>
      <p:sp>
        <p:nvSpPr>
          <p:cNvPr id="554" name="Google Shape;554;p47"/>
          <p:cNvSpPr txBox="1"/>
          <p:nvPr>
            <p:ph idx="1" type="body"/>
          </p:nvPr>
        </p:nvSpPr>
        <p:spPr>
          <a:xfrm>
            <a:off x="1143000" y="1600200"/>
            <a:ext cx="6934200" cy="3124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Equal-Sign Directive</a:t>
            </a:r>
            <a:endParaRPr/>
          </a:p>
          <a:p>
            <a:pPr indent="-342900" lvl="0" marL="342900" rtl="0" algn="l">
              <a:spcBef>
                <a:spcPts val="480"/>
              </a:spcBef>
              <a:spcAft>
                <a:spcPts val="0"/>
              </a:spcAft>
              <a:buSzPts val="2400"/>
              <a:buFont typeface="Arial"/>
              <a:buChar char="•"/>
            </a:pPr>
            <a:r>
              <a:rPr lang="en-US"/>
              <a:t>Calculating the Sizes of Arrays and Strings</a:t>
            </a:r>
            <a:endParaRPr/>
          </a:p>
          <a:p>
            <a:pPr indent="-342900" lvl="0" marL="342900" rtl="0" algn="l">
              <a:spcBef>
                <a:spcPts val="480"/>
              </a:spcBef>
              <a:spcAft>
                <a:spcPts val="0"/>
              </a:spcAft>
              <a:buSzPts val="2400"/>
              <a:buFont typeface="Arial"/>
              <a:buChar char="•"/>
            </a:pPr>
            <a:r>
              <a:rPr lang="en-US"/>
              <a:t>EQU Directive</a:t>
            </a:r>
            <a:endParaRPr/>
          </a:p>
          <a:p>
            <a:pPr indent="-342900" lvl="0" marL="342900" rtl="0" algn="l">
              <a:spcBef>
                <a:spcPts val="480"/>
              </a:spcBef>
              <a:spcAft>
                <a:spcPts val="0"/>
              </a:spcAft>
              <a:buSzPts val="2400"/>
              <a:buFont typeface="Arial"/>
              <a:buChar char="•"/>
            </a:pPr>
            <a:r>
              <a:rPr lang="en-US"/>
              <a:t>TEXTEQU Directive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8"/>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560" name="Google Shape;560;p48"/>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561" name="Google Shape;561;p48"/>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Equal-Sign Directive</a:t>
            </a:r>
            <a:endParaRPr/>
          </a:p>
        </p:txBody>
      </p:sp>
      <p:sp>
        <p:nvSpPr>
          <p:cNvPr id="562" name="Google Shape;562;p48"/>
          <p:cNvSpPr txBox="1"/>
          <p:nvPr>
            <p:ph idx="1" type="body"/>
          </p:nvPr>
        </p:nvSpPr>
        <p:spPr>
          <a:xfrm>
            <a:off x="685800" y="1143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i="1" lang="en-US"/>
              <a:t>name</a:t>
            </a:r>
            <a:r>
              <a:rPr lang="en-US"/>
              <a:t> = </a:t>
            </a:r>
            <a:r>
              <a:rPr i="1" lang="en-US"/>
              <a:t>expression</a:t>
            </a:r>
            <a:endParaRPr/>
          </a:p>
          <a:p>
            <a:pPr indent="-285750" lvl="1" marL="742950" rtl="0" algn="l">
              <a:spcBef>
                <a:spcPts val="440"/>
              </a:spcBef>
              <a:spcAft>
                <a:spcPts val="0"/>
              </a:spcAft>
              <a:buSzPts val="2200"/>
              <a:buFont typeface="Arial"/>
              <a:buChar char="•"/>
            </a:pPr>
            <a:r>
              <a:rPr lang="en-US"/>
              <a:t>expression is a 32-bit integer (expression or constant)</a:t>
            </a:r>
            <a:endParaRPr/>
          </a:p>
          <a:p>
            <a:pPr indent="-285750" lvl="1" marL="742950" rtl="0" algn="l">
              <a:spcBef>
                <a:spcPts val="440"/>
              </a:spcBef>
              <a:spcAft>
                <a:spcPts val="0"/>
              </a:spcAft>
              <a:buSzPts val="2200"/>
              <a:buFont typeface="Arial"/>
              <a:buChar char="•"/>
            </a:pPr>
            <a:r>
              <a:rPr lang="en-US"/>
              <a:t>may be redefined</a:t>
            </a:r>
            <a:endParaRPr/>
          </a:p>
          <a:p>
            <a:pPr indent="-285750" lvl="1" marL="742950" rtl="0" algn="l">
              <a:spcBef>
                <a:spcPts val="440"/>
              </a:spcBef>
              <a:spcAft>
                <a:spcPts val="0"/>
              </a:spcAft>
              <a:buSzPts val="2200"/>
              <a:buFont typeface="Arial"/>
              <a:buChar char="•"/>
            </a:pPr>
            <a:r>
              <a:rPr i="1" lang="en-US"/>
              <a:t>name</a:t>
            </a:r>
            <a:r>
              <a:rPr lang="en-US"/>
              <a:t> is called a </a:t>
            </a:r>
            <a:r>
              <a:rPr lang="en-US">
                <a:solidFill>
                  <a:schemeClr val="lt2"/>
                </a:solidFill>
              </a:rPr>
              <a:t>symbolic constant</a:t>
            </a:r>
            <a:endParaRPr/>
          </a:p>
          <a:p>
            <a:pPr indent="-342900" lvl="0" marL="342900" rtl="0" algn="l">
              <a:spcBef>
                <a:spcPts val="480"/>
              </a:spcBef>
              <a:spcAft>
                <a:spcPts val="0"/>
              </a:spcAft>
              <a:buSzPts val="2400"/>
              <a:buFont typeface="Arial"/>
              <a:buChar char="•"/>
            </a:pPr>
            <a:r>
              <a:rPr lang="en-US"/>
              <a:t>good programming style to use symbols</a:t>
            </a:r>
            <a:endParaRPr/>
          </a:p>
        </p:txBody>
      </p:sp>
      <p:sp>
        <p:nvSpPr>
          <p:cNvPr id="563" name="Google Shape;563;p48"/>
          <p:cNvSpPr txBox="1"/>
          <p:nvPr/>
        </p:nvSpPr>
        <p:spPr>
          <a:xfrm>
            <a:off x="2286000" y="3581400"/>
            <a:ext cx="4419600" cy="1981200"/>
          </a:xfrm>
          <a:prstGeom prst="rect">
            <a:avLst/>
          </a:prstGeom>
          <a:noFill/>
          <a:ln cap="flat" cmpd="sng" w="9525">
            <a:solidFill>
              <a:schemeClr val="lt1"/>
            </a:solidFill>
            <a:prstDash val="solid"/>
            <a:miter lim="800000"/>
            <a:headEnd len="sm" w="sm" type="none"/>
            <a:tailEnd len="sm" w="sm" type="none"/>
          </a:ln>
        </p:spPr>
        <p:txBody>
          <a:bodyPr anchorCtr="0" anchor="t" bIns="228600" lIns="91425" spcFirstLastPara="1" rIns="91425" wrap="square" tIns="2286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COUNT = 500</a:t>
            </a:r>
            <a:endParaRPr/>
          </a:p>
          <a:p>
            <a:pPr indent="0" lvl="0" marL="0" marR="0" rtl="0" algn="l">
              <a:spcBef>
                <a:spcPts val="900"/>
              </a:spcBef>
              <a:spcAft>
                <a:spcPts val="0"/>
              </a:spcAft>
              <a:buNone/>
            </a:pPr>
            <a:r>
              <a:rPr b="1" lang="en-US" sz="1800">
                <a:solidFill>
                  <a:schemeClr val="lt1"/>
                </a:solidFill>
                <a:latin typeface="Courier New"/>
                <a:ea typeface="Courier New"/>
                <a:cs typeface="Courier New"/>
                <a:sym typeface="Courier New"/>
              </a:rPr>
              <a:t>.</a:t>
            </a:r>
            <a:endParaRPr/>
          </a:p>
          <a:p>
            <a:pPr indent="0" lvl="0" marL="0" marR="0" rtl="0" algn="l">
              <a:spcBef>
                <a:spcPts val="900"/>
              </a:spcBef>
              <a:spcAft>
                <a:spcPts val="0"/>
              </a:spcAft>
              <a:buNone/>
            </a:pPr>
            <a:r>
              <a:rPr b="1" lang="en-US" sz="1800">
                <a:solidFill>
                  <a:schemeClr val="lt1"/>
                </a:solidFill>
                <a:latin typeface="Courier New"/>
                <a:ea typeface="Courier New"/>
                <a:cs typeface="Courier New"/>
                <a:sym typeface="Courier New"/>
              </a:rPr>
              <a:t>.</a:t>
            </a:r>
            <a:endParaRPr/>
          </a:p>
          <a:p>
            <a:pPr indent="0" lvl="0" marL="0" marR="0" rtl="0" algn="l">
              <a:spcBef>
                <a:spcPts val="900"/>
              </a:spcBef>
              <a:spcAft>
                <a:spcPts val="0"/>
              </a:spcAft>
              <a:buNone/>
            </a:pPr>
            <a:r>
              <a:rPr b="1" lang="en-US" sz="1800">
                <a:solidFill>
                  <a:schemeClr val="lt1"/>
                </a:solidFill>
                <a:latin typeface="Courier New"/>
                <a:ea typeface="Courier New"/>
                <a:cs typeface="Courier New"/>
                <a:sym typeface="Courier New"/>
              </a:rPr>
              <a:t>mov ax,COUNT</a:t>
            </a:r>
            <a:endParaRPr b="1" sz="1800">
              <a:solidFill>
                <a:schemeClr val="lt1"/>
              </a:solidFill>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9"/>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569" name="Google Shape;569;p49"/>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570" name="Google Shape;570;p49"/>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Calculating the Size of a Byte Array</a:t>
            </a:r>
            <a:endParaRPr/>
          </a:p>
        </p:txBody>
      </p:sp>
      <p:sp>
        <p:nvSpPr>
          <p:cNvPr id="571" name="Google Shape;571;p49"/>
          <p:cNvSpPr txBox="1"/>
          <p:nvPr>
            <p:ph idx="1" type="body"/>
          </p:nvPr>
        </p:nvSpPr>
        <p:spPr>
          <a:xfrm>
            <a:off x="990600" y="1524000"/>
            <a:ext cx="6477000" cy="1600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current location counter: $</a:t>
            </a:r>
            <a:endParaRPr/>
          </a:p>
          <a:p>
            <a:pPr indent="-285750" lvl="1" marL="742950" rtl="0" algn="l">
              <a:spcBef>
                <a:spcPts val="440"/>
              </a:spcBef>
              <a:spcAft>
                <a:spcPts val="0"/>
              </a:spcAft>
              <a:buSzPts val="2200"/>
              <a:buFont typeface="Arial"/>
              <a:buChar char="•"/>
            </a:pPr>
            <a:r>
              <a:rPr lang="en-US"/>
              <a:t>subtract address of list</a:t>
            </a:r>
            <a:endParaRPr/>
          </a:p>
          <a:p>
            <a:pPr indent="-285750" lvl="1" marL="742950" rtl="0" algn="l">
              <a:spcBef>
                <a:spcPts val="440"/>
              </a:spcBef>
              <a:spcAft>
                <a:spcPts val="0"/>
              </a:spcAft>
              <a:buSzPts val="2200"/>
              <a:buFont typeface="Arial"/>
              <a:buChar char="•"/>
            </a:pPr>
            <a:r>
              <a:rPr lang="en-US"/>
              <a:t>difference is the number of bytes</a:t>
            </a:r>
            <a:endParaRPr/>
          </a:p>
        </p:txBody>
      </p:sp>
      <p:sp>
        <p:nvSpPr>
          <p:cNvPr id="572" name="Google Shape;572;p49"/>
          <p:cNvSpPr txBox="1"/>
          <p:nvPr/>
        </p:nvSpPr>
        <p:spPr>
          <a:xfrm>
            <a:off x="1219200" y="2895600"/>
            <a:ext cx="4419600" cy="914400"/>
          </a:xfrm>
          <a:prstGeom prst="rect">
            <a:avLst/>
          </a:prstGeom>
          <a:noFill/>
          <a:ln cap="flat" cmpd="sng" w="9525">
            <a:solidFill>
              <a:schemeClr val="lt1"/>
            </a:solidFill>
            <a:prstDash val="solid"/>
            <a:miter lim="800000"/>
            <a:headEnd len="sm" w="sm" type="none"/>
            <a:tailEnd len="sm" w="sm" type="none"/>
          </a:ln>
        </p:spPr>
        <p:txBody>
          <a:bodyPr anchorCtr="0" anchor="t" bIns="228600" lIns="91425" spcFirstLastPara="1" rIns="91425" wrap="square" tIns="228600">
            <a:noAutofit/>
          </a:bodyPr>
          <a:lstStyle/>
          <a:p>
            <a:pPr indent="0" lvl="0" marL="0" marR="0" rtl="0" algn="l">
              <a:lnSpc>
                <a:spcPct val="60000"/>
              </a:lnSpc>
              <a:spcBef>
                <a:spcPts val="0"/>
              </a:spcBef>
              <a:spcAft>
                <a:spcPts val="0"/>
              </a:spcAft>
              <a:buNone/>
            </a:pPr>
            <a:r>
              <a:rPr b="1" lang="en-US" sz="1800">
                <a:solidFill>
                  <a:schemeClr val="lt1"/>
                </a:solidFill>
                <a:latin typeface="Courier New"/>
                <a:ea typeface="Courier New"/>
                <a:cs typeface="Courier New"/>
                <a:sym typeface="Courier New"/>
              </a:rPr>
              <a:t>list BYTE 10,20,30,40</a:t>
            </a:r>
            <a:endParaRPr/>
          </a:p>
          <a:p>
            <a:pPr indent="0" lvl="0" marL="0" marR="0" rtl="0" algn="l">
              <a:lnSpc>
                <a:spcPct val="60000"/>
              </a:lnSpc>
              <a:spcBef>
                <a:spcPts val="900"/>
              </a:spcBef>
              <a:spcAft>
                <a:spcPts val="0"/>
              </a:spcAft>
              <a:buNone/>
            </a:pPr>
            <a:r>
              <a:rPr b="1" lang="en-US" sz="1800">
                <a:solidFill>
                  <a:schemeClr val="lt1"/>
                </a:solidFill>
                <a:latin typeface="Courier New"/>
                <a:ea typeface="Courier New"/>
                <a:cs typeface="Courier New"/>
                <a:sym typeface="Courier New"/>
              </a:rPr>
              <a:t>ListSize = ($ - list)</a:t>
            </a:r>
            <a:endParaRPr/>
          </a:p>
        </p:txBody>
      </p:sp>
      <p:graphicFrame>
        <p:nvGraphicFramePr>
          <p:cNvPr id="573" name="Google Shape;573;p49"/>
          <p:cNvGraphicFramePr/>
          <p:nvPr/>
        </p:nvGraphicFramePr>
        <p:xfrm>
          <a:off x="6553200" y="2971800"/>
          <a:ext cx="3000000" cy="3000000"/>
        </p:xfrm>
        <a:graphic>
          <a:graphicData uri="http://schemas.openxmlformats.org/drawingml/2006/table">
            <a:tbl>
              <a:tblPr bandRow="1">
                <a:noFill/>
                <a:tableStyleId>{21DEEBA6-A022-4E29-B3D9-F313C83BEC2C}</a:tableStyleId>
              </a:tblPr>
              <a:tblGrid>
                <a:gridCol w="1104900"/>
                <a:gridCol w="1104900"/>
              </a:tblGrid>
              <a:tr h="370850">
                <a:tc>
                  <a:txBody>
                    <a:bodyPr/>
                    <a:lstStyle/>
                    <a:p>
                      <a:pPr indent="0" lvl="0" marL="0" marR="0" rtl="0" algn="r">
                        <a:spcBef>
                          <a:spcPts val="0"/>
                        </a:spcBef>
                        <a:spcAft>
                          <a:spcPts val="0"/>
                        </a:spcAft>
                        <a:buNone/>
                      </a:pPr>
                      <a:r>
                        <a:rPr lang="en-US" sz="1800">
                          <a:solidFill>
                            <a:schemeClr val="lt1"/>
                          </a:solidFill>
                        </a:rPr>
                        <a:t>0000</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10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r">
                        <a:spcBef>
                          <a:spcPts val="0"/>
                        </a:spcBef>
                        <a:spcAft>
                          <a:spcPts val="0"/>
                        </a:spcAft>
                        <a:buNone/>
                      </a:pPr>
                      <a:r>
                        <a:rPr lang="en-US" sz="1800">
                          <a:solidFill>
                            <a:schemeClr val="lt1"/>
                          </a:solidFill>
                        </a:rPr>
                        <a:t>0001</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20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r">
                        <a:spcBef>
                          <a:spcPts val="0"/>
                        </a:spcBef>
                        <a:spcAft>
                          <a:spcPts val="0"/>
                        </a:spcAft>
                        <a:buNone/>
                      </a:pPr>
                      <a:r>
                        <a:rPr lang="en-US" sz="1800">
                          <a:solidFill>
                            <a:schemeClr val="lt1"/>
                          </a:solidFill>
                        </a:rPr>
                        <a:t>0002</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30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r">
                        <a:spcBef>
                          <a:spcPts val="0"/>
                        </a:spcBef>
                        <a:spcAft>
                          <a:spcPts val="0"/>
                        </a:spcAft>
                        <a:buNone/>
                      </a:pPr>
                      <a:r>
                        <a:rPr lang="en-US" sz="1800">
                          <a:solidFill>
                            <a:schemeClr val="lt1"/>
                          </a:solidFill>
                        </a:rPr>
                        <a:t>0003</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40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r">
                        <a:spcBef>
                          <a:spcPts val="0"/>
                        </a:spcBef>
                        <a:spcAft>
                          <a:spcPts val="0"/>
                        </a:spcAft>
                        <a:buNone/>
                      </a:pPr>
                      <a:r>
                        <a:rPr lang="en-US" sz="1800">
                          <a:solidFill>
                            <a:schemeClr val="lt1"/>
                          </a:solidFill>
                        </a:rPr>
                        <a:t>0004</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574" name="Google Shape;574;p49"/>
          <p:cNvSpPr txBox="1"/>
          <p:nvPr/>
        </p:nvSpPr>
        <p:spPr>
          <a:xfrm>
            <a:off x="5888537" y="2937302"/>
            <a:ext cx="1176925"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100">
                <a:solidFill>
                  <a:schemeClr val="lt1"/>
                </a:solidFill>
                <a:latin typeface="Courier New"/>
                <a:ea typeface="Courier New"/>
                <a:cs typeface="Courier New"/>
                <a:sym typeface="Courier New"/>
              </a:rPr>
              <a:t>list</a:t>
            </a:r>
            <a:r>
              <a:rPr lang="en-US" sz="2100">
                <a:solidFill>
                  <a:schemeClr val="lt1"/>
                </a:solidFill>
                <a:latin typeface="Arial"/>
                <a:ea typeface="Arial"/>
                <a:cs typeface="Arial"/>
                <a:sym typeface="Arial"/>
              </a:rPr>
              <a:t> →</a:t>
            </a:r>
            <a:endParaRPr sz="2100">
              <a:solidFill>
                <a:schemeClr val="lt1"/>
              </a:solidFill>
              <a:latin typeface="Arial"/>
              <a:ea typeface="Arial"/>
              <a:cs typeface="Arial"/>
              <a:sym typeface="Arial"/>
            </a:endParaRPr>
          </a:p>
        </p:txBody>
      </p:sp>
      <p:sp>
        <p:nvSpPr>
          <p:cNvPr id="575" name="Google Shape;575;p49"/>
          <p:cNvSpPr txBox="1"/>
          <p:nvPr/>
        </p:nvSpPr>
        <p:spPr>
          <a:xfrm>
            <a:off x="6324600" y="4461302"/>
            <a:ext cx="691215" cy="41549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100">
                <a:solidFill>
                  <a:schemeClr val="lt1"/>
                </a:solidFill>
                <a:latin typeface="Courier New"/>
                <a:ea typeface="Courier New"/>
                <a:cs typeface="Courier New"/>
                <a:sym typeface="Courier New"/>
              </a:rPr>
              <a:t>$</a:t>
            </a:r>
            <a:r>
              <a:rPr lang="en-US" sz="2100">
                <a:solidFill>
                  <a:schemeClr val="lt1"/>
                </a:solidFill>
                <a:latin typeface="Arial"/>
                <a:ea typeface="Arial"/>
                <a:cs typeface="Arial"/>
                <a:sym typeface="Arial"/>
              </a:rPr>
              <a:t> →</a:t>
            </a:r>
            <a:endParaRPr sz="2100">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137" name="Google Shape;137;p5"/>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138" name="Google Shape;138;p5"/>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Integer Constants</a:t>
            </a:r>
            <a:endParaRPr/>
          </a:p>
        </p:txBody>
      </p:sp>
      <p:sp>
        <p:nvSpPr>
          <p:cNvPr id="139" name="Google Shape;139;p5"/>
          <p:cNvSpPr txBox="1"/>
          <p:nvPr>
            <p:ph idx="1" type="body"/>
          </p:nvPr>
        </p:nvSpPr>
        <p:spPr>
          <a:xfrm>
            <a:off x="1295400" y="1143000"/>
            <a:ext cx="6858000" cy="4495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Optional leading + or – sign</a:t>
            </a:r>
            <a:endParaRPr/>
          </a:p>
          <a:p>
            <a:pPr indent="-342900" lvl="0" marL="342900" rtl="0" algn="l">
              <a:spcBef>
                <a:spcPts val="480"/>
              </a:spcBef>
              <a:spcAft>
                <a:spcPts val="0"/>
              </a:spcAft>
              <a:buSzPts val="2400"/>
              <a:buFont typeface="Arial"/>
              <a:buChar char="•"/>
            </a:pPr>
            <a:r>
              <a:rPr lang="en-US"/>
              <a:t>binary, decimal, hexadecimal, or octal digits</a:t>
            </a:r>
            <a:endParaRPr/>
          </a:p>
          <a:p>
            <a:pPr indent="-342900" lvl="0" marL="342900" rtl="0" algn="l">
              <a:spcBef>
                <a:spcPts val="480"/>
              </a:spcBef>
              <a:spcAft>
                <a:spcPts val="0"/>
              </a:spcAft>
              <a:buSzPts val="2400"/>
              <a:buFont typeface="Arial"/>
              <a:buChar char="•"/>
            </a:pPr>
            <a:r>
              <a:rPr lang="en-US"/>
              <a:t>Common radix characters:</a:t>
            </a:r>
            <a:endParaRPr/>
          </a:p>
          <a:p>
            <a:pPr indent="-285750" lvl="1" marL="742950" rtl="0" algn="l">
              <a:spcBef>
                <a:spcPts val="440"/>
              </a:spcBef>
              <a:spcAft>
                <a:spcPts val="0"/>
              </a:spcAft>
              <a:buSzPts val="2200"/>
              <a:buFont typeface="Arial"/>
              <a:buChar char="•"/>
            </a:pPr>
            <a:r>
              <a:rPr lang="en-US"/>
              <a:t>h – hexadecimal</a:t>
            </a:r>
            <a:endParaRPr/>
          </a:p>
          <a:p>
            <a:pPr indent="-285750" lvl="1" marL="742950" rtl="0" algn="l">
              <a:spcBef>
                <a:spcPts val="440"/>
              </a:spcBef>
              <a:spcAft>
                <a:spcPts val="0"/>
              </a:spcAft>
              <a:buSzPts val="2200"/>
              <a:buFont typeface="Arial"/>
              <a:buChar char="•"/>
            </a:pPr>
            <a:r>
              <a:rPr lang="en-US"/>
              <a:t>d – decimal</a:t>
            </a:r>
            <a:endParaRPr/>
          </a:p>
          <a:p>
            <a:pPr indent="-285750" lvl="1" marL="742950" rtl="0" algn="l">
              <a:spcBef>
                <a:spcPts val="440"/>
              </a:spcBef>
              <a:spcAft>
                <a:spcPts val="0"/>
              </a:spcAft>
              <a:buSzPts val="2200"/>
              <a:buFont typeface="Arial"/>
              <a:buChar char="•"/>
            </a:pPr>
            <a:r>
              <a:rPr lang="en-US"/>
              <a:t>b – binary</a:t>
            </a:r>
            <a:endParaRPr/>
          </a:p>
          <a:p>
            <a:pPr indent="-285750" lvl="1" marL="742950" rtl="0" algn="l">
              <a:spcBef>
                <a:spcPts val="440"/>
              </a:spcBef>
              <a:spcAft>
                <a:spcPts val="0"/>
              </a:spcAft>
              <a:buSzPts val="2200"/>
              <a:buFont typeface="Arial"/>
              <a:buChar char="•"/>
            </a:pPr>
            <a:r>
              <a:rPr lang="en-US"/>
              <a:t>r – encoded real</a:t>
            </a:r>
            <a:endParaRPr/>
          </a:p>
          <a:p>
            <a:pPr indent="-285750" lvl="1" marL="742950" rtl="0" algn="l">
              <a:spcBef>
                <a:spcPts val="440"/>
              </a:spcBef>
              <a:spcAft>
                <a:spcPts val="0"/>
              </a:spcAft>
              <a:buSzPts val="2200"/>
              <a:buFont typeface="Arial"/>
              <a:buNone/>
            </a:pPr>
            <a:r>
              <a:t/>
            </a:r>
            <a:endParaRPr/>
          </a:p>
          <a:p>
            <a:pPr indent="-342900" lvl="0" marL="342900" rtl="0" algn="l">
              <a:spcBef>
                <a:spcPts val="480"/>
              </a:spcBef>
              <a:spcAft>
                <a:spcPts val="0"/>
              </a:spcAft>
              <a:buSzPts val="2400"/>
              <a:buFont typeface="Arial"/>
              <a:buNone/>
            </a:pPr>
            <a:r>
              <a:rPr lang="en-US"/>
              <a:t>Examples: 30d, 6Ah, 42, 1101b</a:t>
            </a:r>
            <a:endParaRPr/>
          </a:p>
          <a:p>
            <a:pPr indent="-342900" lvl="0" marL="342900" rtl="0" algn="l">
              <a:spcBef>
                <a:spcPts val="480"/>
              </a:spcBef>
              <a:spcAft>
                <a:spcPts val="0"/>
              </a:spcAft>
              <a:buSzPts val="2400"/>
              <a:buFont typeface="Arial"/>
              <a:buNone/>
            </a:pPr>
            <a:r>
              <a:rPr lang="en-US"/>
              <a:t>Hexadecimal beginning with letter: 0A5h</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50"/>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581" name="Google Shape;581;p50"/>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582" name="Google Shape;582;p50"/>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Calculating the Size of a Word Array</a:t>
            </a:r>
            <a:endParaRPr/>
          </a:p>
        </p:txBody>
      </p:sp>
      <p:sp>
        <p:nvSpPr>
          <p:cNvPr id="583" name="Google Shape;583;p50"/>
          <p:cNvSpPr txBox="1"/>
          <p:nvPr>
            <p:ph idx="1" type="body"/>
          </p:nvPr>
        </p:nvSpPr>
        <p:spPr>
          <a:xfrm>
            <a:off x="685800" y="1600200"/>
            <a:ext cx="7772400" cy="83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None/>
            </a:pPr>
            <a:r>
              <a:rPr lang="en-US"/>
              <a:t>Divide total number of bytes by 2 (the size of a word)</a:t>
            </a:r>
            <a:endParaRPr/>
          </a:p>
        </p:txBody>
      </p:sp>
      <p:sp>
        <p:nvSpPr>
          <p:cNvPr id="584" name="Google Shape;584;p50"/>
          <p:cNvSpPr txBox="1"/>
          <p:nvPr/>
        </p:nvSpPr>
        <p:spPr>
          <a:xfrm>
            <a:off x="990600" y="2895600"/>
            <a:ext cx="4724400" cy="914400"/>
          </a:xfrm>
          <a:prstGeom prst="rect">
            <a:avLst/>
          </a:prstGeom>
          <a:noFill/>
          <a:ln cap="flat" cmpd="sng" w="9525">
            <a:solidFill>
              <a:schemeClr val="lt1"/>
            </a:solidFill>
            <a:prstDash val="solid"/>
            <a:miter lim="800000"/>
            <a:headEnd len="sm" w="sm" type="none"/>
            <a:tailEnd len="sm" w="sm" type="none"/>
          </a:ln>
        </p:spPr>
        <p:txBody>
          <a:bodyPr anchorCtr="0" anchor="t" bIns="228600" lIns="91425" spcFirstLastPara="1" rIns="91425" wrap="square" tIns="228600">
            <a:noAutofit/>
          </a:bodyPr>
          <a:lstStyle/>
          <a:p>
            <a:pPr indent="0" lvl="0" marL="0" marR="0" rtl="0" algn="l">
              <a:lnSpc>
                <a:spcPct val="60000"/>
              </a:lnSpc>
              <a:spcBef>
                <a:spcPts val="0"/>
              </a:spcBef>
              <a:spcAft>
                <a:spcPts val="0"/>
              </a:spcAft>
              <a:buNone/>
            </a:pPr>
            <a:r>
              <a:rPr b="1" lang="en-US" sz="1800">
                <a:solidFill>
                  <a:schemeClr val="lt1"/>
                </a:solidFill>
                <a:latin typeface="Courier New"/>
                <a:ea typeface="Courier New"/>
                <a:cs typeface="Courier New"/>
                <a:sym typeface="Courier New"/>
              </a:rPr>
              <a:t>list WORD 1000h,2000h,3000h,4000h</a:t>
            </a:r>
            <a:endParaRPr/>
          </a:p>
          <a:p>
            <a:pPr indent="0" lvl="0" marL="0" marR="0" rtl="0" algn="l">
              <a:lnSpc>
                <a:spcPct val="60000"/>
              </a:lnSpc>
              <a:spcBef>
                <a:spcPts val="900"/>
              </a:spcBef>
              <a:spcAft>
                <a:spcPts val="0"/>
              </a:spcAft>
              <a:buNone/>
            </a:pPr>
            <a:r>
              <a:rPr b="1" lang="en-US" sz="1800">
                <a:solidFill>
                  <a:schemeClr val="lt1"/>
                </a:solidFill>
                <a:latin typeface="Courier New"/>
                <a:ea typeface="Courier New"/>
                <a:cs typeface="Courier New"/>
                <a:sym typeface="Courier New"/>
              </a:rPr>
              <a:t>ListSize = ($ - list) / 2</a:t>
            </a:r>
            <a:endParaRPr/>
          </a:p>
        </p:txBody>
      </p:sp>
      <p:graphicFrame>
        <p:nvGraphicFramePr>
          <p:cNvPr id="585" name="Google Shape;585;p50"/>
          <p:cNvGraphicFramePr/>
          <p:nvPr/>
        </p:nvGraphicFramePr>
        <p:xfrm>
          <a:off x="6441607" y="2320498"/>
          <a:ext cx="3000000" cy="3000000"/>
        </p:xfrm>
        <a:graphic>
          <a:graphicData uri="http://schemas.openxmlformats.org/drawingml/2006/table">
            <a:tbl>
              <a:tblPr bandRow="1">
                <a:noFill/>
                <a:tableStyleId>{21DEEBA6-A022-4E29-B3D9-F313C83BEC2C}</a:tableStyleId>
              </a:tblPr>
              <a:tblGrid>
                <a:gridCol w="1104900"/>
                <a:gridCol w="1104900"/>
              </a:tblGrid>
              <a:tr h="370850">
                <a:tc>
                  <a:txBody>
                    <a:bodyPr/>
                    <a:lstStyle/>
                    <a:p>
                      <a:pPr indent="0" lvl="0" marL="0" marR="0" rtl="0" algn="r">
                        <a:spcBef>
                          <a:spcPts val="0"/>
                        </a:spcBef>
                        <a:spcAft>
                          <a:spcPts val="0"/>
                        </a:spcAft>
                        <a:buNone/>
                      </a:pPr>
                      <a:r>
                        <a:rPr lang="en-US" sz="1800">
                          <a:solidFill>
                            <a:schemeClr val="lt1"/>
                          </a:solidFill>
                        </a:rPr>
                        <a:t>0000</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r">
                        <a:spcBef>
                          <a:spcPts val="0"/>
                        </a:spcBef>
                        <a:spcAft>
                          <a:spcPts val="0"/>
                        </a:spcAft>
                        <a:buNone/>
                      </a:pPr>
                      <a:r>
                        <a:rPr lang="en-US" sz="1800">
                          <a:solidFill>
                            <a:schemeClr val="lt1"/>
                          </a:solidFill>
                        </a:rPr>
                        <a:t>0001</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10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r">
                        <a:spcBef>
                          <a:spcPts val="0"/>
                        </a:spcBef>
                        <a:spcAft>
                          <a:spcPts val="0"/>
                        </a:spcAft>
                        <a:buNone/>
                      </a:pPr>
                      <a:r>
                        <a:rPr lang="en-US" sz="1800">
                          <a:solidFill>
                            <a:schemeClr val="lt1"/>
                          </a:solidFill>
                        </a:rPr>
                        <a:t>0002</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r">
                        <a:spcBef>
                          <a:spcPts val="0"/>
                        </a:spcBef>
                        <a:spcAft>
                          <a:spcPts val="0"/>
                        </a:spcAft>
                        <a:buNone/>
                      </a:pPr>
                      <a:r>
                        <a:rPr lang="en-US" sz="1800">
                          <a:solidFill>
                            <a:schemeClr val="lt1"/>
                          </a:solidFill>
                        </a:rPr>
                        <a:t>0003</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20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r">
                        <a:spcBef>
                          <a:spcPts val="0"/>
                        </a:spcBef>
                        <a:spcAft>
                          <a:spcPts val="0"/>
                        </a:spcAft>
                        <a:buNone/>
                      </a:pPr>
                      <a:r>
                        <a:rPr lang="en-US" sz="1800">
                          <a:solidFill>
                            <a:schemeClr val="lt1"/>
                          </a:solidFill>
                        </a:rPr>
                        <a:t>0004</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r">
                        <a:spcBef>
                          <a:spcPts val="0"/>
                        </a:spcBef>
                        <a:spcAft>
                          <a:spcPts val="0"/>
                        </a:spcAft>
                        <a:buNone/>
                      </a:pPr>
                      <a:r>
                        <a:rPr lang="en-US" sz="1800">
                          <a:solidFill>
                            <a:schemeClr val="lt1"/>
                          </a:solidFill>
                        </a:rPr>
                        <a:t>0005</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30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r">
                        <a:spcBef>
                          <a:spcPts val="0"/>
                        </a:spcBef>
                        <a:spcAft>
                          <a:spcPts val="0"/>
                        </a:spcAft>
                        <a:buNone/>
                      </a:pPr>
                      <a:r>
                        <a:rPr lang="en-US" sz="1800">
                          <a:solidFill>
                            <a:schemeClr val="lt1"/>
                          </a:solidFill>
                        </a:rPr>
                        <a:t>0006</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r">
                        <a:spcBef>
                          <a:spcPts val="0"/>
                        </a:spcBef>
                        <a:spcAft>
                          <a:spcPts val="0"/>
                        </a:spcAft>
                        <a:buNone/>
                      </a:pPr>
                      <a:r>
                        <a:rPr lang="en-US" sz="1800">
                          <a:solidFill>
                            <a:schemeClr val="lt1"/>
                          </a:solidFill>
                        </a:rPr>
                        <a:t>0007</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40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r">
                        <a:spcBef>
                          <a:spcPts val="0"/>
                        </a:spcBef>
                        <a:spcAft>
                          <a:spcPts val="0"/>
                        </a:spcAft>
                        <a:buNone/>
                      </a:pPr>
                      <a:r>
                        <a:rPr lang="en-US" sz="1800">
                          <a:solidFill>
                            <a:schemeClr val="lt1"/>
                          </a:solidFill>
                        </a:rPr>
                        <a:t>0008</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586" name="Google Shape;586;p50"/>
          <p:cNvSpPr txBox="1"/>
          <p:nvPr/>
        </p:nvSpPr>
        <p:spPr>
          <a:xfrm>
            <a:off x="5776944" y="2286000"/>
            <a:ext cx="1176925"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100">
                <a:solidFill>
                  <a:schemeClr val="lt1"/>
                </a:solidFill>
                <a:latin typeface="Courier New"/>
                <a:ea typeface="Courier New"/>
                <a:cs typeface="Courier New"/>
                <a:sym typeface="Courier New"/>
              </a:rPr>
              <a:t>list</a:t>
            </a:r>
            <a:r>
              <a:rPr lang="en-US" sz="2100">
                <a:solidFill>
                  <a:schemeClr val="lt1"/>
                </a:solidFill>
                <a:latin typeface="Arial"/>
                <a:ea typeface="Arial"/>
                <a:cs typeface="Arial"/>
                <a:sym typeface="Arial"/>
              </a:rPr>
              <a:t> →</a:t>
            </a:r>
            <a:endParaRPr sz="2100">
              <a:solidFill>
                <a:schemeClr val="lt1"/>
              </a:solidFill>
              <a:latin typeface="Arial"/>
              <a:ea typeface="Arial"/>
              <a:cs typeface="Arial"/>
              <a:sym typeface="Arial"/>
            </a:endParaRPr>
          </a:p>
        </p:txBody>
      </p:sp>
      <p:sp>
        <p:nvSpPr>
          <p:cNvPr id="587" name="Google Shape;587;p50"/>
          <p:cNvSpPr txBox="1"/>
          <p:nvPr/>
        </p:nvSpPr>
        <p:spPr>
          <a:xfrm>
            <a:off x="6213006" y="5302332"/>
            <a:ext cx="691215" cy="41549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100">
                <a:solidFill>
                  <a:schemeClr val="lt1"/>
                </a:solidFill>
                <a:latin typeface="Courier New"/>
                <a:ea typeface="Courier New"/>
                <a:cs typeface="Courier New"/>
                <a:sym typeface="Courier New"/>
              </a:rPr>
              <a:t>$</a:t>
            </a:r>
            <a:r>
              <a:rPr lang="en-US" sz="2100">
                <a:solidFill>
                  <a:schemeClr val="lt1"/>
                </a:solidFill>
                <a:latin typeface="Arial"/>
                <a:ea typeface="Arial"/>
                <a:cs typeface="Arial"/>
                <a:sym typeface="Arial"/>
              </a:rPr>
              <a:t> →</a:t>
            </a:r>
            <a:endParaRPr sz="2100">
              <a:solidFill>
                <a:schemeClr val="lt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51"/>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593" name="Google Shape;593;p51"/>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594" name="Google Shape;594;p51"/>
          <p:cNvSpPr txBox="1"/>
          <p:nvPr>
            <p:ph type="title"/>
          </p:nvPr>
        </p:nvSpPr>
        <p:spPr>
          <a:xfrm>
            <a:off x="533400" y="228600"/>
            <a:ext cx="8153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Calculating the Size of a Doubleword Array</a:t>
            </a:r>
            <a:endParaRPr/>
          </a:p>
        </p:txBody>
      </p:sp>
      <p:sp>
        <p:nvSpPr>
          <p:cNvPr id="595" name="Google Shape;595;p51"/>
          <p:cNvSpPr txBox="1"/>
          <p:nvPr>
            <p:ph idx="1" type="body"/>
          </p:nvPr>
        </p:nvSpPr>
        <p:spPr>
          <a:xfrm>
            <a:off x="762000" y="1524000"/>
            <a:ext cx="7772400" cy="99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Font typeface="Arial"/>
              <a:buNone/>
            </a:pPr>
            <a:r>
              <a:rPr lang="en-US"/>
              <a:t>Divide total number of bytes by 4 (the size of a doubleword)</a:t>
            </a:r>
            <a:endParaRPr/>
          </a:p>
        </p:txBody>
      </p:sp>
      <p:sp>
        <p:nvSpPr>
          <p:cNvPr id="596" name="Google Shape;596;p51"/>
          <p:cNvSpPr txBox="1"/>
          <p:nvPr/>
        </p:nvSpPr>
        <p:spPr>
          <a:xfrm>
            <a:off x="914400" y="2895600"/>
            <a:ext cx="5181600" cy="914400"/>
          </a:xfrm>
          <a:prstGeom prst="rect">
            <a:avLst/>
          </a:prstGeom>
          <a:noFill/>
          <a:ln cap="flat" cmpd="sng" w="9525">
            <a:solidFill>
              <a:schemeClr val="lt1"/>
            </a:solidFill>
            <a:prstDash val="solid"/>
            <a:miter lim="800000"/>
            <a:headEnd len="sm" w="sm" type="none"/>
            <a:tailEnd len="sm" w="sm" type="none"/>
          </a:ln>
        </p:spPr>
        <p:txBody>
          <a:bodyPr anchorCtr="0" anchor="t" bIns="228600" lIns="91425" spcFirstLastPara="1" rIns="91425" wrap="square" tIns="228600">
            <a:noAutofit/>
          </a:bodyPr>
          <a:lstStyle/>
          <a:p>
            <a:pPr indent="0" lvl="0" marL="0" marR="0" rtl="0" algn="l">
              <a:lnSpc>
                <a:spcPct val="60000"/>
              </a:lnSpc>
              <a:spcBef>
                <a:spcPts val="0"/>
              </a:spcBef>
              <a:spcAft>
                <a:spcPts val="0"/>
              </a:spcAft>
              <a:buNone/>
            </a:pPr>
            <a:r>
              <a:rPr b="1" lang="en-US" sz="1800">
                <a:solidFill>
                  <a:schemeClr val="lt1"/>
                </a:solidFill>
                <a:latin typeface="Courier New"/>
                <a:ea typeface="Courier New"/>
                <a:cs typeface="Courier New"/>
                <a:sym typeface="Courier New"/>
              </a:rPr>
              <a:t>list DWORD 1,2,3,4</a:t>
            </a:r>
            <a:endParaRPr/>
          </a:p>
          <a:p>
            <a:pPr indent="0" lvl="0" marL="0" marR="0" rtl="0" algn="l">
              <a:lnSpc>
                <a:spcPct val="60000"/>
              </a:lnSpc>
              <a:spcBef>
                <a:spcPts val="900"/>
              </a:spcBef>
              <a:spcAft>
                <a:spcPts val="0"/>
              </a:spcAft>
              <a:buNone/>
            </a:pPr>
            <a:r>
              <a:rPr b="1" lang="en-US" sz="1800">
                <a:solidFill>
                  <a:schemeClr val="lt1"/>
                </a:solidFill>
                <a:latin typeface="Courier New"/>
                <a:ea typeface="Courier New"/>
                <a:cs typeface="Courier New"/>
                <a:sym typeface="Courier New"/>
              </a:rPr>
              <a:t>ListSize = ($ - list) / 4</a:t>
            </a:r>
            <a:endParaRPr/>
          </a:p>
        </p:txBody>
      </p:sp>
      <p:graphicFrame>
        <p:nvGraphicFramePr>
          <p:cNvPr id="597" name="Google Shape;597;p51"/>
          <p:cNvGraphicFramePr/>
          <p:nvPr/>
        </p:nvGraphicFramePr>
        <p:xfrm>
          <a:off x="6441607" y="2015698"/>
          <a:ext cx="3000000" cy="3000000"/>
        </p:xfrm>
        <a:graphic>
          <a:graphicData uri="http://schemas.openxmlformats.org/drawingml/2006/table">
            <a:tbl>
              <a:tblPr bandRow="1">
                <a:noFill/>
                <a:tableStyleId>{21DEEBA6-A022-4E29-B3D9-F313C83BEC2C}</a:tableStyleId>
              </a:tblPr>
              <a:tblGrid>
                <a:gridCol w="1104900"/>
                <a:gridCol w="1104900"/>
              </a:tblGrid>
              <a:tr h="370850">
                <a:tc>
                  <a:txBody>
                    <a:bodyPr/>
                    <a:lstStyle/>
                    <a:p>
                      <a:pPr indent="0" lvl="0" marL="0" marR="0" rtl="0" algn="r">
                        <a:spcBef>
                          <a:spcPts val="0"/>
                        </a:spcBef>
                        <a:spcAft>
                          <a:spcPts val="0"/>
                        </a:spcAft>
                        <a:buNone/>
                      </a:pPr>
                      <a:r>
                        <a:rPr lang="en-US" sz="1800">
                          <a:solidFill>
                            <a:schemeClr val="lt1"/>
                          </a:solidFill>
                        </a:rPr>
                        <a:t>0000</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01</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r">
                        <a:spcBef>
                          <a:spcPts val="0"/>
                        </a:spcBef>
                        <a:spcAft>
                          <a:spcPts val="0"/>
                        </a:spcAft>
                        <a:buNone/>
                      </a:pPr>
                      <a:r>
                        <a:rPr lang="en-US" sz="1800">
                          <a:solidFill>
                            <a:schemeClr val="lt1"/>
                          </a:solidFill>
                        </a:rPr>
                        <a:t>0001</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r">
                        <a:spcBef>
                          <a:spcPts val="0"/>
                        </a:spcBef>
                        <a:spcAft>
                          <a:spcPts val="0"/>
                        </a:spcAft>
                        <a:buNone/>
                      </a:pPr>
                      <a:r>
                        <a:rPr lang="en-US" sz="1800">
                          <a:solidFill>
                            <a:schemeClr val="lt1"/>
                          </a:solidFill>
                        </a:rPr>
                        <a:t>0002</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r">
                        <a:spcBef>
                          <a:spcPts val="0"/>
                        </a:spcBef>
                        <a:spcAft>
                          <a:spcPts val="0"/>
                        </a:spcAft>
                        <a:buNone/>
                      </a:pPr>
                      <a:r>
                        <a:rPr lang="en-US" sz="1800">
                          <a:solidFill>
                            <a:schemeClr val="lt1"/>
                          </a:solidFill>
                        </a:rPr>
                        <a:t>0003</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r">
                        <a:spcBef>
                          <a:spcPts val="0"/>
                        </a:spcBef>
                        <a:spcAft>
                          <a:spcPts val="0"/>
                        </a:spcAft>
                        <a:buNone/>
                      </a:pPr>
                      <a:r>
                        <a:rPr lang="en-US" sz="1800">
                          <a:solidFill>
                            <a:schemeClr val="lt1"/>
                          </a:solidFill>
                        </a:rPr>
                        <a:t>0004</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02</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r">
                        <a:spcBef>
                          <a:spcPts val="0"/>
                        </a:spcBef>
                        <a:spcAft>
                          <a:spcPts val="0"/>
                        </a:spcAft>
                        <a:buNone/>
                      </a:pPr>
                      <a:r>
                        <a:rPr lang="en-US" sz="1800">
                          <a:solidFill>
                            <a:schemeClr val="lt1"/>
                          </a:solidFill>
                        </a:rPr>
                        <a:t>0005</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r">
                        <a:spcBef>
                          <a:spcPts val="0"/>
                        </a:spcBef>
                        <a:spcAft>
                          <a:spcPts val="0"/>
                        </a:spcAft>
                        <a:buNone/>
                      </a:pPr>
                      <a:r>
                        <a:rPr lang="en-US" sz="1800">
                          <a:solidFill>
                            <a:schemeClr val="lt1"/>
                          </a:solidFill>
                        </a:rPr>
                        <a:t>0006</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r">
                        <a:spcBef>
                          <a:spcPts val="0"/>
                        </a:spcBef>
                        <a:spcAft>
                          <a:spcPts val="0"/>
                        </a:spcAft>
                        <a:buNone/>
                      </a:pPr>
                      <a:r>
                        <a:rPr lang="en-US" sz="1800">
                          <a:solidFill>
                            <a:schemeClr val="lt1"/>
                          </a:solidFill>
                        </a:rPr>
                        <a:t>0007</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r">
                        <a:spcBef>
                          <a:spcPts val="0"/>
                        </a:spcBef>
                        <a:spcAft>
                          <a:spcPts val="0"/>
                        </a:spcAft>
                        <a:buNone/>
                      </a:pPr>
                      <a:r>
                        <a:rPr lang="en-US" sz="1800">
                          <a:solidFill>
                            <a:schemeClr val="lt1"/>
                          </a:solidFill>
                        </a:rPr>
                        <a:t>…</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r">
                        <a:spcBef>
                          <a:spcPts val="0"/>
                        </a:spcBef>
                        <a:spcAft>
                          <a:spcPts val="0"/>
                        </a:spcAft>
                        <a:buNone/>
                      </a:pPr>
                      <a:r>
                        <a:rPr lang="en-US" sz="1800">
                          <a:solidFill>
                            <a:schemeClr val="lt1"/>
                          </a:solidFill>
                        </a:rPr>
                        <a:t>000F</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r">
                        <a:spcBef>
                          <a:spcPts val="0"/>
                        </a:spcBef>
                        <a:spcAft>
                          <a:spcPts val="0"/>
                        </a:spcAft>
                        <a:buNone/>
                      </a:pPr>
                      <a:r>
                        <a:rPr lang="en-US" sz="1800">
                          <a:solidFill>
                            <a:schemeClr val="lt1"/>
                          </a:solidFill>
                        </a:rPr>
                        <a:t>0010</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598" name="Google Shape;598;p51"/>
          <p:cNvSpPr txBox="1"/>
          <p:nvPr/>
        </p:nvSpPr>
        <p:spPr>
          <a:xfrm>
            <a:off x="5776944" y="1981200"/>
            <a:ext cx="1176925"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100">
                <a:solidFill>
                  <a:schemeClr val="lt1"/>
                </a:solidFill>
                <a:latin typeface="Courier New"/>
                <a:ea typeface="Courier New"/>
                <a:cs typeface="Courier New"/>
                <a:sym typeface="Courier New"/>
              </a:rPr>
              <a:t>list</a:t>
            </a:r>
            <a:r>
              <a:rPr lang="en-US" sz="2100">
                <a:solidFill>
                  <a:schemeClr val="lt1"/>
                </a:solidFill>
                <a:latin typeface="Arial"/>
                <a:ea typeface="Arial"/>
                <a:cs typeface="Arial"/>
                <a:sym typeface="Arial"/>
              </a:rPr>
              <a:t> →</a:t>
            </a:r>
            <a:endParaRPr sz="2100">
              <a:solidFill>
                <a:schemeClr val="lt1"/>
              </a:solidFill>
              <a:latin typeface="Arial"/>
              <a:ea typeface="Arial"/>
              <a:cs typeface="Arial"/>
              <a:sym typeface="Arial"/>
            </a:endParaRPr>
          </a:p>
        </p:txBody>
      </p:sp>
      <p:sp>
        <p:nvSpPr>
          <p:cNvPr id="599" name="Google Shape;599;p51"/>
          <p:cNvSpPr txBox="1"/>
          <p:nvPr/>
        </p:nvSpPr>
        <p:spPr>
          <a:xfrm>
            <a:off x="6242985" y="5715000"/>
            <a:ext cx="691215" cy="41549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100">
                <a:solidFill>
                  <a:schemeClr val="lt1"/>
                </a:solidFill>
                <a:latin typeface="Courier New"/>
                <a:ea typeface="Courier New"/>
                <a:cs typeface="Courier New"/>
                <a:sym typeface="Courier New"/>
              </a:rPr>
              <a:t>$</a:t>
            </a:r>
            <a:r>
              <a:rPr lang="en-US" sz="2100">
                <a:solidFill>
                  <a:schemeClr val="lt1"/>
                </a:solidFill>
                <a:latin typeface="Arial"/>
                <a:ea typeface="Arial"/>
                <a:cs typeface="Arial"/>
                <a:sym typeface="Arial"/>
              </a:rPr>
              <a:t> →</a:t>
            </a:r>
            <a:endParaRPr sz="2100">
              <a:solidFill>
                <a:schemeClr val="lt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52"/>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605" name="Google Shape;605;p52"/>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606" name="Google Shape;606;p52"/>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EQU Directive</a:t>
            </a:r>
            <a:endParaRPr/>
          </a:p>
        </p:txBody>
      </p:sp>
      <p:sp>
        <p:nvSpPr>
          <p:cNvPr id="607" name="Google Shape;607;p52"/>
          <p:cNvSpPr txBox="1"/>
          <p:nvPr>
            <p:ph idx="1" type="body"/>
          </p:nvPr>
        </p:nvSpPr>
        <p:spPr>
          <a:xfrm>
            <a:off x="685800" y="1447800"/>
            <a:ext cx="7772400" cy="990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Font typeface="Arial"/>
              <a:buChar char="•"/>
            </a:pPr>
            <a:r>
              <a:rPr lang="en-US"/>
              <a:t>Define a symbol as either an integer or text expression.</a:t>
            </a:r>
            <a:endParaRPr/>
          </a:p>
          <a:p>
            <a:pPr indent="-342900" lvl="0" marL="342900" rtl="0" algn="l">
              <a:lnSpc>
                <a:spcPct val="90000"/>
              </a:lnSpc>
              <a:spcBef>
                <a:spcPts val="480"/>
              </a:spcBef>
              <a:spcAft>
                <a:spcPts val="0"/>
              </a:spcAft>
              <a:buSzPts val="2400"/>
              <a:buFont typeface="Arial"/>
              <a:buChar char="•"/>
            </a:pPr>
            <a:r>
              <a:rPr lang="en-US"/>
              <a:t>Cannot be redefined</a:t>
            </a:r>
            <a:endParaRPr/>
          </a:p>
        </p:txBody>
      </p:sp>
      <p:sp>
        <p:nvSpPr>
          <p:cNvPr id="608" name="Google Shape;608;p52"/>
          <p:cNvSpPr txBox="1"/>
          <p:nvPr/>
        </p:nvSpPr>
        <p:spPr>
          <a:xfrm>
            <a:off x="1066800" y="2971800"/>
            <a:ext cx="7010400" cy="1828800"/>
          </a:xfrm>
          <a:prstGeom prst="rect">
            <a:avLst/>
          </a:prstGeom>
          <a:noFill/>
          <a:ln cap="flat" cmpd="sng" w="9525">
            <a:solidFill>
              <a:schemeClr val="lt1"/>
            </a:solidFill>
            <a:prstDash val="solid"/>
            <a:miter lim="800000"/>
            <a:headEnd len="sm" w="sm" type="none"/>
            <a:tailEnd len="sm" w="sm" type="none"/>
          </a:ln>
        </p:spPr>
        <p:txBody>
          <a:bodyPr anchorCtr="0" anchor="t" bIns="228600" lIns="91425" spcFirstLastPara="1" rIns="91425" wrap="square" tIns="228600">
            <a:noAutofit/>
          </a:bodyPr>
          <a:lstStyle/>
          <a:p>
            <a:pPr indent="0" lvl="0" marL="0" marR="0" rtl="0" algn="l">
              <a:lnSpc>
                <a:spcPct val="80000"/>
              </a:lnSpc>
              <a:spcBef>
                <a:spcPts val="0"/>
              </a:spcBef>
              <a:spcAft>
                <a:spcPts val="0"/>
              </a:spcAft>
              <a:buNone/>
            </a:pPr>
            <a:r>
              <a:rPr b="1" lang="en-US" sz="1800">
                <a:solidFill>
                  <a:schemeClr val="lt1"/>
                </a:solidFill>
                <a:latin typeface="Courier New"/>
                <a:ea typeface="Courier New"/>
                <a:cs typeface="Courier New"/>
                <a:sym typeface="Courier New"/>
              </a:rPr>
              <a:t>PI EQU &lt;3.1416&gt;</a:t>
            </a:r>
            <a:endParaRPr/>
          </a:p>
          <a:p>
            <a:pPr indent="0" lvl="0" marL="0" marR="0" rtl="0" algn="l">
              <a:lnSpc>
                <a:spcPct val="80000"/>
              </a:lnSpc>
              <a:spcBef>
                <a:spcPts val="900"/>
              </a:spcBef>
              <a:spcAft>
                <a:spcPts val="0"/>
              </a:spcAft>
              <a:buNone/>
            </a:pPr>
            <a:r>
              <a:rPr b="1" lang="en-US" sz="1800">
                <a:solidFill>
                  <a:schemeClr val="lt1"/>
                </a:solidFill>
                <a:latin typeface="Courier New"/>
                <a:ea typeface="Courier New"/>
                <a:cs typeface="Courier New"/>
                <a:sym typeface="Courier New"/>
              </a:rPr>
              <a:t>pressKey EQU &lt;"Press any key to continue...",0&gt;</a:t>
            </a:r>
            <a:endParaRPr/>
          </a:p>
          <a:p>
            <a:pPr indent="0" lvl="0" marL="0" marR="0" rtl="0" algn="l">
              <a:lnSpc>
                <a:spcPct val="80000"/>
              </a:lnSpc>
              <a:spcBef>
                <a:spcPts val="900"/>
              </a:spcBef>
              <a:spcAft>
                <a:spcPts val="0"/>
              </a:spcAft>
              <a:buNone/>
            </a:pPr>
            <a:r>
              <a:rPr b="1" lang="en-US" sz="1800">
                <a:solidFill>
                  <a:schemeClr val="lt1"/>
                </a:solidFill>
                <a:latin typeface="Courier New"/>
                <a:ea typeface="Courier New"/>
                <a:cs typeface="Courier New"/>
                <a:sym typeface="Courier New"/>
              </a:rPr>
              <a:t>.data</a:t>
            </a:r>
            <a:endParaRPr/>
          </a:p>
          <a:p>
            <a:pPr indent="0" lvl="0" marL="0" marR="0" rtl="0" algn="l">
              <a:lnSpc>
                <a:spcPct val="80000"/>
              </a:lnSpc>
              <a:spcBef>
                <a:spcPts val="900"/>
              </a:spcBef>
              <a:spcAft>
                <a:spcPts val="0"/>
              </a:spcAft>
              <a:buNone/>
            </a:pPr>
            <a:r>
              <a:rPr b="1" lang="en-US" sz="1800">
                <a:solidFill>
                  <a:schemeClr val="lt1"/>
                </a:solidFill>
                <a:latin typeface="Courier New"/>
                <a:ea typeface="Courier New"/>
                <a:cs typeface="Courier New"/>
                <a:sym typeface="Courier New"/>
              </a:rPr>
              <a:t>prompt BYTE pressKey</a:t>
            </a:r>
            <a:endParaRPr b="1" sz="1800">
              <a:solidFill>
                <a:schemeClr val="lt1"/>
              </a:solidFill>
              <a:latin typeface="Courier New"/>
              <a:ea typeface="Courier New"/>
              <a:cs typeface="Courier New"/>
              <a:sym typeface="Courier New"/>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53"/>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614" name="Google Shape;614;p53"/>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615" name="Google Shape;615;p53"/>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TEXTEQU Directive</a:t>
            </a:r>
            <a:endParaRPr/>
          </a:p>
        </p:txBody>
      </p:sp>
      <p:sp>
        <p:nvSpPr>
          <p:cNvPr id="616" name="Google Shape;616;p53"/>
          <p:cNvSpPr txBox="1"/>
          <p:nvPr>
            <p:ph idx="1" type="body"/>
          </p:nvPr>
        </p:nvSpPr>
        <p:spPr>
          <a:xfrm>
            <a:off x="685800" y="1143000"/>
            <a:ext cx="7772400" cy="990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000"/>
              <a:buFont typeface="Arial"/>
              <a:buChar char="•"/>
            </a:pPr>
            <a:r>
              <a:rPr lang="en-US" sz="2000"/>
              <a:t>Define a symbol as either an integer or text expression.</a:t>
            </a:r>
            <a:endParaRPr/>
          </a:p>
          <a:p>
            <a:pPr indent="-342900" lvl="0" marL="342900" rtl="0" algn="l">
              <a:lnSpc>
                <a:spcPct val="90000"/>
              </a:lnSpc>
              <a:spcBef>
                <a:spcPts val="400"/>
              </a:spcBef>
              <a:spcAft>
                <a:spcPts val="0"/>
              </a:spcAft>
              <a:buSzPts val="2000"/>
              <a:buFont typeface="Arial"/>
              <a:buChar char="•"/>
            </a:pPr>
            <a:r>
              <a:rPr lang="en-US" sz="2000"/>
              <a:t>Called a </a:t>
            </a:r>
            <a:r>
              <a:rPr lang="en-US" sz="2000">
                <a:solidFill>
                  <a:schemeClr val="lt2"/>
                </a:solidFill>
              </a:rPr>
              <a:t>text macro</a:t>
            </a:r>
            <a:endParaRPr/>
          </a:p>
          <a:p>
            <a:pPr indent="-342900" lvl="0" marL="342900" rtl="0" algn="l">
              <a:lnSpc>
                <a:spcPct val="90000"/>
              </a:lnSpc>
              <a:spcBef>
                <a:spcPts val="400"/>
              </a:spcBef>
              <a:spcAft>
                <a:spcPts val="0"/>
              </a:spcAft>
              <a:buSzPts val="2000"/>
              <a:buFont typeface="Arial"/>
              <a:buChar char="•"/>
            </a:pPr>
            <a:r>
              <a:rPr lang="en-US" sz="2000"/>
              <a:t>Can be redefined</a:t>
            </a:r>
            <a:endParaRPr/>
          </a:p>
        </p:txBody>
      </p:sp>
      <p:sp>
        <p:nvSpPr>
          <p:cNvPr id="617" name="Google Shape;617;p53"/>
          <p:cNvSpPr txBox="1"/>
          <p:nvPr/>
        </p:nvSpPr>
        <p:spPr>
          <a:xfrm>
            <a:off x="685800" y="2362200"/>
            <a:ext cx="8001000" cy="3276600"/>
          </a:xfrm>
          <a:prstGeom prst="rect">
            <a:avLst/>
          </a:prstGeom>
          <a:noFill/>
          <a:ln cap="flat" cmpd="sng" w="9525">
            <a:solidFill>
              <a:schemeClr val="lt1"/>
            </a:solidFill>
            <a:prstDash val="solid"/>
            <a:miter lim="800000"/>
            <a:headEnd len="sm" w="sm" type="none"/>
            <a:tailEnd len="sm" w="sm" type="none"/>
          </a:ln>
        </p:spPr>
        <p:txBody>
          <a:bodyPr anchorCtr="0" anchor="t" bIns="228600" lIns="91425" spcFirstLastPara="1" rIns="91425" wrap="square" tIns="228600">
            <a:noAutofit/>
          </a:bodyPr>
          <a:lstStyle/>
          <a:p>
            <a:pPr indent="0" lvl="0" marL="0" marR="0" rtl="0" algn="l">
              <a:lnSpc>
                <a:spcPct val="80000"/>
              </a:lnSpc>
              <a:spcBef>
                <a:spcPts val="0"/>
              </a:spcBef>
              <a:spcAft>
                <a:spcPts val="0"/>
              </a:spcAft>
              <a:buNone/>
            </a:pPr>
            <a:r>
              <a:rPr b="1" lang="en-US" sz="1600">
                <a:solidFill>
                  <a:schemeClr val="lt1"/>
                </a:solidFill>
                <a:latin typeface="Courier New"/>
                <a:ea typeface="Courier New"/>
                <a:cs typeface="Courier New"/>
                <a:sym typeface="Courier New"/>
              </a:rPr>
              <a:t>continueMsg TEXTEQU &lt;"Do you wish to continue (Y/N)?"&gt;</a:t>
            </a:r>
            <a:endParaRPr/>
          </a:p>
          <a:p>
            <a:pPr indent="0" lvl="0" marL="0" marR="0" rtl="0" algn="l">
              <a:lnSpc>
                <a:spcPct val="80000"/>
              </a:lnSpc>
              <a:spcBef>
                <a:spcPts val="800"/>
              </a:spcBef>
              <a:spcAft>
                <a:spcPts val="0"/>
              </a:spcAft>
              <a:buNone/>
            </a:pPr>
            <a:r>
              <a:rPr b="1" lang="en-US" sz="1600">
                <a:solidFill>
                  <a:schemeClr val="lt1"/>
                </a:solidFill>
                <a:latin typeface="Courier New"/>
                <a:ea typeface="Courier New"/>
                <a:cs typeface="Courier New"/>
                <a:sym typeface="Courier New"/>
              </a:rPr>
              <a:t>rowSize = 5</a:t>
            </a:r>
            <a:endParaRPr/>
          </a:p>
          <a:p>
            <a:pPr indent="0" lvl="0" marL="0" marR="0" rtl="0" algn="l">
              <a:lnSpc>
                <a:spcPct val="80000"/>
              </a:lnSpc>
              <a:spcBef>
                <a:spcPts val="800"/>
              </a:spcBef>
              <a:spcAft>
                <a:spcPts val="0"/>
              </a:spcAft>
              <a:buNone/>
            </a:pPr>
            <a:r>
              <a:rPr b="1" lang="en-US" sz="1600">
                <a:solidFill>
                  <a:schemeClr val="lt1"/>
                </a:solidFill>
                <a:latin typeface="Courier New"/>
                <a:ea typeface="Courier New"/>
                <a:cs typeface="Courier New"/>
                <a:sym typeface="Courier New"/>
              </a:rPr>
              <a:t>.data</a:t>
            </a:r>
            <a:endParaRPr/>
          </a:p>
          <a:p>
            <a:pPr indent="0" lvl="0" marL="0" marR="0" rtl="0" algn="l">
              <a:lnSpc>
                <a:spcPct val="80000"/>
              </a:lnSpc>
              <a:spcBef>
                <a:spcPts val="800"/>
              </a:spcBef>
              <a:spcAft>
                <a:spcPts val="0"/>
              </a:spcAft>
              <a:buNone/>
            </a:pPr>
            <a:r>
              <a:rPr b="1" lang="en-US" sz="1600">
                <a:solidFill>
                  <a:schemeClr val="lt1"/>
                </a:solidFill>
                <a:latin typeface="Courier New"/>
                <a:ea typeface="Courier New"/>
                <a:cs typeface="Courier New"/>
                <a:sym typeface="Courier New"/>
              </a:rPr>
              <a:t>prompt1 BYTE continueMsg</a:t>
            </a:r>
            <a:endParaRPr/>
          </a:p>
          <a:p>
            <a:pPr indent="0" lvl="0" marL="0" marR="0" rtl="0" algn="l">
              <a:lnSpc>
                <a:spcPct val="80000"/>
              </a:lnSpc>
              <a:spcBef>
                <a:spcPts val="800"/>
              </a:spcBef>
              <a:spcAft>
                <a:spcPts val="0"/>
              </a:spcAft>
              <a:buNone/>
            </a:pPr>
            <a:r>
              <a:rPr b="1" lang="en-US" sz="1600">
                <a:solidFill>
                  <a:schemeClr val="lt1"/>
                </a:solidFill>
                <a:latin typeface="Courier New"/>
                <a:ea typeface="Courier New"/>
                <a:cs typeface="Courier New"/>
                <a:sym typeface="Courier New"/>
              </a:rPr>
              <a:t>count TEXTEQU %(rowSize * 2)		; evaluates the expression</a:t>
            </a:r>
            <a:endParaRPr/>
          </a:p>
          <a:p>
            <a:pPr indent="0" lvl="0" marL="0" marR="0" rtl="0" algn="l">
              <a:lnSpc>
                <a:spcPct val="80000"/>
              </a:lnSpc>
              <a:spcBef>
                <a:spcPts val="800"/>
              </a:spcBef>
              <a:spcAft>
                <a:spcPts val="0"/>
              </a:spcAft>
              <a:buNone/>
            </a:pPr>
            <a:r>
              <a:rPr b="1" lang="en-US" sz="1600">
                <a:solidFill>
                  <a:schemeClr val="lt1"/>
                </a:solidFill>
                <a:latin typeface="Courier New"/>
                <a:ea typeface="Courier New"/>
                <a:cs typeface="Courier New"/>
                <a:sym typeface="Courier New"/>
              </a:rPr>
              <a:t>setupAL TEXTEQU &lt;mov al,count&gt;</a:t>
            </a:r>
            <a:endParaRPr/>
          </a:p>
          <a:p>
            <a:pPr indent="0" lvl="0" marL="0" marR="0" rtl="0" algn="l">
              <a:lnSpc>
                <a:spcPct val="80000"/>
              </a:lnSpc>
              <a:spcBef>
                <a:spcPts val="800"/>
              </a:spcBef>
              <a:spcAft>
                <a:spcPts val="0"/>
              </a:spcAft>
              <a:buNone/>
            </a:pPr>
            <a:r>
              <a:t/>
            </a:r>
            <a:endParaRPr b="1" sz="1600">
              <a:solidFill>
                <a:schemeClr val="lt1"/>
              </a:solidFill>
              <a:latin typeface="Courier New"/>
              <a:ea typeface="Courier New"/>
              <a:cs typeface="Courier New"/>
              <a:sym typeface="Courier New"/>
            </a:endParaRPr>
          </a:p>
          <a:p>
            <a:pPr indent="0" lvl="0" marL="0" marR="0" rtl="0" algn="l">
              <a:lnSpc>
                <a:spcPct val="80000"/>
              </a:lnSpc>
              <a:spcBef>
                <a:spcPts val="800"/>
              </a:spcBef>
              <a:spcAft>
                <a:spcPts val="0"/>
              </a:spcAft>
              <a:buNone/>
            </a:pPr>
            <a:r>
              <a:rPr b="1" lang="en-US" sz="1600">
                <a:solidFill>
                  <a:schemeClr val="lt1"/>
                </a:solidFill>
                <a:latin typeface="Courier New"/>
                <a:ea typeface="Courier New"/>
                <a:cs typeface="Courier New"/>
                <a:sym typeface="Courier New"/>
              </a:rPr>
              <a:t>.code</a:t>
            </a:r>
            <a:endParaRPr/>
          </a:p>
          <a:p>
            <a:pPr indent="0" lvl="0" marL="0" marR="0" rtl="0" algn="l">
              <a:lnSpc>
                <a:spcPct val="80000"/>
              </a:lnSpc>
              <a:spcBef>
                <a:spcPts val="800"/>
              </a:spcBef>
              <a:spcAft>
                <a:spcPts val="0"/>
              </a:spcAft>
              <a:buNone/>
            </a:pPr>
            <a:r>
              <a:rPr b="1" lang="en-US" sz="1600">
                <a:solidFill>
                  <a:schemeClr val="lt1"/>
                </a:solidFill>
                <a:latin typeface="Courier New"/>
                <a:ea typeface="Courier New"/>
                <a:cs typeface="Courier New"/>
                <a:sym typeface="Courier New"/>
              </a:rPr>
              <a:t>setupAL		; generates: "mov al,10"</a:t>
            </a:r>
            <a:endParaRPr/>
          </a:p>
          <a:p>
            <a:pPr indent="0" lvl="0" marL="0" marR="0" rtl="0" algn="l">
              <a:lnSpc>
                <a:spcPct val="80000"/>
              </a:lnSpc>
              <a:spcBef>
                <a:spcPts val="800"/>
              </a:spcBef>
              <a:spcAft>
                <a:spcPts val="0"/>
              </a:spcAft>
              <a:buNone/>
            </a:pPr>
            <a:r>
              <a:rPr b="1" lang="en-US" sz="1600">
                <a:solidFill>
                  <a:schemeClr val="lt1"/>
                </a:solidFill>
                <a:latin typeface="Courier New"/>
                <a:ea typeface="Courier New"/>
                <a:cs typeface="Courier New"/>
                <a:sym typeface="Courier New"/>
              </a:rPr>
              <a: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4"/>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623" name="Google Shape;623;p54"/>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624" name="Google Shape;624;p54"/>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Summary</a:t>
            </a:r>
            <a:endParaRPr/>
          </a:p>
        </p:txBody>
      </p:sp>
      <p:sp>
        <p:nvSpPr>
          <p:cNvPr id="625" name="Google Shape;625;p54"/>
          <p:cNvSpPr txBox="1"/>
          <p:nvPr>
            <p:ph idx="1" type="body"/>
          </p:nvPr>
        </p:nvSpPr>
        <p:spPr>
          <a:xfrm>
            <a:off x="685800" y="1143000"/>
            <a:ext cx="7772400"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SzPts val="2000"/>
              <a:buFont typeface="Arial"/>
              <a:buChar char="•"/>
            </a:pPr>
            <a:r>
              <a:rPr lang="en-US" sz="2000"/>
              <a:t>Integer expression, character constant</a:t>
            </a:r>
            <a:endParaRPr/>
          </a:p>
          <a:p>
            <a:pPr indent="-342900" lvl="0" marL="342900" rtl="0" algn="l">
              <a:lnSpc>
                <a:spcPct val="110000"/>
              </a:lnSpc>
              <a:spcBef>
                <a:spcPts val="400"/>
              </a:spcBef>
              <a:spcAft>
                <a:spcPts val="0"/>
              </a:spcAft>
              <a:buSzPts val="2000"/>
              <a:buFont typeface="Arial"/>
              <a:buChar char="•"/>
            </a:pPr>
            <a:r>
              <a:rPr lang="en-US" sz="2000"/>
              <a:t>directive – interpreted by the assembler</a:t>
            </a:r>
            <a:endParaRPr/>
          </a:p>
          <a:p>
            <a:pPr indent="-342900" lvl="0" marL="342900" rtl="0" algn="l">
              <a:lnSpc>
                <a:spcPct val="110000"/>
              </a:lnSpc>
              <a:spcBef>
                <a:spcPts val="400"/>
              </a:spcBef>
              <a:spcAft>
                <a:spcPts val="0"/>
              </a:spcAft>
              <a:buSzPts val="2000"/>
              <a:buFont typeface="Arial"/>
              <a:buChar char="•"/>
            </a:pPr>
            <a:r>
              <a:rPr lang="en-US" sz="2000"/>
              <a:t>instruction – executes at runtime</a:t>
            </a:r>
            <a:endParaRPr/>
          </a:p>
          <a:p>
            <a:pPr indent="-342900" lvl="0" marL="342900" rtl="0" algn="l">
              <a:lnSpc>
                <a:spcPct val="110000"/>
              </a:lnSpc>
              <a:spcBef>
                <a:spcPts val="400"/>
              </a:spcBef>
              <a:spcAft>
                <a:spcPts val="0"/>
              </a:spcAft>
              <a:buSzPts val="2000"/>
              <a:buFont typeface="Arial"/>
              <a:buChar char="•"/>
            </a:pPr>
            <a:r>
              <a:rPr lang="en-US" sz="2000"/>
              <a:t>code, data, and stack segments</a:t>
            </a:r>
            <a:endParaRPr/>
          </a:p>
          <a:p>
            <a:pPr indent="-342900" lvl="0" marL="342900" rtl="0" algn="l">
              <a:lnSpc>
                <a:spcPct val="110000"/>
              </a:lnSpc>
              <a:spcBef>
                <a:spcPts val="400"/>
              </a:spcBef>
              <a:spcAft>
                <a:spcPts val="0"/>
              </a:spcAft>
              <a:buSzPts val="2000"/>
              <a:buFont typeface="Arial"/>
              <a:buChar char="•"/>
            </a:pPr>
            <a:r>
              <a:rPr lang="en-US" sz="2000"/>
              <a:t>source, listing, object, map, executable files</a:t>
            </a:r>
            <a:endParaRPr/>
          </a:p>
          <a:p>
            <a:pPr indent="-342900" lvl="0" marL="342900" rtl="0" algn="l">
              <a:lnSpc>
                <a:spcPct val="110000"/>
              </a:lnSpc>
              <a:spcBef>
                <a:spcPts val="400"/>
              </a:spcBef>
              <a:spcAft>
                <a:spcPts val="0"/>
              </a:spcAft>
              <a:buSzPts val="2000"/>
              <a:buFont typeface="Arial"/>
              <a:buChar char="•"/>
            </a:pPr>
            <a:r>
              <a:rPr lang="en-US" sz="2000"/>
              <a:t>Data definition directives:</a:t>
            </a:r>
            <a:endParaRPr/>
          </a:p>
          <a:p>
            <a:pPr indent="-285750" lvl="1" marL="742950" rtl="0" algn="l">
              <a:lnSpc>
                <a:spcPct val="110000"/>
              </a:lnSpc>
              <a:spcBef>
                <a:spcPts val="360"/>
              </a:spcBef>
              <a:spcAft>
                <a:spcPts val="0"/>
              </a:spcAft>
              <a:buSzPts val="1800"/>
              <a:buFont typeface="Arial"/>
              <a:buChar char="•"/>
            </a:pPr>
            <a:r>
              <a:rPr lang="en-US" sz="1800"/>
              <a:t>BYTE, SBYTE, WORD, SWORD, DWORD, SDWORD, QWORD, TBYTE, REAL4, REAL8, and REAL10</a:t>
            </a:r>
            <a:endParaRPr/>
          </a:p>
          <a:p>
            <a:pPr indent="-285750" lvl="1" marL="742950" rtl="0" algn="l">
              <a:lnSpc>
                <a:spcPct val="110000"/>
              </a:lnSpc>
              <a:spcBef>
                <a:spcPts val="400"/>
              </a:spcBef>
              <a:spcAft>
                <a:spcPts val="0"/>
              </a:spcAft>
              <a:buSzPts val="2000"/>
              <a:buFont typeface="Arial"/>
              <a:buChar char="•"/>
            </a:pPr>
            <a:r>
              <a:rPr lang="en-US" sz="2000"/>
              <a:t>DUP operator, location counter ($)</a:t>
            </a:r>
            <a:endParaRPr/>
          </a:p>
          <a:p>
            <a:pPr indent="-342900" lvl="0" marL="342900" rtl="0" algn="l">
              <a:lnSpc>
                <a:spcPct val="110000"/>
              </a:lnSpc>
              <a:spcBef>
                <a:spcPts val="400"/>
              </a:spcBef>
              <a:spcAft>
                <a:spcPts val="0"/>
              </a:spcAft>
              <a:buSzPts val="2000"/>
              <a:buFont typeface="Arial"/>
              <a:buChar char="•"/>
            </a:pPr>
            <a:r>
              <a:rPr lang="en-US" sz="2000"/>
              <a:t>Symbolic constant</a:t>
            </a:r>
            <a:endParaRPr/>
          </a:p>
          <a:p>
            <a:pPr indent="-285750" lvl="1" marL="742950" rtl="0" algn="l">
              <a:lnSpc>
                <a:spcPct val="110000"/>
              </a:lnSpc>
              <a:spcBef>
                <a:spcPts val="360"/>
              </a:spcBef>
              <a:spcAft>
                <a:spcPts val="0"/>
              </a:spcAft>
              <a:buSzPts val="1800"/>
              <a:buFont typeface="Arial"/>
              <a:buChar char="•"/>
            </a:pPr>
            <a:r>
              <a:rPr lang="en-US" sz="1800"/>
              <a:t>EQU and TEXTEQU</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5"/>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631" name="Google Shape;631;p55"/>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632" name="Google Shape;632;p55"/>
          <p:cNvSpPr txBox="1"/>
          <p:nvPr>
            <p:ph type="title"/>
          </p:nvPr>
        </p:nvSpPr>
        <p:spPr>
          <a:xfrm>
            <a:off x="3200400" y="3276600"/>
            <a:ext cx="2895600" cy="457200"/>
          </a:xfrm>
          <a:prstGeom prst="rect">
            <a:avLst/>
          </a:prstGeom>
          <a:noFill/>
          <a:ln cap="flat" cmpd="sng" w="9525">
            <a:solidFill>
              <a:schemeClr val="lt1"/>
            </a:solidFill>
            <a:prstDash val="solid"/>
            <a:miter lim="800000"/>
            <a:headEnd len="sm" w="sm" type="none"/>
            <a:tailEnd len="sm" w="sm" type="none"/>
          </a:ln>
        </p:spPr>
        <p:txBody>
          <a:bodyPr anchorCtr="0" anchor="ctr" bIns="46025" lIns="92075" spcFirstLastPara="1" rIns="92075" wrap="square" tIns="137150">
            <a:noAutofit/>
          </a:bodyPr>
          <a:lstStyle/>
          <a:p>
            <a:pPr indent="0" lvl="0" marL="0" rtl="0" algn="ctr">
              <a:spcBef>
                <a:spcPts val="0"/>
              </a:spcBef>
              <a:spcAft>
                <a:spcPts val="0"/>
              </a:spcAft>
              <a:buNone/>
            </a:pPr>
            <a:r>
              <a:rPr lang="en-US" sz="2400">
                <a:latin typeface="Arial"/>
                <a:ea typeface="Arial"/>
                <a:cs typeface="Arial"/>
                <a:sym typeface="Arial"/>
              </a:rPr>
              <a:t>4C 61   46 69 6E</a:t>
            </a:r>
            <a:endParaRPr/>
          </a:p>
        </p:txBody>
      </p:sp>
      <p:graphicFrame>
        <p:nvGraphicFramePr>
          <p:cNvPr id="633" name="Google Shape;633;p55"/>
          <p:cNvGraphicFramePr/>
          <p:nvPr/>
        </p:nvGraphicFramePr>
        <p:xfrm>
          <a:off x="3962400" y="2362200"/>
          <a:ext cx="1295400" cy="688975"/>
        </p:xfrm>
        <a:graphic>
          <a:graphicData uri="http://schemas.openxmlformats.org/presentationml/2006/ole">
            <mc:AlternateContent>
              <mc:Choice Requires="v">
                <p:oleObj r:id="rId4" imgH="688975" imgW="1295400" progId="MS_ClipArt_Gallery.2" spid="_x0000_s1">
                  <p:embed/>
                </p:oleObj>
              </mc:Choice>
              <mc:Fallback>
                <p:oleObj r:id="rId5" imgH="688975" imgW="1295400" progId="MS_ClipArt_Gallery.2">
                  <p:embed/>
                  <p:pic>
                    <p:nvPicPr>
                      <p:cNvPr id="633" name="Google Shape;633;p55"/>
                      <p:cNvPicPr preferRelativeResize="0"/>
                      <p:nvPr/>
                    </p:nvPicPr>
                    <p:blipFill rotWithShape="1">
                      <a:blip r:embed="rId6">
                        <a:alphaModFix/>
                      </a:blip>
                      <a:srcRect b="0" l="0" r="0" t="0"/>
                      <a:stretch/>
                    </p:blipFill>
                    <p:spPr>
                      <a:xfrm>
                        <a:off x="3962400" y="2362200"/>
                        <a:ext cx="1295400" cy="688975"/>
                      </a:xfrm>
                      <a:prstGeom prst="rect">
                        <a:avLst/>
                      </a:prstGeom>
                      <a:noFill/>
                      <a:ln>
                        <a:noFill/>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145" name="Google Shape;145;p6"/>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146" name="Google Shape;146;p6"/>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Integer Expressions</a:t>
            </a:r>
            <a:endParaRPr/>
          </a:p>
        </p:txBody>
      </p:sp>
      <p:sp>
        <p:nvSpPr>
          <p:cNvPr id="147" name="Google Shape;147;p6"/>
          <p:cNvSpPr txBox="1"/>
          <p:nvPr>
            <p:ph idx="1" type="body"/>
          </p:nvPr>
        </p:nvSpPr>
        <p:spPr>
          <a:xfrm>
            <a:off x="685800" y="1143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Operators and precedence levels:</a:t>
            </a:r>
            <a:endParaRPr/>
          </a:p>
          <a:p>
            <a:pPr indent="-190500" lvl="0" marL="342900" rtl="0" algn="l">
              <a:spcBef>
                <a:spcPts val="480"/>
              </a:spcBef>
              <a:spcAft>
                <a:spcPts val="0"/>
              </a:spcAft>
              <a:buSzPts val="2400"/>
              <a:buFont typeface="Arial"/>
              <a:buNone/>
            </a:pPr>
            <a:r>
              <a:t/>
            </a:r>
            <a:endParaRPr/>
          </a:p>
          <a:p>
            <a:pPr indent="-190500" lvl="0" marL="342900" rtl="0" algn="l">
              <a:spcBef>
                <a:spcPts val="480"/>
              </a:spcBef>
              <a:spcAft>
                <a:spcPts val="0"/>
              </a:spcAft>
              <a:buSzPts val="2400"/>
              <a:buFont typeface="Arial"/>
              <a:buNone/>
            </a:pPr>
            <a:r>
              <a:t/>
            </a:r>
            <a:endParaRPr/>
          </a:p>
          <a:p>
            <a:pPr indent="-190500" lvl="0" marL="342900" rtl="0" algn="l">
              <a:spcBef>
                <a:spcPts val="480"/>
              </a:spcBef>
              <a:spcAft>
                <a:spcPts val="0"/>
              </a:spcAft>
              <a:buSzPts val="2400"/>
              <a:buFont typeface="Arial"/>
              <a:buNone/>
            </a:pPr>
            <a:r>
              <a:t/>
            </a:r>
            <a:endParaRPr/>
          </a:p>
          <a:p>
            <a:pPr indent="-190500" lvl="0" marL="342900" rtl="0" algn="l">
              <a:spcBef>
                <a:spcPts val="480"/>
              </a:spcBef>
              <a:spcAft>
                <a:spcPts val="0"/>
              </a:spcAft>
              <a:buSzPts val="2400"/>
              <a:buFont typeface="Arial"/>
              <a:buNone/>
            </a:pPr>
            <a:r>
              <a:t/>
            </a:r>
            <a:endParaRPr/>
          </a:p>
          <a:p>
            <a:pPr indent="-190500" lvl="0" marL="342900" rtl="0" algn="l">
              <a:spcBef>
                <a:spcPts val="480"/>
              </a:spcBef>
              <a:spcAft>
                <a:spcPts val="0"/>
              </a:spcAft>
              <a:buSzPts val="2400"/>
              <a:buFont typeface="Arial"/>
              <a:buNone/>
            </a:pPr>
            <a:r>
              <a:t/>
            </a:r>
            <a:endParaRPr/>
          </a:p>
          <a:p>
            <a:pPr indent="-342900" lvl="0" marL="342900" rtl="0" algn="l">
              <a:spcBef>
                <a:spcPts val="480"/>
              </a:spcBef>
              <a:spcAft>
                <a:spcPts val="0"/>
              </a:spcAft>
              <a:buSzPts val="2400"/>
              <a:buFont typeface="Arial"/>
              <a:buChar char="•"/>
            </a:pPr>
            <a:r>
              <a:rPr lang="en-US"/>
              <a:t>Examples:</a:t>
            </a:r>
            <a:endParaRPr/>
          </a:p>
        </p:txBody>
      </p:sp>
      <p:pic>
        <p:nvPicPr>
          <p:cNvPr id="148" name="Google Shape;148;p6"/>
          <p:cNvPicPr preferRelativeResize="0"/>
          <p:nvPr/>
        </p:nvPicPr>
        <p:blipFill rotWithShape="1">
          <a:blip r:embed="rId3">
            <a:alphaModFix/>
          </a:blip>
          <a:srcRect b="0" l="0" r="0" t="0"/>
          <a:stretch/>
        </p:blipFill>
        <p:spPr>
          <a:xfrm>
            <a:off x="2187575" y="1752600"/>
            <a:ext cx="4289425" cy="1774825"/>
          </a:xfrm>
          <a:prstGeom prst="rect">
            <a:avLst/>
          </a:prstGeom>
          <a:noFill/>
          <a:ln>
            <a:noFill/>
          </a:ln>
        </p:spPr>
      </p:pic>
      <p:pic>
        <p:nvPicPr>
          <p:cNvPr id="149" name="Google Shape;149;p6"/>
          <p:cNvPicPr preferRelativeResize="0"/>
          <p:nvPr/>
        </p:nvPicPr>
        <p:blipFill rotWithShape="1">
          <a:blip r:embed="rId4">
            <a:alphaModFix/>
          </a:blip>
          <a:srcRect b="0" l="0" r="0" t="0"/>
          <a:stretch/>
        </p:blipFill>
        <p:spPr>
          <a:xfrm>
            <a:off x="2203450" y="4343400"/>
            <a:ext cx="3336925" cy="15541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155" name="Google Shape;155;p7"/>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156" name="Google Shape;156;p7"/>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Character and String Constants</a:t>
            </a:r>
            <a:endParaRPr/>
          </a:p>
        </p:txBody>
      </p:sp>
      <p:sp>
        <p:nvSpPr>
          <p:cNvPr id="157" name="Google Shape;157;p7"/>
          <p:cNvSpPr txBox="1"/>
          <p:nvPr>
            <p:ph idx="1" type="body"/>
          </p:nvPr>
        </p:nvSpPr>
        <p:spPr>
          <a:xfrm>
            <a:off x="685800" y="1143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Enclose character in single or double quotes</a:t>
            </a:r>
            <a:endParaRPr/>
          </a:p>
          <a:p>
            <a:pPr indent="-285750" lvl="1" marL="742950" rtl="0" algn="l">
              <a:spcBef>
                <a:spcPts val="440"/>
              </a:spcBef>
              <a:spcAft>
                <a:spcPts val="0"/>
              </a:spcAft>
              <a:buSzPts val="2200"/>
              <a:buFont typeface="Arial"/>
              <a:buChar char="•"/>
            </a:pPr>
            <a:r>
              <a:rPr lang="en-US"/>
              <a:t>'A', "x"</a:t>
            </a:r>
            <a:endParaRPr/>
          </a:p>
          <a:p>
            <a:pPr indent="-285750" lvl="1" marL="742950" rtl="0" algn="l">
              <a:spcBef>
                <a:spcPts val="440"/>
              </a:spcBef>
              <a:spcAft>
                <a:spcPts val="0"/>
              </a:spcAft>
              <a:buSzPts val="2200"/>
              <a:buFont typeface="Arial"/>
              <a:buChar char="•"/>
            </a:pPr>
            <a:r>
              <a:rPr lang="en-US"/>
              <a:t>ASCII character = 1 byte</a:t>
            </a:r>
            <a:endParaRPr/>
          </a:p>
          <a:p>
            <a:pPr indent="-342900" lvl="0" marL="342900" rtl="0" algn="l">
              <a:spcBef>
                <a:spcPts val="480"/>
              </a:spcBef>
              <a:spcAft>
                <a:spcPts val="0"/>
              </a:spcAft>
              <a:buSzPts val="2400"/>
              <a:buFont typeface="Arial"/>
              <a:buChar char="•"/>
            </a:pPr>
            <a:r>
              <a:rPr lang="en-US"/>
              <a:t>Enclose strings in single or double quotes</a:t>
            </a:r>
            <a:endParaRPr/>
          </a:p>
          <a:p>
            <a:pPr indent="-285750" lvl="1" marL="742950" rtl="0" algn="l">
              <a:spcBef>
                <a:spcPts val="440"/>
              </a:spcBef>
              <a:spcAft>
                <a:spcPts val="0"/>
              </a:spcAft>
              <a:buSzPts val="2200"/>
              <a:buFont typeface="Arial"/>
              <a:buChar char="•"/>
            </a:pPr>
            <a:r>
              <a:rPr lang="en-US"/>
              <a:t>"ABC"</a:t>
            </a:r>
            <a:endParaRPr/>
          </a:p>
          <a:p>
            <a:pPr indent="-285750" lvl="1" marL="742950" rtl="0" algn="l">
              <a:spcBef>
                <a:spcPts val="440"/>
              </a:spcBef>
              <a:spcAft>
                <a:spcPts val="0"/>
              </a:spcAft>
              <a:buSzPts val="2200"/>
              <a:buFont typeface="Arial"/>
              <a:buChar char="•"/>
            </a:pPr>
            <a:r>
              <a:rPr lang="en-US"/>
              <a:t>'xyz'</a:t>
            </a:r>
            <a:endParaRPr/>
          </a:p>
          <a:p>
            <a:pPr indent="-285750" lvl="1" marL="742950" rtl="0" algn="l">
              <a:spcBef>
                <a:spcPts val="440"/>
              </a:spcBef>
              <a:spcAft>
                <a:spcPts val="0"/>
              </a:spcAft>
              <a:buSzPts val="2200"/>
              <a:buFont typeface="Arial"/>
              <a:buChar char="•"/>
            </a:pPr>
            <a:r>
              <a:rPr lang="en-US"/>
              <a:t>Each character occupies a single byte</a:t>
            </a:r>
            <a:endParaRPr/>
          </a:p>
          <a:p>
            <a:pPr indent="-342900" lvl="0" marL="342900" rtl="0" algn="l">
              <a:spcBef>
                <a:spcPts val="480"/>
              </a:spcBef>
              <a:spcAft>
                <a:spcPts val="0"/>
              </a:spcAft>
              <a:buSzPts val="2400"/>
              <a:buFont typeface="Arial"/>
              <a:buChar char="•"/>
            </a:pPr>
            <a:r>
              <a:rPr lang="en-US"/>
              <a:t>Embedded quotes:</a:t>
            </a:r>
            <a:endParaRPr/>
          </a:p>
          <a:p>
            <a:pPr indent="-285750" lvl="1" marL="742950" rtl="0" algn="l">
              <a:spcBef>
                <a:spcPts val="440"/>
              </a:spcBef>
              <a:spcAft>
                <a:spcPts val="0"/>
              </a:spcAft>
              <a:buSzPts val="2200"/>
              <a:buFont typeface="Arial"/>
              <a:buChar char="•"/>
            </a:pPr>
            <a:r>
              <a:rPr lang="en-US"/>
              <a:t>'Say "Goodnight," Gracie'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163" name="Google Shape;163;p8"/>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164" name="Google Shape;164;p8"/>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Reserved Words and Identifiers</a:t>
            </a:r>
            <a:endParaRPr/>
          </a:p>
        </p:txBody>
      </p:sp>
      <p:sp>
        <p:nvSpPr>
          <p:cNvPr id="165" name="Google Shape;165;p8"/>
          <p:cNvSpPr txBox="1"/>
          <p:nvPr>
            <p:ph idx="1" type="body"/>
          </p:nvPr>
        </p:nvSpPr>
        <p:spPr>
          <a:xfrm>
            <a:off x="685800" y="1371600"/>
            <a:ext cx="77724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Reserved words cannot be used as identifiers</a:t>
            </a:r>
            <a:endParaRPr/>
          </a:p>
          <a:p>
            <a:pPr indent="-285750" lvl="1" marL="742950" rtl="0" algn="l">
              <a:spcBef>
                <a:spcPts val="440"/>
              </a:spcBef>
              <a:spcAft>
                <a:spcPts val="0"/>
              </a:spcAft>
              <a:buSzPts val="2200"/>
              <a:buFont typeface="Arial"/>
              <a:buChar char="•"/>
            </a:pPr>
            <a:r>
              <a:rPr lang="en-US"/>
              <a:t>Instruction mnemonics, directives, type attributes, operators, predefined symbols</a:t>
            </a:r>
            <a:endParaRPr/>
          </a:p>
          <a:p>
            <a:pPr indent="-285750" lvl="1" marL="742950" rtl="0" algn="l">
              <a:spcBef>
                <a:spcPts val="440"/>
              </a:spcBef>
              <a:spcAft>
                <a:spcPts val="0"/>
              </a:spcAft>
              <a:buSzPts val="2200"/>
              <a:buFont typeface="Arial"/>
              <a:buChar char="•"/>
            </a:pPr>
            <a:r>
              <a:rPr lang="en-US"/>
              <a:t>See MASM reference in Appendix A</a:t>
            </a:r>
            <a:endParaRPr/>
          </a:p>
          <a:p>
            <a:pPr indent="-285750" lvl="1" marL="742950" rtl="0" algn="l">
              <a:spcBef>
                <a:spcPts val="440"/>
              </a:spcBef>
              <a:spcAft>
                <a:spcPts val="0"/>
              </a:spcAft>
              <a:buSzPts val="2200"/>
              <a:buFont typeface="Arial"/>
              <a:buChar char="•"/>
            </a:pPr>
            <a:r>
              <a:rPr b="1" lang="en-US"/>
              <a:t>Examples: DATA, PROC, ADD, SUB</a:t>
            </a:r>
            <a:endParaRPr/>
          </a:p>
          <a:p>
            <a:pPr indent="-342900" lvl="0" marL="342900" rtl="0" algn="l">
              <a:spcBef>
                <a:spcPts val="480"/>
              </a:spcBef>
              <a:spcAft>
                <a:spcPts val="0"/>
              </a:spcAft>
              <a:buSzPts val="2400"/>
              <a:buFont typeface="Arial"/>
              <a:buChar char="•"/>
            </a:pPr>
            <a:r>
              <a:rPr lang="en-US"/>
              <a:t>Identifiers</a:t>
            </a:r>
            <a:endParaRPr/>
          </a:p>
          <a:p>
            <a:pPr indent="-285750" lvl="1" marL="742950" rtl="0" algn="l">
              <a:spcBef>
                <a:spcPts val="440"/>
              </a:spcBef>
              <a:spcAft>
                <a:spcPts val="0"/>
              </a:spcAft>
              <a:buSzPts val="2200"/>
              <a:buFont typeface="Arial"/>
              <a:buChar char="•"/>
            </a:pPr>
            <a:r>
              <a:rPr lang="en-US"/>
              <a:t>1-247 characters, including digits</a:t>
            </a:r>
            <a:endParaRPr/>
          </a:p>
          <a:p>
            <a:pPr indent="-285750" lvl="1" marL="742950" rtl="0" algn="l">
              <a:spcBef>
                <a:spcPts val="440"/>
              </a:spcBef>
              <a:spcAft>
                <a:spcPts val="0"/>
              </a:spcAft>
              <a:buSzPts val="2200"/>
              <a:buFont typeface="Arial"/>
              <a:buChar char="•"/>
            </a:pPr>
            <a:r>
              <a:rPr lang="en-US">
                <a:solidFill>
                  <a:schemeClr val="lt2"/>
                </a:solidFill>
              </a:rPr>
              <a:t>not</a:t>
            </a:r>
            <a:r>
              <a:rPr lang="en-US"/>
              <a:t> case sensitive</a:t>
            </a:r>
            <a:endParaRPr/>
          </a:p>
          <a:p>
            <a:pPr indent="-285750" lvl="1" marL="742950" rtl="0" algn="l">
              <a:spcBef>
                <a:spcPts val="440"/>
              </a:spcBef>
              <a:spcAft>
                <a:spcPts val="0"/>
              </a:spcAft>
              <a:buSzPts val="2200"/>
              <a:buFont typeface="Arial"/>
              <a:buChar char="•"/>
            </a:pPr>
            <a:r>
              <a:rPr lang="en-US"/>
              <a:t>first character must be a letter, _, @, ?, or $</a:t>
            </a:r>
            <a:endParaRPr/>
          </a:p>
          <a:p>
            <a:pPr indent="-285750" lvl="1" marL="742950" rtl="0" algn="l">
              <a:spcBef>
                <a:spcPts val="440"/>
              </a:spcBef>
              <a:spcAft>
                <a:spcPts val="0"/>
              </a:spcAft>
              <a:buSzPts val="2200"/>
              <a:buFont typeface="Arial"/>
              <a:buChar char="•"/>
            </a:pPr>
            <a:r>
              <a:rPr lang="en-US"/>
              <a:t>Examples: </a:t>
            </a:r>
            <a:r>
              <a:rPr b="1" lang="en-US"/>
              <a:t>val1,</a:t>
            </a:r>
            <a:r>
              <a:rPr lang="en-US"/>
              <a:t> </a:t>
            </a:r>
            <a:r>
              <a:rPr b="1" lang="en-US"/>
              <a:t>finalVal</a:t>
            </a:r>
            <a:r>
              <a:rPr b="1" lang="en-US">
                <a:solidFill>
                  <a:schemeClr val="lt2"/>
                </a:solidFill>
              </a:rPr>
              <a:t>,</a:t>
            </a:r>
            <a:r>
              <a:rPr b="1" lang="en-US"/>
              <a:t> DumpRegs</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
          <p:cNvSpPr txBox="1"/>
          <p:nvPr>
            <p:ph idx="11" type="ftr"/>
          </p:nvPr>
        </p:nvSpPr>
        <p:spPr>
          <a:xfrm>
            <a:off x="304800" y="64770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171" name="Google Shape;171;p9"/>
          <p:cNvSpPr txBox="1"/>
          <p:nvPr>
            <p:ph idx="12" type="sldNum"/>
          </p:nvPr>
        </p:nvSpPr>
        <p:spPr>
          <a:xfrm>
            <a:off x="7467600" y="64770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172" name="Google Shape;172;p9"/>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Directives</a:t>
            </a:r>
            <a:endParaRPr/>
          </a:p>
        </p:txBody>
      </p:sp>
      <p:sp>
        <p:nvSpPr>
          <p:cNvPr id="173" name="Google Shape;173;p9"/>
          <p:cNvSpPr txBox="1"/>
          <p:nvPr>
            <p:ph idx="1" type="body"/>
          </p:nvPr>
        </p:nvSpPr>
        <p:spPr>
          <a:xfrm>
            <a:off x="990600" y="1447800"/>
            <a:ext cx="6781800" cy="4724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Commands that are recognized and acted upon by the assembler</a:t>
            </a:r>
            <a:endParaRPr/>
          </a:p>
          <a:p>
            <a:pPr indent="-285750" lvl="1" marL="742950" rtl="0" algn="l">
              <a:spcBef>
                <a:spcPts val="440"/>
              </a:spcBef>
              <a:spcAft>
                <a:spcPts val="0"/>
              </a:spcAft>
              <a:buSzPts val="2200"/>
              <a:buFont typeface="Arial"/>
              <a:buChar char="•"/>
            </a:pPr>
            <a:r>
              <a:rPr lang="en-US"/>
              <a:t>Not part of the Intel instruction set</a:t>
            </a:r>
            <a:endParaRPr/>
          </a:p>
          <a:p>
            <a:pPr indent="-285750" lvl="1" marL="742950" rtl="0" algn="l">
              <a:spcBef>
                <a:spcPts val="440"/>
              </a:spcBef>
              <a:spcAft>
                <a:spcPts val="0"/>
              </a:spcAft>
              <a:buSzPts val="2200"/>
              <a:buFont typeface="Arial"/>
              <a:buChar char="•"/>
            </a:pPr>
            <a:r>
              <a:rPr lang="en-US"/>
              <a:t>Used to declare code, data areas, select memory model, declare procedures, etc.</a:t>
            </a:r>
            <a:endParaRPr/>
          </a:p>
          <a:p>
            <a:pPr indent="-285750" lvl="1" marL="742950" rtl="0" algn="l">
              <a:spcBef>
                <a:spcPts val="440"/>
              </a:spcBef>
              <a:spcAft>
                <a:spcPts val="0"/>
              </a:spcAft>
              <a:buSzPts val="2200"/>
              <a:buFont typeface="Arial"/>
              <a:buChar char="•"/>
            </a:pPr>
            <a:r>
              <a:rPr lang="en-US"/>
              <a:t>not case sensitive</a:t>
            </a:r>
            <a:endParaRPr/>
          </a:p>
          <a:p>
            <a:pPr indent="-285750" lvl="1" marL="742950" rtl="0" algn="l">
              <a:spcBef>
                <a:spcPts val="440"/>
              </a:spcBef>
              <a:spcAft>
                <a:spcPts val="0"/>
              </a:spcAft>
              <a:buSzPts val="2200"/>
              <a:buFont typeface="Arial"/>
              <a:buChar char="•"/>
            </a:pPr>
            <a:r>
              <a:rPr lang="en-US"/>
              <a:t>Examples:</a:t>
            </a:r>
            <a:endParaRPr/>
          </a:p>
          <a:p>
            <a:pPr indent="-228600" lvl="2" marL="1143000" rtl="0" algn="l">
              <a:spcBef>
                <a:spcPts val="400"/>
              </a:spcBef>
              <a:spcAft>
                <a:spcPts val="0"/>
              </a:spcAft>
              <a:buSzPts val="2000"/>
              <a:buFont typeface="Arial"/>
              <a:buChar char="•"/>
            </a:pPr>
            <a:r>
              <a:rPr b="1" lang="en-US"/>
              <a:t>.data</a:t>
            </a:r>
            <a:endParaRPr/>
          </a:p>
          <a:p>
            <a:pPr indent="-228600" lvl="2" marL="1143000" rtl="0" algn="l">
              <a:spcBef>
                <a:spcPts val="400"/>
              </a:spcBef>
              <a:spcAft>
                <a:spcPts val="0"/>
              </a:spcAft>
              <a:buSzPts val="2000"/>
              <a:buFont typeface="Arial"/>
              <a:buChar char="•"/>
            </a:pPr>
            <a:r>
              <a:rPr b="1" lang="en-US"/>
              <a:t>main PROC</a:t>
            </a:r>
            <a:endParaRPr/>
          </a:p>
          <a:p>
            <a:pPr indent="-228600" lvl="2" marL="1143000" rtl="0" algn="l">
              <a:spcBef>
                <a:spcPts val="400"/>
              </a:spcBef>
              <a:spcAft>
                <a:spcPts val="0"/>
              </a:spcAft>
              <a:buSzPts val="2000"/>
              <a:buFont typeface="Arial"/>
              <a:buChar char="•"/>
            </a:pPr>
            <a:r>
              <a:rPr b="1" lang="en-US"/>
              <a:t>main ENDP</a:t>
            </a:r>
            <a:endParaRPr b="1"/>
          </a:p>
          <a:p>
            <a:pPr indent="-342900" lvl="0" marL="342900" rtl="0" algn="l">
              <a:spcBef>
                <a:spcPts val="480"/>
              </a:spcBef>
              <a:spcAft>
                <a:spcPts val="0"/>
              </a:spcAft>
              <a:buSzPts val="2400"/>
              <a:buFont typeface="Arial"/>
              <a:buChar char="•"/>
            </a:pPr>
            <a:r>
              <a:rPr lang="en-US"/>
              <a:t>Different assemblers have different directives</a:t>
            </a:r>
            <a:endParaRPr/>
          </a:p>
          <a:p>
            <a:pPr indent="-285750" lvl="1" marL="742950" rtl="0" algn="l">
              <a:spcBef>
                <a:spcPts val="440"/>
              </a:spcBef>
              <a:spcAft>
                <a:spcPts val="0"/>
              </a:spcAft>
              <a:buSzPts val="2200"/>
              <a:buFont typeface="Arial"/>
              <a:buChar char="•"/>
            </a:pPr>
            <a:r>
              <a:rPr lang="en-US"/>
              <a:t>NASM not the same as MASM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2002-05-30T02:31:33Z</dcterms:created>
  <dc:creator>Kip Irvine</dc:creator>
</cp:coreProperties>
</file>