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90" roundtripDataSignature="AMtx7miPfRlaK72T9g9TH+tQB8Z123zj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91CBA5-B5D9-4893-9EAC-16121EE79B43}">
  <a:tblStyle styleId="{F991CBA5-B5D9-4893-9EAC-16121EE79B4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FFF"/>
          </a:solidFill>
        </a:fill>
      </a:tcStyle>
    </a:wholeTbl>
    <a:band1H>
      <a:tcTxStyle b="off" i="off"/>
      <a:tcStyle>
        <a:fill>
          <a:solidFill>
            <a:srgbClr val="CAFFFF"/>
          </a:solidFill>
        </a:fill>
      </a:tcStyle>
    </a:band1H>
    <a:band2H>
      <a:tcTxStyle b="off" i="off"/>
    </a:band2H>
    <a:band1V>
      <a:tcTxStyle b="off" i="off"/>
      <a:tcStyle>
        <a:fill>
          <a:solidFill>
            <a:srgbClr val="CAFFFF"/>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customschemas.google.com/relationships/presentationmetadata" Target="meta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955" cy="493059"/>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1722" y="1"/>
            <a:ext cx="2945954" cy="493059"/>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81191"/>
            <a:ext cx="2945955" cy="493059"/>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1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1722" y="9381191"/>
            <a:ext cx="2945954" cy="493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76" name="Google Shape;76;p1: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53" name="Google Shape;153;p10: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67" name="Google Shape;167;p11: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78" name="Google Shape;178;p12: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89" name="Google Shape;189;p13: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98" name="Google Shape;198;p14: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11" name="Google Shape;211;p15: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26" name="Google Shape;226;p16: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38" name="Google Shape;238;p17: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49" name="Google Shape;249;p18: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9: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59" name="Google Shape;259;p19: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85" name="Google Shape;85;p2: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p20: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rPr lang="en-US"/>
              <a:t>修改超連結：移除sign中 overflow and carry flag部分，增加獨立超連結</a:t>
            </a:r>
            <a:endParaRPr/>
          </a:p>
        </p:txBody>
      </p:sp>
      <p:sp>
        <p:nvSpPr>
          <p:cNvPr id="268" name="Google Shape;268;p20:notes"/>
          <p:cNvSpPr txBox="1"/>
          <p:nvPr>
            <p:ph idx="12" type="sldNum"/>
          </p:nvPr>
        </p:nvSpPr>
        <p:spPr>
          <a:xfrm>
            <a:off x="3851722" y="9381191"/>
            <a:ext cx="2945954" cy="493059"/>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1: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76" name="Google Shape;276;p21: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84" name="Google Shape;284;p22: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92" name="Google Shape;292;p23: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302" name="Google Shape;302;p24: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5: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310" name="Google Shape;310;p25: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318" name="Google Shape;318;p26: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7: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8" name="Google Shape;328;p27: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rPr lang="en-US"/>
              <a:t>上面的那一個，是邏輯上的意思</a:t>
            </a:r>
            <a:endParaRPr/>
          </a:p>
        </p:txBody>
      </p:sp>
      <p:sp>
        <p:nvSpPr>
          <p:cNvPr id="329" name="Google Shape;329;p27:notes"/>
          <p:cNvSpPr txBox="1"/>
          <p:nvPr>
            <p:ph idx="12" type="sldNum"/>
          </p:nvPr>
        </p:nvSpPr>
        <p:spPr>
          <a:xfrm>
            <a:off x="3851722" y="9381191"/>
            <a:ext cx="2945954" cy="493059"/>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8: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338" name="Google Shape;338;p28: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347" name="Google Shape;347;p29: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93" name="Google Shape;93;p3: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0: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7" name="Google Shape;357;p30: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rPr lang="en-US"/>
              <a:t>MOV不影響flag—加上強調閃爍</a:t>
            </a:r>
            <a:endParaRPr/>
          </a:p>
        </p:txBody>
      </p:sp>
      <p:sp>
        <p:nvSpPr>
          <p:cNvPr id="358" name="Google Shape;358;p30:notes"/>
          <p:cNvSpPr txBox="1"/>
          <p:nvPr>
            <p:ph idx="12" type="sldNum"/>
          </p:nvPr>
        </p:nvSpPr>
        <p:spPr>
          <a:xfrm>
            <a:off x="3851722" y="9381191"/>
            <a:ext cx="2945954" cy="493059"/>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1: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366" name="Google Shape;366;p31: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2: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4" name="Google Shape;394;p32: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95" name="Google Shape;395;p32:notes"/>
          <p:cNvSpPr txBox="1"/>
          <p:nvPr>
            <p:ph idx="12" type="sldNum"/>
          </p:nvPr>
        </p:nvSpPr>
        <p:spPr>
          <a:xfrm>
            <a:off x="3851722" y="9381191"/>
            <a:ext cx="2945954" cy="493059"/>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3: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412" name="Google Shape;412;p33: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4: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432" name="Google Shape;432;p34: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5: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441" name="Google Shape;441;p35: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6: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460" name="Google Shape;460;p36: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7: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487" name="Google Shape;487;p37: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8: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497" name="Google Shape;497;p38: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9: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507" name="Google Shape;507;p39: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01" name="Google Shape;101;p4: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0: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7" name="Google Shape;517;p40: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rPr lang="en-US"/>
              <a:t>Carry Out / Carry Into</a:t>
            </a:r>
            <a:endParaRPr/>
          </a:p>
        </p:txBody>
      </p:sp>
      <p:sp>
        <p:nvSpPr>
          <p:cNvPr id="518" name="Google Shape;518;p40:notes"/>
          <p:cNvSpPr txBox="1"/>
          <p:nvPr>
            <p:ph idx="12" type="sldNum"/>
          </p:nvPr>
        </p:nvSpPr>
        <p:spPr>
          <a:xfrm>
            <a:off x="3851722" y="9381191"/>
            <a:ext cx="2945954" cy="493059"/>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1: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550" name="Google Shape;550;p41: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2: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571" name="Google Shape;571;p42: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3: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581" name="Google Shape;581;p43: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4: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589" name="Google Shape;589;p44: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5: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7" name="Google Shape;597;p45: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rPr b="0" i="0" lang="en-US" sz="1200">
                <a:solidFill>
                  <a:schemeClr val="dk1"/>
                </a:solidFill>
                <a:latin typeface="Times New Roman"/>
                <a:ea typeface="Times New Roman"/>
                <a:cs typeface="Times New Roman"/>
                <a:sym typeface="Times New Roman"/>
              </a:rPr>
              <a:t>因為32 bit的定旨模式是protect mode</a:t>
            </a:r>
            <a:endParaRPr/>
          </a:p>
          <a:p>
            <a:pPr indent="0" lvl="0" marL="0" rtl="0" algn="l">
              <a:lnSpc>
                <a:spcPct val="100000"/>
              </a:lnSpc>
              <a:spcBef>
                <a:spcPts val="360"/>
              </a:spcBef>
              <a:spcAft>
                <a:spcPts val="0"/>
              </a:spcAft>
              <a:buSzPts val="1400"/>
              <a:buNone/>
            </a:pPr>
            <a:r>
              <a:t/>
            </a:r>
            <a:endParaRPr b="0" i="0" sz="1200">
              <a:solidFill>
                <a:schemeClr val="dk1"/>
              </a:solidFill>
              <a:latin typeface="Times New Roman"/>
              <a:ea typeface="Times New Roman"/>
              <a:cs typeface="Times New Roman"/>
              <a:sym typeface="Times New Roman"/>
            </a:endParaRPr>
          </a:p>
          <a:p>
            <a:pPr indent="0" lvl="0" marL="0" rtl="0" algn="l">
              <a:lnSpc>
                <a:spcPct val="100000"/>
              </a:lnSpc>
              <a:spcBef>
                <a:spcPts val="360"/>
              </a:spcBef>
              <a:spcAft>
                <a:spcPts val="0"/>
              </a:spcAft>
              <a:buSzPts val="1400"/>
              <a:buNone/>
            </a:pPr>
            <a:r>
              <a:rPr b="0" i="0" lang="en-US" sz="1200">
                <a:solidFill>
                  <a:schemeClr val="dk1"/>
                </a:solidFill>
                <a:latin typeface="Times New Roman"/>
                <a:ea typeface="Times New Roman"/>
                <a:cs typeface="Times New Roman"/>
                <a:sym typeface="Times New Roman"/>
              </a:rPr>
              <a:t>Returns the offset into the relevant segment of </a:t>
            </a:r>
            <a:r>
              <a:rPr b="0" i="1" lang="en-US" sz="1200">
                <a:solidFill>
                  <a:schemeClr val="dk1"/>
                </a:solidFill>
                <a:latin typeface="Times New Roman"/>
                <a:ea typeface="Times New Roman"/>
                <a:cs typeface="Times New Roman"/>
                <a:sym typeface="Times New Roman"/>
              </a:rPr>
              <a:t>expression</a:t>
            </a:r>
            <a:endParaRPr/>
          </a:p>
          <a:p>
            <a:pPr indent="0" lvl="0" marL="0" rtl="0" algn="l">
              <a:lnSpc>
                <a:spcPct val="100000"/>
              </a:lnSpc>
              <a:spcBef>
                <a:spcPts val="360"/>
              </a:spcBef>
              <a:spcAft>
                <a:spcPts val="0"/>
              </a:spcAft>
              <a:buSzPts val="1400"/>
              <a:buNone/>
            </a:pPr>
            <a:r>
              <a:rPr lang="en-US"/>
              <a:t>MASM expression	Debugger expression’</a:t>
            </a:r>
            <a:endParaRPr/>
          </a:p>
          <a:p>
            <a:pPr indent="0" lvl="0" marL="0" marR="0" rtl="0" algn="l">
              <a:lnSpc>
                <a:spcPct val="100000"/>
              </a:lnSpc>
              <a:spcBef>
                <a:spcPts val="360"/>
              </a:spcBef>
              <a:spcAft>
                <a:spcPts val="0"/>
              </a:spcAft>
              <a:buClr>
                <a:schemeClr val="dk1"/>
              </a:buClr>
              <a:buSzPts val="1200"/>
              <a:buFont typeface="Times New Roman"/>
              <a:buNone/>
            </a:pPr>
            <a:r>
              <a:rPr lang="en-US"/>
              <a:t>OFFSET Var  &amp;Var</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lnSpc>
                <a:spcPct val="100000"/>
              </a:lnSpc>
              <a:spcBef>
                <a:spcPts val="360"/>
              </a:spcBef>
              <a:spcAft>
                <a:spcPts val="0"/>
              </a:spcAft>
              <a:buSzPts val="1400"/>
              <a:buNone/>
            </a:pPr>
            <a:r>
              <a:rPr b="0" i="0" lang="en-US" sz="1200">
                <a:solidFill>
                  <a:schemeClr val="dk1"/>
                </a:solidFill>
                <a:latin typeface="Times New Roman"/>
                <a:ea typeface="Times New Roman"/>
                <a:cs typeface="Times New Roman"/>
                <a:sym typeface="Times New Roman"/>
              </a:rPr>
              <a:t>An </a:t>
            </a:r>
            <a:r>
              <a:rPr b="0" i="1" lang="en-US" sz="1200">
                <a:solidFill>
                  <a:schemeClr val="dk1"/>
                </a:solidFill>
                <a:latin typeface="Times New Roman"/>
                <a:ea typeface="Times New Roman"/>
                <a:cs typeface="Times New Roman"/>
                <a:sym typeface="Times New Roman"/>
              </a:rPr>
              <a:t>address constant</a:t>
            </a:r>
            <a:r>
              <a:rPr b="0" i="0" lang="en-US" sz="1200">
                <a:solidFill>
                  <a:schemeClr val="dk1"/>
                </a:solidFill>
                <a:latin typeface="Times New Roman"/>
                <a:ea typeface="Times New Roman"/>
                <a:cs typeface="Times New Roman"/>
                <a:sym typeface="Times New Roman"/>
              </a:rPr>
              <a:t> is a special type of </a:t>
            </a:r>
            <a:r>
              <a:rPr b="1" i="0" lang="en-US" sz="1200">
                <a:solidFill>
                  <a:schemeClr val="dk1"/>
                </a:solidFill>
                <a:latin typeface="Times New Roman"/>
                <a:ea typeface="Times New Roman"/>
                <a:cs typeface="Times New Roman"/>
                <a:sym typeface="Times New Roman"/>
              </a:rPr>
              <a:t>immediate operand</a:t>
            </a:r>
            <a:r>
              <a:rPr b="0" i="0" lang="en-US" sz="1200">
                <a:solidFill>
                  <a:schemeClr val="dk1"/>
                </a:solidFill>
                <a:latin typeface="Times New Roman"/>
                <a:ea typeface="Times New Roman"/>
                <a:cs typeface="Times New Roman"/>
                <a:sym typeface="Times New Roman"/>
              </a:rPr>
              <a:t> that consists of an offset or segment value.</a:t>
            </a:r>
            <a:endParaRPr/>
          </a:p>
          <a:p>
            <a:pPr indent="0" lvl="0" marL="0" rtl="0" algn="l">
              <a:lnSpc>
                <a:spcPct val="100000"/>
              </a:lnSpc>
              <a:spcBef>
                <a:spcPts val="360"/>
              </a:spcBef>
              <a:spcAft>
                <a:spcPts val="0"/>
              </a:spcAft>
              <a:buSzPts val="1400"/>
              <a:buNone/>
            </a:pPr>
            <a:r>
              <a:rPr b="0" i="0" lang="en-US" sz="1200">
                <a:solidFill>
                  <a:schemeClr val="dk1"/>
                </a:solidFill>
                <a:latin typeface="Times New Roman"/>
                <a:ea typeface="Times New Roman"/>
                <a:cs typeface="Times New Roman"/>
                <a:sym typeface="Times New Roman"/>
              </a:rPr>
              <a:t>The OFFSET operator returns the offset of a memory location relative to the beginning of the segment to which the location belongs:</a:t>
            </a:r>
            <a:endParaRPr/>
          </a:p>
          <a:p>
            <a:pPr indent="0" lvl="0" marL="0" rtl="0" algn="l">
              <a:lnSpc>
                <a:spcPct val="100000"/>
              </a:lnSpc>
              <a:spcBef>
                <a:spcPts val="360"/>
              </a:spcBef>
              <a:spcAft>
                <a:spcPts val="0"/>
              </a:spcAft>
              <a:buSzPts val="1400"/>
              <a:buNone/>
            </a:pPr>
            <a:r>
              <a:rPr b="0" i="0" lang="en-US" sz="1200">
                <a:solidFill>
                  <a:schemeClr val="dk1"/>
                </a:solidFill>
                <a:latin typeface="Times New Roman"/>
                <a:ea typeface="Times New Roman"/>
                <a:cs typeface="Times New Roman"/>
                <a:sym typeface="Times New Roman"/>
              </a:rPr>
              <a:t>mov bx, OFFSET var ; Load offset address </a:t>
            </a:r>
            <a:endParaRPr/>
          </a:p>
          <a:p>
            <a:pPr indent="0" lvl="0" marL="0" rtl="0" algn="l">
              <a:lnSpc>
                <a:spcPct val="100000"/>
              </a:lnSpc>
              <a:spcBef>
                <a:spcPts val="360"/>
              </a:spcBef>
              <a:spcAft>
                <a:spcPts val="0"/>
              </a:spcAft>
              <a:buSzPts val="1400"/>
              <a:buNone/>
            </a:pPr>
            <a:r>
              <a:rPr b="0" i="0" lang="en-US" sz="1200">
                <a:solidFill>
                  <a:schemeClr val="dk1"/>
                </a:solidFill>
                <a:latin typeface="Times New Roman"/>
                <a:ea typeface="Times New Roman"/>
                <a:cs typeface="Times New Roman"/>
                <a:sym typeface="Times New Roman"/>
              </a:rPr>
              <a:t>Since data in different modules may belong to a single segment, the assembler cannot know for each module the true offsets within a segment.</a:t>
            </a:r>
            <a:endParaRPr/>
          </a:p>
          <a:p>
            <a:pPr indent="0" lvl="0" marL="0" rtl="0" algn="l">
              <a:lnSpc>
                <a:spcPct val="100000"/>
              </a:lnSpc>
              <a:spcBef>
                <a:spcPts val="360"/>
              </a:spcBef>
              <a:spcAft>
                <a:spcPts val="0"/>
              </a:spcAft>
              <a:buSzPts val="1400"/>
              <a:buNone/>
            </a:pPr>
            <a:r>
              <a:rPr b="0" i="0" lang="en-US" sz="1200">
                <a:solidFill>
                  <a:schemeClr val="dk1"/>
                </a:solidFill>
                <a:latin typeface="Times New Roman"/>
                <a:ea typeface="Times New Roman"/>
                <a:cs typeface="Times New Roman"/>
                <a:sym typeface="Times New Roman"/>
              </a:rPr>
              <a:t>Thus, the offset for </a:t>
            </a:r>
            <a:r>
              <a:rPr b="1" i="0" lang="en-US" sz="1200">
                <a:solidFill>
                  <a:schemeClr val="dk1"/>
                </a:solidFill>
                <a:latin typeface="Times New Roman"/>
                <a:ea typeface="Times New Roman"/>
                <a:cs typeface="Times New Roman"/>
                <a:sym typeface="Times New Roman"/>
              </a:rPr>
              <a:t>var</a:t>
            </a:r>
            <a:r>
              <a:rPr b="0" i="0" lang="en-US" sz="1200">
                <a:solidFill>
                  <a:schemeClr val="dk1"/>
                </a:solidFill>
                <a:latin typeface="Times New Roman"/>
                <a:ea typeface="Times New Roman"/>
                <a:cs typeface="Times New Roman"/>
                <a:sym typeface="Times New Roman"/>
              </a:rPr>
              <a:t>, although an immediate value, is not determined until link time.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p:txBody>
      </p:sp>
      <p:sp>
        <p:nvSpPr>
          <p:cNvPr id="598" name="Google Shape;598;p45:notes"/>
          <p:cNvSpPr txBox="1"/>
          <p:nvPr>
            <p:ph idx="12" type="sldNum"/>
          </p:nvPr>
        </p:nvSpPr>
        <p:spPr>
          <a:xfrm>
            <a:off x="3851722" y="9381191"/>
            <a:ext cx="2945954" cy="493059"/>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6: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608" name="Google Shape;608;p46: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7: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630" name="Google Shape;630;p47: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8: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0" name="Google Shape;640;p48: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rPr lang="en-US" sz="2400"/>
              <a:t>Mov ax, mydouble 因為大小不一致，會在組譯皆段就產生error</a:t>
            </a:r>
            <a:endParaRPr/>
          </a:p>
          <a:p>
            <a:pPr indent="0" lvl="0" marL="0" rtl="0" algn="l">
              <a:lnSpc>
                <a:spcPct val="100000"/>
              </a:lnSpc>
              <a:spcBef>
                <a:spcPts val="720"/>
              </a:spcBef>
              <a:spcAft>
                <a:spcPts val="0"/>
              </a:spcAft>
              <a:buSzPts val="1400"/>
              <a:buNone/>
            </a:pPr>
            <a:r>
              <a:rPr lang="en-US" sz="2400"/>
              <a:t>第二行ok</a:t>
            </a:r>
            <a:endParaRPr/>
          </a:p>
          <a:p>
            <a:pPr indent="0" lvl="0" marL="0" marR="0" rtl="0" algn="l">
              <a:lnSpc>
                <a:spcPct val="100000"/>
              </a:lnSpc>
              <a:spcBef>
                <a:spcPts val="720"/>
              </a:spcBef>
              <a:spcAft>
                <a:spcPts val="0"/>
              </a:spcAft>
              <a:buClr>
                <a:schemeClr val="dk1"/>
              </a:buClr>
              <a:buSzPts val="2400"/>
              <a:buFont typeface="Times New Roman"/>
              <a:buNone/>
            </a:pPr>
            <a:r>
              <a:rPr lang="en-US" sz="2400"/>
              <a:t>第三行，如果沒有指定位置，且大小不對等（等三行旨令），assembler會將常數擴充至相同大小（00004321h）</a:t>
            </a:r>
            <a:endParaRPr/>
          </a:p>
          <a:p>
            <a:pPr indent="0" lvl="0" marL="0" rtl="0" algn="l">
              <a:lnSpc>
                <a:spcPct val="100000"/>
              </a:lnSpc>
              <a:spcBef>
                <a:spcPts val="720"/>
              </a:spcBef>
              <a:spcAft>
                <a:spcPts val="0"/>
              </a:spcAft>
              <a:buSzPts val="1400"/>
              <a:buNone/>
            </a:pPr>
            <a:r>
              <a:t/>
            </a:r>
            <a:endParaRPr sz="2400"/>
          </a:p>
          <a:p>
            <a:pPr indent="0" lvl="0" marL="0" rtl="0" algn="l">
              <a:lnSpc>
                <a:spcPct val="100000"/>
              </a:lnSpc>
              <a:spcBef>
                <a:spcPts val="720"/>
              </a:spcBef>
              <a:spcAft>
                <a:spcPts val="0"/>
              </a:spcAft>
              <a:buSzPts val="1400"/>
              <a:buNone/>
            </a:pPr>
            <a:r>
              <a:rPr lang="en-US" sz="2400"/>
              <a:t>括胡在此沒有影響</a:t>
            </a:r>
            <a:endParaRPr sz="2400"/>
          </a:p>
          <a:p>
            <a:pPr indent="0" lvl="0" marL="0" rtl="0" algn="l">
              <a:lnSpc>
                <a:spcPct val="100000"/>
              </a:lnSpc>
              <a:spcBef>
                <a:spcPts val="720"/>
              </a:spcBef>
              <a:spcAft>
                <a:spcPts val="0"/>
              </a:spcAft>
              <a:buSzPts val="1400"/>
              <a:buNone/>
            </a:pPr>
            <a:r>
              <a:rPr lang="en-US" sz="2400"/>
              <a:t>+常數以byte為單位</a:t>
            </a:r>
            <a:endParaRPr sz="2400"/>
          </a:p>
        </p:txBody>
      </p:sp>
      <p:sp>
        <p:nvSpPr>
          <p:cNvPr id="641" name="Google Shape;641;p48:notes"/>
          <p:cNvSpPr txBox="1"/>
          <p:nvPr>
            <p:ph idx="12" type="sldNum"/>
          </p:nvPr>
        </p:nvSpPr>
        <p:spPr>
          <a:xfrm>
            <a:off x="3851722" y="9381191"/>
            <a:ext cx="2945954" cy="493059"/>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9: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651" name="Google Shape;651;p49: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09" name="Google Shape;109;p5: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50: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1" name="Google Shape;661;p50: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rPr lang="en-US"/>
              <a:t>如果不加 word ptr，會在組譯時就產生error</a:t>
            </a:r>
            <a:endParaRPr/>
          </a:p>
        </p:txBody>
      </p:sp>
      <p:sp>
        <p:nvSpPr>
          <p:cNvPr id="662" name="Google Shape;662;p50:notes"/>
          <p:cNvSpPr txBox="1"/>
          <p:nvPr>
            <p:ph idx="12" type="sldNum"/>
          </p:nvPr>
        </p:nvSpPr>
        <p:spPr>
          <a:xfrm>
            <a:off x="3851722" y="9381191"/>
            <a:ext cx="2945954" cy="493059"/>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1: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672" name="Google Shape;672;p51: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2: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681" name="Google Shape;681;p52: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53: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691" name="Google Shape;691;p53: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54: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700" name="Google Shape;700;p54: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55: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709" name="Google Shape;709;p55: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6: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718" name="Google Shape;718;p56: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57: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727" name="Google Shape;727;p57: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58: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736" name="Google Shape;736;p58: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59: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745" name="Google Shape;745;p59: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17" name="Google Shape;117;p6: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60: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753" name="Google Shape;753;p60: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61: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1" name="Google Shape;761;p61: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rPr lang="en-US" sz="1200">
                <a:solidFill>
                  <a:schemeClr val="dk1"/>
                </a:solidFill>
                <a:latin typeface="Times New Roman"/>
                <a:ea typeface="Times New Roman"/>
                <a:cs typeface="Times New Roman"/>
                <a:sym typeface="Times New Roman"/>
              </a:rPr>
              <a:t>Error instruction operands must be the same size </a:t>
            </a:r>
            <a:endParaRPr/>
          </a:p>
          <a:p>
            <a:pPr indent="0" lvl="0" marL="0" rtl="0" algn="l">
              <a:lnSpc>
                <a:spcPct val="100000"/>
              </a:lnSpc>
              <a:spcBef>
                <a:spcPts val="360"/>
              </a:spcBef>
              <a:spcAft>
                <a:spcPts val="0"/>
              </a:spcAft>
              <a:buSzPts val="1400"/>
              <a:buNone/>
            </a:pPr>
            <a:r>
              <a:rPr lang="en-US"/>
              <a:t>inderect時不會知道型態，但是會根據暫存器的大小去抓值</a:t>
            </a:r>
            <a:endParaRPr/>
          </a:p>
          <a:p>
            <a:pPr indent="0" lvl="0" marL="0" rtl="0" algn="l">
              <a:lnSpc>
                <a:spcPct val="100000"/>
              </a:lnSpc>
              <a:spcBef>
                <a:spcPts val="360"/>
              </a:spcBef>
              <a:spcAft>
                <a:spcPts val="0"/>
              </a:spcAft>
              <a:buSzPts val="1400"/>
              <a:buNone/>
            </a:pPr>
            <a:r>
              <a:rPr lang="en-US"/>
              <a:t>當mov是 register 到 register時，括弧代表dereference</a:t>
            </a:r>
            <a:endParaRPr/>
          </a:p>
          <a:p>
            <a:pPr indent="0" lvl="0" marL="0" rtl="0" algn="l">
              <a:lnSpc>
                <a:spcPct val="100000"/>
              </a:lnSpc>
              <a:spcBef>
                <a:spcPts val="360"/>
              </a:spcBef>
              <a:spcAft>
                <a:spcPts val="0"/>
              </a:spcAft>
              <a:buSzPts val="1400"/>
              <a:buNone/>
            </a:pPr>
            <a:r>
              <a:rPr lang="en-US"/>
              <a:t>當mov是 memory 到 register or register到 memory時，memory有沒有括號沒有影響</a:t>
            </a:r>
            <a:endParaRPr/>
          </a:p>
          <a:p>
            <a:pPr indent="0" lvl="0" marL="0" rtl="0" algn="l">
              <a:lnSpc>
                <a:spcPct val="100000"/>
              </a:lnSpc>
              <a:spcBef>
                <a:spcPts val="360"/>
              </a:spcBef>
              <a:spcAft>
                <a:spcPts val="0"/>
              </a:spcAft>
              <a:buSzPts val="1400"/>
              <a:buNone/>
            </a:pPr>
            <a:r>
              <a:rPr lang="en-US"/>
              <a:t>REGISTER則有影響</a:t>
            </a:r>
            <a:endParaRPr/>
          </a:p>
        </p:txBody>
      </p:sp>
      <p:sp>
        <p:nvSpPr>
          <p:cNvPr id="762" name="Google Shape;762;p61:notes"/>
          <p:cNvSpPr txBox="1"/>
          <p:nvPr>
            <p:ph idx="12" type="sldNum"/>
          </p:nvPr>
        </p:nvSpPr>
        <p:spPr>
          <a:xfrm>
            <a:off x="3851722" y="9381191"/>
            <a:ext cx="2945954" cy="493059"/>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62: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771" name="Google Shape;771;p62: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63: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790" name="Google Shape;790;p63: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64: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801" name="Google Shape;801;p64: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65: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811" name="Google Shape;811;p65: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66: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821" name="Google Shape;821;p66: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67: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830" name="Google Shape;830;p67: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68: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840" name="Google Shape;840;p68: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69: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848" name="Google Shape;848;p69: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25" name="Google Shape;125;p7: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70: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856" name="Google Shape;856;p70: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71: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866" name="Google Shape;866;p71: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72: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4" name="Google Shape;874;p72: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75" name="Google Shape;875;p72:notes"/>
          <p:cNvSpPr txBox="1"/>
          <p:nvPr>
            <p:ph idx="12" type="sldNum"/>
          </p:nvPr>
        </p:nvSpPr>
        <p:spPr>
          <a:xfrm>
            <a:off x="3851722" y="9381191"/>
            <a:ext cx="2945954" cy="493059"/>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73: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895" name="Google Shape;895;p73: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74: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904" name="Google Shape;904;p74: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75: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917" name="Google Shape;917;p75: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76: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926" name="Google Shape;926;p76: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77: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935" name="Google Shape;935;p77: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78: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943" name="Google Shape;943;p78: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79: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953" name="Google Shape;953;p79: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33" name="Google Shape;133;p8: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80: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961" name="Google Shape;961;p80: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81: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969" name="Google Shape;969;p81: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82: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977" name="Google Shape;977;p82: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83: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985" name="Google Shape;985;p83: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905767" y="4690597"/>
            <a:ext cx="4986142" cy="4442432"/>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44" name="Google Shape;144;p9: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grpSp>
        <p:nvGrpSpPr>
          <p:cNvPr id="16" name="Google Shape;16;p85"/>
          <p:cNvGrpSpPr/>
          <p:nvPr/>
        </p:nvGrpSpPr>
        <p:grpSpPr>
          <a:xfrm>
            <a:off x="-1035050" y="1552575"/>
            <a:ext cx="10179050" cy="5305425"/>
            <a:chOff x="-652" y="978"/>
            <a:chExt cx="6412" cy="3342"/>
          </a:xfrm>
        </p:grpSpPr>
        <p:sp>
          <p:nvSpPr>
            <p:cNvPr id="17" name="Google Shape;17;p85"/>
            <p:cNvSpPr/>
            <p:nvPr/>
          </p:nvSpPr>
          <p:spPr>
            <a:xfrm>
              <a:off x="2061" y="1707"/>
              <a:ext cx="3699" cy="2613"/>
            </a:xfrm>
            <a:custGeom>
              <a:rect b="b" l="l" r="r" t="t"/>
              <a:pathLst>
                <a:path extrusionOk="0" h="2613" w="3699">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rgbClr val="2347B3"/>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8" name="Google Shape;18;p85"/>
            <p:cNvSpPr/>
            <p:nvPr/>
          </p:nvSpPr>
          <p:spPr>
            <a:xfrm>
              <a:off x="-652" y="978"/>
              <a:ext cx="4237" cy="3342"/>
            </a:xfrm>
            <a:custGeom>
              <a:rect b="b" l="l" r="r" t="t"/>
              <a:pathLst>
                <a:path extrusionOk="0" fill="none" h="21231" w="21600">
                  <a:moveTo>
                    <a:pt x="3976" y="0"/>
                  </a:moveTo>
                  <a:cubicBezTo>
                    <a:pt x="14194" y="1914"/>
                    <a:pt x="21600" y="10835"/>
                    <a:pt x="21600" y="21231"/>
                  </a:cubicBezTo>
                </a:path>
                <a:path extrusionOk="0" h="21231" w="21600">
                  <a:moveTo>
                    <a:pt x="3976" y="0"/>
                  </a:moveTo>
                  <a:cubicBezTo>
                    <a:pt x="14194" y="1914"/>
                    <a:pt x="21600" y="10835"/>
                    <a:pt x="21600" y="21231"/>
                  </a:cubicBezTo>
                  <a:lnTo>
                    <a:pt x="0" y="21231"/>
                  </a:lnTo>
                  <a:lnTo>
                    <a:pt x="3976" y="0"/>
                  </a:lnTo>
                  <a:close/>
                </a:path>
              </a:pathLst>
            </a:custGeom>
            <a:noFill/>
            <a:ln cap="rnd"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grpSp>
      <p:sp>
        <p:nvSpPr>
          <p:cNvPr id="19" name="Google Shape;19;p85"/>
          <p:cNvSpPr txBox="1"/>
          <p:nvPr>
            <p:ph type="ctrTitle"/>
          </p:nvPr>
        </p:nvSpPr>
        <p:spPr>
          <a:xfrm>
            <a:off x="1293813" y="762000"/>
            <a:ext cx="7772400" cy="1143000"/>
          </a:xfrm>
          <a:prstGeom prst="rect">
            <a:avLst/>
          </a:prstGeom>
          <a:noFill/>
          <a:ln>
            <a:noFill/>
          </a:ln>
        </p:spPr>
        <p:txBody>
          <a:bodyPr anchorCtr="0" anchor="b"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85"/>
          <p:cNvSpPr txBox="1"/>
          <p:nvPr>
            <p:ph idx="1" type="subTitle"/>
          </p:nvPr>
        </p:nvSpPr>
        <p:spPr>
          <a:xfrm>
            <a:off x="685800" y="3429000"/>
            <a:ext cx="6400800" cy="17526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480"/>
              </a:spcBef>
              <a:spcAft>
                <a:spcPts val="0"/>
              </a:spcAft>
              <a:buSzPts val="24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9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94"/>
          <p:cNvSpPr txBox="1"/>
          <p:nvPr>
            <p:ph idx="1" type="body"/>
          </p:nvPr>
        </p:nvSpPr>
        <p:spPr>
          <a:xfrm rot="5400000">
            <a:off x="2324100" y="-495300"/>
            <a:ext cx="4495800" cy="7772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7" name="Google Shape;67;p94"/>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95"/>
          <p:cNvSpPr txBox="1"/>
          <p:nvPr>
            <p:ph type="title"/>
          </p:nvPr>
        </p:nvSpPr>
        <p:spPr>
          <a:xfrm rot="5400000">
            <a:off x="4781550" y="1962150"/>
            <a:ext cx="5410200" cy="19431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95"/>
          <p:cNvSpPr txBox="1"/>
          <p:nvPr>
            <p:ph idx="1" type="body"/>
          </p:nvPr>
        </p:nvSpPr>
        <p:spPr>
          <a:xfrm rot="5400000">
            <a:off x="819150" y="95250"/>
            <a:ext cx="5410200" cy="567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2" name="Google Shape;72;p95"/>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86"/>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4" name="Google Shape;24;p86"/>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87"/>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88"/>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8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Arial"/>
              <a:buNone/>
              <a:defRPr sz="2000"/>
            </a:lvl1pPr>
            <a:lvl2pPr indent="-228600" lvl="1" marL="914400" algn="l">
              <a:lnSpc>
                <a:spcPct val="100000"/>
              </a:lnSpc>
              <a:spcBef>
                <a:spcPts val="360"/>
              </a:spcBef>
              <a:spcAft>
                <a:spcPts val="0"/>
              </a:spcAft>
              <a:buSzPts val="1800"/>
              <a:buFont typeface="Arial"/>
              <a:buNone/>
              <a:defRPr sz="1800"/>
            </a:lvl2pPr>
            <a:lvl3pPr indent="-228600" lvl="2" marL="1371600" algn="l">
              <a:lnSpc>
                <a:spcPct val="100000"/>
              </a:lnSpc>
              <a:spcBef>
                <a:spcPts val="320"/>
              </a:spcBef>
              <a:spcAft>
                <a:spcPts val="0"/>
              </a:spcAft>
              <a:buSzPts val="1600"/>
              <a:buFont typeface="Arial"/>
              <a:buNone/>
              <a:defRPr sz="1600"/>
            </a:lvl3pPr>
            <a:lvl4pPr indent="-228600" lvl="3" marL="1828800" algn="l">
              <a:lnSpc>
                <a:spcPct val="100000"/>
              </a:lnSpc>
              <a:spcBef>
                <a:spcPts val="280"/>
              </a:spcBef>
              <a:spcAft>
                <a:spcPts val="0"/>
              </a:spcAft>
              <a:buSzPts val="1400"/>
              <a:buFont typeface="Times New Roman"/>
              <a:buNone/>
              <a:defRPr sz="1400"/>
            </a:lvl4pPr>
            <a:lvl5pPr indent="-228600" lvl="4" marL="2286000" algn="l">
              <a:lnSpc>
                <a:spcPct val="100000"/>
              </a:lnSpc>
              <a:spcBef>
                <a:spcPts val="280"/>
              </a:spcBef>
              <a:spcAft>
                <a:spcPts val="0"/>
              </a:spcAft>
              <a:buSzPts val="1400"/>
              <a:buFont typeface="Times New Roman"/>
              <a:buNone/>
              <a:defRPr sz="1400"/>
            </a:lvl5pPr>
            <a:lvl6pPr indent="-228600" lvl="5" marL="2743200" algn="l">
              <a:lnSpc>
                <a:spcPct val="100000"/>
              </a:lnSpc>
              <a:spcBef>
                <a:spcPts val="280"/>
              </a:spcBef>
              <a:spcAft>
                <a:spcPts val="0"/>
              </a:spcAft>
              <a:buSzPts val="1400"/>
              <a:buFont typeface="Times New Roman"/>
              <a:buNone/>
              <a:defRPr sz="1400"/>
            </a:lvl6pPr>
            <a:lvl7pPr indent="-228600" lvl="6" marL="3200400" algn="l">
              <a:lnSpc>
                <a:spcPct val="100000"/>
              </a:lnSpc>
              <a:spcBef>
                <a:spcPts val="280"/>
              </a:spcBef>
              <a:spcAft>
                <a:spcPts val="0"/>
              </a:spcAft>
              <a:buSzPts val="1400"/>
              <a:buFont typeface="Times New Roman"/>
              <a:buNone/>
              <a:defRPr sz="1400"/>
            </a:lvl7pPr>
            <a:lvl8pPr indent="-228600" lvl="7" marL="3657600" algn="l">
              <a:lnSpc>
                <a:spcPct val="100000"/>
              </a:lnSpc>
              <a:spcBef>
                <a:spcPts val="280"/>
              </a:spcBef>
              <a:spcAft>
                <a:spcPts val="0"/>
              </a:spcAft>
              <a:buSzPts val="1400"/>
              <a:buFont typeface="Times New Roman"/>
              <a:buNone/>
              <a:defRPr sz="1400"/>
            </a:lvl8pPr>
            <a:lvl9pPr indent="-228600" lvl="8" marL="4114800" algn="l">
              <a:lnSpc>
                <a:spcPct val="100000"/>
              </a:lnSpc>
              <a:spcBef>
                <a:spcPts val="280"/>
              </a:spcBef>
              <a:spcAft>
                <a:spcPts val="0"/>
              </a:spcAft>
              <a:buSzPts val="1400"/>
              <a:buFont typeface="Times New Roman"/>
              <a:buNone/>
              <a:defRPr sz="1400"/>
            </a:lvl9pPr>
          </a:lstStyle>
          <a:p/>
        </p:txBody>
      </p:sp>
      <p:sp>
        <p:nvSpPr>
          <p:cNvPr id="33" name="Google Shape;33;p88"/>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8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89"/>
          <p:cNvSpPr txBox="1"/>
          <p:nvPr>
            <p:ph idx="1" type="body"/>
          </p:nvPr>
        </p:nvSpPr>
        <p:spPr>
          <a:xfrm>
            <a:off x="685800" y="1143000"/>
            <a:ext cx="3810000" cy="44958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Arial"/>
              <a:buChar char="•"/>
              <a:defRPr sz="2800"/>
            </a:lvl1pPr>
            <a:lvl2pPr indent="-381000" lvl="1" marL="914400" algn="l">
              <a:lnSpc>
                <a:spcPct val="100000"/>
              </a:lnSpc>
              <a:spcBef>
                <a:spcPts val="480"/>
              </a:spcBef>
              <a:spcAft>
                <a:spcPts val="0"/>
              </a:spcAft>
              <a:buSzPts val="2400"/>
              <a:buFont typeface="Arial"/>
              <a:buChar char="•"/>
              <a:defRPr sz="2400"/>
            </a:lvl2pPr>
            <a:lvl3pPr indent="-355600" lvl="2" marL="1371600" algn="l">
              <a:lnSpc>
                <a:spcPct val="100000"/>
              </a:lnSpc>
              <a:spcBef>
                <a:spcPts val="400"/>
              </a:spcBef>
              <a:spcAft>
                <a:spcPts val="0"/>
              </a:spcAft>
              <a:buSzPts val="2000"/>
              <a:buFont typeface="Arial"/>
              <a:buChar char="•"/>
              <a:defRPr sz="2000"/>
            </a:lvl3pPr>
            <a:lvl4pPr indent="-342900" lvl="3" marL="1828800" algn="l">
              <a:lnSpc>
                <a:spcPct val="100000"/>
              </a:lnSpc>
              <a:spcBef>
                <a:spcPts val="360"/>
              </a:spcBef>
              <a:spcAft>
                <a:spcPts val="0"/>
              </a:spcAft>
              <a:buSzPts val="1800"/>
              <a:buFont typeface="Times New Roman"/>
              <a:buChar char="–"/>
              <a:defRPr sz="1800"/>
            </a:lvl4pPr>
            <a:lvl5pPr indent="-342900" lvl="4" marL="2286000" algn="l">
              <a:lnSpc>
                <a:spcPct val="100000"/>
              </a:lnSpc>
              <a:spcBef>
                <a:spcPts val="360"/>
              </a:spcBef>
              <a:spcAft>
                <a:spcPts val="0"/>
              </a:spcAft>
              <a:buSzPts val="1800"/>
              <a:buFont typeface="Times New Roman"/>
              <a:buChar char="•"/>
              <a:defRPr sz="1800"/>
            </a:lvl5pPr>
            <a:lvl6pPr indent="-342900" lvl="5" marL="2743200" algn="l">
              <a:lnSpc>
                <a:spcPct val="100000"/>
              </a:lnSpc>
              <a:spcBef>
                <a:spcPts val="360"/>
              </a:spcBef>
              <a:spcAft>
                <a:spcPts val="0"/>
              </a:spcAft>
              <a:buSzPts val="1800"/>
              <a:buFont typeface="Times New Roman"/>
              <a:buChar char="•"/>
              <a:defRPr sz="1800"/>
            </a:lvl6pPr>
            <a:lvl7pPr indent="-342900" lvl="6" marL="3200400" algn="l">
              <a:lnSpc>
                <a:spcPct val="100000"/>
              </a:lnSpc>
              <a:spcBef>
                <a:spcPts val="360"/>
              </a:spcBef>
              <a:spcAft>
                <a:spcPts val="0"/>
              </a:spcAft>
              <a:buSzPts val="1800"/>
              <a:buFont typeface="Times New Roman"/>
              <a:buChar char="•"/>
              <a:defRPr sz="1800"/>
            </a:lvl7pPr>
            <a:lvl8pPr indent="-342900" lvl="7" marL="3657600" algn="l">
              <a:lnSpc>
                <a:spcPct val="100000"/>
              </a:lnSpc>
              <a:spcBef>
                <a:spcPts val="360"/>
              </a:spcBef>
              <a:spcAft>
                <a:spcPts val="0"/>
              </a:spcAft>
              <a:buSzPts val="1800"/>
              <a:buFont typeface="Times New Roman"/>
              <a:buChar char="•"/>
              <a:defRPr sz="1800"/>
            </a:lvl8pPr>
            <a:lvl9pPr indent="-342900" lvl="8" marL="4114800" algn="l">
              <a:lnSpc>
                <a:spcPct val="100000"/>
              </a:lnSpc>
              <a:spcBef>
                <a:spcPts val="360"/>
              </a:spcBef>
              <a:spcAft>
                <a:spcPts val="0"/>
              </a:spcAft>
              <a:buSzPts val="1800"/>
              <a:buFont typeface="Times New Roman"/>
              <a:buChar char="•"/>
              <a:defRPr sz="1800"/>
            </a:lvl9pPr>
          </a:lstStyle>
          <a:p/>
        </p:txBody>
      </p:sp>
      <p:sp>
        <p:nvSpPr>
          <p:cNvPr id="38" name="Google Shape;38;p89"/>
          <p:cNvSpPr txBox="1"/>
          <p:nvPr>
            <p:ph idx="2" type="body"/>
          </p:nvPr>
        </p:nvSpPr>
        <p:spPr>
          <a:xfrm>
            <a:off x="4648200" y="1143000"/>
            <a:ext cx="3810000" cy="44958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Arial"/>
              <a:buChar char="•"/>
              <a:defRPr sz="2800"/>
            </a:lvl1pPr>
            <a:lvl2pPr indent="-381000" lvl="1" marL="914400" algn="l">
              <a:lnSpc>
                <a:spcPct val="100000"/>
              </a:lnSpc>
              <a:spcBef>
                <a:spcPts val="480"/>
              </a:spcBef>
              <a:spcAft>
                <a:spcPts val="0"/>
              </a:spcAft>
              <a:buSzPts val="2400"/>
              <a:buFont typeface="Arial"/>
              <a:buChar char="•"/>
              <a:defRPr sz="2400"/>
            </a:lvl2pPr>
            <a:lvl3pPr indent="-355600" lvl="2" marL="1371600" algn="l">
              <a:lnSpc>
                <a:spcPct val="100000"/>
              </a:lnSpc>
              <a:spcBef>
                <a:spcPts val="400"/>
              </a:spcBef>
              <a:spcAft>
                <a:spcPts val="0"/>
              </a:spcAft>
              <a:buSzPts val="2000"/>
              <a:buFont typeface="Arial"/>
              <a:buChar char="•"/>
              <a:defRPr sz="2000"/>
            </a:lvl3pPr>
            <a:lvl4pPr indent="-342900" lvl="3" marL="1828800" algn="l">
              <a:lnSpc>
                <a:spcPct val="100000"/>
              </a:lnSpc>
              <a:spcBef>
                <a:spcPts val="360"/>
              </a:spcBef>
              <a:spcAft>
                <a:spcPts val="0"/>
              </a:spcAft>
              <a:buSzPts val="1800"/>
              <a:buFont typeface="Times New Roman"/>
              <a:buChar char="–"/>
              <a:defRPr sz="1800"/>
            </a:lvl4pPr>
            <a:lvl5pPr indent="-342900" lvl="4" marL="2286000" algn="l">
              <a:lnSpc>
                <a:spcPct val="100000"/>
              </a:lnSpc>
              <a:spcBef>
                <a:spcPts val="360"/>
              </a:spcBef>
              <a:spcAft>
                <a:spcPts val="0"/>
              </a:spcAft>
              <a:buSzPts val="1800"/>
              <a:buFont typeface="Times New Roman"/>
              <a:buChar char="•"/>
              <a:defRPr sz="1800"/>
            </a:lvl5pPr>
            <a:lvl6pPr indent="-342900" lvl="5" marL="2743200" algn="l">
              <a:lnSpc>
                <a:spcPct val="100000"/>
              </a:lnSpc>
              <a:spcBef>
                <a:spcPts val="360"/>
              </a:spcBef>
              <a:spcAft>
                <a:spcPts val="0"/>
              </a:spcAft>
              <a:buSzPts val="1800"/>
              <a:buFont typeface="Times New Roman"/>
              <a:buChar char="•"/>
              <a:defRPr sz="1800"/>
            </a:lvl6pPr>
            <a:lvl7pPr indent="-342900" lvl="6" marL="3200400" algn="l">
              <a:lnSpc>
                <a:spcPct val="100000"/>
              </a:lnSpc>
              <a:spcBef>
                <a:spcPts val="360"/>
              </a:spcBef>
              <a:spcAft>
                <a:spcPts val="0"/>
              </a:spcAft>
              <a:buSzPts val="1800"/>
              <a:buFont typeface="Times New Roman"/>
              <a:buChar char="•"/>
              <a:defRPr sz="1800"/>
            </a:lvl7pPr>
            <a:lvl8pPr indent="-342900" lvl="7" marL="3657600" algn="l">
              <a:lnSpc>
                <a:spcPct val="100000"/>
              </a:lnSpc>
              <a:spcBef>
                <a:spcPts val="360"/>
              </a:spcBef>
              <a:spcAft>
                <a:spcPts val="0"/>
              </a:spcAft>
              <a:buSzPts val="1800"/>
              <a:buFont typeface="Times New Roman"/>
              <a:buChar char="•"/>
              <a:defRPr sz="1800"/>
            </a:lvl8pPr>
            <a:lvl9pPr indent="-342900" lvl="8" marL="4114800" algn="l">
              <a:lnSpc>
                <a:spcPct val="100000"/>
              </a:lnSpc>
              <a:spcBef>
                <a:spcPts val="360"/>
              </a:spcBef>
              <a:spcAft>
                <a:spcPts val="0"/>
              </a:spcAft>
              <a:buSzPts val="1800"/>
              <a:buFont typeface="Times New Roman"/>
              <a:buChar char="•"/>
              <a:defRPr sz="1800"/>
            </a:lvl9pPr>
          </a:lstStyle>
          <a:p/>
        </p:txBody>
      </p:sp>
      <p:sp>
        <p:nvSpPr>
          <p:cNvPr id="39" name="Google Shape;39;p89"/>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90"/>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9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Arial"/>
              <a:buNone/>
              <a:defRPr b="1" sz="2400"/>
            </a:lvl1pPr>
            <a:lvl2pPr indent="-228600" lvl="1" marL="914400" algn="l">
              <a:lnSpc>
                <a:spcPct val="100000"/>
              </a:lnSpc>
              <a:spcBef>
                <a:spcPts val="400"/>
              </a:spcBef>
              <a:spcAft>
                <a:spcPts val="0"/>
              </a:spcAft>
              <a:buSzPts val="2000"/>
              <a:buFont typeface="Arial"/>
              <a:buNone/>
              <a:defRPr b="1" sz="2000"/>
            </a:lvl2pPr>
            <a:lvl3pPr indent="-228600" lvl="2" marL="1371600" algn="l">
              <a:lnSpc>
                <a:spcPct val="100000"/>
              </a:lnSpc>
              <a:spcBef>
                <a:spcPts val="360"/>
              </a:spcBef>
              <a:spcAft>
                <a:spcPts val="0"/>
              </a:spcAft>
              <a:buSzPts val="1800"/>
              <a:buFont typeface="Arial"/>
              <a:buNone/>
              <a:defRPr b="1" sz="1800"/>
            </a:lvl3pPr>
            <a:lvl4pPr indent="-228600" lvl="3" marL="1828800" algn="l">
              <a:lnSpc>
                <a:spcPct val="100000"/>
              </a:lnSpc>
              <a:spcBef>
                <a:spcPts val="320"/>
              </a:spcBef>
              <a:spcAft>
                <a:spcPts val="0"/>
              </a:spcAft>
              <a:buSzPts val="1600"/>
              <a:buFont typeface="Times New Roman"/>
              <a:buNone/>
              <a:defRPr b="1" sz="1600"/>
            </a:lvl4pPr>
            <a:lvl5pPr indent="-228600" lvl="4" marL="2286000" algn="l">
              <a:lnSpc>
                <a:spcPct val="100000"/>
              </a:lnSpc>
              <a:spcBef>
                <a:spcPts val="320"/>
              </a:spcBef>
              <a:spcAft>
                <a:spcPts val="0"/>
              </a:spcAft>
              <a:buSzPts val="1600"/>
              <a:buFont typeface="Times New Roman"/>
              <a:buNone/>
              <a:defRPr b="1" sz="1600"/>
            </a:lvl5pPr>
            <a:lvl6pPr indent="-228600" lvl="5" marL="2743200" algn="l">
              <a:lnSpc>
                <a:spcPct val="100000"/>
              </a:lnSpc>
              <a:spcBef>
                <a:spcPts val="320"/>
              </a:spcBef>
              <a:spcAft>
                <a:spcPts val="0"/>
              </a:spcAft>
              <a:buSzPts val="1600"/>
              <a:buFont typeface="Times New Roman"/>
              <a:buNone/>
              <a:defRPr b="1" sz="1600"/>
            </a:lvl6pPr>
            <a:lvl7pPr indent="-228600" lvl="6" marL="3200400" algn="l">
              <a:lnSpc>
                <a:spcPct val="100000"/>
              </a:lnSpc>
              <a:spcBef>
                <a:spcPts val="320"/>
              </a:spcBef>
              <a:spcAft>
                <a:spcPts val="0"/>
              </a:spcAft>
              <a:buSzPts val="1600"/>
              <a:buFont typeface="Times New Roman"/>
              <a:buNone/>
              <a:defRPr b="1" sz="1600"/>
            </a:lvl7pPr>
            <a:lvl8pPr indent="-228600" lvl="7" marL="3657600" algn="l">
              <a:lnSpc>
                <a:spcPct val="100000"/>
              </a:lnSpc>
              <a:spcBef>
                <a:spcPts val="320"/>
              </a:spcBef>
              <a:spcAft>
                <a:spcPts val="0"/>
              </a:spcAft>
              <a:buSzPts val="1600"/>
              <a:buFont typeface="Times New Roman"/>
              <a:buNone/>
              <a:defRPr b="1" sz="1600"/>
            </a:lvl8pPr>
            <a:lvl9pPr indent="-228600" lvl="8" marL="4114800" algn="l">
              <a:lnSpc>
                <a:spcPct val="100000"/>
              </a:lnSpc>
              <a:spcBef>
                <a:spcPts val="320"/>
              </a:spcBef>
              <a:spcAft>
                <a:spcPts val="0"/>
              </a:spcAft>
              <a:buSzPts val="1600"/>
              <a:buFont typeface="Times New Roman"/>
              <a:buNone/>
              <a:defRPr b="1" sz="1600"/>
            </a:lvl9pPr>
          </a:lstStyle>
          <a:p/>
        </p:txBody>
      </p:sp>
      <p:sp>
        <p:nvSpPr>
          <p:cNvPr id="44" name="Google Shape;44;p9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Arial"/>
              <a:buChar char="•"/>
              <a:defRPr sz="2400"/>
            </a:lvl1pPr>
            <a:lvl2pPr indent="-355600" lvl="1" marL="914400" algn="l">
              <a:lnSpc>
                <a:spcPct val="100000"/>
              </a:lnSpc>
              <a:spcBef>
                <a:spcPts val="400"/>
              </a:spcBef>
              <a:spcAft>
                <a:spcPts val="0"/>
              </a:spcAft>
              <a:buSzPts val="2000"/>
              <a:buFont typeface="Arial"/>
              <a:buChar char="•"/>
              <a:defRPr sz="2000"/>
            </a:lvl2pPr>
            <a:lvl3pPr indent="-342900" lvl="2" marL="1371600" algn="l">
              <a:lnSpc>
                <a:spcPct val="100000"/>
              </a:lnSpc>
              <a:spcBef>
                <a:spcPts val="360"/>
              </a:spcBef>
              <a:spcAft>
                <a:spcPts val="0"/>
              </a:spcAft>
              <a:buSzPts val="1800"/>
              <a:buFont typeface="Arial"/>
              <a:buChar char="•"/>
              <a:defRPr sz="1800"/>
            </a:lvl3pPr>
            <a:lvl4pPr indent="-330200" lvl="3" marL="1828800" algn="l">
              <a:lnSpc>
                <a:spcPct val="100000"/>
              </a:lnSpc>
              <a:spcBef>
                <a:spcPts val="320"/>
              </a:spcBef>
              <a:spcAft>
                <a:spcPts val="0"/>
              </a:spcAft>
              <a:buSzPts val="1600"/>
              <a:buFont typeface="Times New Roman"/>
              <a:buChar char="–"/>
              <a:defRPr sz="1600"/>
            </a:lvl4pPr>
            <a:lvl5pPr indent="-330200" lvl="4" marL="2286000" algn="l">
              <a:lnSpc>
                <a:spcPct val="100000"/>
              </a:lnSpc>
              <a:spcBef>
                <a:spcPts val="320"/>
              </a:spcBef>
              <a:spcAft>
                <a:spcPts val="0"/>
              </a:spcAft>
              <a:buSzPts val="1600"/>
              <a:buFont typeface="Times New Roman"/>
              <a:buChar char="•"/>
              <a:defRPr sz="1600"/>
            </a:lvl5pPr>
            <a:lvl6pPr indent="-330200" lvl="5" marL="2743200" algn="l">
              <a:lnSpc>
                <a:spcPct val="100000"/>
              </a:lnSpc>
              <a:spcBef>
                <a:spcPts val="320"/>
              </a:spcBef>
              <a:spcAft>
                <a:spcPts val="0"/>
              </a:spcAft>
              <a:buSzPts val="1600"/>
              <a:buFont typeface="Times New Roman"/>
              <a:buChar char="•"/>
              <a:defRPr sz="1600"/>
            </a:lvl6pPr>
            <a:lvl7pPr indent="-330200" lvl="6" marL="3200400" algn="l">
              <a:lnSpc>
                <a:spcPct val="100000"/>
              </a:lnSpc>
              <a:spcBef>
                <a:spcPts val="320"/>
              </a:spcBef>
              <a:spcAft>
                <a:spcPts val="0"/>
              </a:spcAft>
              <a:buSzPts val="1600"/>
              <a:buFont typeface="Times New Roman"/>
              <a:buChar char="•"/>
              <a:defRPr sz="1600"/>
            </a:lvl7pPr>
            <a:lvl8pPr indent="-330200" lvl="7" marL="3657600" algn="l">
              <a:lnSpc>
                <a:spcPct val="100000"/>
              </a:lnSpc>
              <a:spcBef>
                <a:spcPts val="320"/>
              </a:spcBef>
              <a:spcAft>
                <a:spcPts val="0"/>
              </a:spcAft>
              <a:buSzPts val="1600"/>
              <a:buFont typeface="Times New Roman"/>
              <a:buChar char="•"/>
              <a:defRPr sz="1600"/>
            </a:lvl8pPr>
            <a:lvl9pPr indent="-330200" lvl="8" marL="4114800" algn="l">
              <a:lnSpc>
                <a:spcPct val="100000"/>
              </a:lnSpc>
              <a:spcBef>
                <a:spcPts val="320"/>
              </a:spcBef>
              <a:spcAft>
                <a:spcPts val="0"/>
              </a:spcAft>
              <a:buSzPts val="1600"/>
              <a:buFont typeface="Times New Roman"/>
              <a:buChar char="•"/>
              <a:defRPr sz="1600"/>
            </a:lvl9pPr>
          </a:lstStyle>
          <a:p/>
        </p:txBody>
      </p:sp>
      <p:sp>
        <p:nvSpPr>
          <p:cNvPr id="45" name="Google Shape;45;p9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Arial"/>
              <a:buNone/>
              <a:defRPr b="1" sz="2400"/>
            </a:lvl1pPr>
            <a:lvl2pPr indent="-228600" lvl="1" marL="914400" algn="l">
              <a:lnSpc>
                <a:spcPct val="100000"/>
              </a:lnSpc>
              <a:spcBef>
                <a:spcPts val="400"/>
              </a:spcBef>
              <a:spcAft>
                <a:spcPts val="0"/>
              </a:spcAft>
              <a:buSzPts val="2000"/>
              <a:buFont typeface="Arial"/>
              <a:buNone/>
              <a:defRPr b="1" sz="2000"/>
            </a:lvl2pPr>
            <a:lvl3pPr indent="-228600" lvl="2" marL="1371600" algn="l">
              <a:lnSpc>
                <a:spcPct val="100000"/>
              </a:lnSpc>
              <a:spcBef>
                <a:spcPts val="360"/>
              </a:spcBef>
              <a:spcAft>
                <a:spcPts val="0"/>
              </a:spcAft>
              <a:buSzPts val="1800"/>
              <a:buFont typeface="Arial"/>
              <a:buNone/>
              <a:defRPr b="1" sz="1800"/>
            </a:lvl3pPr>
            <a:lvl4pPr indent="-228600" lvl="3" marL="1828800" algn="l">
              <a:lnSpc>
                <a:spcPct val="100000"/>
              </a:lnSpc>
              <a:spcBef>
                <a:spcPts val="320"/>
              </a:spcBef>
              <a:spcAft>
                <a:spcPts val="0"/>
              </a:spcAft>
              <a:buSzPts val="1600"/>
              <a:buFont typeface="Times New Roman"/>
              <a:buNone/>
              <a:defRPr b="1" sz="1600"/>
            </a:lvl4pPr>
            <a:lvl5pPr indent="-228600" lvl="4" marL="2286000" algn="l">
              <a:lnSpc>
                <a:spcPct val="100000"/>
              </a:lnSpc>
              <a:spcBef>
                <a:spcPts val="320"/>
              </a:spcBef>
              <a:spcAft>
                <a:spcPts val="0"/>
              </a:spcAft>
              <a:buSzPts val="1600"/>
              <a:buFont typeface="Times New Roman"/>
              <a:buNone/>
              <a:defRPr b="1" sz="1600"/>
            </a:lvl5pPr>
            <a:lvl6pPr indent="-228600" lvl="5" marL="2743200" algn="l">
              <a:lnSpc>
                <a:spcPct val="100000"/>
              </a:lnSpc>
              <a:spcBef>
                <a:spcPts val="320"/>
              </a:spcBef>
              <a:spcAft>
                <a:spcPts val="0"/>
              </a:spcAft>
              <a:buSzPts val="1600"/>
              <a:buFont typeface="Times New Roman"/>
              <a:buNone/>
              <a:defRPr b="1" sz="1600"/>
            </a:lvl6pPr>
            <a:lvl7pPr indent="-228600" lvl="6" marL="3200400" algn="l">
              <a:lnSpc>
                <a:spcPct val="100000"/>
              </a:lnSpc>
              <a:spcBef>
                <a:spcPts val="320"/>
              </a:spcBef>
              <a:spcAft>
                <a:spcPts val="0"/>
              </a:spcAft>
              <a:buSzPts val="1600"/>
              <a:buFont typeface="Times New Roman"/>
              <a:buNone/>
              <a:defRPr b="1" sz="1600"/>
            </a:lvl7pPr>
            <a:lvl8pPr indent="-228600" lvl="7" marL="3657600" algn="l">
              <a:lnSpc>
                <a:spcPct val="100000"/>
              </a:lnSpc>
              <a:spcBef>
                <a:spcPts val="320"/>
              </a:spcBef>
              <a:spcAft>
                <a:spcPts val="0"/>
              </a:spcAft>
              <a:buSzPts val="1600"/>
              <a:buFont typeface="Times New Roman"/>
              <a:buNone/>
              <a:defRPr b="1" sz="1600"/>
            </a:lvl8pPr>
            <a:lvl9pPr indent="-228600" lvl="8" marL="4114800" algn="l">
              <a:lnSpc>
                <a:spcPct val="100000"/>
              </a:lnSpc>
              <a:spcBef>
                <a:spcPts val="320"/>
              </a:spcBef>
              <a:spcAft>
                <a:spcPts val="0"/>
              </a:spcAft>
              <a:buSzPts val="1600"/>
              <a:buFont typeface="Times New Roman"/>
              <a:buNone/>
              <a:defRPr b="1" sz="1600"/>
            </a:lvl9pPr>
          </a:lstStyle>
          <a:p/>
        </p:txBody>
      </p:sp>
      <p:sp>
        <p:nvSpPr>
          <p:cNvPr id="46" name="Google Shape;46;p9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Arial"/>
              <a:buChar char="•"/>
              <a:defRPr sz="2400"/>
            </a:lvl1pPr>
            <a:lvl2pPr indent="-355600" lvl="1" marL="914400" algn="l">
              <a:lnSpc>
                <a:spcPct val="100000"/>
              </a:lnSpc>
              <a:spcBef>
                <a:spcPts val="400"/>
              </a:spcBef>
              <a:spcAft>
                <a:spcPts val="0"/>
              </a:spcAft>
              <a:buSzPts val="2000"/>
              <a:buFont typeface="Arial"/>
              <a:buChar char="•"/>
              <a:defRPr sz="2000"/>
            </a:lvl2pPr>
            <a:lvl3pPr indent="-342900" lvl="2" marL="1371600" algn="l">
              <a:lnSpc>
                <a:spcPct val="100000"/>
              </a:lnSpc>
              <a:spcBef>
                <a:spcPts val="360"/>
              </a:spcBef>
              <a:spcAft>
                <a:spcPts val="0"/>
              </a:spcAft>
              <a:buSzPts val="1800"/>
              <a:buFont typeface="Arial"/>
              <a:buChar char="•"/>
              <a:defRPr sz="1800"/>
            </a:lvl3pPr>
            <a:lvl4pPr indent="-330200" lvl="3" marL="1828800" algn="l">
              <a:lnSpc>
                <a:spcPct val="100000"/>
              </a:lnSpc>
              <a:spcBef>
                <a:spcPts val="320"/>
              </a:spcBef>
              <a:spcAft>
                <a:spcPts val="0"/>
              </a:spcAft>
              <a:buSzPts val="1600"/>
              <a:buFont typeface="Times New Roman"/>
              <a:buChar char="–"/>
              <a:defRPr sz="1600"/>
            </a:lvl4pPr>
            <a:lvl5pPr indent="-330200" lvl="4" marL="2286000" algn="l">
              <a:lnSpc>
                <a:spcPct val="100000"/>
              </a:lnSpc>
              <a:spcBef>
                <a:spcPts val="320"/>
              </a:spcBef>
              <a:spcAft>
                <a:spcPts val="0"/>
              </a:spcAft>
              <a:buSzPts val="1600"/>
              <a:buFont typeface="Times New Roman"/>
              <a:buChar char="•"/>
              <a:defRPr sz="1600"/>
            </a:lvl5pPr>
            <a:lvl6pPr indent="-330200" lvl="5" marL="2743200" algn="l">
              <a:lnSpc>
                <a:spcPct val="100000"/>
              </a:lnSpc>
              <a:spcBef>
                <a:spcPts val="320"/>
              </a:spcBef>
              <a:spcAft>
                <a:spcPts val="0"/>
              </a:spcAft>
              <a:buSzPts val="1600"/>
              <a:buFont typeface="Times New Roman"/>
              <a:buChar char="•"/>
              <a:defRPr sz="1600"/>
            </a:lvl6pPr>
            <a:lvl7pPr indent="-330200" lvl="6" marL="3200400" algn="l">
              <a:lnSpc>
                <a:spcPct val="100000"/>
              </a:lnSpc>
              <a:spcBef>
                <a:spcPts val="320"/>
              </a:spcBef>
              <a:spcAft>
                <a:spcPts val="0"/>
              </a:spcAft>
              <a:buSzPts val="1600"/>
              <a:buFont typeface="Times New Roman"/>
              <a:buChar char="•"/>
              <a:defRPr sz="1600"/>
            </a:lvl7pPr>
            <a:lvl8pPr indent="-330200" lvl="7" marL="3657600" algn="l">
              <a:lnSpc>
                <a:spcPct val="100000"/>
              </a:lnSpc>
              <a:spcBef>
                <a:spcPts val="320"/>
              </a:spcBef>
              <a:spcAft>
                <a:spcPts val="0"/>
              </a:spcAft>
              <a:buSzPts val="1600"/>
              <a:buFont typeface="Times New Roman"/>
              <a:buChar char="•"/>
              <a:defRPr sz="1600"/>
            </a:lvl8pPr>
            <a:lvl9pPr indent="-330200" lvl="8" marL="4114800" algn="l">
              <a:lnSpc>
                <a:spcPct val="100000"/>
              </a:lnSpc>
              <a:spcBef>
                <a:spcPts val="320"/>
              </a:spcBef>
              <a:spcAft>
                <a:spcPts val="0"/>
              </a:spcAft>
              <a:buSzPts val="1600"/>
              <a:buFont typeface="Times New Roman"/>
              <a:buChar char="•"/>
              <a:defRPr sz="1600"/>
            </a:lvl9pPr>
          </a:lstStyle>
          <a:p/>
        </p:txBody>
      </p:sp>
      <p:sp>
        <p:nvSpPr>
          <p:cNvPr id="47" name="Google Shape;47;p90"/>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91"/>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92"/>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 name="Google Shape;54;p9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Arial"/>
              <a:buChar char="•"/>
              <a:defRPr sz="3200"/>
            </a:lvl1pPr>
            <a:lvl2pPr indent="-406400" lvl="1" marL="914400" algn="l">
              <a:lnSpc>
                <a:spcPct val="100000"/>
              </a:lnSpc>
              <a:spcBef>
                <a:spcPts val="560"/>
              </a:spcBef>
              <a:spcAft>
                <a:spcPts val="0"/>
              </a:spcAft>
              <a:buSzPts val="2800"/>
              <a:buFont typeface="Arial"/>
              <a:buChar char="•"/>
              <a:defRPr sz="2800"/>
            </a:lvl2pPr>
            <a:lvl3pPr indent="-381000" lvl="2" marL="1371600" algn="l">
              <a:lnSpc>
                <a:spcPct val="100000"/>
              </a:lnSpc>
              <a:spcBef>
                <a:spcPts val="480"/>
              </a:spcBef>
              <a:spcAft>
                <a:spcPts val="0"/>
              </a:spcAft>
              <a:buSzPts val="2400"/>
              <a:buFont typeface="Arial"/>
              <a:buChar char="•"/>
              <a:defRPr sz="2400"/>
            </a:lvl3pPr>
            <a:lvl4pPr indent="-355600" lvl="3" marL="1828800" algn="l">
              <a:lnSpc>
                <a:spcPct val="100000"/>
              </a:lnSpc>
              <a:spcBef>
                <a:spcPts val="400"/>
              </a:spcBef>
              <a:spcAft>
                <a:spcPts val="0"/>
              </a:spcAft>
              <a:buSzPts val="2000"/>
              <a:buFont typeface="Times New Roman"/>
              <a:buChar char="–"/>
              <a:defRPr sz="2000"/>
            </a:lvl4pPr>
            <a:lvl5pPr indent="-355600" lvl="4" marL="2286000" algn="l">
              <a:lnSpc>
                <a:spcPct val="100000"/>
              </a:lnSpc>
              <a:spcBef>
                <a:spcPts val="400"/>
              </a:spcBef>
              <a:spcAft>
                <a:spcPts val="0"/>
              </a:spcAft>
              <a:buSzPts val="2000"/>
              <a:buFont typeface="Times New Roman"/>
              <a:buChar char="•"/>
              <a:defRPr sz="2000"/>
            </a:lvl5pPr>
            <a:lvl6pPr indent="-355600" lvl="5" marL="2743200" algn="l">
              <a:lnSpc>
                <a:spcPct val="100000"/>
              </a:lnSpc>
              <a:spcBef>
                <a:spcPts val="400"/>
              </a:spcBef>
              <a:spcAft>
                <a:spcPts val="0"/>
              </a:spcAft>
              <a:buSzPts val="2000"/>
              <a:buFont typeface="Times New Roman"/>
              <a:buChar char="•"/>
              <a:defRPr sz="2000"/>
            </a:lvl6pPr>
            <a:lvl7pPr indent="-355600" lvl="6" marL="3200400" algn="l">
              <a:lnSpc>
                <a:spcPct val="100000"/>
              </a:lnSpc>
              <a:spcBef>
                <a:spcPts val="400"/>
              </a:spcBef>
              <a:spcAft>
                <a:spcPts val="0"/>
              </a:spcAft>
              <a:buSzPts val="2000"/>
              <a:buFont typeface="Times New Roman"/>
              <a:buChar char="•"/>
              <a:defRPr sz="2000"/>
            </a:lvl7pPr>
            <a:lvl8pPr indent="-355600" lvl="7" marL="3657600" algn="l">
              <a:lnSpc>
                <a:spcPct val="100000"/>
              </a:lnSpc>
              <a:spcBef>
                <a:spcPts val="400"/>
              </a:spcBef>
              <a:spcAft>
                <a:spcPts val="0"/>
              </a:spcAft>
              <a:buSzPts val="2000"/>
              <a:buFont typeface="Times New Roman"/>
              <a:buChar char="•"/>
              <a:defRPr sz="2000"/>
            </a:lvl8pPr>
            <a:lvl9pPr indent="-355600" lvl="8" marL="4114800" algn="l">
              <a:lnSpc>
                <a:spcPct val="100000"/>
              </a:lnSpc>
              <a:spcBef>
                <a:spcPts val="400"/>
              </a:spcBef>
              <a:spcAft>
                <a:spcPts val="0"/>
              </a:spcAft>
              <a:buSzPts val="2000"/>
              <a:buFont typeface="Times New Roman"/>
              <a:buChar char="•"/>
              <a:defRPr sz="2000"/>
            </a:lvl9pPr>
          </a:lstStyle>
          <a:p/>
        </p:txBody>
      </p:sp>
      <p:sp>
        <p:nvSpPr>
          <p:cNvPr id="55" name="Google Shape;55;p9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Arial"/>
              <a:buNone/>
              <a:defRPr sz="1400"/>
            </a:lvl1pPr>
            <a:lvl2pPr indent="-228600" lvl="1" marL="914400" algn="l">
              <a:lnSpc>
                <a:spcPct val="100000"/>
              </a:lnSpc>
              <a:spcBef>
                <a:spcPts val="240"/>
              </a:spcBef>
              <a:spcAft>
                <a:spcPts val="0"/>
              </a:spcAft>
              <a:buSzPts val="1200"/>
              <a:buFont typeface="Arial"/>
              <a:buNone/>
              <a:defRPr sz="1200"/>
            </a:lvl2pPr>
            <a:lvl3pPr indent="-228600" lvl="2" marL="1371600" algn="l">
              <a:lnSpc>
                <a:spcPct val="100000"/>
              </a:lnSpc>
              <a:spcBef>
                <a:spcPts val="200"/>
              </a:spcBef>
              <a:spcAft>
                <a:spcPts val="0"/>
              </a:spcAft>
              <a:buSzPts val="1000"/>
              <a:buFont typeface="Arial"/>
              <a:buNone/>
              <a:defRPr sz="1000"/>
            </a:lvl3pPr>
            <a:lvl4pPr indent="-228600" lvl="3" marL="1828800" algn="l">
              <a:lnSpc>
                <a:spcPct val="100000"/>
              </a:lnSpc>
              <a:spcBef>
                <a:spcPts val="180"/>
              </a:spcBef>
              <a:spcAft>
                <a:spcPts val="0"/>
              </a:spcAft>
              <a:buSzPts val="900"/>
              <a:buFont typeface="Times New Roman"/>
              <a:buNone/>
              <a:defRPr sz="900"/>
            </a:lvl4pPr>
            <a:lvl5pPr indent="-228600" lvl="4" marL="2286000" algn="l">
              <a:lnSpc>
                <a:spcPct val="100000"/>
              </a:lnSpc>
              <a:spcBef>
                <a:spcPts val="180"/>
              </a:spcBef>
              <a:spcAft>
                <a:spcPts val="0"/>
              </a:spcAft>
              <a:buSzPts val="900"/>
              <a:buFont typeface="Times New Roman"/>
              <a:buNone/>
              <a:defRPr sz="900"/>
            </a:lvl5pPr>
            <a:lvl6pPr indent="-228600" lvl="5" marL="2743200" algn="l">
              <a:lnSpc>
                <a:spcPct val="100000"/>
              </a:lnSpc>
              <a:spcBef>
                <a:spcPts val="180"/>
              </a:spcBef>
              <a:spcAft>
                <a:spcPts val="0"/>
              </a:spcAft>
              <a:buSzPts val="900"/>
              <a:buFont typeface="Times New Roman"/>
              <a:buNone/>
              <a:defRPr sz="900"/>
            </a:lvl6pPr>
            <a:lvl7pPr indent="-228600" lvl="6" marL="3200400" algn="l">
              <a:lnSpc>
                <a:spcPct val="100000"/>
              </a:lnSpc>
              <a:spcBef>
                <a:spcPts val="180"/>
              </a:spcBef>
              <a:spcAft>
                <a:spcPts val="0"/>
              </a:spcAft>
              <a:buSzPts val="900"/>
              <a:buFont typeface="Times New Roman"/>
              <a:buNone/>
              <a:defRPr sz="900"/>
            </a:lvl7pPr>
            <a:lvl8pPr indent="-228600" lvl="7" marL="3657600" algn="l">
              <a:lnSpc>
                <a:spcPct val="100000"/>
              </a:lnSpc>
              <a:spcBef>
                <a:spcPts val="180"/>
              </a:spcBef>
              <a:spcAft>
                <a:spcPts val="0"/>
              </a:spcAft>
              <a:buSzPts val="900"/>
              <a:buFont typeface="Times New Roman"/>
              <a:buNone/>
              <a:defRPr sz="900"/>
            </a:lvl8pPr>
            <a:lvl9pPr indent="-228600" lvl="8" marL="4114800" algn="l">
              <a:lnSpc>
                <a:spcPct val="100000"/>
              </a:lnSpc>
              <a:spcBef>
                <a:spcPts val="180"/>
              </a:spcBef>
              <a:spcAft>
                <a:spcPts val="0"/>
              </a:spcAft>
              <a:buSzPts val="900"/>
              <a:buFont typeface="Times New Roman"/>
              <a:buNone/>
              <a:defRPr sz="900"/>
            </a:lvl9pPr>
          </a:lstStyle>
          <a:p/>
        </p:txBody>
      </p:sp>
      <p:sp>
        <p:nvSpPr>
          <p:cNvPr id="56" name="Google Shape;56;p92"/>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3"/>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9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56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48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3pPr>
            <a:lvl4pPr lvl="3" marR="0" rtl="0" algn="l">
              <a:lnSpc>
                <a:spcPct val="100000"/>
              </a:lnSpc>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9pPr>
          </a:lstStyle>
          <a:p/>
        </p:txBody>
      </p:sp>
      <p:sp>
        <p:nvSpPr>
          <p:cNvPr id="61" name="Google Shape;61;p9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Arial"/>
              <a:buNone/>
              <a:defRPr sz="1400"/>
            </a:lvl1pPr>
            <a:lvl2pPr indent="-228600" lvl="1" marL="914400" algn="l">
              <a:lnSpc>
                <a:spcPct val="100000"/>
              </a:lnSpc>
              <a:spcBef>
                <a:spcPts val="240"/>
              </a:spcBef>
              <a:spcAft>
                <a:spcPts val="0"/>
              </a:spcAft>
              <a:buSzPts val="1200"/>
              <a:buFont typeface="Arial"/>
              <a:buNone/>
              <a:defRPr sz="1200"/>
            </a:lvl2pPr>
            <a:lvl3pPr indent="-228600" lvl="2" marL="1371600" algn="l">
              <a:lnSpc>
                <a:spcPct val="100000"/>
              </a:lnSpc>
              <a:spcBef>
                <a:spcPts val="200"/>
              </a:spcBef>
              <a:spcAft>
                <a:spcPts val="0"/>
              </a:spcAft>
              <a:buSzPts val="1000"/>
              <a:buFont typeface="Arial"/>
              <a:buNone/>
              <a:defRPr sz="1000"/>
            </a:lvl3pPr>
            <a:lvl4pPr indent="-228600" lvl="3" marL="1828800" algn="l">
              <a:lnSpc>
                <a:spcPct val="100000"/>
              </a:lnSpc>
              <a:spcBef>
                <a:spcPts val="180"/>
              </a:spcBef>
              <a:spcAft>
                <a:spcPts val="0"/>
              </a:spcAft>
              <a:buSzPts val="900"/>
              <a:buFont typeface="Times New Roman"/>
              <a:buNone/>
              <a:defRPr sz="900"/>
            </a:lvl4pPr>
            <a:lvl5pPr indent="-228600" lvl="4" marL="2286000" algn="l">
              <a:lnSpc>
                <a:spcPct val="100000"/>
              </a:lnSpc>
              <a:spcBef>
                <a:spcPts val="180"/>
              </a:spcBef>
              <a:spcAft>
                <a:spcPts val="0"/>
              </a:spcAft>
              <a:buSzPts val="900"/>
              <a:buFont typeface="Times New Roman"/>
              <a:buNone/>
              <a:defRPr sz="900"/>
            </a:lvl5pPr>
            <a:lvl6pPr indent="-228600" lvl="5" marL="2743200" algn="l">
              <a:lnSpc>
                <a:spcPct val="100000"/>
              </a:lnSpc>
              <a:spcBef>
                <a:spcPts val="180"/>
              </a:spcBef>
              <a:spcAft>
                <a:spcPts val="0"/>
              </a:spcAft>
              <a:buSzPts val="900"/>
              <a:buFont typeface="Times New Roman"/>
              <a:buNone/>
              <a:defRPr sz="900"/>
            </a:lvl6pPr>
            <a:lvl7pPr indent="-228600" lvl="6" marL="3200400" algn="l">
              <a:lnSpc>
                <a:spcPct val="100000"/>
              </a:lnSpc>
              <a:spcBef>
                <a:spcPts val="180"/>
              </a:spcBef>
              <a:spcAft>
                <a:spcPts val="0"/>
              </a:spcAft>
              <a:buSzPts val="900"/>
              <a:buFont typeface="Times New Roman"/>
              <a:buNone/>
              <a:defRPr sz="900"/>
            </a:lvl7pPr>
            <a:lvl8pPr indent="-228600" lvl="7" marL="3657600" algn="l">
              <a:lnSpc>
                <a:spcPct val="100000"/>
              </a:lnSpc>
              <a:spcBef>
                <a:spcPts val="180"/>
              </a:spcBef>
              <a:spcAft>
                <a:spcPts val="0"/>
              </a:spcAft>
              <a:buSzPts val="900"/>
              <a:buFont typeface="Times New Roman"/>
              <a:buNone/>
              <a:defRPr sz="900"/>
            </a:lvl8pPr>
            <a:lvl9pPr indent="-228600" lvl="8" marL="4114800" algn="l">
              <a:lnSpc>
                <a:spcPct val="100000"/>
              </a:lnSpc>
              <a:spcBef>
                <a:spcPts val="180"/>
              </a:spcBef>
              <a:spcAft>
                <a:spcPts val="0"/>
              </a:spcAft>
              <a:buSzPts val="900"/>
              <a:buFont typeface="Times New Roman"/>
              <a:buNone/>
              <a:defRPr sz="900"/>
            </a:lvl9pPr>
          </a:lstStyle>
          <a:p/>
        </p:txBody>
      </p:sp>
      <p:sp>
        <p:nvSpPr>
          <p:cNvPr id="62" name="Google Shape;62;p93"/>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dk1"/>
            </a:gs>
          </a:gsLst>
          <a:lin ang="0" scaled="0"/>
        </a:gradFill>
      </p:bgPr>
    </p:bg>
    <p:spTree>
      <p:nvGrpSpPr>
        <p:cNvPr id="9" name="Shape 9"/>
        <p:cNvGrpSpPr/>
        <p:nvPr/>
      </p:nvGrpSpPr>
      <p:grpSpPr>
        <a:xfrm>
          <a:off x="0" y="0"/>
          <a:ext cx="0" cy="0"/>
          <a:chOff x="0" y="0"/>
          <a:chExt cx="0" cy="0"/>
        </a:xfrm>
      </p:grpSpPr>
      <p:sp>
        <p:nvSpPr>
          <p:cNvPr id="10" name="Google Shape;10;p8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32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chemeClr val="lt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chemeClr val="lt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chemeClr val="lt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chemeClr val="lt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chemeClr val="lt2"/>
                </a:solidFill>
                <a:latin typeface="Arial"/>
                <a:ea typeface="Arial"/>
                <a:cs typeface="Arial"/>
                <a:sym typeface="Arial"/>
              </a:defRPr>
            </a:lvl9pPr>
          </a:lstStyle>
          <a:p/>
        </p:txBody>
      </p:sp>
      <p:sp>
        <p:nvSpPr>
          <p:cNvPr id="11" name="Google Shape;11;p84"/>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1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1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1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1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1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1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1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100" u="none" cap="none" strike="noStrike">
                <a:solidFill>
                  <a:schemeClr val="lt1"/>
                </a:solidFill>
                <a:latin typeface="Arial"/>
                <a:ea typeface="Arial"/>
                <a:cs typeface="Arial"/>
                <a:sym typeface="Arial"/>
              </a:defRPr>
            </a:lvl9pPr>
          </a:lstStyle>
          <a:p/>
        </p:txBody>
      </p:sp>
      <p:sp>
        <p:nvSpPr>
          <p:cNvPr id="12" name="Google Shape;12;p84"/>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68300" lvl="1" marL="914400" marR="0" rtl="0" algn="l">
              <a:lnSpc>
                <a:spcPct val="100000"/>
              </a:lnSpc>
              <a:spcBef>
                <a:spcPts val="44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55600" lvl="2" marL="1371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13" name="Google Shape;13;p84"/>
          <p:cNvSpPr txBox="1"/>
          <p:nvPr/>
        </p:nvSpPr>
        <p:spPr>
          <a:xfrm>
            <a:off x="685800" y="5867400"/>
            <a:ext cx="22098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 name="Google Shape;14;p8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vmlDrawing" Target="../drawings/vmlDrawing5.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vmlDrawing" Target="../drawings/vmlDrawing6.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685800" y="609600"/>
            <a:ext cx="77724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SzPts val="1400"/>
              <a:buNone/>
            </a:pPr>
            <a:r>
              <a:rPr lang="en-US"/>
              <a:t>Assembly Language for x86 Processors </a:t>
            </a:r>
            <a:r>
              <a:rPr lang="en-US" sz="2800"/>
              <a:t>7th Edition, Global Edition  </a:t>
            </a:r>
            <a:endParaRPr/>
          </a:p>
        </p:txBody>
      </p:sp>
      <p:sp>
        <p:nvSpPr>
          <p:cNvPr id="79" name="Google Shape;79;p1"/>
          <p:cNvSpPr txBox="1"/>
          <p:nvPr>
            <p:ph idx="1" type="subTitle"/>
          </p:nvPr>
        </p:nvSpPr>
        <p:spPr>
          <a:xfrm>
            <a:off x="1447800" y="2209800"/>
            <a:ext cx="6400800" cy="1752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3200"/>
              <a:buFont typeface="Arial"/>
              <a:buNone/>
            </a:pPr>
            <a:r>
              <a:rPr lang="en-US" sz="3200"/>
              <a:t>Chapter 4: Data Transfers, Addressing, and Arithmetic</a:t>
            </a:r>
            <a:endParaRPr/>
          </a:p>
        </p:txBody>
      </p:sp>
      <p:sp>
        <p:nvSpPr>
          <p:cNvPr id="80" name="Google Shape;80;p1"/>
          <p:cNvSpPr txBox="1"/>
          <p:nvPr/>
        </p:nvSpPr>
        <p:spPr>
          <a:xfrm>
            <a:off x="533400" y="6172200"/>
            <a:ext cx="8229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(c) Pearson Education, 2015. All rights reserved. You may modify and copy this slide show for your personal use, or for use in the classroom, as long as this copyright statement, the author's name, and the title are not changed.</a:t>
            </a:r>
            <a:endParaRPr b="0" i="0" sz="1400" u="none" cap="none" strike="noStrike">
              <a:solidFill>
                <a:srgbClr val="000000"/>
              </a:solidFill>
              <a:latin typeface="Arial"/>
              <a:ea typeface="Arial"/>
              <a:cs typeface="Arial"/>
              <a:sym typeface="Arial"/>
            </a:endParaRPr>
          </a:p>
        </p:txBody>
      </p:sp>
      <p:sp>
        <p:nvSpPr>
          <p:cNvPr id="81" name="Google Shape;81;p1"/>
          <p:cNvSpPr txBox="1"/>
          <p:nvPr/>
        </p:nvSpPr>
        <p:spPr>
          <a:xfrm>
            <a:off x="533400" y="4953000"/>
            <a:ext cx="5181600" cy="992188"/>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chemeClr val="lt1"/>
                </a:solidFill>
                <a:latin typeface="Arial"/>
                <a:ea typeface="Arial"/>
                <a:cs typeface="Arial"/>
                <a:sym typeface="Arial"/>
              </a:rPr>
              <a:t>Slides prepared by the author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50"/>
              </a:spcBef>
              <a:spcAft>
                <a:spcPts val="0"/>
              </a:spcAft>
              <a:buClr>
                <a:srgbClr val="000000"/>
              </a:buClr>
              <a:buSzPts val="1700"/>
              <a:buFont typeface="Arial"/>
              <a:buNone/>
            </a:pPr>
            <a:r>
              <a:rPr b="0" i="1" lang="en-US" sz="1700" u="none" cap="none" strike="noStrike">
                <a:solidFill>
                  <a:schemeClr val="lt1"/>
                </a:solidFill>
                <a:latin typeface="Arial"/>
                <a:ea typeface="Arial"/>
                <a:cs typeface="Arial"/>
                <a:sym typeface="Arial"/>
              </a:rPr>
              <a:t>Revision date: 1/15/2014</a:t>
            </a:r>
            <a:endParaRPr b="0" i="0" sz="1400" u="none" cap="none" strike="noStrike">
              <a:solidFill>
                <a:srgbClr val="000000"/>
              </a:solidFill>
              <a:latin typeface="Arial"/>
              <a:ea typeface="Arial"/>
              <a:cs typeface="Arial"/>
              <a:sym typeface="Arial"/>
            </a:endParaRPr>
          </a:p>
        </p:txBody>
      </p:sp>
      <p:sp>
        <p:nvSpPr>
          <p:cNvPr id="82" name="Google Shape;82;p1"/>
          <p:cNvSpPr txBox="1"/>
          <p:nvPr/>
        </p:nvSpPr>
        <p:spPr>
          <a:xfrm>
            <a:off x="2895600" y="1676400"/>
            <a:ext cx="3276600" cy="593725"/>
          </a:xfrm>
          <a:prstGeom prst="rect">
            <a:avLst/>
          </a:prstGeom>
          <a:noFill/>
          <a:ln>
            <a:noFill/>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chemeClr val="lt2"/>
                </a:solidFill>
                <a:latin typeface="Arial"/>
                <a:ea typeface="Arial"/>
                <a:cs typeface="Arial"/>
                <a:sym typeface="Arial"/>
              </a:rPr>
              <a:t>Kip Irvine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56" name="Google Shape;156;p1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57" name="Google Shape;157;p1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Your turn . . .</a:t>
            </a:r>
            <a:endParaRPr/>
          </a:p>
        </p:txBody>
      </p:sp>
      <p:sp>
        <p:nvSpPr>
          <p:cNvPr id="158" name="Google Shape;158;p10"/>
          <p:cNvSpPr txBox="1"/>
          <p:nvPr/>
        </p:nvSpPr>
        <p:spPr>
          <a:xfrm>
            <a:off x="685800" y="1905000"/>
            <a:ext cx="8077200" cy="3124200"/>
          </a:xfrm>
          <a:prstGeom prst="rect">
            <a:avLst/>
          </a:prstGeom>
          <a:noFill/>
          <a:ln>
            <a:noFill/>
          </a:ln>
        </p:spPr>
        <p:txBody>
          <a:bodyPr anchorCtr="0" anchor="t" bIns="228600" lIns="91425" spcFirstLastPara="1" rIns="91425" wrap="square" tIns="137150">
            <a:noAutofit/>
          </a:bodyPr>
          <a:lstStyle/>
          <a:p>
            <a:pPr indent="0" lvl="0" marL="0" marR="0" rtl="0" algn="l">
              <a:lnSpc>
                <a:spcPct val="4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bVal  BYTE   100</a:t>
            </a:r>
            <a:endParaRPr b="0" i="0" sz="1400" u="none" cap="none" strike="noStrike">
              <a:solidFill>
                <a:srgbClr val="000000"/>
              </a:solidFill>
              <a:latin typeface="Arial"/>
              <a:ea typeface="Arial"/>
              <a:cs typeface="Arial"/>
              <a:sym typeface="Arial"/>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bVal2 BYTE   ?</a:t>
            </a:r>
            <a:endParaRPr b="0" i="0" sz="1400" u="none" cap="none" strike="noStrike">
              <a:solidFill>
                <a:srgbClr val="000000"/>
              </a:solidFill>
              <a:latin typeface="Arial"/>
              <a:ea typeface="Arial"/>
              <a:cs typeface="Arial"/>
              <a:sym typeface="Arial"/>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wVal  WORD   2</a:t>
            </a:r>
            <a:endParaRPr b="0" i="0" sz="1400" u="none" cap="none" strike="noStrike">
              <a:solidFill>
                <a:srgbClr val="000000"/>
              </a:solidFill>
              <a:latin typeface="Arial"/>
              <a:ea typeface="Arial"/>
              <a:cs typeface="Arial"/>
              <a:sym typeface="Arial"/>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dVal  DWORD  5</a:t>
            </a:r>
            <a:endParaRPr b="0" i="0" sz="1400" u="none" cap="none" strike="noStrike">
              <a:solidFill>
                <a:srgbClr val="000000"/>
              </a:solidFill>
              <a:latin typeface="Arial"/>
              <a:ea typeface="Arial"/>
              <a:cs typeface="Arial"/>
              <a:sym typeface="Arial"/>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ds,45</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esi,wVal</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eip,dVal</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25,bVal</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bVal2,bVal</a:t>
            </a:r>
            <a:endParaRPr b="0" i="0" sz="1400" u="none" cap="none" strike="noStrike">
              <a:solidFill>
                <a:srgbClr val="000000"/>
              </a:solidFill>
              <a:latin typeface="Arial"/>
              <a:ea typeface="Arial"/>
              <a:cs typeface="Arial"/>
              <a:sym typeface="Arial"/>
            </a:endParaRPr>
          </a:p>
        </p:txBody>
      </p:sp>
      <p:sp>
        <p:nvSpPr>
          <p:cNvPr id="159" name="Google Shape;159;p10"/>
          <p:cNvSpPr txBox="1"/>
          <p:nvPr/>
        </p:nvSpPr>
        <p:spPr>
          <a:xfrm>
            <a:off x="609600" y="990600"/>
            <a:ext cx="76962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Explain why each of the following MOV statements are invalid:</a:t>
            </a:r>
            <a:endParaRPr b="0" i="0" sz="1400" u="none" cap="none" strike="noStrike">
              <a:solidFill>
                <a:srgbClr val="000000"/>
              </a:solidFill>
              <a:latin typeface="Arial"/>
              <a:ea typeface="Arial"/>
              <a:cs typeface="Arial"/>
              <a:sym typeface="Arial"/>
            </a:endParaRPr>
          </a:p>
        </p:txBody>
      </p:sp>
      <p:sp>
        <p:nvSpPr>
          <p:cNvPr id="160" name="Google Shape;160;p10"/>
          <p:cNvSpPr txBox="1"/>
          <p:nvPr/>
        </p:nvSpPr>
        <p:spPr>
          <a:xfrm>
            <a:off x="3276600" y="3352800"/>
            <a:ext cx="5486400" cy="4572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immediate move to DS not permitted</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p:txBody>
      </p:sp>
      <p:sp>
        <p:nvSpPr>
          <p:cNvPr id="161" name="Google Shape;161;p10"/>
          <p:cNvSpPr txBox="1"/>
          <p:nvPr/>
        </p:nvSpPr>
        <p:spPr>
          <a:xfrm>
            <a:off x="3276600" y="3638550"/>
            <a:ext cx="5486400" cy="4572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size mismatch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p:txBody>
      </p:sp>
      <p:sp>
        <p:nvSpPr>
          <p:cNvPr id="162" name="Google Shape;162;p10"/>
          <p:cNvSpPr txBox="1"/>
          <p:nvPr/>
        </p:nvSpPr>
        <p:spPr>
          <a:xfrm>
            <a:off x="3276600" y="3924300"/>
            <a:ext cx="5486400" cy="4572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EIP cannot be the destination</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p:txBody>
      </p:sp>
      <p:sp>
        <p:nvSpPr>
          <p:cNvPr id="163" name="Google Shape;163;p10"/>
          <p:cNvSpPr txBox="1"/>
          <p:nvPr/>
        </p:nvSpPr>
        <p:spPr>
          <a:xfrm>
            <a:off x="3276600" y="4191000"/>
            <a:ext cx="5486400" cy="4572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immediate value cannot be destination</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p:txBody>
      </p:sp>
      <p:sp>
        <p:nvSpPr>
          <p:cNvPr id="164" name="Google Shape;164;p10"/>
          <p:cNvSpPr txBox="1"/>
          <p:nvPr/>
        </p:nvSpPr>
        <p:spPr>
          <a:xfrm>
            <a:off x="3276600" y="4495800"/>
            <a:ext cx="5486400" cy="4572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memory-to-memory move not permitted</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70" name="Google Shape;170;p1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71" name="Google Shape;171;p1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Zero Extension</a:t>
            </a:r>
            <a:endParaRPr/>
          </a:p>
        </p:txBody>
      </p:sp>
      <p:sp>
        <p:nvSpPr>
          <p:cNvPr id="172" name="Google Shape;172;p11"/>
          <p:cNvSpPr txBox="1"/>
          <p:nvPr/>
        </p:nvSpPr>
        <p:spPr>
          <a:xfrm>
            <a:off x="1447800" y="4191000"/>
            <a:ext cx="6477000" cy="914400"/>
          </a:xfrm>
          <a:prstGeom prst="rect">
            <a:avLst/>
          </a:prstGeom>
          <a:noFill/>
          <a:ln>
            <a:noFill/>
          </a:ln>
        </p:spPr>
        <p:txBody>
          <a:bodyPr anchorCtr="0" anchor="t" bIns="228600" lIns="91425" spcFirstLastPara="1" rIns="91425" wrap="square" tIns="137150">
            <a:noAutofit/>
          </a:bodyPr>
          <a:lstStyle/>
          <a:p>
            <a:pPr indent="0" lvl="0" marL="0" marR="0" rtl="0" algn="l">
              <a:lnSpc>
                <a:spcPct val="8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bl,10001111b</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movzx</a:t>
            </a:r>
            <a:r>
              <a:rPr b="1" i="0" lang="en-US" sz="1800" u="none" cap="none" strike="noStrike">
                <a:solidFill>
                  <a:schemeClr val="lt1"/>
                </a:solidFill>
                <a:latin typeface="Courier New"/>
                <a:ea typeface="Courier New"/>
                <a:cs typeface="Courier New"/>
                <a:sym typeface="Courier New"/>
              </a:rPr>
              <a:t> ax,bl	; zero-extension</a:t>
            </a:r>
            <a:endParaRPr b="0" i="0" sz="1400" u="none" cap="none" strike="noStrike">
              <a:solidFill>
                <a:srgbClr val="000000"/>
              </a:solidFill>
              <a:latin typeface="Arial"/>
              <a:ea typeface="Arial"/>
              <a:cs typeface="Arial"/>
              <a:sym typeface="Arial"/>
            </a:endParaRPr>
          </a:p>
        </p:txBody>
      </p:sp>
      <p:sp>
        <p:nvSpPr>
          <p:cNvPr id="173" name="Google Shape;173;p11"/>
          <p:cNvSpPr txBox="1"/>
          <p:nvPr/>
        </p:nvSpPr>
        <p:spPr>
          <a:xfrm>
            <a:off x="457200" y="914400"/>
            <a:ext cx="8153400" cy="123507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When you copy a smaller value into a larger destination, the MOVZX instruction fills (extends) the upper half of the destination with zeros.</a:t>
            </a:r>
            <a:endParaRPr b="0" i="0" sz="1400" u="none" cap="none" strike="noStrike">
              <a:solidFill>
                <a:srgbClr val="000000"/>
              </a:solidFill>
              <a:latin typeface="Arial"/>
              <a:ea typeface="Arial"/>
              <a:cs typeface="Arial"/>
              <a:sym typeface="Arial"/>
            </a:endParaRPr>
          </a:p>
        </p:txBody>
      </p:sp>
      <p:graphicFrame>
        <p:nvGraphicFramePr>
          <p:cNvPr id="174" name="Google Shape;174;p11"/>
          <p:cNvGraphicFramePr/>
          <p:nvPr/>
        </p:nvGraphicFramePr>
        <p:xfrm>
          <a:off x="2209800" y="1981200"/>
          <a:ext cx="4495800" cy="1981200"/>
        </p:xfrm>
        <a:graphic>
          <a:graphicData uri="http://schemas.openxmlformats.org/presentationml/2006/ole">
            <mc:AlternateContent>
              <mc:Choice Requires="v">
                <p:oleObj r:id="rId4" imgH="1981200" imgW="4495800" progId="" spid="_x0000_s1">
                  <p:embed/>
                </p:oleObj>
              </mc:Choice>
              <mc:Fallback>
                <p:oleObj r:id="rId5" imgH="1981200" imgW="4495800" progId="">
                  <p:embed/>
                  <p:pic>
                    <p:nvPicPr>
                      <p:cNvPr id="174" name="Google Shape;174;p11"/>
                      <p:cNvPicPr preferRelativeResize="0"/>
                      <p:nvPr/>
                    </p:nvPicPr>
                    <p:blipFill rotWithShape="1">
                      <a:blip r:embed="rId6">
                        <a:alphaModFix/>
                      </a:blip>
                      <a:srcRect b="0" l="0" r="0" t="0"/>
                      <a:stretch/>
                    </p:blipFill>
                    <p:spPr>
                      <a:xfrm>
                        <a:off x="2209800" y="1981200"/>
                        <a:ext cx="4495800" cy="1981200"/>
                      </a:xfrm>
                      <a:prstGeom prst="rect">
                        <a:avLst/>
                      </a:prstGeom>
                      <a:noFill/>
                      <a:ln>
                        <a:noFill/>
                      </a:ln>
                    </p:spPr>
                  </p:pic>
                </p:oleObj>
              </mc:Fallback>
            </mc:AlternateContent>
          </a:graphicData>
        </a:graphic>
      </p:graphicFrame>
      <p:sp>
        <p:nvSpPr>
          <p:cNvPr id="175" name="Google Shape;175;p11"/>
          <p:cNvSpPr txBox="1"/>
          <p:nvPr/>
        </p:nvSpPr>
        <p:spPr>
          <a:xfrm>
            <a:off x="1752600" y="5257800"/>
            <a:ext cx="5562600" cy="603250"/>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destination must be a register.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81" name="Google Shape;181;p1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82" name="Google Shape;182;p1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Sign Extension</a:t>
            </a:r>
            <a:endParaRPr/>
          </a:p>
        </p:txBody>
      </p:sp>
      <p:sp>
        <p:nvSpPr>
          <p:cNvPr id="183" name="Google Shape;183;p12"/>
          <p:cNvSpPr txBox="1"/>
          <p:nvPr/>
        </p:nvSpPr>
        <p:spPr>
          <a:xfrm>
            <a:off x="1295400" y="4267200"/>
            <a:ext cx="6400800" cy="914400"/>
          </a:xfrm>
          <a:prstGeom prst="rect">
            <a:avLst/>
          </a:prstGeom>
          <a:noFill/>
          <a:ln>
            <a:noFill/>
          </a:ln>
        </p:spPr>
        <p:txBody>
          <a:bodyPr anchorCtr="0" anchor="t" bIns="228600" lIns="91425" spcFirstLastPara="1" rIns="91425" wrap="square" tIns="137150">
            <a:noAutofit/>
          </a:bodyPr>
          <a:lstStyle/>
          <a:p>
            <a:pPr indent="0" lvl="0" marL="0" marR="0" rtl="0" algn="l">
              <a:lnSpc>
                <a:spcPct val="8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bl,10001111b</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movsx</a:t>
            </a:r>
            <a:r>
              <a:rPr b="1" i="0" lang="en-US" sz="1800" u="none" cap="none" strike="noStrike">
                <a:solidFill>
                  <a:schemeClr val="lt1"/>
                </a:solidFill>
                <a:latin typeface="Courier New"/>
                <a:ea typeface="Courier New"/>
                <a:cs typeface="Courier New"/>
                <a:sym typeface="Courier New"/>
              </a:rPr>
              <a:t> ax,bl	; sign extension</a:t>
            </a:r>
            <a:endParaRPr b="0" i="0" sz="1400" u="none" cap="none" strike="noStrike">
              <a:solidFill>
                <a:srgbClr val="000000"/>
              </a:solidFill>
              <a:latin typeface="Arial"/>
              <a:ea typeface="Arial"/>
              <a:cs typeface="Arial"/>
              <a:sym typeface="Arial"/>
            </a:endParaRPr>
          </a:p>
        </p:txBody>
      </p:sp>
      <p:sp>
        <p:nvSpPr>
          <p:cNvPr id="184" name="Google Shape;184;p12"/>
          <p:cNvSpPr txBox="1"/>
          <p:nvPr/>
        </p:nvSpPr>
        <p:spPr>
          <a:xfrm>
            <a:off x="685800" y="990600"/>
            <a:ext cx="76962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MOVSX instruction fills the upper half of the destination with a copy of the source operand's sign bit.</a:t>
            </a:r>
            <a:endParaRPr b="0" i="0" sz="1400" u="none" cap="none" strike="noStrike">
              <a:solidFill>
                <a:srgbClr val="000000"/>
              </a:solidFill>
              <a:latin typeface="Arial"/>
              <a:ea typeface="Arial"/>
              <a:cs typeface="Arial"/>
              <a:sym typeface="Arial"/>
            </a:endParaRPr>
          </a:p>
        </p:txBody>
      </p:sp>
      <p:graphicFrame>
        <p:nvGraphicFramePr>
          <p:cNvPr id="185" name="Google Shape;185;p12"/>
          <p:cNvGraphicFramePr/>
          <p:nvPr/>
        </p:nvGraphicFramePr>
        <p:xfrm>
          <a:off x="2209800" y="1905000"/>
          <a:ext cx="4648200" cy="1981200"/>
        </p:xfrm>
        <a:graphic>
          <a:graphicData uri="http://schemas.openxmlformats.org/presentationml/2006/ole">
            <mc:AlternateContent>
              <mc:Choice Requires="v">
                <p:oleObj r:id="rId4" imgH="1981200" imgW="4648200" progId="" spid="_x0000_s1">
                  <p:embed/>
                </p:oleObj>
              </mc:Choice>
              <mc:Fallback>
                <p:oleObj r:id="rId5" imgH="1981200" imgW="4648200" progId="">
                  <p:embed/>
                  <p:pic>
                    <p:nvPicPr>
                      <p:cNvPr id="185" name="Google Shape;185;p12"/>
                      <p:cNvPicPr preferRelativeResize="0"/>
                      <p:nvPr/>
                    </p:nvPicPr>
                    <p:blipFill rotWithShape="1">
                      <a:blip r:embed="rId6">
                        <a:alphaModFix/>
                      </a:blip>
                      <a:srcRect b="0" l="0" r="0" t="0"/>
                      <a:stretch/>
                    </p:blipFill>
                    <p:spPr>
                      <a:xfrm>
                        <a:off x="2209800" y="1905000"/>
                        <a:ext cx="4648200" cy="1981200"/>
                      </a:xfrm>
                      <a:prstGeom prst="rect">
                        <a:avLst/>
                      </a:prstGeom>
                      <a:noFill/>
                      <a:ln>
                        <a:noFill/>
                      </a:ln>
                    </p:spPr>
                  </p:pic>
                </p:oleObj>
              </mc:Fallback>
            </mc:AlternateContent>
          </a:graphicData>
        </a:graphic>
      </p:graphicFrame>
      <p:sp>
        <p:nvSpPr>
          <p:cNvPr id="186" name="Google Shape;186;p12"/>
          <p:cNvSpPr txBox="1"/>
          <p:nvPr/>
        </p:nvSpPr>
        <p:spPr>
          <a:xfrm>
            <a:off x="1752600" y="5334000"/>
            <a:ext cx="5562600" cy="603250"/>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destination must be a register.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92" name="Google Shape;192;p1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93" name="Google Shape;193;p1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XCHG Instruction</a:t>
            </a:r>
            <a:endParaRPr/>
          </a:p>
        </p:txBody>
      </p:sp>
      <p:sp>
        <p:nvSpPr>
          <p:cNvPr id="194" name="Google Shape;194;p13"/>
          <p:cNvSpPr txBox="1"/>
          <p:nvPr/>
        </p:nvSpPr>
        <p:spPr>
          <a:xfrm>
            <a:off x="914400" y="2362200"/>
            <a:ext cx="7620000" cy="3200400"/>
          </a:xfrm>
          <a:prstGeom prst="rect">
            <a:avLst/>
          </a:prstGeom>
          <a:noFill/>
          <a:ln>
            <a:noFill/>
          </a:ln>
        </p:spPr>
        <p:txBody>
          <a:bodyPr anchorCtr="0" anchor="t" bIns="228600" lIns="91425" spcFirstLastPara="1" rIns="91425" wrap="square" tIns="137150">
            <a:noAutofit/>
          </a:bodyPr>
          <a:lstStyle/>
          <a:p>
            <a:pPr indent="0" lvl="0" marL="0" marR="0" rtl="0" algn="l">
              <a:lnSpc>
                <a:spcPct val="6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var1 WORD 1000h</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var2 WORD 2000h</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xchg ax,bx	; exchange 16-bit regs</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xchg ah,al	; exchange 8-bit regs</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xchg var1,bx	; exchange mem, reg</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xchg eax,ebx	; exchange 32-bit regs</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xchg var1,var2	; error: two memory operands</a:t>
            </a:r>
            <a:endParaRPr b="0" i="0" sz="1400" u="none" cap="none" strike="noStrike">
              <a:solidFill>
                <a:srgbClr val="000000"/>
              </a:solidFill>
              <a:latin typeface="Arial"/>
              <a:ea typeface="Arial"/>
              <a:cs typeface="Arial"/>
              <a:sym typeface="Arial"/>
            </a:endParaRPr>
          </a:p>
        </p:txBody>
      </p:sp>
      <p:sp>
        <p:nvSpPr>
          <p:cNvPr id="195" name="Google Shape;195;p13"/>
          <p:cNvSpPr txBox="1"/>
          <p:nvPr/>
        </p:nvSpPr>
        <p:spPr>
          <a:xfrm>
            <a:off x="685800" y="1066800"/>
            <a:ext cx="7696200" cy="123507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XCHG exchanges the values of two operands. At least one operand must be a register. No immediate operands are permitted.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01" name="Google Shape;201;p1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02" name="Google Shape;202;p1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Direct-Offset Operands</a:t>
            </a:r>
            <a:endParaRPr/>
          </a:p>
        </p:txBody>
      </p:sp>
      <p:sp>
        <p:nvSpPr>
          <p:cNvPr id="203" name="Google Shape;203;p14"/>
          <p:cNvSpPr txBox="1"/>
          <p:nvPr/>
        </p:nvSpPr>
        <p:spPr>
          <a:xfrm>
            <a:off x="685800" y="2590800"/>
            <a:ext cx="7696200" cy="1752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arrayB BYTE 10h,20h,30h,40h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al,arrayB+1		; AL = 20h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al,[arrayB+1]		; alternative notation</a:t>
            </a:r>
            <a:endParaRPr b="0" i="0" sz="1400" u="none" cap="none" strike="noStrike">
              <a:solidFill>
                <a:srgbClr val="000000"/>
              </a:solidFill>
              <a:latin typeface="Arial"/>
              <a:ea typeface="Arial"/>
              <a:cs typeface="Arial"/>
              <a:sym typeface="Arial"/>
            </a:endParaRPr>
          </a:p>
        </p:txBody>
      </p:sp>
      <p:sp>
        <p:nvSpPr>
          <p:cNvPr id="204" name="Google Shape;204;p14"/>
          <p:cNvSpPr txBox="1"/>
          <p:nvPr/>
        </p:nvSpPr>
        <p:spPr>
          <a:xfrm>
            <a:off x="685800" y="1066800"/>
            <a:ext cx="7696200" cy="123507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A constant offset is added to a data label to produce an effective address (EA). The address is dereferenced to get the value inside its memory location.</a:t>
            </a:r>
            <a:endParaRPr b="0" i="0" sz="1400" u="none" cap="none" strike="noStrike">
              <a:solidFill>
                <a:srgbClr val="000000"/>
              </a:solidFill>
              <a:latin typeface="Arial"/>
              <a:ea typeface="Arial"/>
              <a:cs typeface="Arial"/>
              <a:sym typeface="Arial"/>
            </a:endParaRPr>
          </a:p>
        </p:txBody>
      </p:sp>
      <p:sp>
        <p:nvSpPr>
          <p:cNvPr id="205" name="Google Shape;205;p14"/>
          <p:cNvSpPr txBox="1"/>
          <p:nvPr/>
        </p:nvSpPr>
        <p:spPr>
          <a:xfrm>
            <a:off x="1981200" y="4800600"/>
            <a:ext cx="5562600" cy="603250"/>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Q: Why doesn't </a:t>
            </a:r>
            <a:r>
              <a:rPr b="0" i="0" lang="en-US" sz="2100" u="none" cap="none" strike="noStrike">
                <a:solidFill>
                  <a:schemeClr val="lt2"/>
                </a:solidFill>
                <a:latin typeface="Arial"/>
                <a:ea typeface="Arial"/>
                <a:cs typeface="Arial"/>
                <a:sym typeface="Arial"/>
              </a:rPr>
              <a:t>arrayB+1</a:t>
            </a:r>
            <a:r>
              <a:rPr b="0" i="0" lang="en-US" sz="2100" u="none" cap="none" strike="noStrike">
                <a:solidFill>
                  <a:schemeClr val="lt1"/>
                </a:solidFill>
                <a:latin typeface="Arial"/>
                <a:ea typeface="Arial"/>
                <a:cs typeface="Arial"/>
                <a:sym typeface="Arial"/>
              </a:rPr>
              <a:t> produce 11h?</a:t>
            </a:r>
            <a:endParaRPr b="0" i="0" sz="1400" u="none" cap="none" strike="noStrike">
              <a:solidFill>
                <a:srgbClr val="000000"/>
              </a:solidFill>
              <a:latin typeface="Arial"/>
              <a:ea typeface="Arial"/>
              <a:cs typeface="Arial"/>
              <a:sym typeface="Arial"/>
            </a:endParaRPr>
          </a:p>
        </p:txBody>
      </p:sp>
      <p:cxnSp>
        <p:nvCxnSpPr>
          <p:cNvPr id="206" name="Google Shape;206;p14"/>
          <p:cNvCxnSpPr/>
          <p:nvPr/>
        </p:nvCxnSpPr>
        <p:spPr>
          <a:xfrm>
            <a:off x="5105400" y="2133600"/>
            <a:ext cx="381000" cy="0"/>
          </a:xfrm>
          <a:prstGeom prst="straightConnector1">
            <a:avLst/>
          </a:prstGeom>
          <a:solidFill>
            <a:schemeClr val="accent1"/>
          </a:solidFill>
          <a:ln>
            <a:noFill/>
          </a:ln>
        </p:spPr>
      </p:cxnSp>
      <p:graphicFrame>
        <p:nvGraphicFramePr>
          <p:cNvPr id="207" name="Google Shape;207;p14"/>
          <p:cNvGraphicFramePr/>
          <p:nvPr/>
        </p:nvGraphicFramePr>
        <p:xfrm>
          <a:off x="5943600" y="1981200"/>
          <a:ext cx="3000000" cy="3000000"/>
        </p:xfrm>
        <a:graphic>
          <a:graphicData uri="http://schemas.openxmlformats.org/drawingml/2006/table">
            <a:tbl>
              <a:tblPr bandRow="1" firstRow="1">
                <a:noFill/>
                <a:tableStyleId>{F991CBA5-B5D9-4893-9EAC-16121EE79B43}</a:tableStyleId>
              </a:tblPr>
              <a:tblGrid>
                <a:gridCol w="1219200"/>
                <a:gridCol w="1600200"/>
              </a:tblGrid>
              <a:tr h="274325">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address</a:t>
                      </a:r>
                      <a:endParaRPr sz="1200" u="none" cap="none" strike="noStrike">
                        <a:solidFill>
                          <a:schemeClr val="dk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value</a:t>
                      </a:r>
                      <a:endParaRPr sz="1200" u="none" cap="none" strike="noStrike">
                        <a:solidFill>
                          <a:schemeClr val="dk1"/>
                        </a:solidFill>
                      </a:endParaRPr>
                    </a:p>
                  </a:txBody>
                  <a:tcPr marT="45725" marB="45725" marR="91450" marL="91450"/>
                </a:tc>
              </a:tr>
              <a:tr h="274325">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0x1000h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10h</a:t>
                      </a:r>
                      <a:endParaRPr sz="1200" u="none" cap="none" strike="noStrike"/>
                    </a:p>
                  </a:txBody>
                  <a:tcPr marT="45725" marB="45725" marR="91450" marL="91450"/>
                </a:tc>
              </a:tr>
              <a:tr h="274325">
                <a:tc>
                  <a:txBody>
                    <a:bodyPr/>
                    <a:lstStyle/>
                    <a:p>
                      <a:pPr indent="0" lvl="0" marL="0" marR="0" rtl="0" algn="ctr">
                        <a:lnSpc>
                          <a:spcPct val="100000"/>
                        </a:lnSpc>
                        <a:spcBef>
                          <a:spcPts val="0"/>
                        </a:spcBef>
                        <a:spcAft>
                          <a:spcPts val="0"/>
                        </a:spcAft>
                        <a:buClr>
                          <a:schemeClr val="lt1"/>
                        </a:buClr>
                        <a:buSzPts val="1200"/>
                        <a:buFont typeface="Arial"/>
                        <a:buNone/>
                      </a:pPr>
                      <a:r>
                        <a:rPr lang="en-US" sz="1200" u="none" cap="none" strike="noStrike"/>
                        <a:t>0x1001h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20h</a:t>
                      </a:r>
                      <a:endParaRPr sz="1200" u="none" cap="none" strike="noStrike"/>
                    </a:p>
                  </a:txBody>
                  <a:tcPr marT="45725" marB="45725" marR="91450" marL="91450"/>
                </a:tc>
              </a:tr>
              <a:tr h="274325">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0x1002h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30h</a:t>
                      </a:r>
                      <a:endParaRPr sz="1200" u="none" cap="none" strike="noStrike"/>
                    </a:p>
                  </a:txBody>
                  <a:tcPr marT="45725" marB="45725" marR="91450" marL="91450"/>
                </a:tc>
              </a:tr>
              <a:tr h="274325">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0x1003h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40h</a:t>
                      </a:r>
                      <a:endParaRPr sz="1200" u="none" cap="none" strike="noStrike"/>
                    </a:p>
                  </a:txBody>
                  <a:tcPr marT="45725" marB="45725" marR="91450" marL="91450"/>
                </a:tc>
              </a:tr>
            </a:tbl>
          </a:graphicData>
        </a:graphic>
      </p:graphicFrame>
      <p:cxnSp>
        <p:nvCxnSpPr>
          <p:cNvPr id="208" name="Google Shape;208;p14"/>
          <p:cNvCxnSpPr/>
          <p:nvPr/>
        </p:nvCxnSpPr>
        <p:spPr>
          <a:xfrm flipH="1" rot="10800000">
            <a:off x="1600200" y="2362200"/>
            <a:ext cx="4267200" cy="533400"/>
          </a:xfrm>
          <a:prstGeom prst="bentConnector3">
            <a:avLst>
              <a:gd fmla="val -65" name="adj1"/>
            </a:avLst>
          </a:prstGeom>
          <a:solidFill>
            <a:schemeClr val="accent1"/>
          </a:solidFill>
          <a:ln cap="flat" cmpd="sng" w="15875">
            <a:solidFill>
              <a:srgbClr val="FFC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14" name="Google Shape;214;p1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15" name="Google Shape;215;p1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Direct-Offset Operands </a:t>
            </a:r>
            <a:r>
              <a:rPr lang="en-US" sz="2400"/>
              <a:t>(cont)</a:t>
            </a:r>
            <a:endParaRPr/>
          </a:p>
        </p:txBody>
      </p:sp>
      <p:sp>
        <p:nvSpPr>
          <p:cNvPr id="216" name="Google Shape;216;p15"/>
          <p:cNvSpPr txBox="1"/>
          <p:nvPr/>
        </p:nvSpPr>
        <p:spPr>
          <a:xfrm>
            <a:off x="381000" y="2590800"/>
            <a:ext cx="6858000" cy="22098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arrayW  WORD 1000h,2000h,3000h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arrayD  DWORD 1,2,3,4</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ax,[arrayW+2]		; AX = 2000h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ax,[arrayW+4]		; AX = 3000h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eax,[arrayD+4]		; EAX = 00000002h</a:t>
            </a:r>
            <a:endParaRPr b="0" i="0" sz="1400" u="none" cap="none" strike="noStrike">
              <a:solidFill>
                <a:srgbClr val="000000"/>
              </a:solidFill>
              <a:latin typeface="Arial"/>
              <a:ea typeface="Arial"/>
              <a:cs typeface="Arial"/>
              <a:sym typeface="Arial"/>
            </a:endParaRPr>
          </a:p>
        </p:txBody>
      </p:sp>
      <p:sp>
        <p:nvSpPr>
          <p:cNvPr id="217" name="Google Shape;217;p15"/>
          <p:cNvSpPr txBox="1"/>
          <p:nvPr/>
        </p:nvSpPr>
        <p:spPr>
          <a:xfrm>
            <a:off x="533400" y="609600"/>
            <a:ext cx="7696200" cy="123507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A constant offset is added to a data label to produce an effective address (EA). The address is dereferenced to get the value inside its memory location.</a:t>
            </a:r>
            <a:endParaRPr b="0" i="0" sz="1400" u="none" cap="none" strike="noStrike">
              <a:solidFill>
                <a:srgbClr val="000000"/>
              </a:solidFill>
              <a:latin typeface="Arial"/>
              <a:ea typeface="Arial"/>
              <a:cs typeface="Arial"/>
              <a:sym typeface="Arial"/>
            </a:endParaRPr>
          </a:p>
        </p:txBody>
      </p:sp>
      <p:sp>
        <p:nvSpPr>
          <p:cNvPr id="218" name="Google Shape;218;p15"/>
          <p:cNvSpPr txBox="1"/>
          <p:nvPr/>
        </p:nvSpPr>
        <p:spPr>
          <a:xfrm>
            <a:off x="381000" y="5029200"/>
            <a:ext cx="7239000" cy="973138"/>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Will the following statements assemble?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ax,[arrayW-2]		;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eax,[arrayD+16]		; ??</a:t>
            </a:r>
            <a:endParaRPr b="0" i="0" sz="2100" u="none" cap="none" strike="noStrike">
              <a:solidFill>
                <a:schemeClr val="lt1"/>
              </a:solidFill>
              <a:latin typeface="Arial"/>
              <a:ea typeface="Arial"/>
              <a:cs typeface="Arial"/>
              <a:sym typeface="Arial"/>
            </a:endParaRPr>
          </a:p>
        </p:txBody>
      </p:sp>
      <p:sp>
        <p:nvSpPr>
          <p:cNvPr id="219" name="Google Shape;219;p15"/>
          <p:cNvSpPr txBox="1"/>
          <p:nvPr/>
        </p:nvSpPr>
        <p:spPr>
          <a:xfrm>
            <a:off x="914400" y="5959475"/>
            <a:ext cx="7162800" cy="593725"/>
          </a:xfrm>
          <a:prstGeom prst="rect">
            <a:avLst/>
          </a:prstGeom>
          <a:noFill/>
          <a:ln>
            <a:noFill/>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chemeClr val="lt2"/>
                </a:solidFill>
                <a:latin typeface="Arial"/>
                <a:ea typeface="Arial"/>
                <a:cs typeface="Arial"/>
                <a:sym typeface="Arial"/>
              </a:rPr>
              <a:t>What will happen when they run?</a:t>
            </a:r>
            <a:endParaRPr b="0" i="0" sz="1400" u="none" cap="none" strike="noStrike">
              <a:solidFill>
                <a:srgbClr val="000000"/>
              </a:solidFill>
              <a:latin typeface="Arial"/>
              <a:ea typeface="Arial"/>
              <a:cs typeface="Arial"/>
              <a:sym typeface="Arial"/>
            </a:endParaRPr>
          </a:p>
        </p:txBody>
      </p:sp>
      <p:graphicFrame>
        <p:nvGraphicFramePr>
          <p:cNvPr id="220" name="Google Shape;220;p15"/>
          <p:cNvGraphicFramePr/>
          <p:nvPr/>
        </p:nvGraphicFramePr>
        <p:xfrm>
          <a:off x="4648200" y="1752600"/>
          <a:ext cx="3000000" cy="3000000"/>
        </p:xfrm>
        <a:graphic>
          <a:graphicData uri="http://schemas.openxmlformats.org/drawingml/2006/table">
            <a:tbl>
              <a:tblPr bandRow="1" firstRow="1">
                <a:noFill/>
                <a:tableStyleId>{F991CBA5-B5D9-4893-9EAC-16121EE79B43}</a:tableStyleId>
              </a:tblPr>
              <a:tblGrid>
                <a:gridCol w="922650"/>
                <a:gridCol w="1210950"/>
              </a:tblGrid>
              <a:tr h="2133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address</a:t>
                      </a:r>
                      <a:endParaRPr sz="1200" u="none" cap="none" strike="noStrike">
                        <a:solidFill>
                          <a:schemeClr val="dk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value</a:t>
                      </a:r>
                      <a:endParaRPr sz="1200" u="none" cap="none" strike="noStrike">
                        <a:solidFill>
                          <a:schemeClr val="dk1"/>
                        </a:solidFill>
                      </a:endParaRPr>
                    </a:p>
                  </a:txBody>
                  <a:tcPr marT="45725" marB="45725" marR="91450" marL="91450"/>
                </a:tc>
              </a:tr>
              <a:tr h="2133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0x1034h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00h</a:t>
                      </a:r>
                      <a:endParaRPr sz="1200" u="none" cap="none" strike="noStrike"/>
                    </a:p>
                  </a:txBody>
                  <a:tcPr marT="45725" marB="45725" marR="91450" marL="91450"/>
                </a:tc>
              </a:tr>
              <a:tr h="213350">
                <a:tc>
                  <a:txBody>
                    <a:bodyPr/>
                    <a:lstStyle/>
                    <a:p>
                      <a:pPr indent="0" lvl="0" marL="0" marR="0" rtl="0" algn="ctr">
                        <a:lnSpc>
                          <a:spcPct val="100000"/>
                        </a:lnSpc>
                        <a:spcBef>
                          <a:spcPts val="0"/>
                        </a:spcBef>
                        <a:spcAft>
                          <a:spcPts val="0"/>
                        </a:spcAft>
                        <a:buClr>
                          <a:schemeClr val="lt1"/>
                        </a:buClr>
                        <a:buSzPts val="1200"/>
                        <a:buFont typeface="Arial"/>
                        <a:buNone/>
                      </a:pPr>
                      <a:r>
                        <a:rPr lang="en-US" sz="1200" u="none" cap="none" strike="noStrike"/>
                        <a:t>0x1035h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10h</a:t>
                      </a:r>
                      <a:endParaRPr sz="1200" u="none" cap="none" strike="noStrike"/>
                    </a:p>
                  </a:txBody>
                  <a:tcPr marT="45725" marB="45725" marR="91450" marL="91450"/>
                </a:tc>
              </a:tr>
              <a:tr h="2133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0x1036h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00h</a:t>
                      </a:r>
                      <a:endParaRPr sz="1200" u="none" cap="none" strike="noStrike"/>
                    </a:p>
                  </a:txBody>
                  <a:tcPr marT="45725" marB="45725" marR="91450" marL="91450"/>
                </a:tc>
              </a:tr>
              <a:tr h="2133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0x1037h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20h</a:t>
                      </a:r>
                      <a:endParaRPr sz="1200" u="none" cap="none" strike="noStrike"/>
                    </a:p>
                  </a:txBody>
                  <a:tcPr marT="45725" marB="45725" marR="91450" marL="91450"/>
                </a:tc>
              </a:tr>
            </a:tbl>
          </a:graphicData>
        </a:graphic>
      </p:graphicFrame>
      <p:graphicFrame>
        <p:nvGraphicFramePr>
          <p:cNvPr id="221" name="Google Shape;221;p15"/>
          <p:cNvGraphicFramePr/>
          <p:nvPr/>
        </p:nvGraphicFramePr>
        <p:xfrm>
          <a:off x="6781800" y="1752600"/>
          <a:ext cx="3000000" cy="3000000"/>
        </p:xfrm>
        <a:graphic>
          <a:graphicData uri="http://schemas.openxmlformats.org/drawingml/2006/table">
            <a:tbl>
              <a:tblPr bandRow="1" firstRow="1">
                <a:noFill/>
                <a:tableStyleId>{F991CBA5-B5D9-4893-9EAC-16121EE79B43}</a:tableStyleId>
              </a:tblPr>
              <a:tblGrid>
                <a:gridCol w="966800"/>
                <a:gridCol w="1243025"/>
              </a:tblGrid>
              <a:tr h="2387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address</a:t>
                      </a:r>
                      <a:endParaRPr sz="1200" u="none" cap="none" strike="noStrike">
                        <a:solidFill>
                          <a:schemeClr val="dk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value</a:t>
                      </a:r>
                      <a:endParaRPr sz="1200" u="none" cap="none" strike="noStrike">
                        <a:solidFill>
                          <a:schemeClr val="dk1"/>
                        </a:solidFill>
                      </a:endParaRPr>
                    </a:p>
                  </a:txBody>
                  <a:tcPr marT="45725" marB="45725" marR="91450" marL="91450"/>
                </a:tc>
              </a:tr>
              <a:tr h="2387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0x1134h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01h</a:t>
                      </a:r>
                      <a:endParaRPr sz="1200" u="none" cap="none" strike="noStrike"/>
                    </a:p>
                  </a:txBody>
                  <a:tcPr marT="45725" marB="45725" marR="91450" marL="91450"/>
                </a:tc>
              </a:tr>
              <a:tr h="238750">
                <a:tc>
                  <a:txBody>
                    <a:bodyPr/>
                    <a:lstStyle/>
                    <a:p>
                      <a:pPr indent="0" lvl="0" marL="0" marR="0" rtl="0" algn="ctr">
                        <a:lnSpc>
                          <a:spcPct val="100000"/>
                        </a:lnSpc>
                        <a:spcBef>
                          <a:spcPts val="0"/>
                        </a:spcBef>
                        <a:spcAft>
                          <a:spcPts val="0"/>
                        </a:spcAft>
                        <a:buClr>
                          <a:schemeClr val="lt1"/>
                        </a:buClr>
                        <a:buSzPts val="1200"/>
                        <a:buFont typeface="Arial"/>
                        <a:buNone/>
                      </a:pPr>
                      <a:r>
                        <a:rPr lang="en-US" sz="1200" u="none" cap="none" strike="noStrike"/>
                        <a:t>0x1135h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00h</a:t>
                      </a:r>
                      <a:endParaRPr sz="1200" u="none" cap="none" strike="noStrike"/>
                    </a:p>
                  </a:txBody>
                  <a:tcPr marT="45725" marB="45725" marR="91450" marL="91450"/>
                </a:tc>
              </a:tr>
              <a:tr h="2387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0x1136h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00h</a:t>
                      </a:r>
                      <a:endParaRPr sz="1200" u="none" cap="none" strike="noStrike"/>
                    </a:p>
                  </a:txBody>
                  <a:tcPr marT="45725" marB="45725" marR="91450" marL="91450"/>
                </a:tc>
              </a:tr>
              <a:tr h="2387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0x1137h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00h</a:t>
                      </a:r>
                      <a:endParaRPr sz="1200" u="none" cap="none" strike="noStrike"/>
                    </a:p>
                  </a:txBody>
                  <a:tcPr marT="45725" marB="45725" marR="91450" marL="91450"/>
                </a:tc>
              </a:tr>
              <a:tr h="2387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0x1138h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02h</a:t>
                      </a:r>
                      <a:endParaRPr sz="1200" u="none" cap="none" strike="noStrike"/>
                    </a:p>
                  </a:txBody>
                  <a:tcPr marT="45725" marB="45725" marR="91450" marL="91450"/>
                </a:tc>
              </a:tr>
              <a:tr h="238750">
                <a:tc>
                  <a:txBody>
                    <a:bodyPr/>
                    <a:lstStyle/>
                    <a:p>
                      <a:pPr indent="0" lvl="0" marL="0" marR="0" rtl="0" algn="ctr">
                        <a:lnSpc>
                          <a:spcPct val="100000"/>
                        </a:lnSpc>
                        <a:spcBef>
                          <a:spcPts val="0"/>
                        </a:spcBef>
                        <a:spcAft>
                          <a:spcPts val="0"/>
                        </a:spcAft>
                        <a:buClr>
                          <a:schemeClr val="lt1"/>
                        </a:buClr>
                        <a:buSzPts val="1200"/>
                        <a:buFont typeface="Arial"/>
                        <a:buNone/>
                      </a:pPr>
                      <a:r>
                        <a:rPr lang="en-US" sz="1200" u="none" cap="none" strike="noStrike"/>
                        <a:t>0x1139h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00h</a:t>
                      </a:r>
                      <a:endParaRPr sz="1200" u="none" cap="none" strike="noStrike"/>
                    </a:p>
                  </a:txBody>
                  <a:tcPr marT="45725" marB="45725" marR="91450" marL="91450"/>
                </a:tc>
              </a:tr>
              <a:tr h="2387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0x113ah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00h</a:t>
                      </a:r>
                      <a:endParaRPr sz="1200" u="none" cap="none" strike="noStrike"/>
                    </a:p>
                  </a:txBody>
                  <a:tcPr marT="45725" marB="45725" marR="91450" marL="91450"/>
                </a:tc>
              </a:tr>
              <a:tr h="2387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0x113bh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00h</a:t>
                      </a:r>
                      <a:endParaRPr sz="1200" u="none" cap="none" strike="noStrike"/>
                    </a:p>
                  </a:txBody>
                  <a:tcPr marT="45725" marB="45725" marR="91450" marL="91450"/>
                </a:tc>
              </a:tr>
            </a:tbl>
          </a:graphicData>
        </a:graphic>
      </p:graphicFrame>
      <p:cxnSp>
        <p:nvCxnSpPr>
          <p:cNvPr id="222" name="Google Shape;222;p15"/>
          <p:cNvCxnSpPr/>
          <p:nvPr/>
        </p:nvCxnSpPr>
        <p:spPr>
          <a:xfrm flipH="1" rot="10800000">
            <a:off x="1371600" y="2133600"/>
            <a:ext cx="3200400" cy="762000"/>
          </a:xfrm>
          <a:prstGeom prst="bentConnector3">
            <a:avLst>
              <a:gd fmla="val 390" name="adj1"/>
            </a:avLst>
          </a:prstGeom>
          <a:solidFill>
            <a:schemeClr val="accent1"/>
          </a:solidFill>
          <a:ln cap="flat" cmpd="sng" w="12700">
            <a:solidFill>
              <a:srgbClr val="FFC000"/>
            </a:solidFill>
            <a:prstDash val="solid"/>
            <a:round/>
            <a:headEnd len="sm" w="sm" type="none"/>
            <a:tailEnd len="med" w="med" type="stealth"/>
          </a:ln>
        </p:spPr>
      </p:cxnSp>
      <p:cxnSp>
        <p:nvCxnSpPr>
          <p:cNvPr id="223" name="Google Shape;223;p15"/>
          <p:cNvCxnSpPr/>
          <p:nvPr/>
        </p:nvCxnSpPr>
        <p:spPr>
          <a:xfrm flipH="1" rot="10800000">
            <a:off x="3505200" y="2133600"/>
            <a:ext cx="3429000" cy="1447800"/>
          </a:xfrm>
          <a:prstGeom prst="bentConnector3">
            <a:avLst>
              <a:gd fmla="val 90242" name="adj1"/>
            </a:avLst>
          </a:prstGeom>
          <a:solidFill>
            <a:schemeClr val="accent1"/>
          </a:solidFill>
          <a:ln cap="flat" cmpd="sng" w="19050">
            <a:solidFill>
              <a:srgbClr val="FFC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29" name="Google Shape;229;p1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30" name="Google Shape;230;p1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Your turn. . .</a:t>
            </a:r>
            <a:endParaRPr/>
          </a:p>
        </p:txBody>
      </p:sp>
      <p:sp>
        <p:nvSpPr>
          <p:cNvPr id="231" name="Google Shape;231;p16"/>
          <p:cNvSpPr txBox="1"/>
          <p:nvPr/>
        </p:nvSpPr>
        <p:spPr>
          <a:xfrm>
            <a:off x="762000" y="990600"/>
            <a:ext cx="7696200" cy="1500188"/>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Write a program that rearranges the values of three doubleword  values in the following array as: 3, 1, 2.</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1" marL="4572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arrayD DWORD 1,2,3</a:t>
            </a:r>
            <a:endParaRPr b="0" i="0" sz="1400" u="none" cap="none" strike="noStrike">
              <a:solidFill>
                <a:srgbClr val="000000"/>
              </a:solidFill>
              <a:latin typeface="Arial"/>
              <a:ea typeface="Arial"/>
              <a:cs typeface="Arial"/>
              <a:sym typeface="Arial"/>
            </a:endParaRPr>
          </a:p>
        </p:txBody>
      </p:sp>
      <p:sp>
        <p:nvSpPr>
          <p:cNvPr id="232" name="Google Shape;232;p16"/>
          <p:cNvSpPr txBox="1"/>
          <p:nvPr/>
        </p:nvSpPr>
        <p:spPr>
          <a:xfrm>
            <a:off x="762000" y="4114800"/>
            <a:ext cx="7620000" cy="850900"/>
          </a:xfrm>
          <a:prstGeom prst="rect">
            <a:avLst/>
          </a:prstGeom>
          <a:noFill/>
          <a:ln>
            <a:noFill/>
          </a:ln>
        </p:spPr>
        <p:txBody>
          <a:bodyPr anchorCtr="0" anchor="t" bIns="137150" lIns="91425" spcFirstLastPara="1" rIns="91425" wrap="square" tIns="137150">
            <a:spAutoFit/>
          </a:bodyPr>
          <a:lstStyle/>
          <a:p>
            <a:pPr indent="-228600" lvl="0" marL="228600" marR="0" rtl="0" algn="l">
              <a:lnSpc>
                <a:spcPct val="100000"/>
              </a:lnSpc>
              <a:spcBef>
                <a:spcPts val="0"/>
              </a:spcBef>
              <a:spcAft>
                <a:spcPts val="0"/>
              </a:spcAft>
              <a:buClr>
                <a:schemeClr val="lt1"/>
              </a:buClr>
              <a:buSzPts val="1900"/>
              <a:buFont typeface="Arial"/>
              <a:buChar char="•"/>
            </a:pPr>
            <a:r>
              <a:rPr b="0" i="0" lang="en-US" sz="1900" u="none" cap="none" strike="noStrike">
                <a:solidFill>
                  <a:schemeClr val="lt1"/>
                </a:solidFill>
                <a:latin typeface="Arial"/>
                <a:ea typeface="Arial"/>
                <a:cs typeface="Arial"/>
                <a:sym typeface="Arial"/>
              </a:rPr>
              <a:t>Step 2: Exchange EAX with the third array value and copy the value in EAX to the first array position.</a:t>
            </a:r>
            <a:r>
              <a:rPr b="0" i="0" lang="en-US" sz="1900" u="none" cap="none" strike="noStrike">
                <a:solidFill>
                  <a:schemeClr val="lt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3" name="Google Shape;233;p16"/>
          <p:cNvSpPr txBox="1"/>
          <p:nvPr/>
        </p:nvSpPr>
        <p:spPr>
          <a:xfrm>
            <a:off x="762000" y="2438400"/>
            <a:ext cx="7315200" cy="850900"/>
          </a:xfrm>
          <a:prstGeom prst="rect">
            <a:avLst/>
          </a:prstGeom>
          <a:noFill/>
          <a:ln>
            <a:noFill/>
          </a:ln>
        </p:spPr>
        <p:txBody>
          <a:bodyPr anchorCtr="0" anchor="t" bIns="137150" lIns="91425" spcFirstLastPara="1" rIns="91425" wrap="square" tIns="137150">
            <a:spAutoFit/>
          </a:bodyPr>
          <a:lstStyle/>
          <a:p>
            <a:pPr indent="-171450" lvl="0" marL="171450" marR="0" rtl="0" algn="l">
              <a:lnSpc>
                <a:spcPct val="100000"/>
              </a:lnSpc>
              <a:spcBef>
                <a:spcPts val="0"/>
              </a:spcBef>
              <a:spcAft>
                <a:spcPts val="0"/>
              </a:spcAft>
              <a:buClr>
                <a:schemeClr val="lt1"/>
              </a:buClr>
              <a:buSzPts val="1900"/>
              <a:buFont typeface="Arial"/>
              <a:buChar char="•"/>
            </a:pPr>
            <a:r>
              <a:rPr b="0" i="0" lang="en-US" sz="1900" u="none" cap="none" strike="noStrike">
                <a:solidFill>
                  <a:schemeClr val="lt1"/>
                </a:solidFill>
                <a:latin typeface="Arial"/>
                <a:ea typeface="Arial"/>
                <a:cs typeface="Arial"/>
                <a:sym typeface="Arial"/>
              </a:rPr>
              <a:t>Step1: copy the first value into EAX and exchange it with the value in the second position.</a:t>
            </a:r>
            <a:endParaRPr b="0" i="0" sz="1400" u="none" cap="none" strike="noStrike">
              <a:solidFill>
                <a:srgbClr val="000000"/>
              </a:solidFill>
              <a:latin typeface="Arial"/>
              <a:ea typeface="Arial"/>
              <a:cs typeface="Arial"/>
              <a:sym typeface="Arial"/>
            </a:endParaRPr>
          </a:p>
        </p:txBody>
      </p:sp>
      <p:sp>
        <p:nvSpPr>
          <p:cNvPr id="234" name="Google Shape;234;p16"/>
          <p:cNvSpPr txBox="1"/>
          <p:nvPr/>
        </p:nvSpPr>
        <p:spPr>
          <a:xfrm>
            <a:off x="1905000" y="3352800"/>
            <a:ext cx="4038600" cy="673100"/>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50000"/>
              </a:lnSpc>
              <a:spcBef>
                <a:spcPts val="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mov eax,arrayD</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xchg eax,[arrayD+4]</a:t>
            </a:r>
            <a:endParaRPr b="0" i="0" sz="2100" u="none" cap="none" strike="noStrike">
              <a:solidFill>
                <a:schemeClr val="lt1"/>
              </a:solidFill>
              <a:latin typeface="Arial"/>
              <a:ea typeface="Arial"/>
              <a:cs typeface="Arial"/>
              <a:sym typeface="Arial"/>
            </a:endParaRPr>
          </a:p>
        </p:txBody>
      </p:sp>
      <p:sp>
        <p:nvSpPr>
          <p:cNvPr id="235" name="Google Shape;235;p16"/>
          <p:cNvSpPr txBox="1"/>
          <p:nvPr/>
        </p:nvSpPr>
        <p:spPr>
          <a:xfrm>
            <a:off x="1905000" y="5029200"/>
            <a:ext cx="4038600" cy="673100"/>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50000"/>
              </a:lnSpc>
              <a:spcBef>
                <a:spcPts val="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xchg eax,[arrayD+8]</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mov  arrayD,eax</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500"/>
                                        <p:tgtEl>
                                          <p:spTgt spid="2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41" name="Google Shape;241;p1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42" name="Google Shape;242;p1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Evaluate this . . . </a:t>
            </a:r>
            <a:endParaRPr/>
          </a:p>
        </p:txBody>
      </p:sp>
      <p:sp>
        <p:nvSpPr>
          <p:cNvPr id="243" name="Google Shape;243;p17"/>
          <p:cNvSpPr txBox="1"/>
          <p:nvPr/>
        </p:nvSpPr>
        <p:spPr>
          <a:xfrm>
            <a:off x="762000" y="1066800"/>
            <a:ext cx="7696200" cy="1082675"/>
          </a:xfrm>
          <a:prstGeom prst="rect">
            <a:avLst/>
          </a:prstGeom>
          <a:noFill/>
          <a:ln>
            <a:noFill/>
          </a:ln>
        </p:spPr>
        <p:txBody>
          <a:bodyPr anchorCtr="0" anchor="t" bIns="137150" lIns="91425" spcFirstLastPara="1" rIns="91425" wrap="square" tIns="137150">
            <a:spAutoFit/>
          </a:bodyPr>
          <a:lstStyle/>
          <a:p>
            <a:pPr indent="-228600" lvl="0" marL="228600" marR="0" rtl="0" algn="l">
              <a:lnSpc>
                <a:spcPct val="100000"/>
              </a:lnSpc>
              <a:spcBef>
                <a:spcPts val="0"/>
              </a:spcBef>
              <a:spcAft>
                <a:spcPts val="0"/>
              </a:spcAft>
              <a:buClr>
                <a:schemeClr val="lt1"/>
              </a:buClr>
              <a:buSzPts val="1900"/>
              <a:buFont typeface="Arial"/>
              <a:buChar char="•"/>
            </a:pPr>
            <a:r>
              <a:rPr b="0" i="0" lang="en-US" sz="1900" u="none" cap="none" strike="noStrike">
                <a:solidFill>
                  <a:schemeClr val="lt1"/>
                </a:solidFill>
                <a:latin typeface="Arial"/>
                <a:ea typeface="Arial"/>
                <a:cs typeface="Arial"/>
                <a:sym typeface="Arial"/>
              </a:rPr>
              <a:t>We want to write a program that adds the following three bytes:</a:t>
            </a:r>
            <a:endParaRPr b="0" i="0" sz="1400" u="none" cap="none" strike="noStrike">
              <a:solidFill>
                <a:srgbClr val="000000"/>
              </a:solidFill>
              <a:latin typeface="Arial"/>
              <a:ea typeface="Arial"/>
              <a:cs typeface="Arial"/>
              <a:sym typeface="Arial"/>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.data</a:t>
            </a:r>
            <a:endParaRPr b="0" i="0" sz="1400" u="none" cap="none" strike="noStrike">
              <a:solidFill>
                <a:srgbClr val="000000"/>
              </a:solidFill>
              <a:latin typeface="Arial"/>
              <a:ea typeface="Arial"/>
              <a:cs typeface="Arial"/>
              <a:sym typeface="Arial"/>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myBytes BYTE 80h,66h,0A5h</a:t>
            </a:r>
            <a:endParaRPr b="0" i="0" sz="1400" u="none" cap="none" strike="noStrike">
              <a:solidFill>
                <a:srgbClr val="000000"/>
              </a:solidFill>
              <a:latin typeface="Arial"/>
              <a:ea typeface="Arial"/>
              <a:cs typeface="Arial"/>
              <a:sym typeface="Arial"/>
            </a:endParaRPr>
          </a:p>
        </p:txBody>
      </p:sp>
      <p:sp>
        <p:nvSpPr>
          <p:cNvPr id="244" name="Google Shape;244;p17"/>
          <p:cNvSpPr txBox="1"/>
          <p:nvPr/>
        </p:nvSpPr>
        <p:spPr>
          <a:xfrm>
            <a:off x="685800" y="2286000"/>
            <a:ext cx="7620000" cy="1198563"/>
          </a:xfrm>
          <a:prstGeom prst="rect">
            <a:avLst/>
          </a:prstGeom>
          <a:noFill/>
          <a:ln>
            <a:noFill/>
          </a:ln>
        </p:spPr>
        <p:txBody>
          <a:bodyPr anchorCtr="0" anchor="t" bIns="137150" lIns="91425" spcFirstLastPara="1" rIns="91425" wrap="square" tIns="137150">
            <a:spAutoFit/>
          </a:bodyPr>
          <a:lstStyle/>
          <a:p>
            <a:pPr indent="-228600" lvl="0" marL="228600" marR="0" rtl="0" algn="l">
              <a:lnSpc>
                <a:spcPct val="50000"/>
              </a:lnSpc>
              <a:spcBef>
                <a:spcPts val="0"/>
              </a:spcBef>
              <a:spcAft>
                <a:spcPts val="0"/>
              </a:spcAft>
              <a:buClr>
                <a:schemeClr val="lt1"/>
              </a:buClr>
              <a:buSzPts val="1900"/>
              <a:buFont typeface="Arial"/>
              <a:buChar char="•"/>
            </a:pPr>
            <a:r>
              <a:rPr b="0" i="0" lang="en-US" sz="1900" u="none" cap="none" strike="noStrike">
                <a:solidFill>
                  <a:schemeClr val="lt1"/>
                </a:solidFill>
                <a:latin typeface="Arial"/>
                <a:ea typeface="Arial"/>
                <a:cs typeface="Arial"/>
                <a:sym typeface="Arial"/>
              </a:rPr>
              <a:t>What is your evaluation of the following code?</a:t>
            </a:r>
            <a:endParaRPr b="1" i="0" sz="1700" u="none" cap="none" strike="noStrike">
              <a:solidFill>
                <a:schemeClr val="lt1"/>
              </a:solidFill>
              <a:latin typeface="Courier New"/>
              <a:ea typeface="Courier New"/>
              <a:cs typeface="Courier New"/>
              <a:sym typeface="Courier New"/>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mov al,myBytes</a:t>
            </a:r>
            <a:endParaRPr b="1" i="0" sz="1700" u="none" cap="none" strike="noStrike">
              <a:solidFill>
                <a:schemeClr val="lt1"/>
              </a:solidFill>
              <a:latin typeface="Courier New"/>
              <a:ea typeface="Courier New"/>
              <a:cs typeface="Courier New"/>
              <a:sym typeface="Courier New"/>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add al,[myBytes+1]</a:t>
            </a:r>
            <a:endParaRPr b="0" i="0" sz="1400" u="none" cap="none" strike="noStrike">
              <a:solidFill>
                <a:srgbClr val="000000"/>
              </a:solidFill>
              <a:latin typeface="Arial"/>
              <a:ea typeface="Arial"/>
              <a:cs typeface="Arial"/>
              <a:sym typeface="Arial"/>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add al,[myBytes+2]</a:t>
            </a:r>
            <a:endParaRPr b="0" i="0" sz="1900" u="none" cap="none" strike="noStrike">
              <a:solidFill>
                <a:schemeClr val="lt2"/>
              </a:solidFill>
              <a:latin typeface="Arial"/>
              <a:ea typeface="Arial"/>
              <a:cs typeface="Arial"/>
              <a:sym typeface="Arial"/>
            </a:endParaRPr>
          </a:p>
        </p:txBody>
      </p:sp>
      <p:sp>
        <p:nvSpPr>
          <p:cNvPr id="245" name="Google Shape;245;p17"/>
          <p:cNvSpPr/>
          <p:nvPr/>
        </p:nvSpPr>
        <p:spPr>
          <a:xfrm>
            <a:off x="685800" y="3505200"/>
            <a:ext cx="7467600" cy="1343025"/>
          </a:xfrm>
          <a:prstGeom prst="rect">
            <a:avLst/>
          </a:prstGeom>
          <a:noFill/>
          <a:ln>
            <a:noFill/>
          </a:ln>
        </p:spPr>
        <p:txBody>
          <a:bodyPr anchorCtr="0" anchor="t" bIns="137150" lIns="91425" spcFirstLastPara="1" rIns="91425" wrap="square" tIns="137150">
            <a:spAutoFit/>
          </a:bodyPr>
          <a:lstStyle/>
          <a:p>
            <a:pPr indent="-228600" lvl="0" marL="228600" marR="0" rtl="0" algn="l">
              <a:lnSpc>
                <a:spcPct val="100000"/>
              </a:lnSpc>
              <a:spcBef>
                <a:spcPts val="0"/>
              </a:spcBef>
              <a:spcAft>
                <a:spcPts val="0"/>
              </a:spcAft>
              <a:buClr>
                <a:schemeClr val="lt1"/>
              </a:buClr>
              <a:buSzPts val="1900"/>
              <a:buFont typeface="Arial"/>
              <a:buChar char="•"/>
            </a:pPr>
            <a:r>
              <a:rPr b="0" i="0" lang="en-US" sz="1900" u="none" cap="none" strike="noStrike">
                <a:solidFill>
                  <a:schemeClr val="lt1"/>
                </a:solidFill>
                <a:latin typeface="Arial"/>
                <a:ea typeface="Arial"/>
                <a:cs typeface="Arial"/>
                <a:sym typeface="Arial"/>
              </a:rPr>
              <a:t>What is your evaluation of the following code?</a:t>
            </a:r>
            <a:endParaRPr b="1" i="0" sz="1700" u="none" cap="none" strike="noStrike">
              <a:solidFill>
                <a:schemeClr val="lt1"/>
              </a:solidFill>
              <a:latin typeface="Courier New"/>
              <a:ea typeface="Courier New"/>
              <a:cs typeface="Courier New"/>
              <a:sym typeface="Courier New"/>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mov ax,myBytes</a:t>
            </a:r>
            <a:endParaRPr b="0" i="0" sz="1400" u="none" cap="none" strike="noStrike">
              <a:solidFill>
                <a:srgbClr val="000000"/>
              </a:solidFill>
              <a:latin typeface="Arial"/>
              <a:ea typeface="Arial"/>
              <a:cs typeface="Arial"/>
              <a:sym typeface="Arial"/>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add ax,[myBytes+1]</a:t>
            </a:r>
            <a:endParaRPr b="0" i="0" sz="1400" u="none" cap="none" strike="noStrike">
              <a:solidFill>
                <a:srgbClr val="000000"/>
              </a:solidFill>
              <a:latin typeface="Arial"/>
              <a:ea typeface="Arial"/>
              <a:cs typeface="Arial"/>
              <a:sym typeface="Arial"/>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add ax,[myBytes+2]</a:t>
            </a:r>
            <a:endParaRPr b="0" i="0" sz="1400" u="none" cap="none" strike="noStrike">
              <a:solidFill>
                <a:srgbClr val="000000"/>
              </a:solidFill>
              <a:latin typeface="Arial"/>
              <a:ea typeface="Arial"/>
              <a:cs typeface="Arial"/>
              <a:sym typeface="Arial"/>
            </a:endParaRPr>
          </a:p>
        </p:txBody>
      </p:sp>
      <p:sp>
        <p:nvSpPr>
          <p:cNvPr id="246" name="Google Shape;246;p17"/>
          <p:cNvSpPr txBox="1"/>
          <p:nvPr/>
        </p:nvSpPr>
        <p:spPr>
          <a:xfrm>
            <a:off x="685800" y="4953000"/>
            <a:ext cx="6705600" cy="561975"/>
          </a:xfrm>
          <a:prstGeom prst="rect">
            <a:avLst/>
          </a:prstGeom>
          <a:noFill/>
          <a:ln>
            <a:noFill/>
          </a:ln>
        </p:spPr>
        <p:txBody>
          <a:bodyPr anchorCtr="0" anchor="t" bIns="137150" lIns="91425" spcFirstLastPara="1" rIns="91425" wrap="square" tIns="137150">
            <a:spAutoFit/>
          </a:bodyPr>
          <a:lstStyle/>
          <a:p>
            <a:pPr indent="-228600" lvl="0" marL="228600" marR="0" rtl="0" algn="l">
              <a:lnSpc>
                <a:spcPct val="100000"/>
              </a:lnSpc>
              <a:spcBef>
                <a:spcPts val="0"/>
              </a:spcBef>
              <a:spcAft>
                <a:spcPts val="0"/>
              </a:spcAft>
              <a:buClr>
                <a:schemeClr val="lt1"/>
              </a:buClr>
              <a:buSzPts val="1900"/>
              <a:buFont typeface="Arial"/>
              <a:buChar char="•"/>
            </a:pPr>
            <a:r>
              <a:rPr b="0" i="0" lang="en-US" sz="1900" u="none" cap="none" strike="noStrike">
                <a:solidFill>
                  <a:schemeClr val="lt1"/>
                </a:solidFill>
                <a:latin typeface="Arial"/>
                <a:ea typeface="Arial"/>
                <a:cs typeface="Arial"/>
                <a:sym typeface="Arial"/>
              </a:rPr>
              <a:t>Any other possibilities?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500"/>
                                        <p:tgtEl>
                                          <p:spTgt spid="2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52" name="Google Shape;252;p1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53" name="Google Shape;253;p1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Evaluate this . . . </a:t>
            </a:r>
            <a:r>
              <a:rPr lang="en-US" sz="2400"/>
              <a:t>(cont)</a:t>
            </a:r>
            <a:endParaRPr/>
          </a:p>
        </p:txBody>
      </p:sp>
      <p:sp>
        <p:nvSpPr>
          <p:cNvPr id="254" name="Google Shape;254;p18"/>
          <p:cNvSpPr txBox="1"/>
          <p:nvPr/>
        </p:nvSpPr>
        <p:spPr>
          <a:xfrm>
            <a:off x="762000" y="1066800"/>
            <a:ext cx="7696200" cy="663575"/>
          </a:xfrm>
          <a:prstGeom prst="rect">
            <a:avLst/>
          </a:prstGeom>
          <a:noFill/>
          <a:ln>
            <a:noFill/>
          </a:ln>
        </p:spPr>
        <p:txBody>
          <a:bodyPr anchorCtr="0" anchor="t" bIns="137150" lIns="91425" spcFirstLastPara="1" rIns="91425" wrap="square" tIns="137150">
            <a:spAutoFit/>
          </a:bodyPr>
          <a:lstStyle/>
          <a:p>
            <a:pPr indent="-228600" lvl="0" marL="228600" marR="0" rtl="0" algn="l">
              <a:lnSpc>
                <a:spcPct val="50000"/>
              </a:lnSpc>
              <a:spcBef>
                <a:spcPts val="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myBytes BYTE 80h,66h,0A5h</a:t>
            </a:r>
            <a:endParaRPr b="0" i="0" sz="1400" u="none" cap="none" strike="noStrike">
              <a:solidFill>
                <a:srgbClr val="000000"/>
              </a:solidFill>
              <a:latin typeface="Arial"/>
              <a:ea typeface="Arial"/>
              <a:cs typeface="Arial"/>
              <a:sym typeface="Arial"/>
            </a:endParaRPr>
          </a:p>
        </p:txBody>
      </p:sp>
      <p:sp>
        <p:nvSpPr>
          <p:cNvPr id="255" name="Google Shape;255;p18"/>
          <p:cNvSpPr txBox="1"/>
          <p:nvPr/>
        </p:nvSpPr>
        <p:spPr>
          <a:xfrm>
            <a:off x="685800" y="1905000"/>
            <a:ext cx="7620000" cy="1979613"/>
          </a:xfrm>
          <a:prstGeom prst="rect">
            <a:avLst/>
          </a:prstGeom>
          <a:noFill/>
          <a:ln>
            <a:noFill/>
          </a:ln>
        </p:spPr>
        <p:txBody>
          <a:bodyPr anchorCtr="0" anchor="t" bIns="137150" lIns="91425" spcFirstLastPara="1" rIns="91425" wrap="square" tIns="137150">
            <a:spAutoFit/>
          </a:bodyPr>
          <a:lstStyle/>
          <a:p>
            <a:pPr indent="-228600" lvl="0" marL="228600" marR="0" rtl="0" algn="l">
              <a:lnSpc>
                <a:spcPct val="50000"/>
              </a:lnSpc>
              <a:spcBef>
                <a:spcPts val="0"/>
              </a:spcBef>
              <a:spcAft>
                <a:spcPts val="0"/>
              </a:spcAft>
              <a:buClr>
                <a:schemeClr val="lt1"/>
              </a:buClr>
              <a:buSzPts val="1900"/>
              <a:buFont typeface="Arial"/>
              <a:buChar char="•"/>
            </a:pPr>
            <a:r>
              <a:rPr b="0" i="0" lang="en-US" sz="1900" u="none" cap="none" strike="noStrike">
                <a:solidFill>
                  <a:schemeClr val="lt1"/>
                </a:solidFill>
                <a:latin typeface="Arial"/>
                <a:ea typeface="Arial"/>
                <a:cs typeface="Arial"/>
                <a:sym typeface="Arial"/>
              </a:rPr>
              <a:t>How about the following code. Is anything missing?</a:t>
            </a:r>
            <a:endParaRPr b="0" i="0" sz="1400" u="none" cap="none" strike="noStrike">
              <a:solidFill>
                <a:srgbClr val="000000"/>
              </a:solidFill>
              <a:latin typeface="Arial"/>
              <a:ea typeface="Arial"/>
              <a:cs typeface="Arial"/>
              <a:sym typeface="Arial"/>
            </a:endParaRPr>
          </a:p>
          <a:p>
            <a:pPr indent="-120650" lvl="0" marL="228600" marR="0" rtl="0" algn="l">
              <a:lnSpc>
                <a:spcPct val="50000"/>
              </a:lnSpc>
              <a:spcBef>
                <a:spcPts val="850"/>
              </a:spcBef>
              <a:spcAft>
                <a:spcPts val="0"/>
              </a:spcAft>
              <a:buClr>
                <a:schemeClr val="lt1"/>
              </a:buClr>
              <a:buSzPts val="1700"/>
              <a:buFont typeface="Arial"/>
              <a:buNone/>
            </a:pPr>
            <a:r>
              <a:t/>
            </a:r>
            <a:endParaRPr b="1" i="0" sz="1700" u="none" cap="none" strike="noStrike">
              <a:solidFill>
                <a:schemeClr val="lt1"/>
              </a:solidFill>
              <a:latin typeface="Courier New"/>
              <a:ea typeface="Courier New"/>
              <a:cs typeface="Courier New"/>
              <a:sym typeface="Courier New"/>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movzx ax,myBytes</a:t>
            </a:r>
            <a:endParaRPr b="0" i="0" sz="1400" u="none" cap="none" strike="noStrike">
              <a:solidFill>
                <a:srgbClr val="000000"/>
              </a:solidFill>
              <a:latin typeface="Arial"/>
              <a:ea typeface="Arial"/>
              <a:cs typeface="Arial"/>
              <a:sym typeface="Arial"/>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mov   bl,[myBytes+1]</a:t>
            </a:r>
            <a:endParaRPr b="0" i="0" sz="1400" u="none" cap="none" strike="noStrike">
              <a:solidFill>
                <a:srgbClr val="000000"/>
              </a:solidFill>
              <a:latin typeface="Arial"/>
              <a:ea typeface="Arial"/>
              <a:cs typeface="Arial"/>
              <a:sym typeface="Arial"/>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add   ax,bx</a:t>
            </a:r>
            <a:endParaRPr b="0" i="0" sz="1400" u="none" cap="none" strike="noStrike">
              <a:solidFill>
                <a:srgbClr val="000000"/>
              </a:solidFill>
              <a:latin typeface="Arial"/>
              <a:ea typeface="Arial"/>
              <a:cs typeface="Arial"/>
              <a:sym typeface="Arial"/>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mov   bl,[myBytes+2]</a:t>
            </a:r>
            <a:endParaRPr b="0" i="0" sz="1400" u="none" cap="none" strike="noStrike">
              <a:solidFill>
                <a:srgbClr val="000000"/>
              </a:solidFill>
              <a:latin typeface="Arial"/>
              <a:ea typeface="Arial"/>
              <a:cs typeface="Arial"/>
              <a:sym typeface="Arial"/>
            </a:endParaRPr>
          </a:p>
          <a:p>
            <a:pPr indent="-228600" lvl="0" marL="228600" marR="0" rtl="0" algn="l">
              <a:lnSpc>
                <a:spcPct val="50000"/>
              </a:lnSpc>
              <a:spcBef>
                <a:spcPts val="850"/>
              </a:spcBef>
              <a:spcAft>
                <a:spcPts val="0"/>
              </a:spcAft>
              <a:buClr>
                <a:srgbClr val="000000"/>
              </a:buClr>
              <a:buSzPts val="1700"/>
              <a:buFont typeface="Arial"/>
              <a:buNone/>
            </a:pPr>
            <a:r>
              <a:rPr b="1" i="0" lang="en-US" sz="1700" u="none" cap="none" strike="noStrike">
                <a:solidFill>
                  <a:schemeClr val="lt1"/>
                </a:solidFill>
                <a:latin typeface="Courier New"/>
                <a:ea typeface="Courier New"/>
                <a:cs typeface="Courier New"/>
                <a:sym typeface="Courier New"/>
              </a:rPr>
              <a:t>		add   ax,bx			; AX = sum</a:t>
            </a:r>
            <a:endParaRPr b="0" i="0" sz="1900" u="none" cap="none" strike="noStrike">
              <a:solidFill>
                <a:schemeClr val="lt2"/>
              </a:solidFill>
              <a:latin typeface="Arial"/>
              <a:ea typeface="Arial"/>
              <a:cs typeface="Arial"/>
              <a:sym typeface="Arial"/>
            </a:endParaRPr>
          </a:p>
        </p:txBody>
      </p:sp>
      <p:sp>
        <p:nvSpPr>
          <p:cNvPr id="256" name="Google Shape;256;p18"/>
          <p:cNvSpPr txBox="1"/>
          <p:nvPr/>
        </p:nvSpPr>
        <p:spPr>
          <a:xfrm>
            <a:off x="990600" y="4419600"/>
            <a:ext cx="70104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2"/>
                </a:solidFill>
                <a:latin typeface="Arial"/>
                <a:ea typeface="Arial"/>
                <a:cs typeface="Arial"/>
                <a:sym typeface="Arial"/>
              </a:rPr>
              <a:t>Yes: Move zero to BX before the MOVZX instruction.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9"/>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62" name="Google Shape;262;p1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63" name="Google Shape;263;p1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What's Next</a:t>
            </a:r>
            <a:endParaRPr/>
          </a:p>
        </p:txBody>
      </p:sp>
      <p:sp>
        <p:nvSpPr>
          <p:cNvPr id="264" name="Google Shape;264;p19"/>
          <p:cNvSpPr txBox="1"/>
          <p:nvPr>
            <p:ph idx="1" type="body"/>
          </p:nvPr>
        </p:nvSpPr>
        <p:spPr>
          <a:xfrm>
            <a:off x="1828800" y="1600200"/>
            <a:ext cx="6248400" cy="274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Data Transfer Instructions</a:t>
            </a:r>
            <a:endParaRPr/>
          </a:p>
          <a:p>
            <a:pPr indent="-342900" lvl="0" marL="342900" rtl="0" algn="l">
              <a:lnSpc>
                <a:spcPct val="100000"/>
              </a:lnSpc>
              <a:spcBef>
                <a:spcPts val="480"/>
              </a:spcBef>
              <a:spcAft>
                <a:spcPts val="0"/>
              </a:spcAft>
              <a:buSzPts val="2400"/>
              <a:buFont typeface="Arial"/>
              <a:buChar char="•"/>
            </a:pPr>
            <a:r>
              <a:rPr b="1" lang="en-US">
                <a:solidFill>
                  <a:schemeClr val="lt2"/>
                </a:solidFill>
              </a:rPr>
              <a:t>Addition and Subtraction</a:t>
            </a:r>
            <a:endParaRPr/>
          </a:p>
          <a:p>
            <a:pPr indent="-342900" lvl="0" marL="342900" rtl="0" algn="l">
              <a:lnSpc>
                <a:spcPct val="100000"/>
              </a:lnSpc>
              <a:spcBef>
                <a:spcPts val="480"/>
              </a:spcBef>
              <a:spcAft>
                <a:spcPts val="0"/>
              </a:spcAft>
              <a:buSzPts val="2400"/>
              <a:buFont typeface="Arial"/>
              <a:buChar char="•"/>
            </a:pPr>
            <a:r>
              <a:rPr lang="en-US"/>
              <a:t>Data-Related Operators and Directives</a:t>
            </a:r>
            <a:endParaRPr/>
          </a:p>
          <a:p>
            <a:pPr indent="-342900" lvl="0" marL="342900" rtl="0" algn="l">
              <a:lnSpc>
                <a:spcPct val="100000"/>
              </a:lnSpc>
              <a:spcBef>
                <a:spcPts val="480"/>
              </a:spcBef>
              <a:spcAft>
                <a:spcPts val="0"/>
              </a:spcAft>
              <a:buSzPts val="2400"/>
              <a:buFont typeface="Arial"/>
              <a:buChar char="•"/>
            </a:pPr>
            <a:r>
              <a:rPr lang="en-US"/>
              <a:t>Indirect Addressing</a:t>
            </a:r>
            <a:endParaRPr/>
          </a:p>
          <a:p>
            <a:pPr indent="-342900" lvl="0" marL="342900" rtl="0" algn="l">
              <a:lnSpc>
                <a:spcPct val="100000"/>
              </a:lnSpc>
              <a:spcBef>
                <a:spcPts val="480"/>
              </a:spcBef>
              <a:spcAft>
                <a:spcPts val="0"/>
              </a:spcAft>
              <a:buSzPts val="2400"/>
              <a:buFont typeface="Arial"/>
              <a:buChar char="•"/>
            </a:pPr>
            <a:r>
              <a:rPr lang="en-US"/>
              <a:t>JMP and LOOP Instructions</a:t>
            </a:r>
            <a:endParaRPr/>
          </a:p>
          <a:p>
            <a:pPr indent="-342900" lvl="0" marL="342900" rtl="0" algn="l">
              <a:lnSpc>
                <a:spcPct val="100000"/>
              </a:lnSpc>
              <a:spcBef>
                <a:spcPts val="480"/>
              </a:spcBef>
              <a:spcAft>
                <a:spcPts val="0"/>
              </a:spcAft>
              <a:buSzPts val="2400"/>
              <a:buFont typeface="Arial"/>
              <a:buChar char="•"/>
            </a:pPr>
            <a:r>
              <a:rPr lang="en-US"/>
              <a:t>64-Bit Programming</a:t>
            </a:r>
            <a:endParaRPr/>
          </a:p>
          <a:p>
            <a:pPr indent="-190500" lvl="0" marL="342900" rtl="0" algn="l">
              <a:lnSpc>
                <a:spcPct val="100000"/>
              </a:lnSpc>
              <a:spcBef>
                <a:spcPts val="480"/>
              </a:spcBef>
              <a:spcAft>
                <a:spcPts val="0"/>
              </a:spcAft>
              <a:buSzPts val="24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88" name="Google Shape;88;p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89" name="Google Shape;89;p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Chapter Overview</a:t>
            </a:r>
            <a:endParaRPr/>
          </a:p>
        </p:txBody>
      </p:sp>
      <p:sp>
        <p:nvSpPr>
          <p:cNvPr id="90" name="Google Shape;90;p2"/>
          <p:cNvSpPr txBox="1"/>
          <p:nvPr>
            <p:ph idx="1" type="body"/>
          </p:nvPr>
        </p:nvSpPr>
        <p:spPr>
          <a:xfrm>
            <a:off x="1828800" y="1752600"/>
            <a:ext cx="6248400" cy="274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b="1" lang="en-US">
                <a:solidFill>
                  <a:schemeClr val="lt2"/>
                </a:solidFill>
              </a:rPr>
              <a:t>Data Transfer Instructions</a:t>
            </a:r>
            <a:endParaRPr b="1">
              <a:solidFill>
                <a:schemeClr val="lt2"/>
              </a:solidFill>
            </a:endParaRPr>
          </a:p>
          <a:p>
            <a:pPr indent="-342900" lvl="0" marL="342900" rtl="0" algn="l">
              <a:lnSpc>
                <a:spcPct val="100000"/>
              </a:lnSpc>
              <a:spcBef>
                <a:spcPts val="480"/>
              </a:spcBef>
              <a:spcAft>
                <a:spcPts val="0"/>
              </a:spcAft>
              <a:buSzPts val="2400"/>
              <a:buFont typeface="Arial"/>
              <a:buChar char="•"/>
            </a:pPr>
            <a:r>
              <a:rPr lang="en-US"/>
              <a:t>Addition and Subtraction</a:t>
            </a:r>
            <a:endParaRPr/>
          </a:p>
          <a:p>
            <a:pPr indent="-342900" lvl="0" marL="342900" rtl="0" algn="l">
              <a:lnSpc>
                <a:spcPct val="100000"/>
              </a:lnSpc>
              <a:spcBef>
                <a:spcPts val="480"/>
              </a:spcBef>
              <a:spcAft>
                <a:spcPts val="0"/>
              </a:spcAft>
              <a:buSzPts val="2400"/>
              <a:buFont typeface="Arial"/>
              <a:buChar char="•"/>
            </a:pPr>
            <a:r>
              <a:rPr lang="en-US"/>
              <a:t>Data-Related Operators and Directives</a:t>
            </a:r>
            <a:endParaRPr/>
          </a:p>
          <a:p>
            <a:pPr indent="-342900" lvl="0" marL="342900" rtl="0" algn="l">
              <a:lnSpc>
                <a:spcPct val="100000"/>
              </a:lnSpc>
              <a:spcBef>
                <a:spcPts val="480"/>
              </a:spcBef>
              <a:spcAft>
                <a:spcPts val="0"/>
              </a:spcAft>
              <a:buSzPts val="2400"/>
              <a:buFont typeface="Arial"/>
              <a:buChar char="•"/>
            </a:pPr>
            <a:r>
              <a:rPr lang="en-US"/>
              <a:t>Indirect Addressing</a:t>
            </a:r>
            <a:endParaRPr/>
          </a:p>
          <a:p>
            <a:pPr indent="-342900" lvl="0" marL="342900" rtl="0" algn="l">
              <a:lnSpc>
                <a:spcPct val="100000"/>
              </a:lnSpc>
              <a:spcBef>
                <a:spcPts val="480"/>
              </a:spcBef>
              <a:spcAft>
                <a:spcPts val="0"/>
              </a:spcAft>
              <a:buSzPts val="2400"/>
              <a:buFont typeface="Arial"/>
              <a:buChar char="•"/>
            </a:pPr>
            <a:r>
              <a:rPr lang="en-US"/>
              <a:t>JMP and LOOP Instructions</a:t>
            </a:r>
            <a:endParaRPr/>
          </a:p>
          <a:p>
            <a:pPr indent="-342900" lvl="0" marL="342900" rtl="0" algn="l">
              <a:lnSpc>
                <a:spcPct val="100000"/>
              </a:lnSpc>
              <a:spcBef>
                <a:spcPts val="480"/>
              </a:spcBef>
              <a:spcAft>
                <a:spcPts val="0"/>
              </a:spcAft>
              <a:buSzPts val="2400"/>
              <a:buFont typeface="Arial"/>
              <a:buChar char="•"/>
            </a:pPr>
            <a:r>
              <a:rPr lang="en-US"/>
              <a:t>64-Bit Programming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0"/>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71" name="Google Shape;271;p2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72" name="Google Shape;272;p2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Addition and Subtraction</a:t>
            </a:r>
            <a:endParaRPr/>
          </a:p>
        </p:txBody>
      </p:sp>
      <p:sp>
        <p:nvSpPr>
          <p:cNvPr id="273" name="Google Shape;273;p20"/>
          <p:cNvSpPr txBox="1"/>
          <p:nvPr>
            <p:ph idx="1" type="body"/>
          </p:nvPr>
        </p:nvSpPr>
        <p:spPr>
          <a:xfrm>
            <a:off x="1219200" y="1295400"/>
            <a:ext cx="7162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INC and DEC Instructions</a:t>
            </a:r>
            <a:endParaRPr/>
          </a:p>
          <a:p>
            <a:pPr indent="-342900" lvl="0" marL="342900" rtl="0" algn="l">
              <a:lnSpc>
                <a:spcPct val="100000"/>
              </a:lnSpc>
              <a:spcBef>
                <a:spcPts val="480"/>
              </a:spcBef>
              <a:spcAft>
                <a:spcPts val="0"/>
              </a:spcAft>
              <a:buSzPts val="2400"/>
              <a:buFont typeface="Arial"/>
              <a:buChar char="•"/>
            </a:pPr>
            <a:r>
              <a:rPr lang="en-US"/>
              <a:t>ADD and SUB Instructions</a:t>
            </a:r>
            <a:endParaRPr/>
          </a:p>
          <a:p>
            <a:pPr indent="-342900" lvl="0" marL="342900" rtl="0" algn="l">
              <a:lnSpc>
                <a:spcPct val="100000"/>
              </a:lnSpc>
              <a:spcBef>
                <a:spcPts val="480"/>
              </a:spcBef>
              <a:spcAft>
                <a:spcPts val="0"/>
              </a:spcAft>
              <a:buSzPts val="2400"/>
              <a:buFont typeface="Arial"/>
              <a:buChar char="•"/>
            </a:pPr>
            <a:r>
              <a:rPr lang="en-US"/>
              <a:t>NEG Instruction</a:t>
            </a:r>
            <a:endParaRPr/>
          </a:p>
          <a:p>
            <a:pPr indent="-342900" lvl="0" marL="342900" rtl="0" algn="l">
              <a:lnSpc>
                <a:spcPct val="100000"/>
              </a:lnSpc>
              <a:spcBef>
                <a:spcPts val="480"/>
              </a:spcBef>
              <a:spcAft>
                <a:spcPts val="0"/>
              </a:spcAft>
              <a:buSzPts val="2400"/>
              <a:buFont typeface="Arial"/>
              <a:buChar char="•"/>
            </a:pPr>
            <a:r>
              <a:rPr lang="en-US"/>
              <a:t>Implementing Arithmetic Expressions</a:t>
            </a:r>
            <a:endParaRPr/>
          </a:p>
          <a:p>
            <a:pPr indent="-342900" lvl="0" marL="342900" rtl="0" algn="l">
              <a:lnSpc>
                <a:spcPct val="100000"/>
              </a:lnSpc>
              <a:spcBef>
                <a:spcPts val="480"/>
              </a:spcBef>
              <a:spcAft>
                <a:spcPts val="0"/>
              </a:spcAft>
              <a:buSzPts val="2400"/>
              <a:buFont typeface="Arial"/>
              <a:buChar char="•"/>
            </a:pPr>
            <a:r>
              <a:rPr lang="en-US"/>
              <a:t>Flags Affected by Arithmetic</a:t>
            </a:r>
            <a:endParaRPr/>
          </a:p>
          <a:p>
            <a:pPr indent="-285750" lvl="1" marL="742950" rtl="0" algn="l">
              <a:lnSpc>
                <a:spcPct val="100000"/>
              </a:lnSpc>
              <a:spcBef>
                <a:spcPts val="440"/>
              </a:spcBef>
              <a:spcAft>
                <a:spcPts val="0"/>
              </a:spcAft>
              <a:buSzPts val="2200"/>
              <a:buFont typeface="Arial"/>
              <a:buChar char="•"/>
            </a:pPr>
            <a:r>
              <a:rPr lang="en-US"/>
              <a:t>Zero</a:t>
            </a:r>
            <a:endParaRPr/>
          </a:p>
          <a:p>
            <a:pPr indent="-285750" lvl="1" marL="742950" rtl="0" algn="l">
              <a:lnSpc>
                <a:spcPct val="100000"/>
              </a:lnSpc>
              <a:spcBef>
                <a:spcPts val="440"/>
              </a:spcBef>
              <a:spcAft>
                <a:spcPts val="0"/>
              </a:spcAft>
              <a:buSzPts val="2200"/>
              <a:buFont typeface="Arial"/>
              <a:buChar char="•"/>
            </a:pPr>
            <a:r>
              <a:rPr lang="en-US"/>
              <a:t>Sign</a:t>
            </a:r>
            <a:endParaRPr/>
          </a:p>
          <a:p>
            <a:pPr indent="-285750" lvl="1" marL="742950" rtl="0" algn="l">
              <a:lnSpc>
                <a:spcPct val="100000"/>
              </a:lnSpc>
              <a:spcBef>
                <a:spcPts val="440"/>
              </a:spcBef>
              <a:spcAft>
                <a:spcPts val="0"/>
              </a:spcAft>
              <a:buSzPts val="2200"/>
              <a:buFont typeface="Arial"/>
              <a:buChar char="•"/>
            </a:pPr>
            <a:r>
              <a:rPr lang="en-US"/>
              <a:t>Carry</a:t>
            </a:r>
            <a:endParaRPr/>
          </a:p>
          <a:p>
            <a:pPr indent="-285750" lvl="1" marL="742950" rtl="0" algn="l">
              <a:lnSpc>
                <a:spcPct val="100000"/>
              </a:lnSpc>
              <a:spcBef>
                <a:spcPts val="440"/>
              </a:spcBef>
              <a:spcAft>
                <a:spcPts val="0"/>
              </a:spcAft>
              <a:buSzPts val="2200"/>
              <a:buFont typeface="Arial"/>
              <a:buChar char="•"/>
            </a:pPr>
            <a:r>
              <a:rPr lang="en-US"/>
              <a:t>Overflow</a:t>
            </a:r>
            <a:endParaRPr/>
          </a:p>
          <a:p>
            <a:pPr indent="-285750" lvl="1" marL="742950" rtl="0" algn="l">
              <a:lnSpc>
                <a:spcPct val="100000"/>
              </a:lnSpc>
              <a:spcBef>
                <a:spcPts val="440"/>
              </a:spcBef>
              <a:spcAft>
                <a:spcPts val="0"/>
              </a:spcAft>
              <a:buSzPts val="2200"/>
              <a:buFont typeface="Arial"/>
              <a:buChar char="•"/>
            </a:pPr>
            <a:r>
              <a:rPr lang="en-US"/>
              <a:t>Overflow and Carry Flags A Hardware Viewpoint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1"/>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79" name="Google Shape;279;p2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80" name="Google Shape;280;p2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INC and DEC Instructions</a:t>
            </a:r>
            <a:endParaRPr sz="2400"/>
          </a:p>
        </p:txBody>
      </p:sp>
      <p:sp>
        <p:nvSpPr>
          <p:cNvPr id="281" name="Google Shape;281;p21"/>
          <p:cNvSpPr txBox="1"/>
          <p:nvPr>
            <p:ph idx="1" type="body"/>
          </p:nvPr>
        </p:nvSpPr>
        <p:spPr>
          <a:xfrm>
            <a:off x="1143000" y="1600200"/>
            <a:ext cx="6858000" cy="2438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Add 1, subtract 1 from destination operand</a:t>
            </a:r>
            <a:endParaRPr/>
          </a:p>
          <a:p>
            <a:pPr indent="-285750" lvl="1" marL="742950" rtl="0" algn="l">
              <a:lnSpc>
                <a:spcPct val="90000"/>
              </a:lnSpc>
              <a:spcBef>
                <a:spcPts val="400"/>
              </a:spcBef>
              <a:spcAft>
                <a:spcPts val="0"/>
              </a:spcAft>
              <a:buSzPts val="2000"/>
              <a:buFont typeface="Arial"/>
              <a:buChar char="•"/>
            </a:pPr>
            <a:r>
              <a:rPr lang="en-US" sz="2000"/>
              <a:t>operand may be register or memory</a:t>
            </a:r>
            <a:endParaRPr/>
          </a:p>
          <a:p>
            <a:pPr indent="-342900" lvl="0" marL="342900" rtl="0" algn="l">
              <a:lnSpc>
                <a:spcPct val="90000"/>
              </a:lnSpc>
              <a:spcBef>
                <a:spcPts val="440"/>
              </a:spcBef>
              <a:spcAft>
                <a:spcPts val="0"/>
              </a:spcAft>
              <a:buSzPts val="2200"/>
              <a:buFont typeface="Arial"/>
              <a:buChar char="•"/>
            </a:pPr>
            <a:r>
              <a:rPr lang="en-US" sz="2200"/>
              <a:t>INC </a:t>
            </a:r>
            <a:r>
              <a:rPr i="1" lang="en-US" sz="2000"/>
              <a:t>destination</a:t>
            </a:r>
            <a:endParaRPr/>
          </a:p>
          <a:p>
            <a:pPr indent="-228600" lvl="2" marL="1143000" rtl="0" algn="l">
              <a:lnSpc>
                <a:spcPct val="90000"/>
              </a:lnSpc>
              <a:spcBef>
                <a:spcPts val="400"/>
              </a:spcBef>
              <a:spcAft>
                <a:spcPts val="0"/>
              </a:spcAft>
              <a:buSzPts val="1800"/>
              <a:buFont typeface="Arial"/>
              <a:buChar char="•"/>
            </a:pPr>
            <a:r>
              <a:rPr lang="en-US" sz="1800"/>
              <a:t>Logic: </a:t>
            </a:r>
            <a:r>
              <a:rPr i="1" lang="en-US" sz="1800"/>
              <a:t>destination </a:t>
            </a:r>
            <a:r>
              <a:rPr lang="en-US"/>
              <a:t>← </a:t>
            </a:r>
            <a:r>
              <a:rPr i="1" lang="en-US" sz="1800"/>
              <a:t>destination </a:t>
            </a:r>
            <a:r>
              <a:rPr lang="en-US" sz="1800"/>
              <a:t>+ 1</a:t>
            </a:r>
            <a:endParaRPr/>
          </a:p>
          <a:p>
            <a:pPr indent="-342900" lvl="0" marL="342900" rtl="0" algn="l">
              <a:lnSpc>
                <a:spcPct val="90000"/>
              </a:lnSpc>
              <a:spcBef>
                <a:spcPts val="440"/>
              </a:spcBef>
              <a:spcAft>
                <a:spcPts val="0"/>
              </a:spcAft>
              <a:buSzPts val="2200"/>
              <a:buFont typeface="Arial"/>
              <a:buChar char="•"/>
            </a:pPr>
            <a:r>
              <a:rPr lang="en-US" sz="2200"/>
              <a:t>DEC </a:t>
            </a:r>
            <a:r>
              <a:rPr i="1" lang="en-US" sz="2000"/>
              <a:t>destination</a:t>
            </a:r>
            <a:endParaRPr/>
          </a:p>
          <a:p>
            <a:pPr indent="-228600" lvl="2" marL="1143000" rtl="0" algn="l">
              <a:lnSpc>
                <a:spcPct val="90000"/>
              </a:lnSpc>
              <a:spcBef>
                <a:spcPts val="400"/>
              </a:spcBef>
              <a:spcAft>
                <a:spcPts val="0"/>
              </a:spcAft>
              <a:buSzPts val="1800"/>
              <a:buFont typeface="Arial"/>
              <a:buChar char="•"/>
            </a:pPr>
            <a:r>
              <a:rPr lang="en-US" sz="1800"/>
              <a:t>Logic: </a:t>
            </a:r>
            <a:r>
              <a:rPr i="1" lang="en-US" sz="1800"/>
              <a:t>destination </a:t>
            </a:r>
            <a:r>
              <a:rPr lang="en-US"/>
              <a:t>← </a:t>
            </a:r>
            <a:r>
              <a:rPr i="1" lang="en-US" sz="1800"/>
              <a:t>destination </a:t>
            </a:r>
            <a:r>
              <a:rPr lang="en-US" sz="1800"/>
              <a:t>– 1</a:t>
            </a:r>
            <a:endParaRPr i="1"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87" name="Google Shape;287;p2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88" name="Google Shape;288;p2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INC and DEC Examples</a:t>
            </a:r>
            <a:endParaRPr sz="2400"/>
          </a:p>
        </p:txBody>
      </p:sp>
      <p:sp>
        <p:nvSpPr>
          <p:cNvPr id="289" name="Google Shape;289;p22"/>
          <p:cNvSpPr txBox="1"/>
          <p:nvPr/>
        </p:nvSpPr>
        <p:spPr>
          <a:xfrm>
            <a:off x="1219200" y="1447800"/>
            <a:ext cx="6858000" cy="35814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myWord  WORD 1000h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myDword DWORD 10000000h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inc myWord 	; 1001h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dec myWord	; 1000h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inc myDword	; 10000001h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ax,00FFh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inc ax	; AX = 0100h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ax,00FFh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inc al	; AX = 0000h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3"/>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95" name="Google Shape;295;p2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96" name="Google Shape;296;p2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Your turn...</a:t>
            </a:r>
            <a:endParaRPr sz="2400"/>
          </a:p>
        </p:txBody>
      </p:sp>
      <p:sp>
        <p:nvSpPr>
          <p:cNvPr id="297" name="Google Shape;297;p23"/>
          <p:cNvSpPr txBox="1"/>
          <p:nvPr>
            <p:ph idx="1" type="body"/>
          </p:nvPr>
        </p:nvSpPr>
        <p:spPr>
          <a:xfrm>
            <a:off x="685800" y="1143000"/>
            <a:ext cx="7772400" cy="609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Font typeface="Arial"/>
              <a:buNone/>
            </a:pPr>
            <a:r>
              <a:rPr lang="en-US" sz="2000"/>
              <a:t>Show the value of the destination operand after each of the following instructions executes:</a:t>
            </a:r>
            <a:endParaRPr/>
          </a:p>
        </p:txBody>
      </p:sp>
      <p:sp>
        <p:nvSpPr>
          <p:cNvPr id="298" name="Google Shape;298;p23"/>
          <p:cNvSpPr txBox="1"/>
          <p:nvPr/>
        </p:nvSpPr>
        <p:spPr>
          <a:xfrm>
            <a:off x="1219200" y="2209800"/>
            <a:ext cx="6096000" cy="2514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myByte BYTE 0FFh, 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al,myByte	; AL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ah,[myByte+1]	; AH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dec ah	; AH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inc al	; AL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dec ax	; AX = </a:t>
            </a:r>
            <a:endParaRPr b="0" i="0" sz="1400" u="none" cap="none" strike="noStrike">
              <a:solidFill>
                <a:srgbClr val="000000"/>
              </a:solidFill>
              <a:latin typeface="Arial"/>
              <a:ea typeface="Arial"/>
              <a:cs typeface="Arial"/>
              <a:sym typeface="Arial"/>
            </a:endParaRPr>
          </a:p>
        </p:txBody>
      </p:sp>
      <p:sp>
        <p:nvSpPr>
          <p:cNvPr id="299" name="Google Shape;299;p23"/>
          <p:cNvSpPr txBox="1"/>
          <p:nvPr/>
        </p:nvSpPr>
        <p:spPr>
          <a:xfrm>
            <a:off x="5791200" y="2209800"/>
            <a:ext cx="1828800" cy="2514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t/>
            </a:r>
            <a:endParaRPr b="1" i="0" sz="1800" u="none" cap="none" strike="noStrike">
              <a:solidFill>
                <a:schemeClr val="lt1"/>
              </a:solidFill>
              <a:latin typeface="Courier"/>
              <a:ea typeface="Courier"/>
              <a:cs typeface="Courier"/>
              <a:sym typeface="Courier"/>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a:ea typeface="Courier"/>
              <a:cs typeface="Courier"/>
              <a:sym typeface="Courier"/>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a:ea typeface="Courier"/>
              <a:cs typeface="Courier"/>
              <a:sym typeface="Courier"/>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a:ea typeface="Courier"/>
                <a:cs typeface="Courier"/>
                <a:sym typeface="Courier"/>
              </a:rPr>
              <a:t>FFh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a:ea typeface="Courier"/>
                <a:cs typeface="Courier"/>
                <a:sym typeface="Courier"/>
              </a:rPr>
              <a:t>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a:ea typeface="Courier"/>
                <a:cs typeface="Courier"/>
                <a:sym typeface="Courier"/>
              </a:rPr>
              <a:t>FFh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a:ea typeface="Courier"/>
                <a:cs typeface="Courier"/>
                <a:sym typeface="Courier"/>
              </a:rPr>
              <a:t>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a:ea typeface="Courier"/>
                <a:cs typeface="Courier"/>
                <a:sym typeface="Courier"/>
              </a:rPr>
              <a:t>FEFF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05" name="Google Shape;305;p2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06" name="Google Shape;306;p2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ADD and SUB Instructions</a:t>
            </a:r>
            <a:endParaRPr/>
          </a:p>
        </p:txBody>
      </p:sp>
      <p:sp>
        <p:nvSpPr>
          <p:cNvPr id="307" name="Google Shape;307;p24"/>
          <p:cNvSpPr txBox="1"/>
          <p:nvPr/>
        </p:nvSpPr>
        <p:spPr>
          <a:xfrm>
            <a:off x="1143000" y="1295400"/>
            <a:ext cx="7010400" cy="2551468"/>
          </a:xfrm>
          <a:prstGeom prst="rect">
            <a:avLst/>
          </a:prstGeom>
          <a:noFill/>
          <a:ln>
            <a:noFill/>
          </a:ln>
        </p:spPr>
        <p:txBody>
          <a:bodyPr anchorCtr="0" anchor="t" bIns="137150" lIns="91425" spcFirstLastPara="1" rIns="91425" wrap="square" tIns="137150">
            <a:spAutoFit/>
          </a:bodyPr>
          <a:lstStyle/>
          <a:p>
            <a:pPr indent="-228600" lvl="0" marL="228600" marR="0" rtl="0" algn="l">
              <a:lnSpc>
                <a:spcPct val="60000"/>
              </a:lnSpc>
              <a:spcBef>
                <a:spcPts val="0"/>
              </a:spcBef>
              <a:spcAft>
                <a:spcPts val="0"/>
              </a:spcAft>
              <a:buClr>
                <a:schemeClr val="lt1"/>
              </a:buClr>
              <a:buSzPts val="2500"/>
              <a:buFont typeface="Arial"/>
              <a:buChar char="•"/>
            </a:pPr>
            <a:r>
              <a:rPr b="0" i="0" lang="en-US" sz="2500" u="none" cap="none" strike="noStrike">
                <a:solidFill>
                  <a:schemeClr val="lt1"/>
                </a:solidFill>
                <a:latin typeface="Arial"/>
                <a:ea typeface="Arial"/>
                <a:cs typeface="Arial"/>
                <a:sym typeface="Arial"/>
              </a:rPr>
              <a:t>ADD destination, source</a:t>
            </a:r>
            <a:endParaRPr b="0" i="0" sz="1400" u="none" cap="none" strike="noStrike">
              <a:solidFill>
                <a:srgbClr val="000000"/>
              </a:solidFill>
              <a:latin typeface="Arial"/>
              <a:ea typeface="Arial"/>
              <a:cs typeface="Arial"/>
              <a:sym typeface="Arial"/>
            </a:endParaRPr>
          </a:p>
          <a:p>
            <a:pPr indent="-228600" lvl="1" marL="685800" marR="0" rtl="0" algn="l">
              <a:lnSpc>
                <a:spcPct val="90000"/>
              </a:lnSpc>
              <a:spcBef>
                <a:spcPts val="48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Logic: </a:t>
            </a:r>
            <a:r>
              <a:rPr b="0" i="1" lang="en-US" sz="2000" u="none" cap="none" strike="noStrike">
                <a:solidFill>
                  <a:schemeClr val="lt1"/>
                </a:solidFill>
                <a:latin typeface="Arial"/>
                <a:ea typeface="Arial"/>
                <a:cs typeface="Arial"/>
                <a:sym typeface="Arial"/>
              </a:rPr>
              <a:t>destination </a:t>
            </a:r>
            <a:r>
              <a:rPr b="0" i="0" lang="en-US" sz="2400" u="none" cap="none" strike="noStrike">
                <a:solidFill>
                  <a:schemeClr val="lt1"/>
                </a:solidFill>
                <a:latin typeface="Arial"/>
                <a:ea typeface="Arial"/>
                <a:cs typeface="Arial"/>
                <a:sym typeface="Arial"/>
              </a:rPr>
              <a:t>← </a:t>
            </a:r>
            <a:r>
              <a:rPr b="0" i="1" lang="en-US" sz="2000" u="none" cap="none" strike="noStrike">
                <a:solidFill>
                  <a:schemeClr val="lt1"/>
                </a:solidFill>
                <a:latin typeface="Arial"/>
                <a:ea typeface="Arial"/>
                <a:cs typeface="Arial"/>
                <a:sym typeface="Arial"/>
              </a:rPr>
              <a:t>destination </a:t>
            </a:r>
            <a:r>
              <a:rPr b="0" i="0" lang="en-US" sz="2000" u="none" cap="none" strike="noStrike">
                <a:solidFill>
                  <a:schemeClr val="lt1"/>
                </a:solidFill>
                <a:latin typeface="Arial"/>
                <a:ea typeface="Arial"/>
                <a:cs typeface="Arial"/>
                <a:sym typeface="Arial"/>
              </a:rPr>
              <a:t>+ source</a:t>
            </a:r>
            <a:endParaRPr b="0" i="0" sz="1400" u="none" cap="none" strike="noStrike">
              <a:solidFill>
                <a:srgbClr val="000000"/>
              </a:solidFill>
              <a:latin typeface="Arial"/>
              <a:ea typeface="Arial"/>
              <a:cs typeface="Arial"/>
              <a:sym typeface="Arial"/>
            </a:endParaRPr>
          </a:p>
          <a:p>
            <a:pPr indent="-228600" lvl="0" marL="228600" marR="0" rtl="0" algn="l">
              <a:lnSpc>
                <a:spcPct val="60000"/>
              </a:lnSpc>
              <a:spcBef>
                <a:spcPts val="1250"/>
              </a:spcBef>
              <a:spcAft>
                <a:spcPts val="0"/>
              </a:spcAft>
              <a:buClr>
                <a:schemeClr val="lt1"/>
              </a:buClr>
              <a:buSzPts val="2500"/>
              <a:buFont typeface="Arial"/>
              <a:buChar char="•"/>
            </a:pPr>
            <a:r>
              <a:rPr b="0" i="0" lang="en-US" sz="2500" u="none" cap="none" strike="noStrike">
                <a:solidFill>
                  <a:schemeClr val="lt1"/>
                </a:solidFill>
                <a:latin typeface="Arial"/>
                <a:ea typeface="Arial"/>
                <a:cs typeface="Arial"/>
                <a:sym typeface="Arial"/>
              </a:rPr>
              <a:t>SUB destination, source</a:t>
            </a:r>
            <a:endParaRPr b="0" i="0" sz="1400" u="none" cap="none" strike="noStrike">
              <a:solidFill>
                <a:srgbClr val="000000"/>
              </a:solidFill>
              <a:latin typeface="Arial"/>
              <a:ea typeface="Arial"/>
              <a:cs typeface="Arial"/>
              <a:sym typeface="Arial"/>
            </a:endParaRPr>
          </a:p>
          <a:p>
            <a:pPr indent="-228600" lvl="1" marL="685800" marR="0" rtl="0" algn="l">
              <a:lnSpc>
                <a:spcPct val="90000"/>
              </a:lnSpc>
              <a:spcBef>
                <a:spcPts val="48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Logic: </a:t>
            </a:r>
            <a:r>
              <a:rPr b="0" i="1" lang="en-US" sz="2000" u="none" cap="none" strike="noStrike">
                <a:solidFill>
                  <a:schemeClr val="lt1"/>
                </a:solidFill>
                <a:latin typeface="Arial"/>
                <a:ea typeface="Arial"/>
                <a:cs typeface="Arial"/>
                <a:sym typeface="Arial"/>
              </a:rPr>
              <a:t>destination </a:t>
            </a:r>
            <a:r>
              <a:rPr b="0" i="0" lang="en-US" sz="2400" u="none" cap="none" strike="noStrike">
                <a:solidFill>
                  <a:schemeClr val="lt1"/>
                </a:solidFill>
                <a:latin typeface="Arial"/>
                <a:ea typeface="Arial"/>
                <a:cs typeface="Arial"/>
                <a:sym typeface="Arial"/>
              </a:rPr>
              <a:t>← </a:t>
            </a:r>
            <a:r>
              <a:rPr b="0" i="1" lang="en-US" sz="2000" u="none" cap="none" strike="noStrike">
                <a:solidFill>
                  <a:schemeClr val="lt1"/>
                </a:solidFill>
                <a:latin typeface="Arial"/>
                <a:ea typeface="Arial"/>
                <a:cs typeface="Arial"/>
                <a:sym typeface="Arial"/>
              </a:rPr>
              <a:t>destination </a:t>
            </a:r>
            <a:r>
              <a:rPr b="0" i="0" lang="en-US" sz="2000" u="none" cap="none" strike="noStrike">
                <a:solidFill>
                  <a:schemeClr val="lt1"/>
                </a:solidFill>
                <a:latin typeface="Arial"/>
                <a:ea typeface="Arial"/>
                <a:cs typeface="Arial"/>
                <a:sym typeface="Arial"/>
              </a:rPr>
              <a:t>– source</a:t>
            </a:r>
            <a:endParaRPr b="0" i="0" sz="1400" u="none" cap="none" strike="noStrike">
              <a:solidFill>
                <a:srgbClr val="000000"/>
              </a:solidFill>
              <a:latin typeface="Arial"/>
              <a:ea typeface="Arial"/>
              <a:cs typeface="Arial"/>
              <a:sym typeface="Arial"/>
            </a:endParaRPr>
          </a:p>
          <a:p>
            <a:pPr indent="-228600" lvl="0" marL="228600" marR="0" rtl="0" algn="l">
              <a:lnSpc>
                <a:spcPct val="80000"/>
              </a:lnSpc>
              <a:spcBef>
                <a:spcPts val="1250"/>
              </a:spcBef>
              <a:spcAft>
                <a:spcPts val="0"/>
              </a:spcAft>
              <a:buClr>
                <a:schemeClr val="lt1"/>
              </a:buClr>
              <a:buSzPts val="2500"/>
              <a:buFont typeface="Arial"/>
              <a:buChar char="•"/>
            </a:pPr>
            <a:r>
              <a:rPr b="0" i="0" lang="en-US" sz="2500" u="none" cap="none" strike="noStrike">
                <a:solidFill>
                  <a:schemeClr val="lt1"/>
                </a:solidFill>
                <a:latin typeface="Arial"/>
                <a:ea typeface="Arial"/>
                <a:cs typeface="Arial"/>
                <a:sym typeface="Arial"/>
              </a:rPr>
              <a:t>Same operand rules as for the MOV instruction  (referred to page 9)</a:t>
            </a:r>
            <a:endParaRPr b="0" i="0" sz="25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5"/>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13" name="Google Shape;313;p2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14" name="Google Shape;314;p2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ADD and SUB Examples</a:t>
            </a:r>
            <a:endParaRPr/>
          </a:p>
        </p:txBody>
      </p:sp>
      <p:sp>
        <p:nvSpPr>
          <p:cNvPr id="315" name="Google Shape;315;p25"/>
          <p:cNvSpPr txBox="1"/>
          <p:nvPr/>
        </p:nvSpPr>
        <p:spPr>
          <a:xfrm>
            <a:off x="1143000" y="1752600"/>
            <a:ext cx="6629400" cy="27432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var1 DWORD 10000h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var2 DWORD 20000h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	; ---EAX---</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eax,var1	; 00010000h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add eax,var2 	; 00030000h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add ax,0FFFFh	; 0003FFFFh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add eax,1	; 00040000h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sub ax,1	; 0004FFFFh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21" name="Google Shape;321;p2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22" name="Google Shape;322;p2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NEG (negate) Instruction</a:t>
            </a:r>
            <a:endParaRPr/>
          </a:p>
        </p:txBody>
      </p:sp>
      <p:sp>
        <p:nvSpPr>
          <p:cNvPr id="323" name="Google Shape;323;p26"/>
          <p:cNvSpPr txBox="1"/>
          <p:nvPr/>
        </p:nvSpPr>
        <p:spPr>
          <a:xfrm>
            <a:off x="1371600" y="2209800"/>
            <a:ext cx="6477000" cy="2133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valB BYTE -1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valW WORD +32767</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al,valB	; AL = -1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neg al	; AL = +1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neg valW	; valW = -32767</a:t>
            </a:r>
            <a:endParaRPr b="0" i="0" sz="1400" u="none" cap="none" strike="noStrike">
              <a:solidFill>
                <a:srgbClr val="000000"/>
              </a:solidFill>
              <a:latin typeface="Arial"/>
              <a:ea typeface="Arial"/>
              <a:cs typeface="Arial"/>
              <a:sym typeface="Arial"/>
            </a:endParaRPr>
          </a:p>
        </p:txBody>
      </p:sp>
      <p:sp>
        <p:nvSpPr>
          <p:cNvPr id="324" name="Google Shape;324;p26"/>
          <p:cNvSpPr txBox="1"/>
          <p:nvPr/>
        </p:nvSpPr>
        <p:spPr>
          <a:xfrm>
            <a:off x="685800" y="1066800"/>
            <a:ext cx="76962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Reverses the sign of an operand. Operand can be a register or memory operand.</a:t>
            </a:r>
            <a:endParaRPr b="0" i="0" sz="1400" u="none" cap="none" strike="noStrike">
              <a:solidFill>
                <a:srgbClr val="000000"/>
              </a:solidFill>
              <a:latin typeface="Arial"/>
              <a:ea typeface="Arial"/>
              <a:cs typeface="Arial"/>
              <a:sym typeface="Arial"/>
            </a:endParaRPr>
          </a:p>
        </p:txBody>
      </p:sp>
      <p:sp>
        <p:nvSpPr>
          <p:cNvPr id="325" name="Google Shape;325;p26"/>
          <p:cNvSpPr txBox="1"/>
          <p:nvPr/>
        </p:nvSpPr>
        <p:spPr>
          <a:xfrm>
            <a:off x="762000" y="4724400"/>
            <a:ext cx="75438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Suppose AX contains –32,768 and we apply NEG to it. Will the result be valid?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500"/>
                                        <p:tgtEl>
                                          <p:spTgt spid="32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32" name="Google Shape;332;p2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33" name="Google Shape;333;p2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NEG Instruction and the Flags</a:t>
            </a:r>
            <a:endParaRPr/>
          </a:p>
        </p:txBody>
      </p:sp>
      <p:sp>
        <p:nvSpPr>
          <p:cNvPr id="334" name="Google Shape;334;p27"/>
          <p:cNvSpPr txBox="1"/>
          <p:nvPr/>
        </p:nvSpPr>
        <p:spPr>
          <a:xfrm>
            <a:off x="990600" y="3352800"/>
            <a:ext cx="7162800" cy="2133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valB BYTE 1,0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valC SBYTE -128</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neg valB	; CF = 1, OF = 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neg [valB + 1]	; CF = 0, OF = 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neg valC	; CF = 1, OF = 1</a:t>
            </a:r>
            <a:endParaRPr b="0" i="0" sz="1400" u="none" cap="none" strike="noStrike">
              <a:solidFill>
                <a:srgbClr val="000000"/>
              </a:solidFill>
              <a:latin typeface="Arial"/>
              <a:ea typeface="Arial"/>
              <a:cs typeface="Arial"/>
              <a:sym typeface="Arial"/>
            </a:endParaRPr>
          </a:p>
        </p:txBody>
      </p:sp>
      <p:sp>
        <p:nvSpPr>
          <p:cNvPr id="335" name="Google Shape;335;p27"/>
          <p:cNvSpPr txBox="1"/>
          <p:nvPr/>
        </p:nvSpPr>
        <p:spPr>
          <a:xfrm>
            <a:off x="762000" y="1295400"/>
            <a:ext cx="7620000" cy="18764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processor implements  NEG using the following internal operation: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5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	</a:t>
            </a:r>
            <a:r>
              <a:rPr b="1" i="0" lang="en-US" sz="1800" u="none" cap="none" strike="noStrike">
                <a:solidFill>
                  <a:schemeClr val="lt1"/>
                </a:solidFill>
                <a:latin typeface="Courier New"/>
                <a:ea typeface="Courier New"/>
                <a:cs typeface="Courier New"/>
                <a:sym typeface="Courier New"/>
              </a:rPr>
              <a:t>SUB 0,</a:t>
            </a:r>
            <a:r>
              <a:rPr b="1" i="1" lang="en-US" sz="1800" u="none" cap="none" strike="noStrike">
                <a:solidFill>
                  <a:schemeClr val="lt1"/>
                </a:solidFill>
                <a:latin typeface="Courier New"/>
                <a:ea typeface="Courier New"/>
                <a:cs typeface="Courier New"/>
                <a:sym typeface="Courier New"/>
              </a:rPr>
              <a:t>operand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5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Any nonzero operand causes the Carry flag to be set.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41" name="Google Shape;341;p2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42" name="Google Shape;342;p2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Implementing Arithmetic Expressions</a:t>
            </a:r>
            <a:endParaRPr/>
          </a:p>
        </p:txBody>
      </p:sp>
      <p:sp>
        <p:nvSpPr>
          <p:cNvPr id="343" name="Google Shape;343;p28"/>
          <p:cNvSpPr txBox="1"/>
          <p:nvPr/>
        </p:nvSpPr>
        <p:spPr>
          <a:xfrm>
            <a:off x="1371600" y="2514600"/>
            <a:ext cx="7239000" cy="33528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Rval DWORD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Xval DWORD 26</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Yval DWORD 30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Zval DWORD 40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a:ea typeface="Courier"/>
                <a:cs typeface="Courier"/>
                <a:sym typeface="Courier"/>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a:ea typeface="Courier"/>
                <a:cs typeface="Courier"/>
                <a:sym typeface="Courier"/>
              </a:rPr>
              <a:t>	mov eax,Xval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a:ea typeface="Courier"/>
                <a:cs typeface="Courier"/>
                <a:sym typeface="Courier"/>
              </a:rPr>
              <a:t>	neg eax 	; EAX = -Xval</a:t>
            </a:r>
            <a:endParaRPr b="1" i="0" sz="1800" u="none" cap="none" strike="noStrike">
              <a:solidFill>
                <a:schemeClr val="lt1"/>
              </a:solidFill>
              <a:latin typeface="Courier"/>
              <a:ea typeface="Courier"/>
              <a:cs typeface="Courier"/>
              <a:sym typeface="Courier"/>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a:ea typeface="Courier"/>
                <a:cs typeface="Courier"/>
                <a:sym typeface="Courier"/>
              </a:rPr>
              <a:t>	mov ebx,Yval	; EBX = Yval</a:t>
            </a:r>
            <a:endParaRPr b="1" i="0" sz="1800" u="none" cap="none" strike="noStrike">
              <a:solidFill>
                <a:schemeClr val="lt1"/>
              </a:solidFill>
              <a:latin typeface="Courier"/>
              <a:ea typeface="Courier"/>
              <a:cs typeface="Courier"/>
              <a:sym typeface="Courier"/>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a:ea typeface="Courier"/>
                <a:cs typeface="Courier"/>
                <a:sym typeface="Courier"/>
              </a:rPr>
              <a:t>	sub ebx,Zval 	; EBX = Yval-Zval</a:t>
            </a:r>
            <a:endParaRPr b="1" i="0" sz="1800" u="none" cap="none" strike="noStrike">
              <a:solidFill>
                <a:schemeClr val="lt1"/>
              </a:solidFill>
              <a:latin typeface="Courier"/>
              <a:ea typeface="Courier"/>
              <a:cs typeface="Courier"/>
              <a:sym typeface="Courier"/>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a:ea typeface="Courier"/>
                <a:cs typeface="Courier"/>
                <a:sym typeface="Courier"/>
              </a:rPr>
              <a:t>	add eax,ebx	; EAX = -Xval+(Yval-Zval)</a:t>
            </a:r>
            <a:endParaRPr b="1" i="0" sz="1800" u="none" cap="none" strike="noStrike">
              <a:solidFill>
                <a:schemeClr val="lt1"/>
              </a:solidFill>
              <a:latin typeface="Courier"/>
              <a:ea typeface="Courier"/>
              <a:cs typeface="Courier"/>
              <a:sym typeface="Courier"/>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a:ea typeface="Courier"/>
                <a:cs typeface="Courier"/>
                <a:sym typeface="Courier"/>
              </a:rPr>
              <a:t>	mov Rval,eax 	; Rval= -Xval+(Yval-Zval)</a:t>
            </a:r>
            <a:endParaRPr b="1" i="0" sz="1800" u="none" cap="none" strike="noStrike">
              <a:solidFill>
                <a:schemeClr val="lt1"/>
              </a:solidFill>
              <a:latin typeface="Courier New"/>
              <a:ea typeface="Courier New"/>
              <a:cs typeface="Courier New"/>
              <a:sym typeface="Courier New"/>
            </a:endParaRPr>
          </a:p>
        </p:txBody>
      </p:sp>
      <p:sp>
        <p:nvSpPr>
          <p:cNvPr id="344" name="Google Shape;344;p28"/>
          <p:cNvSpPr txBox="1"/>
          <p:nvPr/>
        </p:nvSpPr>
        <p:spPr>
          <a:xfrm>
            <a:off x="685800" y="1066800"/>
            <a:ext cx="7696200" cy="1331913"/>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HLL compilers translate mathematical expressions into assembly language. You can do it also. For example: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105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	</a:t>
            </a:r>
            <a:r>
              <a:rPr b="1" i="0" lang="en-US" sz="1800" u="none" cap="none" strike="noStrike">
                <a:solidFill>
                  <a:schemeClr val="lt1"/>
                </a:solidFill>
                <a:latin typeface="Courier New"/>
                <a:ea typeface="Courier New"/>
                <a:cs typeface="Courier New"/>
                <a:sym typeface="Courier New"/>
              </a:rPr>
              <a:t>Rval = -Xval + (Yval – Zval)</a:t>
            </a:r>
            <a:endParaRPr b="0" i="0" sz="2100" u="none" cap="none" strike="noStrik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50" name="Google Shape;350;p2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51" name="Google Shape;351;p2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Your turn...</a:t>
            </a:r>
            <a:endParaRPr/>
          </a:p>
        </p:txBody>
      </p:sp>
      <p:sp>
        <p:nvSpPr>
          <p:cNvPr id="352" name="Google Shape;352;p29"/>
          <p:cNvSpPr txBox="1"/>
          <p:nvPr/>
        </p:nvSpPr>
        <p:spPr>
          <a:xfrm>
            <a:off x="2514600" y="3200400"/>
            <a:ext cx="2895600" cy="1828800"/>
          </a:xfrm>
          <a:prstGeom prst="rect">
            <a:avLst/>
          </a:prstGeom>
          <a:noFill/>
          <a:ln>
            <a:noFill/>
          </a:ln>
        </p:spPr>
        <p:txBody>
          <a:bodyPr anchorCtr="0" anchor="t" bIns="228600" lIns="91425" spcFirstLastPara="1" rIns="91425" wrap="square" tIns="137150">
            <a:noAutofit/>
          </a:bodyPr>
          <a:lstStyle/>
          <a:p>
            <a:pPr indent="0" lvl="0" marL="0" marR="0" rtl="0" algn="l">
              <a:lnSpc>
                <a:spcPct val="60000"/>
              </a:lnSpc>
              <a:spcBef>
                <a:spcPts val="0"/>
              </a:spcBef>
              <a:spcAft>
                <a:spcPts val="0"/>
              </a:spcAft>
              <a:buClr>
                <a:srgbClr val="000000"/>
              </a:buClr>
              <a:buSzPts val="1600"/>
              <a:buFont typeface="Arial"/>
              <a:buNone/>
            </a:pPr>
            <a:r>
              <a:rPr b="1" i="0" lang="en-US" sz="1600" u="none" cap="none" strike="noStrike">
                <a:solidFill>
                  <a:schemeClr val="lt2"/>
                </a:solidFill>
                <a:latin typeface="Courier New"/>
                <a:ea typeface="Courier New"/>
                <a:cs typeface="Courier New"/>
                <a:sym typeface="Courier New"/>
              </a:rPr>
              <a:t>	</a:t>
            </a:r>
            <a:r>
              <a:rPr b="1" i="0" lang="en-US" sz="1800" u="none" cap="none" strike="noStrike">
                <a:solidFill>
                  <a:schemeClr val="lt1"/>
                </a:solidFill>
                <a:latin typeface="Courier New"/>
                <a:ea typeface="Courier New"/>
                <a:cs typeface="Courier New"/>
                <a:sym typeface="Courier New"/>
              </a:rPr>
              <a:t>mov ebx,Yval</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neg ebx</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add ebx,Zval</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eax,Xval</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sub eax,ebx</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Rval,eax</a:t>
            </a:r>
            <a:endParaRPr b="0" i="0" sz="1400" u="none" cap="none" strike="noStrike">
              <a:solidFill>
                <a:srgbClr val="000000"/>
              </a:solidFill>
              <a:latin typeface="Arial"/>
              <a:ea typeface="Arial"/>
              <a:cs typeface="Arial"/>
              <a:sym typeface="Arial"/>
            </a:endParaRPr>
          </a:p>
        </p:txBody>
      </p:sp>
      <p:sp>
        <p:nvSpPr>
          <p:cNvPr id="353" name="Google Shape;353;p29"/>
          <p:cNvSpPr txBox="1"/>
          <p:nvPr/>
        </p:nvSpPr>
        <p:spPr>
          <a:xfrm>
            <a:off x="685800" y="1066800"/>
            <a:ext cx="7696200" cy="1331913"/>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Translate the following expression into assembly language. </a:t>
            </a:r>
            <a:br>
              <a:rPr b="0" i="0" lang="en-US" sz="2100" u="none" cap="none" strike="noStrike">
                <a:solidFill>
                  <a:schemeClr val="lt1"/>
                </a:solidFill>
                <a:latin typeface="Arial"/>
                <a:ea typeface="Arial"/>
                <a:cs typeface="Arial"/>
                <a:sym typeface="Arial"/>
              </a:rPr>
            </a:br>
            <a:r>
              <a:rPr b="0" i="0" lang="en-US" sz="2000" u="none" cap="none" strike="noStrike">
                <a:solidFill>
                  <a:schemeClr val="lt1"/>
                </a:solidFill>
                <a:latin typeface="Arial"/>
                <a:ea typeface="Arial"/>
                <a:cs typeface="Arial"/>
                <a:sym typeface="Arial"/>
              </a:rPr>
              <a:t>Do not permit Xval, Yval, or Zval to be modified</a:t>
            </a:r>
            <a:r>
              <a:rPr b="0" i="0" lang="en-US" sz="21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105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	</a:t>
            </a:r>
            <a:r>
              <a:rPr b="1" i="0" lang="en-US" sz="1800" u="none" cap="none" strike="noStrike">
                <a:solidFill>
                  <a:schemeClr val="lt1"/>
                </a:solidFill>
                <a:latin typeface="Courier New"/>
                <a:ea typeface="Courier New"/>
                <a:cs typeface="Courier New"/>
                <a:sym typeface="Courier New"/>
              </a:rPr>
              <a:t>Rval = Xval - (-Yval + Zval)</a:t>
            </a:r>
            <a:endParaRPr b="0" i="0" sz="1400" u="none" cap="none" strike="noStrike">
              <a:solidFill>
                <a:srgbClr val="000000"/>
              </a:solidFill>
              <a:latin typeface="Arial"/>
              <a:ea typeface="Arial"/>
              <a:cs typeface="Arial"/>
              <a:sym typeface="Arial"/>
            </a:endParaRPr>
          </a:p>
        </p:txBody>
      </p:sp>
      <p:sp>
        <p:nvSpPr>
          <p:cNvPr id="354" name="Google Shape;354;p29"/>
          <p:cNvSpPr txBox="1"/>
          <p:nvPr/>
        </p:nvSpPr>
        <p:spPr>
          <a:xfrm>
            <a:off x="838200" y="2438400"/>
            <a:ext cx="70866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Assume that all values are signed doublewords.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96" name="Google Shape;96;p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97" name="Google Shape;97;p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Summary</a:t>
            </a:r>
            <a:endParaRPr/>
          </a:p>
        </p:txBody>
      </p:sp>
      <p:sp>
        <p:nvSpPr>
          <p:cNvPr id="98" name="Google Shape;98;p3"/>
          <p:cNvSpPr txBox="1"/>
          <p:nvPr>
            <p:ph idx="1" type="body"/>
          </p:nvPr>
        </p:nvSpPr>
        <p:spPr>
          <a:xfrm>
            <a:off x="685800" y="1143000"/>
            <a:ext cx="77724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Data Transfer</a:t>
            </a:r>
            <a:endParaRPr/>
          </a:p>
          <a:p>
            <a:pPr indent="-285750" lvl="1" marL="742950" rtl="0" algn="l">
              <a:lnSpc>
                <a:spcPct val="100000"/>
              </a:lnSpc>
              <a:spcBef>
                <a:spcPts val="400"/>
              </a:spcBef>
              <a:spcAft>
                <a:spcPts val="0"/>
              </a:spcAft>
              <a:buSzPts val="2000"/>
              <a:buFont typeface="Arial"/>
              <a:buChar char="•"/>
            </a:pPr>
            <a:r>
              <a:rPr lang="en-US" sz="2000"/>
              <a:t>MOV – data transfer from source to destination</a:t>
            </a:r>
            <a:endParaRPr/>
          </a:p>
          <a:p>
            <a:pPr indent="-285750" lvl="1" marL="742950" rtl="0" algn="l">
              <a:lnSpc>
                <a:spcPct val="100000"/>
              </a:lnSpc>
              <a:spcBef>
                <a:spcPts val="400"/>
              </a:spcBef>
              <a:spcAft>
                <a:spcPts val="0"/>
              </a:spcAft>
              <a:buSzPts val="2000"/>
              <a:buFont typeface="Arial"/>
              <a:buChar char="•"/>
            </a:pPr>
            <a:r>
              <a:rPr lang="en-US" sz="2000"/>
              <a:t>MOVSX, MOVZX, XCHG</a:t>
            </a:r>
            <a:endParaRPr/>
          </a:p>
          <a:p>
            <a:pPr indent="-342900" lvl="0" marL="342900" rtl="0" algn="l">
              <a:lnSpc>
                <a:spcPct val="100000"/>
              </a:lnSpc>
              <a:spcBef>
                <a:spcPts val="480"/>
              </a:spcBef>
              <a:spcAft>
                <a:spcPts val="0"/>
              </a:spcAft>
              <a:buSzPts val="2400"/>
              <a:buFont typeface="Arial"/>
              <a:buChar char="•"/>
            </a:pPr>
            <a:r>
              <a:rPr lang="en-US"/>
              <a:t>Operand types</a:t>
            </a:r>
            <a:endParaRPr/>
          </a:p>
          <a:p>
            <a:pPr indent="-285750" lvl="1" marL="742950" rtl="0" algn="l">
              <a:lnSpc>
                <a:spcPct val="100000"/>
              </a:lnSpc>
              <a:spcBef>
                <a:spcPts val="400"/>
              </a:spcBef>
              <a:spcAft>
                <a:spcPts val="0"/>
              </a:spcAft>
              <a:buSzPts val="2000"/>
              <a:buFont typeface="Arial"/>
              <a:buChar char="•"/>
            </a:pPr>
            <a:r>
              <a:rPr lang="en-US" sz="2000"/>
              <a:t>direct, direct-offset, indirect, indexed</a:t>
            </a:r>
            <a:endParaRPr/>
          </a:p>
          <a:p>
            <a:pPr indent="-342900" lvl="0" marL="342900" rtl="0" algn="l">
              <a:lnSpc>
                <a:spcPct val="100000"/>
              </a:lnSpc>
              <a:spcBef>
                <a:spcPts val="480"/>
              </a:spcBef>
              <a:spcAft>
                <a:spcPts val="0"/>
              </a:spcAft>
              <a:buSzPts val="2400"/>
              <a:buFont typeface="Arial"/>
              <a:buChar char="•"/>
            </a:pPr>
            <a:r>
              <a:rPr lang="en-US"/>
              <a:t>Arithmetic</a:t>
            </a:r>
            <a:endParaRPr/>
          </a:p>
          <a:p>
            <a:pPr indent="-285750" lvl="1" marL="742950" rtl="0" algn="l">
              <a:lnSpc>
                <a:spcPct val="100000"/>
              </a:lnSpc>
              <a:spcBef>
                <a:spcPts val="400"/>
              </a:spcBef>
              <a:spcAft>
                <a:spcPts val="0"/>
              </a:spcAft>
              <a:buSzPts val="2000"/>
              <a:buFont typeface="Arial"/>
              <a:buChar char="•"/>
            </a:pPr>
            <a:r>
              <a:rPr lang="en-US" sz="2000"/>
              <a:t>INC, DEC, ADD, SUB, NEG</a:t>
            </a:r>
            <a:endParaRPr/>
          </a:p>
          <a:p>
            <a:pPr indent="-285750" lvl="1" marL="742950" rtl="0" algn="l">
              <a:lnSpc>
                <a:spcPct val="100000"/>
              </a:lnSpc>
              <a:spcBef>
                <a:spcPts val="400"/>
              </a:spcBef>
              <a:spcAft>
                <a:spcPts val="0"/>
              </a:spcAft>
              <a:buSzPts val="2000"/>
              <a:buFont typeface="Arial"/>
              <a:buChar char="•"/>
            </a:pPr>
            <a:r>
              <a:rPr lang="en-US" sz="2000"/>
              <a:t>Sign, Carry, Zero, Overflow flags</a:t>
            </a:r>
            <a:endParaRPr/>
          </a:p>
          <a:p>
            <a:pPr indent="-342900" lvl="0" marL="342900" rtl="0" algn="l">
              <a:lnSpc>
                <a:spcPct val="100000"/>
              </a:lnSpc>
              <a:spcBef>
                <a:spcPts val="480"/>
              </a:spcBef>
              <a:spcAft>
                <a:spcPts val="0"/>
              </a:spcAft>
              <a:buSzPts val="2400"/>
              <a:buFont typeface="Arial"/>
              <a:buChar char="•"/>
            </a:pPr>
            <a:r>
              <a:rPr lang="en-US"/>
              <a:t>Operators</a:t>
            </a:r>
            <a:endParaRPr/>
          </a:p>
          <a:p>
            <a:pPr indent="-285750" lvl="1" marL="742950" rtl="0" algn="l">
              <a:lnSpc>
                <a:spcPct val="100000"/>
              </a:lnSpc>
              <a:spcBef>
                <a:spcPts val="400"/>
              </a:spcBef>
              <a:spcAft>
                <a:spcPts val="0"/>
              </a:spcAft>
              <a:buSzPts val="2000"/>
              <a:buFont typeface="Arial"/>
              <a:buChar char="•"/>
            </a:pPr>
            <a:r>
              <a:rPr lang="en-US" sz="2000"/>
              <a:t>OFFSET, PTR, TYPE, LENGTHOF, SIZEOF, TYPEDEF</a:t>
            </a:r>
            <a:endParaRPr/>
          </a:p>
          <a:p>
            <a:pPr indent="-342900" lvl="0" marL="342900" rtl="0" algn="l">
              <a:lnSpc>
                <a:spcPct val="100000"/>
              </a:lnSpc>
              <a:spcBef>
                <a:spcPts val="480"/>
              </a:spcBef>
              <a:spcAft>
                <a:spcPts val="0"/>
              </a:spcAft>
              <a:buSzPts val="2400"/>
              <a:buFont typeface="Arial"/>
              <a:buChar char="•"/>
            </a:pPr>
            <a:r>
              <a:rPr lang="en-US"/>
              <a:t>JMP and LOOP – branching instructions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0"/>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61" name="Google Shape;361;p3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62" name="Google Shape;362;p3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Flags Affected by Arithmetic</a:t>
            </a:r>
            <a:endParaRPr/>
          </a:p>
        </p:txBody>
      </p:sp>
      <p:sp>
        <p:nvSpPr>
          <p:cNvPr id="363" name="Google Shape;363;p30"/>
          <p:cNvSpPr txBox="1"/>
          <p:nvPr>
            <p:ph idx="1" type="body"/>
          </p:nvPr>
        </p:nvSpPr>
        <p:spPr>
          <a:xfrm>
            <a:off x="685800" y="1371600"/>
            <a:ext cx="8153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The ALU has a number of status flags that reflect the outcome of arithmetic (and bitwise) operations</a:t>
            </a:r>
            <a:endParaRPr/>
          </a:p>
          <a:p>
            <a:pPr indent="-285750" lvl="1" marL="742950" rtl="0" algn="l">
              <a:lnSpc>
                <a:spcPct val="100000"/>
              </a:lnSpc>
              <a:spcBef>
                <a:spcPts val="440"/>
              </a:spcBef>
              <a:spcAft>
                <a:spcPts val="0"/>
              </a:spcAft>
              <a:buSzPts val="2200"/>
              <a:buFont typeface="Arial"/>
              <a:buChar char="•"/>
            </a:pPr>
            <a:r>
              <a:rPr lang="en-US"/>
              <a:t>based on the contents of the destination operand</a:t>
            </a:r>
            <a:endParaRPr/>
          </a:p>
          <a:p>
            <a:pPr indent="-342900" lvl="0" marL="342900" rtl="0" algn="l">
              <a:lnSpc>
                <a:spcPct val="100000"/>
              </a:lnSpc>
              <a:spcBef>
                <a:spcPts val="480"/>
              </a:spcBef>
              <a:spcAft>
                <a:spcPts val="0"/>
              </a:spcAft>
              <a:buSzPts val="2400"/>
              <a:buFont typeface="Arial"/>
              <a:buChar char="•"/>
            </a:pPr>
            <a:r>
              <a:rPr lang="en-US"/>
              <a:t>Essential flags:</a:t>
            </a:r>
            <a:endParaRPr/>
          </a:p>
          <a:p>
            <a:pPr indent="-285750" lvl="1" marL="742950" rtl="0" algn="l">
              <a:lnSpc>
                <a:spcPct val="100000"/>
              </a:lnSpc>
              <a:spcBef>
                <a:spcPts val="440"/>
              </a:spcBef>
              <a:spcAft>
                <a:spcPts val="0"/>
              </a:spcAft>
              <a:buSzPts val="2200"/>
              <a:buFont typeface="Arial"/>
              <a:buChar char="•"/>
            </a:pPr>
            <a:r>
              <a:rPr lang="en-US"/>
              <a:t>Zero flag – set when destination equals zero</a:t>
            </a:r>
            <a:endParaRPr/>
          </a:p>
          <a:p>
            <a:pPr indent="-285750" lvl="1" marL="742950" rtl="0" algn="l">
              <a:lnSpc>
                <a:spcPct val="100000"/>
              </a:lnSpc>
              <a:spcBef>
                <a:spcPts val="440"/>
              </a:spcBef>
              <a:spcAft>
                <a:spcPts val="0"/>
              </a:spcAft>
              <a:buSzPts val="2200"/>
              <a:buFont typeface="Arial"/>
              <a:buChar char="•"/>
            </a:pPr>
            <a:r>
              <a:rPr lang="en-US"/>
              <a:t>Sign flag – set when destination is negative</a:t>
            </a:r>
            <a:endParaRPr/>
          </a:p>
          <a:p>
            <a:pPr indent="-285750" lvl="1" marL="742950" rtl="0" algn="l">
              <a:lnSpc>
                <a:spcPct val="100000"/>
              </a:lnSpc>
              <a:spcBef>
                <a:spcPts val="440"/>
              </a:spcBef>
              <a:spcAft>
                <a:spcPts val="0"/>
              </a:spcAft>
              <a:buSzPts val="2200"/>
              <a:buFont typeface="Arial"/>
              <a:buChar char="•"/>
            </a:pPr>
            <a:r>
              <a:rPr lang="en-US"/>
              <a:t>Carry flag – set when unsigned value is out of range</a:t>
            </a:r>
            <a:endParaRPr/>
          </a:p>
          <a:p>
            <a:pPr indent="-285750" lvl="1" marL="742950" rtl="0" algn="l">
              <a:lnSpc>
                <a:spcPct val="100000"/>
              </a:lnSpc>
              <a:spcBef>
                <a:spcPts val="440"/>
              </a:spcBef>
              <a:spcAft>
                <a:spcPts val="0"/>
              </a:spcAft>
              <a:buSzPts val="2200"/>
              <a:buFont typeface="Arial"/>
              <a:buChar char="•"/>
            </a:pPr>
            <a:r>
              <a:rPr lang="en-US"/>
              <a:t>Overflow flag – set when signed value is out of range</a:t>
            </a:r>
            <a:endParaRPr/>
          </a:p>
          <a:p>
            <a:pPr indent="-342900" lvl="0" marL="342900" rtl="0" algn="l">
              <a:lnSpc>
                <a:spcPct val="100000"/>
              </a:lnSpc>
              <a:spcBef>
                <a:spcPts val="480"/>
              </a:spcBef>
              <a:spcAft>
                <a:spcPts val="0"/>
              </a:spcAft>
              <a:buSzPts val="2400"/>
              <a:buFont typeface="Arial"/>
              <a:buChar char="•"/>
            </a:pPr>
            <a:r>
              <a:rPr lang="en-US"/>
              <a:t>The MOV instruction never affects the flags.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1"/>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69" name="Google Shape;369;p3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70" name="Google Shape;370;p3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Concept Map</a:t>
            </a:r>
            <a:endParaRPr/>
          </a:p>
        </p:txBody>
      </p:sp>
      <p:sp>
        <p:nvSpPr>
          <p:cNvPr id="371" name="Google Shape;371;p31"/>
          <p:cNvSpPr txBox="1"/>
          <p:nvPr/>
        </p:nvSpPr>
        <p:spPr>
          <a:xfrm>
            <a:off x="3733800" y="4038600"/>
            <a:ext cx="1447800" cy="390525"/>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status flags</a:t>
            </a:r>
            <a:endParaRPr b="0" i="0" sz="1400" u="none" cap="none" strike="noStrike">
              <a:solidFill>
                <a:srgbClr val="000000"/>
              </a:solidFill>
              <a:latin typeface="Arial"/>
              <a:ea typeface="Arial"/>
              <a:cs typeface="Arial"/>
              <a:sym typeface="Arial"/>
            </a:endParaRPr>
          </a:p>
        </p:txBody>
      </p:sp>
      <p:sp>
        <p:nvSpPr>
          <p:cNvPr id="372" name="Google Shape;372;p31"/>
          <p:cNvSpPr txBox="1"/>
          <p:nvPr/>
        </p:nvSpPr>
        <p:spPr>
          <a:xfrm>
            <a:off x="3962400" y="2428875"/>
            <a:ext cx="914400" cy="390525"/>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sp>
        <p:nvSpPr>
          <p:cNvPr id="373" name="Google Shape;373;p31"/>
          <p:cNvSpPr txBox="1"/>
          <p:nvPr/>
        </p:nvSpPr>
        <p:spPr>
          <a:xfrm>
            <a:off x="6400800" y="2667000"/>
            <a:ext cx="2057400" cy="390525"/>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conditional jumps</a:t>
            </a:r>
            <a:endParaRPr b="0" i="0" sz="1400" u="none" cap="none" strike="noStrike">
              <a:solidFill>
                <a:srgbClr val="000000"/>
              </a:solidFill>
              <a:latin typeface="Arial"/>
              <a:ea typeface="Arial"/>
              <a:cs typeface="Arial"/>
              <a:sym typeface="Arial"/>
            </a:endParaRPr>
          </a:p>
        </p:txBody>
      </p:sp>
      <p:sp>
        <p:nvSpPr>
          <p:cNvPr id="374" name="Google Shape;374;p31"/>
          <p:cNvSpPr txBox="1"/>
          <p:nvPr/>
        </p:nvSpPr>
        <p:spPr>
          <a:xfrm>
            <a:off x="6553200" y="4343400"/>
            <a:ext cx="1828800" cy="390525"/>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branching logic</a:t>
            </a:r>
            <a:endParaRPr b="0" i="0" sz="1400" u="none" cap="none" strike="noStrike">
              <a:solidFill>
                <a:srgbClr val="000000"/>
              </a:solidFill>
              <a:latin typeface="Arial"/>
              <a:ea typeface="Arial"/>
              <a:cs typeface="Arial"/>
              <a:sym typeface="Arial"/>
            </a:endParaRPr>
          </a:p>
        </p:txBody>
      </p:sp>
      <p:sp>
        <p:nvSpPr>
          <p:cNvPr id="375" name="Google Shape;375;p31"/>
          <p:cNvSpPr txBox="1"/>
          <p:nvPr/>
        </p:nvSpPr>
        <p:spPr>
          <a:xfrm>
            <a:off x="533400" y="2978150"/>
            <a:ext cx="2362200" cy="67945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arithmetic &amp; bitwise operations</a:t>
            </a:r>
            <a:endParaRPr b="0" i="0" sz="1400" u="none" cap="none" strike="noStrike">
              <a:solidFill>
                <a:srgbClr val="000000"/>
              </a:solidFill>
              <a:latin typeface="Arial"/>
              <a:ea typeface="Arial"/>
              <a:cs typeface="Arial"/>
              <a:sym typeface="Arial"/>
            </a:endParaRPr>
          </a:p>
        </p:txBody>
      </p:sp>
      <p:cxnSp>
        <p:nvCxnSpPr>
          <p:cNvPr id="376" name="Google Shape;376;p31"/>
          <p:cNvCxnSpPr/>
          <p:nvPr/>
        </p:nvCxnSpPr>
        <p:spPr>
          <a:xfrm rot="10800000">
            <a:off x="4419600" y="1524000"/>
            <a:ext cx="0" cy="914400"/>
          </a:xfrm>
          <a:prstGeom prst="straightConnector1">
            <a:avLst/>
          </a:prstGeom>
          <a:noFill/>
          <a:ln cap="flat" cmpd="sng" w="9525">
            <a:solidFill>
              <a:schemeClr val="lt2"/>
            </a:solidFill>
            <a:prstDash val="solid"/>
            <a:round/>
            <a:headEnd len="sm" w="sm" type="none"/>
            <a:tailEnd len="med" w="med" type="triangle"/>
          </a:ln>
        </p:spPr>
      </p:cxnSp>
      <p:cxnSp>
        <p:nvCxnSpPr>
          <p:cNvPr id="377" name="Google Shape;377;p31"/>
          <p:cNvCxnSpPr/>
          <p:nvPr/>
        </p:nvCxnSpPr>
        <p:spPr>
          <a:xfrm>
            <a:off x="2895600" y="3657600"/>
            <a:ext cx="838200" cy="381000"/>
          </a:xfrm>
          <a:prstGeom prst="straightConnector1">
            <a:avLst/>
          </a:prstGeom>
          <a:noFill/>
          <a:ln cap="flat" cmpd="sng" w="9525">
            <a:solidFill>
              <a:schemeClr val="lt2"/>
            </a:solidFill>
            <a:prstDash val="solid"/>
            <a:round/>
            <a:headEnd len="sm" w="sm" type="none"/>
            <a:tailEnd len="med" w="med" type="triangle"/>
          </a:ln>
        </p:spPr>
      </p:cxnSp>
      <p:cxnSp>
        <p:nvCxnSpPr>
          <p:cNvPr id="378" name="Google Shape;378;p31"/>
          <p:cNvCxnSpPr/>
          <p:nvPr/>
        </p:nvCxnSpPr>
        <p:spPr>
          <a:xfrm rot="10800000">
            <a:off x="4419600" y="2895600"/>
            <a:ext cx="0" cy="1143000"/>
          </a:xfrm>
          <a:prstGeom prst="straightConnector1">
            <a:avLst/>
          </a:prstGeom>
          <a:noFill/>
          <a:ln cap="flat" cmpd="sng" w="9525">
            <a:solidFill>
              <a:schemeClr val="lt2"/>
            </a:solidFill>
            <a:prstDash val="solid"/>
            <a:round/>
            <a:headEnd len="sm" w="sm" type="none"/>
            <a:tailEnd len="med" w="med" type="triangle"/>
          </a:ln>
        </p:spPr>
      </p:cxnSp>
      <p:cxnSp>
        <p:nvCxnSpPr>
          <p:cNvPr id="379" name="Google Shape;379;p31"/>
          <p:cNvCxnSpPr/>
          <p:nvPr/>
        </p:nvCxnSpPr>
        <p:spPr>
          <a:xfrm flipH="1" rot="10800000">
            <a:off x="5257800" y="3048000"/>
            <a:ext cx="1066800" cy="990600"/>
          </a:xfrm>
          <a:prstGeom prst="straightConnector1">
            <a:avLst/>
          </a:prstGeom>
          <a:noFill/>
          <a:ln cap="flat" cmpd="sng" w="9525">
            <a:solidFill>
              <a:schemeClr val="lt2"/>
            </a:solidFill>
            <a:prstDash val="solid"/>
            <a:round/>
            <a:headEnd len="sm" w="sm" type="none"/>
            <a:tailEnd len="med" w="med" type="triangle"/>
          </a:ln>
        </p:spPr>
      </p:cxnSp>
      <p:cxnSp>
        <p:nvCxnSpPr>
          <p:cNvPr id="380" name="Google Shape;380;p31"/>
          <p:cNvCxnSpPr/>
          <p:nvPr/>
        </p:nvCxnSpPr>
        <p:spPr>
          <a:xfrm>
            <a:off x="7467600" y="3124200"/>
            <a:ext cx="0" cy="1143000"/>
          </a:xfrm>
          <a:prstGeom prst="straightConnector1">
            <a:avLst/>
          </a:prstGeom>
          <a:noFill/>
          <a:ln cap="flat" cmpd="sng" w="9525">
            <a:solidFill>
              <a:schemeClr val="lt2"/>
            </a:solidFill>
            <a:prstDash val="solid"/>
            <a:round/>
            <a:headEnd len="sm" w="sm" type="none"/>
            <a:tailEnd len="med" w="med" type="triangle"/>
          </a:ln>
        </p:spPr>
      </p:cxnSp>
      <p:sp>
        <p:nvSpPr>
          <p:cNvPr id="381" name="Google Shape;381;p31"/>
          <p:cNvSpPr txBox="1"/>
          <p:nvPr/>
        </p:nvSpPr>
        <p:spPr>
          <a:xfrm>
            <a:off x="3962400" y="1676400"/>
            <a:ext cx="990600" cy="501650"/>
          </a:xfrm>
          <a:prstGeom prst="rect">
            <a:avLst/>
          </a:prstGeom>
          <a:noFill/>
          <a:ln>
            <a:noFill/>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 part of</a:t>
            </a:r>
            <a:endParaRPr b="0" i="0" sz="1400" u="none" cap="none" strike="noStrike">
              <a:solidFill>
                <a:srgbClr val="000000"/>
              </a:solidFill>
              <a:latin typeface="Arial"/>
              <a:ea typeface="Arial"/>
              <a:cs typeface="Arial"/>
              <a:sym typeface="Arial"/>
            </a:endParaRPr>
          </a:p>
        </p:txBody>
      </p:sp>
      <p:sp>
        <p:nvSpPr>
          <p:cNvPr id="382" name="Google Shape;382;p31"/>
          <p:cNvSpPr txBox="1"/>
          <p:nvPr/>
        </p:nvSpPr>
        <p:spPr>
          <a:xfrm>
            <a:off x="4724400" y="3276600"/>
            <a:ext cx="1828800" cy="501650"/>
          </a:xfrm>
          <a:prstGeom prst="rect">
            <a:avLst/>
          </a:prstGeom>
          <a:noFill/>
          <a:ln>
            <a:noFill/>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used by</a:t>
            </a:r>
            <a:endParaRPr b="0" i="0" sz="1400" u="none" cap="none" strike="noStrike">
              <a:solidFill>
                <a:srgbClr val="000000"/>
              </a:solidFill>
              <a:latin typeface="Arial"/>
              <a:ea typeface="Arial"/>
              <a:cs typeface="Arial"/>
              <a:sym typeface="Arial"/>
            </a:endParaRPr>
          </a:p>
        </p:txBody>
      </p:sp>
      <p:sp>
        <p:nvSpPr>
          <p:cNvPr id="383" name="Google Shape;383;p31"/>
          <p:cNvSpPr txBox="1"/>
          <p:nvPr/>
        </p:nvSpPr>
        <p:spPr>
          <a:xfrm>
            <a:off x="6629400" y="3352800"/>
            <a:ext cx="1828800" cy="501650"/>
          </a:xfrm>
          <a:prstGeom prst="rect">
            <a:avLst/>
          </a:prstGeom>
          <a:noFill/>
          <a:ln>
            <a:noFill/>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 provide</a:t>
            </a:r>
            <a:endParaRPr b="0" i="0" sz="1400" u="none" cap="none" strike="noStrike">
              <a:solidFill>
                <a:srgbClr val="000000"/>
              </a:solidFill>
              <a:latin typeface="Arial"/>
              <a:ea typeface="Arial"/>
              <a:cs typeface="Arial"/>
              <a:sym typeface="Arial"/>
            </a:endParaRPr>
          </a:p>
        </p:txBody>
      </p:sp>
      <p:sp>
        <p:nvSpPr>
          <p:cNvPr id="384" name="Google Shape;384;p31"/>
          <p:cNvSpPr txBox="1"/>
          <p:nvPr/>
        </p:nvSpPr>
        <p:spPr>
          <a:xfrm>
            <a:off x="3505200" y="3200400"/>
            <a:ext cx="1828800" cy="501650"/>
          </a:xfrm>
          <a:prstGeom prst="rect">
            <a:avLst/>
          </a:prstGeom>
          <a:noFill/>
          <a:ln>
            <a:noFill/>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attached to</a:t>
            </a:r>
            <a:endParaRPr b="0" i="0" sz="1400" u="none" cap="none" strike="noStrike">
              <a:solidFill>
                <a:srgbClr val="000000"/>
              </a:solidFill>
              <a:latin typeface="Arial"/>
              <a:ea typeface="Arial"/>
              <a:cs typeface="Arial"/>
              <a:sym typeface="Arial"/>
            </a:endParaRPr>
          </a:p>
        </p:txBody>
      </p:sp>
      <p:sp>
        <p:nvSpPr>
          <p:cNvPr id="385" name="Google Shape;385;p31"/>
          <p:cNvSpPr txBox="1"/>
          <p:nvPr/>
        </p:nvSpPr>
        <p:spPr>
          <a:xfrm>
            <a:off x="2133600" y="3810000"/>
            <a:ext cx="1828800" cy="501650"/>
          </a:xfrm>
          <a:prstGeom prst="rect">
            <a:avLst/>
          </a:prstGeom>
          <a:noFill/>
          <a:ln>
            <a:noFill/>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affect</a:t>
            </a:r>
            <a:endParaRPr b="0" i="0" sz="1400" u="none" cap="none" strike="noStrike">
              <a:solidFill>
                <a:srgbClr val="000000"/>
              </a:solidFill>
              <a:latin typeface="Arial"/>
              <a:ea typeface="Arial"/>
              <a:cs typeface="Arial"/>
              <a:sym typeface="Arial"/>
            </a:endParaRPr>
          </a:p>
        </p:txBody>
      </p:sp>
      <p:sp>
        <p:nvSpPr>
          <p:cNvPr id="386" name="Google Shape;386;p31"/>
          <p:cNvSpPr txBox="1"/>
          <p:nvPr/>
        </p:nvSpPr>
        <p:spPr>
          <a:xfrm>
            <a:off x="3962400" y="1066800"/>
            <a:ext cx="914400" cy="390525"/>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CPU</a:t>
            </a:r>
            <a:endParaRPr b="0" i="0" sz="1400" u="none" cap="none" strike="noStrike">
              <a:solidFill>
                <a:srgbClr val="000000"/>
              </a:solidFill>
              <a:latin typeface="Arial"/>
              <a:ea typeface="Arial"/>
              <a:cs typeface="Arial"/>
              <a:sym typeface="Arial"/>
            </a:endParaRPr>
          </a:p>
        </p:txBody>
      </p:sp>
      <p:sp>
        <p:nvSpPr>
          <p:cNvPr id="387" name="Google Shape;387;p31"/>
          <p:cNvSpPr txBox="1"/>
          <p:nvPr/>
        </p:nvSpPr>
        <p:spPr>
          <a:xfrm>
            <a:off x="762000" y="5181600"/>
            <a:ext cx="7391400" cy="739775"/>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You can use diagrams such as these to express the relationships between assembly language concepts.</a:t>
            </a:r>
            <a:endParaRPr b="0" i="0" sz="1400" u="none" cap="none" strike="noStrike">
              <a:solidFill>
                <a:srgbClr val="000000"/>
              </a:solidFill>
              <a:latin typeface="Arial"/>
              <a:ea typeface="Arial"/>
              <a:cs typeface="Arial"/>
              <a:sym typeface="Arial"/>
            </a:endParaRPr>
          </a:p>
        </p:txBody>
      </p:sp>
      <p:cxnSp>
        <p:nvCxnSpPr>
          <p:cNvPr id="388" name="Google Shape;388;p31"/>
          <p:cNvCxnSpPr/>
          <p:nvPr/>
        </p:nvCxnSpPr>
        <p:spPr>
          <a:xfrm>
            <a:off x="4876800" y="1447800"/>
            <a:ext cx="1447800" cy="1143000"/>
          </a:xfrm>
          <a:prstGeom prst="straightConnector1">
            <a:avLst/>
          </a:prstGeom>
          <a:noFill/>
          <a:ln cap="flat" cmpd="sng" w="9525">
            <a:solidFill>
              <a:schemeClr val="lt2"/>
            </a:solidFill>
            <a:prstDash val="solid"/>
            <a:round/>
            <a:headEnd len="sm" w="sm" type="none"/>
            <a:tailEnd len="med" w="med" type="triangle"/>
          </a:ln>
        </p:spPr>
      </p:cxnSp>
      <p:sp>
        <p:nvSpPr>
          <p:cNvPr id="389" name="Google Shape;389;p31"/>
          <p:cNvSpPr txBox="1"/>
          <p:nvPr/>
        </p:nvSpPr>
        <p:spPr>
          <a:xfrm>
            <a:off x="5105400" y="1676400"/>
            <a:ext cx="1828800" cy="501650"/>
          </a:xfrm>
          <a:prstGeom prst="rect">
            <a:avLst/>
          </a:prstGeom>
          <a:noFill/>
          <a:ln>
            <a:noFill/>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executes</a:t>
            </a:r>
            <a:endParaRPr b="0" i="0" sz="1400" u="none" cap="none" strike="noStrike">
              <a:solidFill>
                <a:srgbClr val="000000"/>
              </a:solidFill>
              <a:latin typeface="Arial"/>
              <a:ea typeface="Arial"/>
              <a:cs typeface="Arial"/>
              <a:sym typeface="Arial"/>
            </a:endParaRPr>
          </a:p>
        </p:txBody>
      </p:sp>
      <p:cxnSp>
        <p:nvCxnSpPr>
          <p:cNvPr id="390" name="Google Shape;390;p31"/>
          <p:cNvCxnSpPr/>
          <p:nvPr/>
        </p:nvCxnSpPr>
        <p:spPr>
          <a:xfrm flipH="1">
            <a:off x="2971800" y="2667000"/>
            <a:ext cx="990600" cy="304800"/>
          </a:xfrm>
          <a:prstGeom prst="straightConnector1">
            <a:avLst/>
          </a:prstGeom>
          <a:noFill/>
          <a:ln cap="flat" cmpd="sng" w="9525">
            <a:solidFill>
              <a:schemeClr val="lt2"/>
            </a:solidFill>
            <a:prstDash val="solid"/>
            <a:round/>
            <a:headEnd len="sm" w="sm" type="none"/>
            <a:tailEnd len="med" w="med" type="triangle"/>
          </a:ln>
        </p:spPr>
      </p:cxnSp>
      <p:sp>
        <p:nvSpPr>
          <p:cNvPr id="391" name="Google Shape;391;p31"/>
          <p:cNvSpPr txBox="1"/>
          <p:nvPr/>
        </p:nvSpPr>
        <p:spPr>
          <a:xfrm>
            <a:off x="2895600" y="2286000"/>
            <a:ext cx="1143000" cy="501650"/>
          </a:xfrm>
          <a:prstGeom prst="rect">
            <a:avLst/>
          </a:prstGeom>
          <a:noFill/>
          <a:ln>
            <a:noFill/>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executes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500"/>
                                        <p:tgtEl>
                                          <p:spTgt spid="38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98" name="Google Shape;398;p3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99" name="Google Shape;399;p3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Zero Flag (ZF)</a:t>
            </a:r>
            <a:endParaRPr/>
          </a:p>
        </p:txBody>
      </p:sp>
      <p:sp>
        <p:nvSpPr>
          <p:cNvPr id="400" name="Google Shape;400;p32"/>
          <p:cNvSpPr txBox="1"/>
          <p:nvPr/>
        </p:nvSpPr>
        <p:spPr>
          <a:xfrm>
            <a:off x="1752600" y="2286000"/>
            <a:ext cx="5562600" cy="16002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cx,1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sub cx,1 	; CX = 0, ZF = 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al,0FFh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inc al 	; AL = 0, ZF = 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inc al 	; AL = 1, ZF = 0</a:t>
            </a:r>
            <a:endParaRPr b="0" i="0" sz="1400" u="none" cap="none" strike="noStrike">
              <a:solidFill>
                <a:srgbClr val="000000"/>
              </a:solidFill>
              <a:latin typeface="Arial"/>
              <a:ea typeface="Arial"/>
              <a:cs typeface="Arial"/>
              <a:sym typeface="Arial"/>
            </a:endParaRPr>
          </a:p>
        </p:txBody>
      </p:sp>
      <p:sp>
        <p:nvSpPr>
          <p:cNvPr id="401" name="Google Shape;401;p32"/>
          <p:cNvSpPr txBox="1"/>
          <p:nvPr/>
        </p:nvSpPr>
        <p:spPr>
          <a:xfrm>
            <a:off x="685800" y="1219200"/>
            <a:ext cx="76962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Zero flag is set when the result of an operation produces zero in the destination operand.  </a:t>
            </a:r>
            <a:endParaRPr b="0" i="0" sz="1400" u="none" cap="none" strike="noStrike">
              <a:solidFill>
                <a:srgbClr val="000000"/>
              </a:solidFill>
              <a:latin typeface="Arial"/>
              <a:ea typeface="Arial"/>
              <a:cs typeface="Arial"/>
              <a:sym typeface="Arial"/>
            </a:endParaRPr>
          </a:p>
        </p:txBody>
      </p:sp>
      <p:sp>
        <p:nvSpPr>
          <p:cNvPr id="402" name="Google Shape;402;p32"/>
          <p:cNvSpPr txBox="1"/>
          <p:nvPr/>
        </p:nvSpPr>
        <p:spPr>
          <a:xfrm>
            <a:off x="1963540" y="4673103"/>
            <a:ext cx="4572000" cy="1308100"/>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225425" lvl="0" marL="225425"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Remember...</a:t>
            </a:r>
            <a:endParaRPr b="0" i="0" sz="1400" u="none" cap="none" strike="noStrike">
              <a:solidFill>
                <a:srgbClr val="000000"/>
              </a:solidFill>
              <a:latin typeface="Arial"/>
              <a:ea typeface="Arial"/>
              <a:cs typeface="Arial"/>
              <a:sym typeface="Arial"/>
            </a:endParaRPr>
          </a:p>
          <a:p>
            <a:pPr indent="-225425" lvl="0" marL="225425" marR="0" rtl="0" algn="l">
              <a:lnSpc>
                <a:spcPct val="6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A flag is </a:t>
            </a:r>
            <a:r>
              <a:rPr b="0" i="0" lang="en-US" sz="2100" u="none" cap="none" strike="noStrike">
                <a:solidFill>
                  <a:schemeClr val="lt2"/>
                </a:solidFill>
                <a:latin typeface="Arial"/>
                <a:ea typeface="Arial"/>
                <a:cs typeface="Arial"/>
                <a:sym typeface="Arial"/>
              </a:rPr>
              <a:t>set</a:t>
            </a:r>
            <a:r>
              <a:rPr b="0" i="0" lang="en-US" sz="2100" u="none" cap="none" strike="noStrike">
                <a:solidFill>
                  <a:schemeClr val="lt1"/>
                </a:solidFill>
                <a:latin typeface="Arial"/>
                <a:ea typeface="Arial"/>
                <a:cs typeface="Arial"/>
                <a:sym typeface="Arial"/>
              </a:rPr>
              <a:t> when it equals 1. </a:t>
            </a:r>
            <a:endParaRPr b="0" i="0" sz="1400" u="none" cap="none" strike="noStrike">
              <a:solidFill>
                <a:srgbClr val="000000"/>
              </a:solidFill>
              <a:latin typeface="Arial"/>
              <a:ea typeface="Arial"/>
              <a:cs typeface="Arial"/>
              <a:sym typeface="Arial"/>
            </a:endParaRPr>
          </a:p>
          <a:p>
            <a:pPr indent="-225425" lvl="0" marL="225425" marR="0" rtl="0" algn="l">
              <a:lnSpc>
                <a:spcPct val="6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A flag is </a:t>
            </a:r>
            <a:r>
              <a:rPr b="0" i="0" lang="en-US" sz="2100" u="none" cap="none" strike="noStrike">
                <a:solidFill>
                  <a:schemeClr val="lt2"/>
                </a:solidFill>
                <a:latin typeface="Arial"/>
                <a:ea typeface="Arial"/>
                <a:cs typeface="Arial"/>
                <a:sym typeface="Arial"/>
              </a:rPr>
              <a:t>clear</a:t>
            </a:r>
            <a:r>
              <a:rPr b="0" i="0" lang="en-US" sz="2100" u="none" cap="none" strike="noStrike">
                <a:solidFill>
                  <a:schemeClr val="lt1"/>
                </a:solidFill>
                <a:latin typeface="Arial"/>
                <a:ea typeface="Arial"/>
                <a:cs typeface="Arial"/>
                <a:sym typeface="Arial"/>
              </a:rPr>
              <a:t> when it equals 0.</a:t>
            </a:r>
            <a:endParaRPr b="0" i="0" sz="1400" u="none" cap="none" strike="noStrike">
              <a:solidFill>
                <a:srgbClr val="000000"/>
              </a:solidFill>
              <a:latin typeface="Arial"/>
              <a:ea typeface="Arial"/>
              <a:cs typeface="Arial"/>
              <a:sym typeface="Arial"/>
            </a:endParaRPr>
          </a:p>
        </p:txBody>
      </p:sp>
      <p:graphicFrame>
        <p:nvGraphicFramePr>
          <p:cNvPr id="403" name="Google Shape;403;p32"/>
          <p:cNvGraphicFramePr/>
          <p:nvPr/>
        </p:nvGraphicFramePr>
        <p:xfrm>
          <a:off x="2592000" y="3806225"/>
          <a:ext cx="3000000" cy="3000000"/>
        </p:xfrm>
        <a:graphic>
          <a:graphicData uri="http://schemas.openxmlformats.org/drawingml/2006/table">
            <a:tbl>
              <a:tblPr>
                <a:noFill/>
                <a:tableStyleId>{F991CBA5-B5D9-4893-9EAC-16121EE79B43}</a:tableStyleId>
              </a:tblPr>
              <a:tblGrid>
                <a:gridCol w="351600"/>
                <a:gridCol w="351600"/>
                <a:gridCol w="351600"/>
                <a:gridCol w="351600"/>
                <a:gridCol w="351600"/>
                <a:gridCol w="351600"/>
                <a:gridCol w="351600"/>
                <a:gridCol w="351600"/>
              </a:tblGrid>
              <a:tr h="37085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04" name="Google Shape;404;p32"/>
          <p:cNvSpPr txBox="1"/>
          <p:nvPr/>
        </p:nvSpPr>
        <p:spPr>
          <a:xfrm>
            <a:off x="5563799" y="3806225"/>
            <a:ext cx="971741"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ZF = 1</a:t>
            </a:r>
            <a:endParaRPr b="0" i="0" sz="2100" u="none" cap="none" strike="noStrike">
              <a:solidFill>
                <a:schemeClr val="lt1"/>
              </a:solidFill>
              <a:latin typeface="Arial"/>
              <a:ea typeface="Arial"/>
              <a:cs typeface="Arial"/>
              <a:sym typeface="Arial"/>
            </a:endParaRPr>
          </a:p>
        </p:txBody>
      </p:sp>
      <p:graphicFrame>
        <p:nvGraphicFramePr>
          <p:cNvPr id="405" name="Google Shape;405;p32"/>
          <p:cNvGraphicFramePr/>
          <p:nvPr/>
        </p:nvGraphicFramePr>
        <p:xfrm>
          <a:off x="2593161" y="4171985"/>
          <a:ext cx="3000000" cy="3000000"/>
        </p:xfrm>
        <a:graphic>
          <a:graphicData uri="http://schemas.openxmlformats.org/drawingml/2006/table">
            <a:tbl>
              <a:tblPr>
                <a:noFill/>
                <a:tableStyleId>{F991CBA5-B5D9-4893-9EAC-16121EE79B43}</a:tableStyleId>
              </a:tblPr>
              <a:tblGrid>
                <a:gridCol w="351600"/>
                <a:gridCol w="351600"/>
                <a:gridCol w="351600"/>
                <a:gridCol w="351600"/>
                <a:gridCol w="351600"/>
                <a:gridCol w="351600"/>
                <a:gridCol w="351600"/>
                <a:gridCol w="351600"/>
              </a:tblGrid>
              <a:tr h="370850">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FFAE0C"/>
                          </a:solidFill>
                        </a:rPr>
                        <a:t>+</a:t>
                      </a:r>
                      <a:endParaRPr sz="2000" u="none" cap="none" strike="noStrike">
                        <a:solidFill>
                          <a:srgbClr val="FFAE0C"/>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FFAE0C"/>
                          </a:solidFill>
                        </a:rPr>
                        <a:t>1</a:t>
                      </a:r>
                      <a:endParaRPr sz="2000" u="none" cap="none" strike="noStrike">
                        <a:solidFill>
                          <a:srgbClr val="FFAE0C"/>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06" name="Google Shape;406;p32"/>
          <p:cNvGraphicFramePr/>
          <p:nvPr/>
        </p:nvGraphicFramePr>
        <p:xfrm>
          <a:off x="2592000" y="3806225"/>
          <a:ext cx="3000000" cy="3000000"/>
        </p:xfrm>
        <a:graphic>
          <a:graphicData uri="http://schemas.openxmlformats.org/drawingml/2006/table">
            <a:tbl>
              <a:tblPr>
                <a:noFill/>
                <a:tableStyleId>{F991CBA5-B5D9-4893-9EAC-16121EE79B43}</a:tableStyleId>
              </a:tblPr>
              <a:tblGrid>
                <a:gridCol w="351600"/>
                <a:gridCol w="351600"/>
                <a:gridCol w="351600"/>
                <a:gridCol w="351600"/>
                <a:gridCol w="351600"/>
                <a:gridCol w="351600"/>
                <a:gridCol w="351600"/>
                <a:gridCol w="351600"/>
              </a:tblGrid>
              <a:tr h="37085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07" name="Google Shape;407;p32"/>
          <p:cNvGraphicFramePr/>
          <p:nvPr/>
        </p:nvGraphicFramePr>
        <p:xfrm>
          <a:off x="2590800" y="3806825"/>
          <a:ext cx="3000000" cy="3000000"/>
        </p:xfrm>
        <a:graphic>
          <a:graphicData uri="http://schemas.openxmlformats.org/drawingml/2006/table">
            <a:tbl>
              <a:tblPr>
                <a:noFill/>
                <a:tableStyleId>{F991CBA5-B5D9-4893-9EAC-16121EE79B43}</a:tableStyleId>
              </a:tblPr>
              <a:tblGrid>
                <a:gridCol w="351600"/>
                <a:gridCol w="351600"/>
                <a:gridCol w="351600"/>
                <a:gridCol w="351600"/>
                <a:gridCol w="351600"/>
                <a:gridCol w="351600"/>
                <a:gridCol w="351600"/>
                <a:gridCol w="351600"/>
              </a:tblGrid>
              <a:tr h="37085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08" name="Google Shape;408;p32"/>
          <p:cNvSpPr txBox="1"/>
          <p:nvPr/>
        </p:nvSpPr>
        <p:spPr>
          <a:xfrm>
            <a:off x="2048261" y="3806225"/>
            <a:ext cx="513282"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AL</a:t>
            </a:r>
            <a:endParaRPr b="0" i="0" sz="1400" u="none" cap="none" strike="noStrike">
              <a:solidFill>
                <a:srgbClr val="000000"/>
              </a:solidFill>
              <a:latin typeface="Arial"/>
              <a:ea typeface="Arial"/>
              <a:cs typeface="Arial"/>
              <a:sym typeface="Arial"/>
            </a:endParaRPr>
          </a:p>
        </p:txBody>
      </p:sp>
      <p:sp>
        <p:nvSpPr>
          <p:cNvPr id="409" name="Google Shape;409;p32"/>
          <p:cNvSpPr txBox="1"/>
          <p:nvPr/>
        </p:nvSpPr>
        <p:spPr>
          <a:xfrm>
            <a:off x="5563800" y="3806225"/>
            <a:ext cx="971741"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ZF = 0</a:t>
            </a:r>
            <a:endParaRPr b="0" i="0" sz="21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05"/>
                                        </p:tgtEl>
                                      </p:cBhvr>
                                    </p:animEffect>
                                    <p:set>
                                      <p:cBhvr>
                                        <p:cTn dur="1" fill="hold">
                                          <p:stCondLst>
                                            <p:cond delay="500"/>
                                          </p:stCondLst>
                                        </p:cTn>
                                        <p:tgtEl>
                                          <p:spTgt spid="4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05"/>
                                        </p:tgtEl>
                                      </p:cBhvr>
                                    </p:animEffect>
                                    <p:set>
                                      <p:cBhvr>
                                        <p:cTn dur="1" fill="hold">
                                          <p:stCondLst>
                                            <p:cond delay="500"/>
                                          </p:stCondLst>
                                        </p:cTn>
                                        <p:tgtEl>
                                          <p:spTgt spid="4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par>
                                <p:cTn fill="hold" nodeType="withEffect" presetClass="exit" presetID="10" presetSubtype="0">
                                  <p:stCondLst>
                                    <p:cond delay="0"/>
                                  </p:stCondLst>
                                  <p:childTnLst>
                                    <p:animEffect filter="fade" transition="out">
                                      <p:cBhvr>
                                        <p:cTn dur="500"/>
                                        <p:tgtEl>
                                          <p:spTgt spid="404"/>
                                        </p:tgtEl>
                                      </p:cBhvr>
                                    </p:animEffect>
                                    <p:set>
                                      <p:cBhvr>
                                        <p:cTn dur="1" fill="hold">
                                          <p:stCondLst>
                                            <p:cond delay="500"/>
                                          </p:stCondLst>
                                        </p:cTn>
                                        <p:tgtEl>
                                          <p:spTgt spid="4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415" name="Google Shape;415;p3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16" name="Google Shape;416;p3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Sign Flag (SF)</a:t>
            </a:r>
            <a:endParaRPr/>
          </a:p>
        </p:txBody>
      </p:sp>
      <p:sp>
        <p:nvSpPr>
          <p:cNvPr id="417" name="Google Shape;417;p33"/>
          <p:cNvSpPr txBox="1"/>
          <p:nvPr/>
        </p:nvSpPr>
        <p:spPr>
          <a:xfrm>
            <a:off x="685800" y="1066800"/>
            <a:ext cx="76962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Sign flag is set when the destination operand is negative. The flag is clear when the destination is positive. </a:t>
            </a:r>
            <a:endParaRPr b="0" i="0" sz="1400" u="none" cap="none" strike="noStrike">
              <a:solidFill>
                <a:srgbClr val="000000"/>
              </a:solidFill>
              <a:latin typeface="Arial"/>
              <a:ea typeface="Arial"/>
              <a:cs typeface="Arial"/>
              <a:sym typeface="Arial"/>
            </a:endParaRPr>
          </a:p>
        </p:txBody>
      </p:sp>
      <p:sp>
        <p:nvSpPr>
          <p:cNvPr id="418" name="Google Shape;418;p33"/>
          <p:cNvSpPr/>
          <p:nvPr/>
        </p:nvSpPr>
        <p:spPr>
          <a:xfrm>
            <a:off x="685800" y="1760536"/>
            <a:ext cx="6481763"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sign flag is a copy of the destination's highest bit:</a:t>
            </a:r>
            <a:endParaRPr b="0" i="0" sz="1400" u="none" cap="none" strike="noStrike">
              <a:solidFill>
                <a:srgbClr val="000000"/>
              </a:solidFill>
              <a:latin typeface="Arial"/>
              <a:ea typeface="Arial"/>
              <a:cs typeface="Arial"/>
              <a:sym typeface="Arial"/>
            </a:endParaRPr>
          </a:p>
        </p:txBody>
      </p:sp>
      <p:sp>
        <p:nvSpPr>
          <p:cNvPr id="419" name="Google Shape;419;p33"/>
          <p:cNvSpPr txBox="1"/>
          <p:nvPr/>
        </p:nvSpPr>
        <p:spPr>
          <a:xfrm>
            <a:off x="920773" y="2854710"/>
            <a:ext cx="6553200" cy="990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sub al,1            ;SF = 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add al,2            ;SF = 0</a:t>
            </a:r>
            <a:endParaRPr b="0" i="0" sz="1400" u="none" cap="none" strike="noStrike">
              <a:solidFill>
                <a:srgbClr val="000000"/>
              </a:solidFill>
              <a:latin typeface="Arial"/>
              <a:ea typeface="Arial"/>
              <a:cs typeface="Arial"/>
              <a:sym typeface="Arial"/>
            </a:endParaRPr>
          </a:p>
        </p:txBody>
      </p:sp>
      <p:graphicFrame>
        <p:nvGraphicFramePr>
          <p:cNvPr id="420" name="Google Shape;420;p33"/>
          <p:cNvGraphicFramePr/>
          <p:nvPr/>
        </p:nvGraphicFramePr>
        <p:xfrm>
          <a:off x="5943600" y="3048000"/>
          <a:ext cx="3000000" cy="3000000"/>
        </p:xfrm>
        <a:graphic>
          <a:graphicData uri="http://schemas.openxmlformats.org/drawingml/2006/table">
            <a:tbl>
              <a:tblPr>
                <a:noFill/>
                <a:tableStyleId>{F991CBA5-B5D9-4893-9EAC-16121EE79B43}</a:tableStyleId>
              </a:tblPr>
              <a:tblGrid>
                <a:gridCol w="223425"/>
                <a:gridCol w="223425"/>
                <a:gridCol w="223425"/>
                <a:gridCol w="223425"/>
                <a:gridCol w="223425"/>
                <a:gridCol w="223425"/>
                <a:gridCol w="223425"/>
              </a:tblGrid>
              <a:tr h="23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21" name="Google Shape;421;p33"/>
          <p:cNvGraphicFramePr/>
          <p:nvPr/>
        </p:nvGraphicFramePr>
        <p:xfrm>
          <a:off x="5943600" y="3502328"/>
          <a:ext cx="3000000" cy="3000000"/>
        </p:xfrm>
        <a:graphic>
          <a:graphicData uri="http://schemas.openxmlformats.org/drawingml/2006/table">
            <a:tbl>
              <a:tblPr>
                <a:noFill/>
                <a:tableStyleId>{F991CBA5-B5D9-4893-9EAC-16121EE79B43}</a:tableStyleId>
              </a:tblPr>
              <a:tblGrid>
                <a:gridCol w="223425"/>
                <a:gridCol w="223425"/>
                <a:gridCol w="223425"/>
                <a:gridCol w="223425"/>
                <a:gridCol w="223425"/>
                <a:gridCol w="223425"/>
                <a:gridCol w="223425"/>
              </a:tblGrid>
              <a:tr h="23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22" name="Google Shape;422;p33"/>
          <p:cNvSpPr txBox="1"/>
          <p:nvPr/>
        </p:nvSpPr>
        <p:spPr>
          <a:xfrm>
            <a:off x="4862458" y="3046511"/>
            <a:ext cx="457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AL</a:t>
            </a:r>
            <a:endParaRPr b="1" i="0" sz="1400" u="none" cap="none" strike="noStrike">
              <a:solidFill>
                <a:schemeClr val="lt1"/>
              </a:solidFill>
              <a:latin typeface="Arial"/>
              <a:ea typeface="Arial"/>
              <a:cs typeface="Arial"/>
              <a:sym typeface="Arial"/>
            </a:endParaRPr>
          </a:p>
        </p:txBody>
      </p:sp>
      <p:sp>
        <p:nvSpPr>
          <p:cNvPr id="423" name="Google Shape;423;p33"/>
          <p:cNvSpPr txBox="1"/>
          <p:nvPr/>
        </p:nvSpPr>
        <p:spPr>
          <a:xfrm>
            <a:off x="4876800" y="3493654"/>
            <a:ext cx="457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AL</a:t>
            </a:r>
            <a:endParaRPr b="1" i="0" sz="1400" u="none" cap="none" strike="noStrike">
              <a:solidFill>
                <a:schemeClr val="lt1"/>
              </a:solidFill>
              <a:latin typeface="Arial"/>
              <a:ea typeface="Arial"/>
              <a:cs typeface="Arial"/>
              <a:sym typeface="Arial"/>
            </a:endParaRPr>
          </a:p>
        </p:txBody>
      </p:sp>
      <p:graphicFrame>
        <p:nvGraphicFramePr>
          <p:cNvPr id="424" name="Google Shape;424;p33"/>
          <p:cNvGraphicFramePr/>
          <p:nvPr/>
        </p:nvGraphicFramePr>
        <p:xfrm>
          <a:off x="5491573" y="3048000"/>
          <a:ext cx="3000000" cy="3000000"/>
        </p:xfrm>
        <a:graphic>
          <a:graphicData uri="http://schemas.openxmlformats.org/drawingml/2006/table">
            <a:tbl>
              <a:tblPr>
                <a:noFill/>
                <a:tableStyleId>{F991CBA5-B5D9-4893-9EAC-16121EE79B43}</a:tableStyleId>
              </a:tblPr>
              <a:tblGrid>
                <a:gridCol w="223425"/>
              </a:tblGrid>
              <a:tr h="23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25" name="Google Shape;425;p33"/>
          <p:cNvGraphicFramePr/>
          <p:nvPr/>
        </p:nvGraphicFramePr>
        <p:xfrm>
          <a:off x="5486400" y="3505200"/>
          <a:ext cx="3000000" cy="3000000"/>
        </p:xfrm>
        <a:graphic>
          <a:graphicData uri="http://schemas.openxmlformats.org/drawingml/2006/table">
            <a:tbl>
              <a:tblPr>
                <a:noFill/>
                <a:tableStyleId>{F991CBA5-B5D9-4893-9EAC-16121EE79B43}</a:tableStyleId>
              </a:tblPr>
              <a:tblGrid>
                <a:gridCol w="223425"/>
              </a:tblGrid>
              <a:tr h="23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26" name="Google Shape;426;p33"/>
          <p:cNvSpPr/>
          <p:nvPr/>
        </p:nvSpPr>
        <p:spPr>
          <a:xfrm>
            <a:off x="5319658" y="2854710"/>
            <a:ext cx="547742" cy="1222445"/>
          </a:xfrm>
          <a:prstGeom prst="rect">
            <a:avLst/>
          </a:prstGeom>
          <a:noFill/>
          <a:ln cap="flat" cmpd="sng" w="9525">
            <a:solidFill>
              <a:schemeClr val="lt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427" name="Google Shape;427;p33"/>
          <p:cNvSpPr txBox="1"/>
          <p:nvPr/>
        </p:nvSpPr>
        <p:spPr>
          <a:xfrm>
            <a:off x="3764729" y="4433928"/>
            <a:ext cx="3657600"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First bit is equal to Sign Flag</a:t>
            </a:r>
            <a:endParaRPr b="0" i="0" sz="2100" u="none" cap="none" strike="noStrike">
              <a:solidFill>
                <a:schemeClr val="lt1"/>
              </a:solidFill>
              <a:latin typeface="Arial"/>
              <a:ea typeface="Arial"/>
              <a:cs typeface="Arial"/>
              <a:sym typeface="Arial"/>
            </a:endParaRPr>
          </a:p>
        </p:txBody>
      </p:sp>
      <p:cxnSp>
        <p:nvCxnSpPr>
          <p:cNvPr id="428" name="Google Shape;428;p33"/>
          <p:cNvCxnSpPr>
            <a:stCxn id="427" idx="0"/>
            <a:endCxn id="426" idx="2"/>
          </p:cNvCxnSpPr>
          <p:nvPr/>
        </p:nvCxnSpPr>
        <p:spPr>
          <a:xfrm rot="10800000">
            <a:off x="5593529" y="4077228"/>
            <a:ext cx="0" cy="356700"/>
          </a:xfrm>
          <a:prstGeom prst="straightConnector1">
            <a:avLst/>
          </a:prstGeom>
          <a:solidFill>
            <a:schemeClr val="accent1"/>
          </a:solidFill>
          <a:ln>
            <a:noFill/>
          </a:ln>
        </p:spPr>
      </p:cxnSp>
      <p:sp>
        <p:nvSpPr>
          <p:cNvPr id="429" name="Google Shape;429;p33"/>
          <p:cNvSpPr/>
          <p:nvPr/>
        </p:nvSpPr>
        <p:spPr>
          <a:xfrm>
            <a:off x="5473713" y="4158865"/>
            <a:ext cx="223427" cy="356773"/>
          </a:xfrm>
          <a:prstGeom prst="downArrow">
            <a:avLst>
              <a:gd fmla="val 50000" name="adj1"/>
              <a:gd fmla="val 50000" name="adj2"/>
            </a:avLst>
          </a:prstGeom>
          <a:solidFill>
            <a:schemeClr val="accent1"/>
          </a:solid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4"/>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435" name="Google Shape;435;p3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36" name="Google Shape;436;p34"/>
          <p:cNvSpPr txBox="1"/>
          <p:nvPr>
            <p:ph type="title"/>
          </p:nvPr>
        </p:nvSpPr>
        <p:spPr>
          <a:xfrm>
            <a:off x="685800" y="228600"/>
            <a:ext cx="77724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Signed and Unsigned Integers</a:t>
            </a:r>
            <a:br>
              <a:rPr lang="en-US"/>
            </a:br>
            <a:r>
              <a:rPr lang="en-US"/>
              <a:t>A Hardware Viewpoint</a:t>
            </a:r>
            <a:endParaRPr/>
          </a:p>
        </p:txBody>
      </p:sp>
      <p:sp>
        <p:nvSpPr>
          <p:cNvPr id="437" name="Google Shape;437;p34"/>
          <p:cNvSpPr txBox="1"/>
          <p:nvPr>
            <p:ph idx="4294967295"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190500" lvl="0" marL="342900" rtl="0" algn="l">
              <a:lnSpc>
                <a:spcPct val="100000"/>
              </a:lnSpc>
              <a:spcBef>
                <a:spcPts val="0"/>
              </a:spcBef>
              <a:spcAft>
                <a:spcPts val="0"/>
              </a:spcAft>
              <a:buSzPts val="2400"/>
              <a:buFont typeface="Arial"/>
              <a:buNone/>
            </a:pPr>
            <a:r>
              <a:t/>
            </a:r>
            <a:endParaRPr/>
          </a:p>
          <a:p>
            <a:pPr indent="-342900" lvl="0" marL="342900" rtl="0" algn="l">
              <a:lnSpc>
                <a:spcPct val="100000"/>
              </a:lnSpc>
              <a:spcBef>
                <a:spcPts val="480"/>
              </a:spcBef>
              <a:spcAft>
                <a:spcPts val="0"/>
              </a:spcAft>
              <a:buSzPts val="2400"/>
              <a:buFont typeface="Arial"/>
              <a:buChar char="•"/>
            </a:pPr>
            <a:r>
              <a:rPr lang="en-US"/>
              <a:t>All CPU instructions operate exactly the same on signed and unsigned integers</a:t>
            </a:r>
            <a:endParaRPr/>
          </a:p>
          <a:p>
            <a:pPr indent="-190500" lvl="0" marL="342900" rtl="0" algn="l">
              <a:lnSpc>
                <a:spcPct val="100000"/>
              </a:lnSpc>
              <a:spcBef>
                <a:spcPts val="480"/>
              </a:spcBef>
              <a:spcAft>
                <a:spcPts val="0"/>
              </a:spcAft>
              <a:buSzPts val="2400"/>
              <a:buFont typeface="Arial"/>
              <a:buNone/>
            </a:pPr>
            <a:r>
              <a:t/>
            </a:r>
            <a:endParaRPr/>
          </a:p>
          <a:p>
            <a:pPr indent="-342900" lvl="0" marL="342900" rtl="0" algn="l">
              <a:lnSpc>
                <a:spcPct val="100000"/>
              </a:lnSpc>
              <a:spcBef>
                <a:spcPts val="480"/>
              </a:spcBef>
              <a:spcAft>
                <a:spcPts val="0"/>
              </a:spcAft>
              <a:buSzPts val="2400"/>
              <a:buFont typeface="Arial"/>
              <a:buChar char="•"/>
            </a:pPr>
            <a:r>
              <a:rPr lang="en-US"/>
              <a:t>The CPU cannot distinguish between signed and unsigned integers</a:t>
            </a:r>
            <a:endParaRPr/>
          </a:p>
          <a:p>
            <a:pPr indent="-190500" lvl="0" marL="342900" rtl="0" algn="l">
              <a:lnSpc>
                <a:spcPct val="100000"/>
              </a:lnSpc>
              <a:spcBef>
                <a:spcPts val="480"/>
              </a:spcBef>
              <a:spcAft>
                <a:spcPts val="0"/>
              </a:spcAft>
              <a:buSzPts val="2400"/>
              <a:buFont typeface="Arial"/>
              <a:buNone/>
            </a:pPr>
            <a:r>
              <a:t/>
            </a:r>
            <a:endParaRPr/>
          </a:p>
          <a:p>
            <a:pPr indent="-342900" lvl="0" marL="342900" rtl="0" algn="l">
              <a:lnSpc>
                <a:spcPct val="100000"/>
              </a:lnSpc>
              <a:spcBef>
                <a:spcPts val="480"/>
              </a:spcBef>
              <a:spcAft>
                <a:spcPts val="0"/>
              </a:spcAft>
              <a:buSzPts val="2400"/>
              <a:buFont typeface="Arial"/>
              <a:buChar char="•"/>
            </a:pPr>
            <a:r>
              <a:rPr lang="en-US"/>
              <a:t>YOU, the programmer, are solely responsible for using the correct data type with each instruction</a:t>
            </a:r>
            <a:endParaRPr/>
          </a:p>
        </p:txBody>
      </p:sp>
      <p:sp>
        <p:nvSpPr>
          <p:cNvPr id="438" name="Google Shape;438;p34"/>
          <p:cNvSpPr txBox="1"/>
          <p:nvPr/>
        </p:nvSpPr>
        <p:spPr>
          <a:xfrm>
            <a:off x="685800" y="6019800"/>
            <a:ext cx="3702050" cy="455613"/>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Added Slide.  Gerald Cahill, Antelope Valley College</a:t>
            </a:r>
            <a:endParaRPr b="0" i="0" sz="2100" u="none" cap="none" strike="noStrike">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5"/>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444" name="Google Shape;444;p3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45" name="Google Shape;445;p35"/>
          <p:cNvSpPr txBox="1"/>
          <p:nvPr>
            <p:ph type="title"/>
          </p:nvPr>
        </p:nvSpPr>
        <p:spPr>
          <a:xfrm>
            <a:off x="685800" y="152400"/>
            <a:ext cx="7772400" cy="1066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Overflow and Carry Flags</a:t>
            </a:r>
            <a:br>
              <a:rPr lang="en-US"/>
            </a:br>
            <a:r>
              <a:rPr lang="en-US"/>
              <a:t>A Hardware Viewpoint</a:t>
            </a:r>
            <a:endParaRPr/>
          </a:p>
        </p:txBody>
      </p:sp>
      <p:sp>
        <p:nvSpPr>
          <p:cNvPr id="446" name="Google Shape;446;p35"/>
          <p:cNvSpPr txBox="1"/>
          <p:nvPr>
            <p:ph idx="4294967295" type="body"/>
          </p:nvPr>
        </p:nvSpPr>
        <p:spPr>
          <a:xfrm>
            <a:off x="533400" y="1447800"/>
            <a:ext cx="8229600" cy="3200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How the </a:t>
            </a:r>
            <a:r>
              <a:rPr lang="en-US">
                <a:solidFill>
                  <a:schemeClr val="lt2"/>
                </a:solidFill>
              </a:rPr>
              <a:t>ADD</a:t>
            </a:r>
            <a:r>
              <a:rPr lang="en-US"/>
              <a:t> instruction affects OF and CF:</a:t>
            </a:r>
            <a:endParaRPr/>
          </a:p>
          <a:p>
            <a:pPr indent="-285750" lvl="1" marL="742950" rtl="0" algn="l">
              <a:lnSpc>
                <a:spcPct val="100000"/>
              </a:lnSpc>
              <a:spcBef>
                <a:spcPts val="440"/>
              </a:spcBef>
              <a:spcAft>
                <a:spcPts val="0"/>
              </a:spcAft>
              <a:buSzPts val="2200"/>
              <a:buFont typeface="Arial"/>
              <a:buChar char="•"/>
            </a:pPr>
            <a:r>
              <a:rPr lang="en-US"/>
              <a:t>CF  =  (carry out of the MSB)</a:t>
            </a:r>
            <a:endParaRPr/>
          </a:p>
          <a:p>
            <a:pPr indent="-285750" lvl="1" marL="742950" rtl="0" algn="l">
              <a:lnSpc>
                <a:spcPct val="100000"/>
              </a:lnSpc>
              <a:spcBef>
                <a:spcPts val="440"/>
              </a:spcBef>
              <a:spcAft>
                <a:spcPts val="0"/>
              </a:spcAft>
              <a:buSzPts val="2200"/>
              <a:buFont typeface="Arial"/>
              <a:buChar char="•"/>
            </a:pPr>
            <a:r>
              <a:rPr lang="en-US"/>
              <a:t>OF  = (carry out of the MSB) XOR (carry into the MSB)</a:t>
            </a:r>
            <a:endParaRPr/>
          </a:p>
          <a:p>
            <a:pPr indent="-342900" lvl="0" marL="342900" rtl="0" algn="l">
              <a:lnSpc>
                <a:spcPct val="100000"/>
              </a:lnSpc>
              <a:spcBef>
                <a:spcPts val="480"/>
              </a:spcBef>
              <a:spcAft>
                <a:spcPts val="0"/>
              </a:spcAft>
              <a:buSzPts val="2400"/>
              <a:buFont typeface="Arial"/>
              <a:buChar char="•"/>
            </a:pPr>
            <a:r>
              <a:rPr lang="en-US"/>
              <a:t>How the </a:t>
            </a:r>
            <a:r>
              <a:rPr lang="en-US">
                <a:solidFill>
                  <a:schemeClr val="lt2"/>
                </a:solidFill>
              </a:rPr>
              <a:t>SUB</a:t>
            </a:r>
            <a:r>
              <a:rPr lang="en-US"/>
              <a:t> instruction affects OF and CF:</a:t>
            </a:r>
            <a:endParaRPr/>
          </a:p>
          <a:p>
            <a:pPr indent="-285750" lvl="1" marL="742950" rtl="0" algn="l">
              <a:lnSpc>
                <a:spcPct val="100000"/>
              </a:lnSpc>
              <a:spcBef>
                <a:spcPts val="440"/>
              </a:spcBef>
              <a:spcAft>
                <a:spcPts val="0"/>
              </a:spcAft>
              <a:buSzPts val="2200"/>
              <a:buFont typeface="Arial"/>
              <a:buChar char="•"/>
            </a:pPr>
            <a:r>
              <a:rPr lang="en-US"/>
              <a:t>CF  = INVERT (carry out of the MSB)</a:t>
            </a:r>
            <a:endParaRPr/>
          </a:p>
          <a:p>
            <a:pPr indent="-285750" lvl="1" marL="742950" rtl="0" algn="l">
              <a:lnSpc>
                <a:spcPct val="100000"/>
              </a:lnSpc>
              <a:spcBef>
                <a:spcPts val="440"/>
              </a:spcBef>
              <a:spcAft>
                <a:spcPts val="0"/>
              </a:spcAft>
              <a:buSzPts val="2200"/>
              <a:buFont typeface="Arial"/>
              <a:buChar char="•"/>
            </a:pPr>
            <a:r>
              <a:rPr lang="en-US"/>
              <a:t>negate the source and add it to the destination</a:t>
            </a:r>
            <a:endParaRPr/>
          </a:p>
          <a:p>
            <a:pPr indent="-285750" lvl="1" marL="742950" rtl="0" algn="l">
              <a:lnSpc>
                <a:spcPct val="100000"/>
              </a:lnSpc>
              <a:spcBef>
                <a:spcPts val="440"/>
              </a:spcBef>
              <a:spcAft>
                <a:spcPts val="0"/>
              </a:spcAft>
              <a:buSzPts val="2200"/>
              <a:buFont typeface="Arial"/>
              <a:buChar char="•"/>
            </a:pPr>
            <a:r>
              <a:rPr lang="en-US"/>
              <a:t>OF  = (carry out of the MSB) XOR (carry into the MSB)</a:t>
            </a:r>
            <a:endParaRPr/>
          </a:p>
        </p:txBody>
      </p:sp>
      <p:sp>
        <p:nvSpPr>
          <p:cNvPr id="447" name="Google Shape;447;p35"/>
          <p:cNvSpPr txBox="1"/>
          <p:nvPr/>
        </p:nvSpPr>
        <p:spPr>
          <a:xfrm>
            <a:off x="4495800" y="4953000"/>
            <a:ext cx="4114800" cy="1114425"/>
          </a:xfrm>
          <a:prstGeom prst="rect">
            <a:avLst/>
          </a:prstGeom>
          <a:noFill/>
          <a:ln cap="flat" cmpd="sng" w="9525">
            <a:solidFill>
              <a:srgbClr val="B2B2B2"/>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MSB = Most Significant Bit (high-order bit)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XOR = eXclusive-OR operation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NEG = Negate (same as SUB  0,operand )</a:t>
            </a:r>
            <a:endParaRPr b="0" i="0" sz="1400" u="none" cap="none" strike="noStrike">
              <a:solidFill>
                <a:srgbClr val="000000"/>
              </a:solidFill>
              <a:latin typeface="Arial"/>
              <a:ea typeface="Arial"/>
              <a:cs typeface="Arial"/>
              <a:sym typeface="Arial"/>
            </a:endParaRPr>
          </a:p>
        </p:txBody>
      </p:sp>
      <p:graphicFrame>
        <p:nvGraphicFramePr>
          <p:cNvPr id="448" name="Google Shape;448;p35"/>
          <p:cNvGraphicFramePr/>
          <p:nvPr/>
        </p:nvGraphicFramePr>
        <p:xfrm>
          <a:off x="304800" y="4572000"/>
          <a:ext cx="3000000" cy="3000000"/>
        </p:xfrm>
        <a:graphic>
          <a:graphicData uri="http://schemas.openxmlformats.org/drawingml/2006/table">
            <a:tbl>
              <a:tblPr>
                <a:noFill/>
                <a:tableStyleId>{F991CBA5-B5D9-4893-9EAC-16121EE79B43}</a:tableStyleId>
              </a:tblPr>
              <a:tblGrid>
                <a:gridCol w="294450"/>
                <a:gridCol w="294450"/>
                <a:gridCol w="294450"/>
                <a:gridCol w="294450"/>
              </a:tblGrid>
              <a:tr h="1524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49" name="Google Shape;449;p35"/>
          <p:cNvGraphicFramePr/>
          <p:nvPr/>
        </p:nvGraphicFramePr>
        <p:xfrm>
          <a:off x="304800" y="5227637"/>
          <a:ext cx="3000000" cy="3000000"/>
        </p:xfrm>
        <a:graphic>
          <a:graphicData uri="http://schemas.openxmlformats.org/drawingml/2006/table">
            <a:tbl>
              <a:tblPr>
                <a:noFill/>
                <a:tableStyleId>{F991CBA5-B5D9-4893-9EAC-16121EE79B43}</a:tableStyleId>
              </a:tblPr>
              <a:tblGrid>
                <a:gridCol w="294450"/>
                <a:gridCol w="294450"/>
                <a:gridCol w="294450"/>
                <a:gridCol w="294450"/>
              </a:tblGrid>
              <a:tr h="1524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50" name="Google Shape;450;p35"/>
          <p:cNvGraphicFramePr/>
          <p:nvPr/>
        </p:nvGraphicFramePr>
        <p:xfrm>
          <a:off x="304800" y="5854970"/>
          <a:ext cx="3000000" cy="3000000"/>
        </p:xfrm>
        <a:graphic>
          <a:graphicData uri="http://schemas.openxmlformats.org/drawingml/2006/table">
            <a:tbl>
              <a:tblPr>
                <a:noFill/>
                <a:tableStyleId>{F991CBA5-B5D9-4893-9EAC-16121EE79B43}</a:tableStyleId>
              </a:tblPr>
              <a:tblGrid>
                <a:gridCol w="294450"/>
                <a:gridCol w="294450"/>
                <a:gridCol w="294450"/>
                <a:gridCol w="294450"/>
              </a:tblGrid>
              <a:tr h="1524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451" name="Google Shape;451;p35"/>
          <p:cNvCxnSpPr/>
          <p:nvPr/>
        </p:nvCxnSpPr>
        <p:spPr>
          <a:xfrm>
            <a:off x="2057400" y="4678362"/>
            <a:ext cx="0" cy="1403349"/>
          </a:xfrm>
          <a:prstGeom prst="straightConnector1">
            <a:avLst/>
          </a:prstGeom>
          <a:solidFill>
            <a:schemeClr val="accent1"/>
          </a:solidFill>
          <a:ln cap="flat" cmpd="sng" w="28575">
            <a:solidFill>
              <a:schemeClr val="lt1"/>
            </a:solidFill>
            <a:prstDash val="solid"/>
            <a:round/>
            <a:headEnd len="sm" w="sm" type="none"/>
            <a:tailEnd len="sm" w="sm" type="none"/>
          </a:ln>
        </p:spPr>
      </p:cxnSp>
      <p:cxnSp>
        <p:nvCxnSpPr>
          <p:cNvPr id="452" name="Google Shape;452;p35"/>
          <p:cNvCxnSpPr/>
          <p:nvPr/>
        </p:nvCxnSpPr>
        <p:spPr>
          <a:xfrm>
            <a:off x="1986776" y="4678362"/>
            <a:ext cx="152400" cy="0"/>
          </a:xfrm>
          <a:prstGeom prst="straightConnector1">
            <a:avLst/>
          </a:prstGeom>
          <a:solidFill>
            <a:schemeClr val="accent1"/>
          </a:solidFill>
          <a:ln cap="flat" cmpd="sng" w="28575">
            <a:solidFill>
              <a:schemeClr val="lt1"/>
            </a:solidFill>
            <a:prstDash val="solid"/>
            <a:round/>
            <a:headEnd len="sm" w="sm" type="none"/>
            <a:tailEnd len="sm" w="sm" type="none"/>
          </a:ln>
        </p:spPr>
      </p:cxnSp>
      <p:cxnSp>
        <p:nvCxnSpPr>
          <p:cNvPr id="453" name="Google Shape;453;p35"/>
          <p:cNvCxnSpPr/>
          <p:nvPr/>
        </p:nvCxnSpPr>
        <p:spPr>
          <a:xfrm>
            <a:off x="1986776" y="5380036"/>
            <a:ext cx="152400" cy="0"/>
          </a:xfrm>
          <a:prstGeom prst="straightConnector1">
            <a:avLst/>
          </a:prstGeom>
          <a:solidFill>
            <a:schemeClr val="accent1"/>
          </a:solidFill>
          <a:ln cap="flat" cmpd="sng" w="28575">
            <a:solidFill>
              <a:schemeClr val="lt1"/>
            </a:solidFill>
            <a:prstDash val="solid"/>
            <a:round/>
            <a:headEnd len="sm" w="sm" type="none"/>
            <a:tailEnd len="sm" w="sm" type="none"/>
          </a:ln>
        </p:spPr>
      </p:cxnSp>
      <p:cxnSp>
        <p:nvCxnSpPr>
          <p:cNvPr id="454" name="Google Shape;454;p35"/>
          <p:cNvCxnSpPr/>
          <p:nvPr/>
        </p:nvCxnSpPr>
        <p:spPr>
          <a:xfrm>
            <a:off x="1981200" y="6096000"/>
            <a:ext cx="152400" cy="0"/>
          </a:xfrm>
          <a:prstGeom prst="straightConnector1">
            <a:avLst/>
          </a:prstGeom>
          <a:solidFill>
            <a:schemeClr val="accent1"/>
          </a:solidFill>
          <a:ln cap="flat" cmpd="sng" w="28575">
            <a:solidFill>
              <a:schemeClr val="lt1"/>
            </a:solidFill>
            <a:prstDash val="solid"/>
            <a:round/>
            <a:headEnd len="sm" w="sm" type="none"/>
            <a:tailEnd len="sm" w="sm" type="none"/>
          </a:ln>
        </p:spPr>
      </p:cxnSp>
      <p:sp>
        <p:nvSpPr>
          <p:cNvPr id="455" name="Google Shape;455;p35"/>
          <p:cNvSpPr txBox="1"/>
          <p:nvPr/>
        </p:nvSpPr>
        <p:spPr>
          <a:xfrm>
            <a:off x="1655706" y="4580221"/>
            <a:ext cx="22860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7</a:t>
            </a:r>
            <a:endParaRPr b="0" i="0" sz="1000" u="none" cap="none" strike="noStrike">
              <a:solidFill>
                <a:schemeClr val="lt1"/>
              </a:solidFill>
              <a:latin typeface="Arial"/>
              <a:ea typeface="Arial"/>
              <a:cs typeface="Arial"/>
              <a:sym typeface="Arial"/>
            </a:endParaRPr>
          </a:p>
        </p:txBody>
      </p:sp>
      <p:sp>
        <p:nvSpPr>
          <p:cNvPr id="456" name="Google Shape;456;p35"/>
          <p:cNvSpPr txBox="1"/>
          <p:nvPr/>
        </p:nvSpPr>
        <p:spPr>
          <a:xfrm>
            <a:off x="1673612" y="5248116"/>
            <a:ext cx="22860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0</a:t>
            </a:r>
            <a:endParaRPr b="0" i="0" sz="1000" u="none" cap="none" strike="noStrike">
              <a:solidFill>
                <a:schemeClr val="lt1"/>
              </a:solidFill>
              <a:latin typeface="Arial"/>
              <a:ea typeface="Arial"/>
              <a:cs typeface="Arial"/>
              <a:sym typeface="Arial"/>
            </a:endParaRPr>
          </a:p>
        </p:txBody>
      </p:sp>
      <p:sp>
        <p:nvSpPr>
          <p:cNvPr id="457" name="Google Shape;457;p35"/>
          <p:cNvSpPr txBox="1"/>
          <p:nvPr/>
        </p:nvSpPr>
        <p:spPr>
          <a:xfrm>
            <a:off x="1622128" y="5971142"/>
            <a:ext cx="31991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-8</a:t>
            </a:r>
            <a:endParaRPr b="0" i="0" sz="1000" u="none" cap="none" strike="noStrike">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6"/>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463" name="Google Shape;463;p3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64" name="Google Shape;464;p3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Carry Flag (CF)</a:t>
            </a:r>
            <a:endParaRPr/>
          </a:p>
        </p:txBody>
      </p:sp>
      <p:sp>
        <p:nvSpPr>
          <p:cNvPr id="465" name="Google Shape;465;p36"/>
          <p:cNvSpPr txBox="1"/>
          <p:nvPr>
            <p:ph idx="1" type="body"/>
          </p:nvPr>
        </p:nvSpPr>
        <p:spPr>
          <a:xfrm>
            <a:off x="685800" y="11430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2000"/>
              <a:buFont typeface="Arial"/>
              <a:buNone/>
            </a:pPr>
            <a:r>
              <a:rPr lang="en-US" sz="2000"/>
              <a:t>The Carry flag is set when the result of an operation generates an </a:t>
            </a:r>
            <a:r>
              <a:rPr lang="en-US" sz="2000">
                <a:solidFill>
                  <a:schemeClr val="lt2"/>
                </a:solidFill>
              </a:rPr>
              <a:t>unsigned</a:t>
            </a:r>
            <a:r>
              <a:rPr lang="en-US" sz="2000"/>
              <a:t> value that is out of range (too big or too small for the destination operand).</a:t>
            </a:r>
            <a:endParaRPr/>
          </a:p>
        </p:txBody>
      </p:sp>
      <p:sp>
        <p:nvSpPr>
          <p:cNvPr id="466" name="Google Shape;466;p36"/>
          <p:cNvSpPr txBox="1"/>
          <p:nvPr/>
        </p:nvSpPr>
        <p:spPr>
          <a:xfrm>
            <a:off x="1066800" y="2514600"/>
            <a:ext cx="6858000" cy="254185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al,0FFh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add al,1      ; CF = 1, AL = 00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Try to go below zero:</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sub al,1      ; CF = 1, AL = FF</a:t>
            </a:r>
            <a:endParaRPr b="0" i="0" sz="1400" u="none" cap="none" strike="noStrike">
              <a:solidFill>
                <a:srgbClr val="000000"/>
              </a:solidFill>
              <a:latin typeface="Arial"/>
              <a:ea typeface="Arial"/>
              <a:cs typeface="Arial"/>
              <a:sym typeface="Arial"/>
            </a:endParaRPr>
          </a:p>
        </p:txBody>
      </p:sp>
      <p:graphicFrame>
        <p:nvGraphicFramePr>
          <p:cNvPr id="467" name="Google Shape;467;p36"/>
          <p:cNvGraphicFramePr/>
          <p:nvPr/>
        </p:nvGraphicFramePr>
        <p:xfrm>
          <a:off x="6713530" y="2590800"/>
          <a:ext cx="3000000" cy="3000000"/>
        </p:xfrm>
        <a:graphic>
          <a:graphicData uri="http://schemas.openxmlformats.org/drawingml/2006/table">
            <a:tbl>
              <a:tblPr>
                <a:noFill/>
                <a:tableStyleId>{F991CBA5-B5D9-4893-9EAC-16121EE79B43}</a:tableStyleId>
              </a:tblPr>
              <a:tblGrid>
                <a:gridCol w="223425"/>
                <a:gridCol w="223425"/>
                <a:gridCol w="223425"/>
                <a:gridCol w="223425"/>
                <a:gridCol w="223425"/>
                <a:gridCol w="223425"/>
                <a:gridCol w="223425"/>
                <a:gridCol w="223425"/>
              </a:tblGrid>
              <a:tr h="23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68" name="Google Shape;468;p36"/>
          <p:cNvGraphicFramePr/>
          <p:nvPr/>
        </p:nvGraphicFramePr>
        <p:xfrm>
          <a:off x="6713530" y="3173150"/>
          <a:ext cx="3000000" cy="3000000"/>
        </p:xfrm>
        <a:graphic>
          <a:graphicData uri="http://schemas.openxmlformats.org/drawingml/2006/table">
            <a:tbl>
              <a:tblPr>
                <a:noFill/>
                <a:tableStyleId>{F991CBA5-B5D9-4893-9EAC-16121EE79B43}</a:tableStyleId>
              </a:tblPr>
              <a:tblGrid>
                <a:gridCol w="223425"/>
                <a:gridCol w="223425"/>
                <a:gridCol w="223425"/>
                <a:gridCol w="223425"/>
                <a:gridCol w="223425"/>
                <a:gridCol w="223425"/>
                <a:gridCol w="223425"/>
                <a:gridCol w="223425"/>
              </a:tblGrid>
              <a:tr h="23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69" name="Google Shape;469;p36"/>
          <p:cNvSpPr txBox="1"/>
          <p:nvPr/>
        </p:nvSpPr>
        <p:spPr>
          <a:xfrm>
            <a:off x="6299076" y="2598756"/>
            <a:ext cx="457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AL</a:t>
            </a:r>
            <a:endParaRPr b="1" i="0" sz="1400" u="none" cap="none" strike="noStrike">
              <a:solidFill>
                <a:schemeClr val="lt1"/>
              </a:solidFill>
              <a:latin typeface="Arial"/>
              <a:ea typeface="Arial"/>
              <a:cs typeface="Arial"/>
              <a:sym typeface="Arial"/>
            </a:endParaRPr>
          </a:p>
        </p:txBody>
      </p:sp>
      <p:sp>
        <p:nvSpPr>
          <p:cNvPr id="470" name="Google Shape;470;p36"/>
          <p:cNvSpPr txBox="1"/>
          <p:nvPr/>
        </p:nvSpPr>
        <p:spPr>
          <a:xfrm>
            <a:off x="6303591" y="3162217"/>
            <a:ext cx="457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AL</a:t>
            </a:r>
            <a:endParaRPr b="1" i="0" sz="1400" u="none" cap="none" strike="noStrike">
              <a:solidFill>
                <a:schemeClr val="lt1"/>
              </a:solidFill>
              <a:latin typeface="Arial"/>
              <a:ea typeface="Arial"/>
              <a:cs typeface="Arial"/>
              <a:sym typeface="Arial"/>
            </a:endParaRPr>
          </a:p>
        </p:txBody>
      </p:sp>
      <p:graphicFrame>
        <p:nvGraphicFramePr>
          <p:cNvPr id="471" name="Google Shape;471;p36"/>
          <p:cNvGraphicFramePr/>
          <p:nvPr/>
        </p:nvGraphicFramePr>
        <p:xfrm>
          <a:off x="6685652" y="2862966"/>
          <a:ext cx="3000000" cy="3000000"/>
        </p:xfrm>
        <a:graphic>
          <a:graphicData uri="http://schemas.openxmlformats.org/drawingml/2006/table">
            <a:tbl>
              <a:tblPr>
                <a:noFill/>
                <a:tableStyleId>{F991CBA5-B5D9-4893-9EAC-16121EE79B43}</a:tableStyleId>
              </a:tblPr>
              <a:tblGrid>
                <a:gridCol w="223425"/>
                <a:gridCol w="223425"/>
                <a:gridCol w="223425"/>
                <a:gridCol w="223425"/>
                <a:gridCol w="223425"/>
                <a:gridCol w="223425"/>
                <a:gridCol w="223425"/>
                <a:gridCol w="223425"/>
              </a:tblGrid>
              <a:tr h="2766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FFAE0C"/>
                          </a:solidFill>
                        </a:rPr>
                        <a:t>+</a:t>
                      </a:r>
                      <a:endParaRPr sz="1400" u="none" cap="none" strike="noStrike">
                        <a:solidFill>
                          <a:srgbClr val="FFAE0C"/>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FFAE0C"/>
                          </a:solidFill>
                        </a:rPr>
                        <a:t>1</a:t>
                      </a:r>
                      <a:endParaRPr sz="1400" u="none" cap="none" strike="noStrike">
                        <a:solidFill>
                          <a:srgbClr val="FFAE0C"/>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72" name="Google Shape;472;p36"/>
          <p:cNvSpPr txBox="1"/>
          <p:nvPr/>
        </p:nvSpPr>
        <p:spPr>
          <a:xfrm>
            <a:off x="6332530" y="4046556"/>
            <a:ext cx="457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AL</a:t>
            </a:r>
            <a:endParaRPr b="1" i="0" sz="1400" u="none" cap="none" strike="noStrike">
              <a:solidFill>
                <a:schemeClr val="lt1"/>
              </a:solidFill>
              <a:latin typeface="Arial"/>
              <a:ea typeface="Arial"/>
              <a:cs typeface="Arial"/>
              <a:sym typeface="Arial"/>
            </a:endParaRPr>
          </a:p>
        </p:txBody>
      </p:sp>
      <p:sp>
        <p:nvSpPr>
          <p:cNvPr id="473" name="Google Shape;473;p36"/>
          <p:cNvSpPr txBox="1"/>
          <p:nvPr/>
        </p:nvSpPr>
        <p:spPr>
          <a:xfrm>
            <a:off x="6337045" y="4610017"/>
            <a:ext cx="457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AL</a:t>
            </a:r>
            <a:endParaRPr b="1" i="0" sz="1400" u="none" cap="none" strike="noStrike">
              <a:solidFill>
                <a:schemeClr val="lt1"/>
              </a:solidFill>
              <a:latin typeface="Arial"/>
              <a:ea typeface="Arial"/>
              <a:cs typeface="Arial"/>
              <a:sym typeface="Arial"/>
            </a:endParaRPr>
          </a:p>
        </p:txBody>
      </p:sp>
      <p:graphicFrame>
        <p:nvGraphicFramePr>
          <p:cNvPr id="474" name="Google Shape;474;p36"/>
          <p:cNvGraphicFramePr/>
          <p:nvPr/>
        </p:nvGraphicFramePr>
        <p:xfrm>
          <a:off x="6719106" y="4310766"/>
          <a:ext cx="3000000" cy="3000000"/>
        </p:xfrm>
        <a:graphic>
          <a:graphicData uri="http://schemas.openxmlformats.org/drawingml/2006/table">
            <a:tbl>
              <a:tblPr>
                <a:noFill/>
                <a:tableStyleId>{F991CBA5-B5D9-4893-9EAC-16121EE79B43}</a:tableStyleId>
              </a:tblPr>
              <a:tblGrid>
                <a:gridCol w="223425"/>
                <a:gridCol w="223425"/>
                <a:gridCol w="223425"/>
                <a:gridCol w="223425"/>
                <a:gridCol w="223425"/>
                <a:gridCol w="223425"/>
                <a:gridCol w="223425"/>
                <a:gridCol w="223425"/>
              </a:tblGrid>
              <a:tr h="2766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FFAE0C"/>
                          </a:solidFill>
                        </a:rPr>
                        <a:t>-</a:t>
                      </a:r>
                      <a:endParaRPr sz="1400" u="none" cap="none" strike="noStrike">
                        <a:solidFill>
                          <a:srgbClr val="FFAE0C"/>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FFAE0C"/>
                          </a:solidFill>
                        </a:rPr>
                        <a:t>1</a:t>
                      </a:r>
                      <a:endParaRPr sz="1400" u="none" cap="none" strike="noStrike">
                        <a:solidFill>
                          <a:srgbClr val="FFAE0C"/>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75" name="Google Shape;475;p36"/>
          <p:cNvGraphicFramePr/>
          <p:nvPr/>
        </p:nvGraphicFramePr>
        <p:xfrm>
          <a:off x="6746984" y="4039806"/>
          <a:ext cx="3000000" cy="3000000"/>
        </p:xfrm>
        <a:graphic>
          <a:graphicData uri="http://schemas.openxmlformats.org/drawingml/2006/table">
            <a:tbl>
              <a:tblPr>
                <a:noFill/>
                <a:tableStyleId>{F991CBA5-B5D9-4893-9EAC-16121EE79B43}</a:tableStyleId>
              </a:tblPr>
              <a:tblGrid>
                <a:gridCol w="223425"/>
                <a:gridCol w="223425"/>
                <a:gridCol w="223425"/>
                <a:gridCol w="223425"/>
                <a:gridCol w="223425"/>
                <a:gridCol w="223425"/>
                <a:gridCol w="223425"/>
                <a:gridCol w="223425"/>
              </a:tblGrid>
              <a:tr h="23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76" name="Google Shape;476;p36"/>
          <p:cNvGraphicFramePr/>
          <p:nvPr/>
        </p:nvGraphicFramePr>
        <p:xfrm>
          <a:off x="6745125" y="4606503"/>
          <a:ext cx="3000000" cy="3000000"/>
        </p:xfrm>
        <a:graphic>
          <a:graphicData uri="http://schemas.openxmlformats.org/drawingml/2006/table">
            <a:tbl>
              <a:tblPr>
                <a:noFill/>
                <a:tableStyleId>{F991CBA5-B5D9-4893-9EAC-16121EE79B43}</a:tableStyleId>
              </a:tblPr>
              <a:tblGrid>
                <a:gridCol w="223425"/>
                <a:gridCol w="223425"/>
                <a:gridCol w="223425"/>
                <a:gridCol w="223425"/>
                <a:gridCol w="223425"/>
                <a:gridCol w="223425"/>
                <a:gridCol w="223425"/>
                <a:gridCol w="223425"/>
              </a:tblGrid>
              <a:tr h="23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77" name="Google Shape;477;p36"/>
          <p:cNvGraphicFramePr/>
          <p:nvPr/>
        </p:nvGraphicFramePr>
        <p:xfrm>
          <a:off x="6101173" y="4648200"/>
          <a:ext cx="3000000" cy="3000000"/>
        </p:xfrm>
        <a:graphic>
          <a:graphicData uri="http://schemas.openxmlformats.org/drawingml/2006/table">
            <a:tbl>
              <a:tblPr>
                <a:noFill/>
                <a:tableStyleId>{F991CBA5-B5D9-4893-9EAC-16121EE79B43}</a:tableStyleId>
              </a:tblPr>
              <a:tblGrid>
                <a:gridCol w="223425"/>
              </a:tblGrid>
              <a:tr h="23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78" name="Google Shape;478;p36"/>
          <p:cNvGraphicFramePr/>
          <p:nvPr/>
        </p:nvGraphicFramePr>
        <p:xfrm>
          <a:off x="6101173" y="4038600"/>
          <a:ext cx="3000000" cy="3000000"/>
        </p:xfrm>
        <a:graphic>
          <a:graphicData uri="http://schemas.openxmlformats.org/drawingml/2006/table">
            <a:tbl>
              <a:tblPr>
                <a:noFill/>
                <a:tableStyleId>{F991CBA5-B5D9-4893-9EAC-16121EE79B43}</a:tableStyleId>
              </a:tblPr>
              <a:tblGrid>
                <a:gridCol w="223425"/>
              </a:tblGrid>
              <a:tr h="23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79" name="Google Shape;479;p36"/>
          <p:cNvGraphicFramePr/>
          <p:nvPr/>
        </p:nvGraphicFramePr>
        <p:xfrm>
          <a:off x="6096000" y="3200400"/>
          <a:ext cx="3000000" cy="3000000"/>
        </p:xfrm>
        <a:graphic>
          <a:graphicData uri="http://schemas.openxmlformats.org/drawingml/2006/table">
            <a:tbl>
              <a:tblPr>
                <a:noFill/>
                <a:tableStyleId>{F991CBA5-B5D9-4893-9EAC-16121EE79B43}</a:tableStyleId>
              </a:tblPr>
              <a:tblGrid>
                <a:gridCol w="223425"/>
              </a:tblGrid>
              <a:tr h="23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80" name="Google Shape;480;p36"/>
          <p:cNvGraphicFramePr/>
          <p:nvPr/>
        </p:nvGraphicFramePr>
        <p:xfrm>
          <a:off x="6096000" y="2590800"/>
          <a:ext cx="3000000" cy="3000000"/>
        </p:xfrm>
        <a:graphic>
          <a:graphicData uri="http://schemas.openxmlformats.org/drawingml/2006/table">
            <a:tbl>
              <a:tblPr>
                <a:noFill/>
                <a:tableStyleId>{F991CBA5-B5D9-4893-9EAC-16121EE79B43}</a:tableStyleId>
              </a:tblPr>
              <a:tblGrid>
                <a:gridCol w="223425"/>
              </a:tblGrid>
              <a:tr h="23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81" name="Google Shape;481;p36"/>
          <p:cNvSpPr txBox="1"/>
          <p:nvPr/>
        </p:nvSpPr>
        <p:spPr>
          <a:xfrm>
            <a:off x="5636639" y="2595242"/>
            <a:ext cx="457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CF</a:t>
            </a:r>
            <a:endParaRPr b="1" i="0" sz="1400" u="none" cap="none" strike="noStrike">
              <a:solidFill>
                <a:schemeClr val="lt1"/>
              </a:solidFill>
              <a:latin typeface="Arial"/>
              <a:ea typeface="Arial"/>
              <a:cs typeface="Arial"/>
              <a:sym typeface="Arial"/>
            </a:endParaRPr>
          </a:p>
        </p:txBody>
      </p:sp>
      <p:sp>
        <p:nvSpPr>
          <p:cNvPr id="482" name="Google Shape;482;p36"/>
          <p:cNvSpPr txBox="1"/>
          <p:nvPr/>
        </p:nvSpPr>
        <p:spPr>
          <a:xfrm>
            <a:off x="5641154" y="3158703"/>
            <a:ext cx="457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CF</a:t>
            </a:r>
            <a:endParaRPr b="1" i="0" sz="1400" u="none" cap="none" strike="noStrike">
              <a:solidFill>
                <a:schemeClr val="lt1"/>
              </a:solidFill>
              <a:latin typeface="Arial"/>
              <a:ea typeface="Arial"/>
              <a:cs typeface="Arial"/>
              <a:sym typeface="Arial"/>
            </a:endParaRPr>
          </a:p>
        </p:txBody>
      </p:sp>
      <p:sp>
        <p:nvSpPr>
          <p:cNvPr id="483" name="Google Shape;483;p36"/>
          <p:cNvSpPr txBox="1"/>
          <p:nvPr/>
        </p:nvSpPr>
        <p:spPr>
          <a:xfrm>
            <a:off x="5670093" y="4043042"/>
            <a:ext cx="457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CF</a:t>
            </a:r>
            <a:endParaRPr b="1" i="0" sz="1400" u="none" cap="none" strike="noStrike">
              <a:solidFill>
                <a:schemeClr val="lt1"/>
              </a:solidFill>
              <a:latin typeface="Arial"/>
              <a:ea typeface="Arial"/>
              <a:cs typeface="Arial"/>
              <a:sym typeface="Arial"/>
            </a:endParaRPr>
          </a:p>
        </p:txBody>
      </p:sp>
      <p:sp>
        <p:nvSpPr>
          <p:cNvPr id="484" name="Google Shape;484;p36"/>
          <p:cNvSpPr txBox="1"/>
          <p:nvPr/>
        </p:nvSpPr>
        <p:spPr>
          <a:xfrm>
            <a:off x="5674608" y="4606503"/>
            <a:ext cx="457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CF</a:t>
            </a:r>
            <a:endParaRPr b="1"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
                                        <p:tgtEl>
                                          <p:spTgt spid="471"/>
                                        </p:tgtEl>
                                      </p:cBhvr>
                                    </p:animEffect>
                                    <p:set>
                                      <p:cBhvr>
                                        <p:cTn dur="1" fill="hold">
                                          <p:stCondLst>
                                            <p:cond delay="250"/>
                                          </p:stCondLst>
                                        </p:cTn>
                                        <p:tgtEl>
                                          <p:spTgt spid="4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5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
                                        <p:tgtEl>
                                          <p:spTgt spid="474"/>
                                        </p:tgtEl>
                                      </p:cBhvr>
                                    </p:animEffect>
                                    <p:set>
                                      <p:cBhvr>
                                        <p:cTn dur="1" fill="hold">
                                          <p:stCondLst>
                                            <p:cond delay="250"/>
                                          </p:stCondLst>
                                        </p:cTn>
                                        <p:tgtEl>
                                          <p:spTgt spid="4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7"/>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490" name="Google Shape;490;p3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91" name="Google Shape;491;p3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Your turn . . .</a:t>
            </a:r>
            <a:endParaRPr/>
          </a:p>
        </p:txBody>
      </p:sp>
      <p:sp>
        <p:nvSpPr>
          <p:cNvPr id="492" name="Google Shape;492;p37"/>
          <p:cNvSpPr txBox="1"/>
          <p:nvPr/>
        </p:nvSpPr>
        <p:spPr>
          <a:xfrm>
            <a:off x="1066800" y="2209800"/>
            <a:ext cx="6934200" cy="27432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ax,00FFh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add ax,1	; AX=       SF=  ZF=  CF=</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sub ax,1	; AX=       SF=  ZF=  CF=</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add al,1	; AL=       SF=  ZF=  CF=</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bh,6Ch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add bh,95h	; BH=       SF=  ZF=  CF=</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al,2</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sub al,3	; AL=       SF=  ZF=  CF=</a:t>
            </a:r>
            <a:endParaRPr b="0" i="0" sz="1400" u="none" cap="none" strike="noStrike">
              <a:solidFill>
                <a:srgbClr val="000000"/>
              </a:solidFill>
              <a:latin typeface="Arial"/>
              <a:ea typeface="Arial"/>
              <a:cs typeface="Arial"/>
              <a:sym typeface="Arial"/>
            </a:endParaRPr>
          </a:p>
        </p:txBody>
      </p:sp>
      <p:sp>
        <p:nvSpPr>
          <p:cNvPr id="493" name="Google Shape;493;p37"/>
          <p:cNvSpPr txBox="1"/>
          <p:nvPr/>
        </p:nvSpPr>
        <p:spPr>
          <a:xfrm>
            <a:off x="685800" y="1066800"/>
            <a:ext cx="76962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For each of the following marked entries, show the values of the destination operand and the Sign, Zero, and Carry flags:</a:t>
            </a:r>
            <a:endParaRPr b="0" i="0" sz="1400" u="none" cap="none" strike="noStrike">
              <a:solidFill>
                <a:srgbClr val="000000"/>
              </a:solidFill>
              <a:latin typeface="Arial"/>
              <a:ea typeface="Arial"/>
              <a:cs typeface="Arial"/>
              <a:sym typeface="Arial"/>
            </a:endParaRPr>
          </a:p>
        </p:txBody>
      </p:sp>
      <p:sp>
        <p:nvSpPr>
          <p:cNvPr id="494" name="Google Shape;494;p37"/>
          <p:cNvSpPr txBox="1"/>
          <p:nvPr/>
        </p:nvSpPr>
        <p:spPr>
          <a:xfrm>
            <a:off x="4648200" y="2209800"/>
            <a:ext cx="3657600" cy="27432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0100h     0    0    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00FFh     0    0    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00h       0    1    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01h       0    0    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FFh       1    0    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8"/>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500" name="Google Shape;500;p3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01" name="Google Shape;501;p3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Overflow Flag (OF)</a:t>
            </a:r>
            <a:endParaRPr/>
          </a:p>
        </p:txBody>
      </p:sp>
      <p:sp>
        <p:nvSpPr>
          <p:cNvPr id="502" name="Google Shape;502;p38"/>
          <p:cNvSpPr txBox="1"/>
          <p:nvPr>
            <p:ph idx="1" type="body"/>
          </p:nvPr>
        </p:nvSpPr>
        <p:spPr>
          <a:xfrm>
            <a:off x="685800" y="1219200"/>
            <a:ext cx="7772400" cy="76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Font typeface="Arial"/>
              <a:buNone/>
            </a:pPr>
            <a:r>
              <a:rPr lang="en-US" sz="2000"/>
              <a:t>The Overflow flag is set when the signed result of an operation is invalid or out of range.</a:t>
            </a:r>
            <a:endParaRPr/>
          </a:p>
        </p:txBody>
      </p:sp>
      <p:sp>
        <p:nvSpPr>
          <p:cNvPr id="503" name="Google Shape;503;p38"/>
          <p:cNvSpPr txBox="1"/>
          <p:nvPr/>
        </p:nvSpPr>
        <p:spPr>
          <a:xfrm>
            <a:off x="1219200" y="2133600"/>
            <a:ext cx="6553200" cy="20574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 Example 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al,+127</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add al,1	; OF = 1,   AL =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 Example 2</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al,7Fh	; OF = 1,   AL = 80h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add al,1</a:t>
            </a:r>
            <a:endParaRPr b="0" i="0" sz="1400" u="none" cap="none" strike="noStrike">
              <a:solidFill>
                <a:srgbClr val="000000"/>
              </a:solidFill>
              <a:latin typeface="Arial"/>
              <a:ea typeface="Arial"/>
              <a:cs typeface="Arial"/>
              <a:sym typeface="Arial"/>
            </a:endParaRPr>
          </a:p>
        </p:txBody>
      </p:sp>
      <p:sp>
        <p:nvSpPr>
          <p:cNvPr id="504" name="Google Shape;504;p38"/>
          <p:cNvSpPr txBox="1"/>
          <p:nvPr/>
        </p:nvSpPr>
        <p:spPr>
          <a:xfrm>
            <a:off x="762000" y="4419600"/>
            <a:ext cx="7848600" cy="123507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two examples are identical at the binary level because 7Fh equals +127. To determine the value of the destination operand, it is often easier to calculate in hexadecimal.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9"/>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510" name="Google Shape;510;p3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11" name="Google Shape;511;p3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A Rule of Thumb</a:t>
            </a:r>
            <a:endParaRPr/>
          </a:p>
        </p:txBody>
      </p:sp>
      <p:sp>
        <p:nvSpPr>
          <p:cNvPr id="512" name="Google Shape;512;p39"/>
          <p:cNvSpPr txBox="1"/>
          <p:nvPr>
            <p:ph idx="1" type="body"/>
          </p:nvPr>
        </p:nvSpPr>
        <p:spPr>
          <a:xfrm>
            <a:off x="685800" y="1143000"/>
            <a:ext cx="7772400" cy="2438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When adding two integers, remember that the Overflow flag is only set when . . .</a:t>
            </a:r>
            <a:endParaRPr/>
          </a:p>
          <a:p>
            <a:pPr indent="-285750" lvl="1" marL="742950" rtl="0" algn="l">
              <a:lnSpc>
                <a:spcPct val="100000"/>
              </a:lnSpc>
              <a:spcBef>
                <a:spcPts val="440"/>
              </a:spcBef>
              <a:spcAft>
                <a:spcPts val="0"/>
              </a:spcAft>
              <a:buSzPts val="2200"/>
              <a:buFont typeface="Arial"/>
              <a:buChar char="•"/>
            </a:pPr>
            <a:r>
              <a:rPr lang="en-US"/>
              <a:t>Two positive operands are added and their sum is negative</a:t>
            </a:r>
            <a:endParaRPr/>
          </a:p>
          <a:p>
            <a:pPr indent="-285750" lvl="1" marL="742950" rtl="0" algn="l">
              <a:lnSpc>
                <a:spcPct val="100000"/>
              </a:lnSpc>
              <a:spcBef>
                <a:spcPts val="440"/>
              </a:spcBef>
              <a:spcAft>
                <a:spcPts val="0"/>
              </a:spcAft>
              <a:buSzPts val="2200"/>
              <a:buFont typeface="Arial"/>
              <a:buChar char="•"/>
            </a:pPr>
            <a:r>
              <a:rPr lang="en-US"/>
              <a:t>Two negative operands are added and their sum is positive</a:t>
            </a:r>
            <a:endParaRPr/>
          </a:p>
        </p:txBody>
      </p:sp>
      <p:sp>
        <p:nvSpPr>
          <p:cNvPr id="513" name="Google Shape;513;p39"/>
          <p:cNvSpPr txBox="1"/>
          <p:nvPr/>
        </p:nvSpPr>
        <p:spPr>
          <a:xfrm>
            <a:off x="1066800" y="3733800"/>
            <a:ext cx="6934200" cy="1981200"/>
          </a:xfrm>
          <a:prstGeom prst="rect">
            <a:avLst/>
          </a:prstGeom>
          <a:noFill/>
          <a:ln cap="flat" cmpd="sng" w="9525">
            <a:solidFill>
              <a:srgbClr val="B2B2B2"/>
            </a:solidFill>
            <a:prstDash val="solid"/>
            <a:miter lim="800000"/>
            <a:headEnd len="sm" w="sm" type="none"/>
            <a:tailEnd len="sm" w="sm" type="none"/>
          </a:ln>
        </p:spPr>
        <p:txBody>
          <a:bodyPr anchorCtr="0" anchor="t" bIns="228600" lIns="91425" spcFirstLastPara="1" rIns="91425" wrap="square" tIns="137150">
            <a:noAutofit/>
          </a:bodyPr>
          <a:lstStyle/>
          <a:p>
            <a:pPr indent="0" lvl="0" marL="0" marR="0" rtl="0" algn="l">
              <a:lnSpc>
                <a:spcPct val="8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What will be the values of the Overflow flag?</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al,80h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add al,92h	; OF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al,-2</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add al,+127	; OF =</a:t>
            </a:r>
            <a:endParaRPr b="0" i="0" sz="1400" u="none" cap="none" strike="noStrike">
              <a:solidFill>
                <a:srgbClr val="000000"/>
              </a:solidFill>
              <a:latin typeface="Arial"/>
              <a:ea typeface="Arial"/>
              <a:cs typeface="Arial"/>
              <a:sym typeface="Arial"/>
            </a:endParaRPr>
          </a:p>
        </p:txBody>
      </p:sp>
      <p:sp>
        <p:nvSpPr>
          <p:cNvPr id="514" name="Google Shape;514;p39"/>
          <p:cNvSpPr txBox="1"/>
          <p:nvPr/>
        </p:nvSpPr>
        <p:spPr>
          <a:xfrm>
            <a:off x="5715000" y="4371975"/>
            <a:ext cx="838200" cy="12192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04" name="Google Shape;104;p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05" name="Google Shape;105;p4"/>
          <p:cNvSpPr txBox="1"/>
          <p:nvPr>
            <p:ph type="title"/>
          </p:nvPr>
        </p:nvSpPr>
        <p:spPr>
          <a:xfrm>
            <a:off x="533400" y="3352800"/>
            <a:ext cx="7772400" cy="533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latin typeface="Arial"/>
                <a:ea typeface="Arial"/>
                <a:cs typeface="Arial"/>
                <a:sym typeface="Arial"/>
              </a:rPr>
              <a:t>46 69 6E 61 6C</a:t>
            </a:r>
            <a:endParaRPr/>
          </a:p>
        </p:txBody>
      </p:sp>
      <p:graphicFrame>
        <p:nvGraphicFramePr>
          <p:cNvPr id="106" name="Google Shape;106;p4"/>
          <p:cNvGraphicFramePr/>
          <p:nvPr/>
        </p:nvGraphicFramePr>
        <p:xfrm>
          <a:off x="3810000" y="2438400"/>
          <a:ext cx="1295400" cy="688975"/>
        </p:xfrm>
        <a:graphic>
          <a:graphicData uri="http://schemas.openxmlformats.org/presentationml/2006/ole">
            <mc:AlternateContent>
              <mc:Choice Requires="v">
                <p:oleObj r:id="rId4" imgH="688975" imgW="1295400" progId="" spid="_x0000_s1">
                  <p:embed/>
                </p:oleObj>
              </mc:Choice>
              <mc:Fallback>
                <p:oleObj r:id="rId5" imgH="688975" imgW="1295400" progId="">
                  <p:embed/>
                  <p:pic>
                    <p:nvPicPr>
                      <p:cNvPr id="106" name="Google Shape;106;p4"/>
                      <p:cNvPicPr preferRelativeResize="0"/>
                      <p:nvPr/>
                    </p:nvPicPr>
                    <p:blipFill rotWithShape="1">
                      <a:blip r:embed="rId6">
                        <a:alphaModFix/>
                      </a:blip>
                      <a:srcRect b="0" l="0" r="0" t="0"/>
                      <a:stretch/>
                    </p:blipFill>
                    <p:spPr>
                      <a:xfrm>
                        <a:off x="3810000" y="2438400"/>
                        <a:ext cx="1295400" cy="688975"/>
                      </a:xfrm>
                      <a:prstGeom prst="rect">
                        <a:avLst/>
                      </a:prstGeom>
                      <a:noFill/>
                      <a:ln>
                        <a:noFill/>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Overflow Flag – Hardware View (1/2)</a:t>
            </a:r>
            <a:endParaRPr/>
          </a:p>
        </p:txBody>
      </p:sp>
      <p:sp>
        <p:nvSpPr>
          <p:cNvPr id="521" name="Google Shape;521;p40"/>
          <p:cNvSpPr txBox="1"/>
          <p:nvPr>
            <p:ph idx="1" type="body"/>
          </p:nvPr>
        </p:nvSpPr>
        <p:spPr>
          <a:xfrm>
            <a:off x="533400" y="1143000"/>
            <a:ext cx="8153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OF  =  (carry out of the MSB) XOR (carry into the MSB)</a:t>
            </a:r>
            <a:endParaRPr/>
          </a:p>
        </p:txBody>
      </p:sp>
      <p:sp>
        <p:nvSpPr>
          <p:cNvPr id="522" name="Google Shape;522;p40"/>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Irvine, Kip R. Assembly Language for Intel-Based Computers 5/e, 2007.</a:t>
            </a:r>
            <a:endParaRPr/>
          </a:p>
        </p:txBody>
      </p:sp>
      <p:sp>
        <p:nvSpPr>
          <p:cNvPr id="523" name="Google Shape;523;p4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rtl="0" algn="r">
              <a:lnSpc>
                <a:spcPct val="100000"/>
              </a:lnSpc>
              <a:spcBef>
                <a:spcPts val="0"/>
              </a:spcBef>
              <a:spcAft>
                <a:spcPts val="0"/>
              </a:spcAft>
              <a:buSzPts val="1600"/>
              <a:buNone/>
            </a:pPr>
            <a:fld id="{00000000-1234-1234-1234-123412341234}" type="slidenum">
              <a:rPr lang="en-US"/>
              <a:t>‹#›</a:t>
            </a:fld>
            <a:endParaRPr/>
          </a:p>
        </p:txBody>
      </p:sp>
      <p:grpSp>
        <p:nvGrpSpPr>
          <p:cNvPr id="524" name="Google Shape;524;p40"/>
          <p:cNvGrpSpPr/>
          <p:nvPr/>
        </p:nvGrpSpPr>
        <p:grpSpPr>
          <a:xfrm>
            <a:off x="1409700" y="1828800"/>
            <a:ext cx="6210300" cy="2529764"/>
            <a:chOff x="1104900" y="1661236"/>
            <a:chExt cx="6210300" cy="2529764"/>
          </a:xfrm>
        </p:grpSpPr>
        <p:grpSp>
          <p:nvGrpSpPr>
            <p:cNvPr id="525" name="Google Shape;525;p40"/>
            <p:cNvGrpSpPr/>
            <p:nvPr/>
          </p:nvGrpSpPr>
          <p:grpSpPr>
            <a:xfrm>
              <a:off x="4648200" y="1661236"/>
              <a:ext cx="1600200" cy="2496992"/>
              <a:chOff x="4648200" y="1661236"/>
              <a:chExt cx="1600200" cy="2496992"/>
            </a:xfrm>
          </p:grpSpPr>
          <p:sp>
            <p:nvSpPr>
              <p:cNvPr id="526" name="Google Shape;526;p40"/>
              <p:cNvSpPr/>
              <p:nvPr/>
            </p:nvSpPr>
            <p:spPr>
              <a:xfrm>
                <a:off x="4648200" y="2438400"/>
                <a:ext cx="1600200" cy="92333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1-bit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Full Adder</a:t>
                </a:r>
                <a:r>
                  <a:rPr b="0" i="0" lang="en-US" sz="2100" u="none" cap="none" strike="noStrike">
                    <a:solidFill>
                      <a:schemeClr val="lt1"/>
                    </a:solidFill>
                    <a:latin typeface="Arial"/>
                    <a:ea typeface="Arial"/>
                    <a:cs typeface="Arial"/>
                    <a:sym typeface="Arial"/>
                  </a:rPr>
                  <a:t>1</a:t>
                </a:r>
                <a:endParaRPr b="0" i="0" sz="2100" u="none" cap="none" strike="noStrike">
                  <a:solidFill>
                    <a:schemeClr val="lt1"/>
                  </a:solidFill>
                  <a:latin typeface="Arial"/>
                  <a:ea typeface="Arial"/>
                  <a:cs typeface="Arial"/>
                  <a:sym typeface="Arial"/>
                </a:endParaRPr>
              </a:p>
            </p:txBody>
          </p:sp>
          <p:cxnSp>
            <p:nvCxnSpPr>
              <p:cNvPr id="527" name="Google Shape;527;p40"/>
              <p:cNvCxnSpPr/>
              <p:nvPr/>
            </p:nvCxnSpPr>
            <p:spPr>
              <a:xfrm>
                <a:off x="5105400" y="2057400"/>
                <a:ext cx="0" cy="381000"/>
              </a:xfrm>
              <a:prstGeom prst="straightConnector1">
                <a:avLst/>
              </a:prstGeom>
              <a:noFill/>
              <a:ln cap="flat" cmpd="sng" w="38100">
                <a:solidFill>
                  <a:srgbClr val="D4D4D4"/>
                </a:solidFill>
                <a:prstDash val="solid"/>
                <a:round/>
                <a:headEnd len="sm" w="sm" type="none"/>
                <a:tailEnd len="med" w="med" type="stealth"/>
              </a:ln>
            </p:spPr>
          </p:cxnSp>
          <p:cxnSp>
            <p:nvCxnSpPr>
              <p:cNvPr id="528" name="Google Shape;528;p40"/>
              <p:cNvCxnSpPr/>
              <p:nvPr/>
            </p:nvCxnSpPr>
            <p:spPr>
              <a:xfrm>
                <a:off x="5791200" y="2055694"/>
                <a:ext cx="0" cy="381000"/>
              </a:xfrm>
              <a:prstGeom prst="straightConnector1">
                <a:avLst/>
              </a:prstGeom>
              <a:noFill/>
              <a:ln cap="flat" cmpd="sng" w="38100">
                <a:solidFill>
                  <a:srgbClr val="D4D4D4"/>
                </a:solidFill>
                <a:prstDash val="solid"/>
                <a:round/>
                <a:headEnd len="sm" w="sm" type="none"/>
                <a:tailEnd len="med" w="med" type="stealth"/>
              </a:ln>
            </p:spPr>
          </p:cxnSp>
          <p:cxnSp>
            <p:nvCxnSpPr>
              <p:cNvPr id="529" name="Google Shape;529;p40"/>
              <p:cNvCxnSpPr/>
              <p:nvPr/>
            </p:nvCxnSpPr>
            <p:spPr>
              <a:xfrm>
                <a:off x="5486400" y="3361730"/>
                <a:ext cx="0" cy="381000"/>
              </a:xfrm>
              <a:prstGeom prst="straightConnector1">
                <a:avLst/>
              </a:prstGeom>
              <a:noFill/>
              <a:ln cap="flat" cmpd="sng" w="38100">
                <a:solidFill>
                  <a:srgbClr val="D4D4D4"/>
                </a:solidFill>
                <a:prstDash val="solid"/>
                <a:round/>
                <a:headEnd len="sm" w="sm" type="none"/>
                <a:tailEnd len="med" w="med" type="stealth"/>
              </a:ln>
            </p:spPr>
          </p:cxnSp>
          <p:sp>
            <p:nvSpPr>
              <p:cNvPr id="530" name="Google Shape;530;p40"/>
              <p:cNvSpPr txBox="1"/>
              <p:nvPr/>
            </p:nvSpPr>
            <p:spPr>
              <a:xfrm>
                <a:off x="5600700" y="1661236"/>
                <a:ext cx="495300"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B</a:t>
                </a:r>
                <a:r>
                  <a:rPr b="0" baseline="-25000" i="0" lang="en-US" sz="2100" u="none" cap="none" strike="noStrike">
                    <a:solidFill>
                      <a:schemeClr val="lt1"/>
                    </a:solidFill>
                    <a:latin typeface="Arial"/>
                    <a:ea typeface="Arial"/>
                    <a:cs typeface="Arial"/>
                    <a:sym typeface="Arial"/>
                  </a:rPr>
                  <a:t>0</a:t>
                </a:r>
                <a:endParaRPr b="0" baseline="-25000" i="0" sz="2100" u="none" cap="none" strike="noStrike">
                  <a:solidFill>
                    <a:schemeClr val="lt1"/>
                  </a:solidFill>
                  <a:latin typeface="Arial"/>
                  <a:ea typeface="Arial"/>
                  <a:cs typeface="Arial"/>
                  <a:sym typeface="Arial"/>
                </a:endParaRPr>
              </a:p>
            </p:txBody>
          </p:sp>
          <p:sp>
            <p:nvSpPr>
              <p:cNvPr id="531" name="Google Shape;531;p40"/>
              <p:cNvSpPr txBox="1"/>
              <p:nvPr/>
            </p:nvSpPr>
            <p:spPr>
              <a:xfrm>
                <a:off x="4914900" y="1661236"/>
                <a:ext cx="495300"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A</a:t>
                </a:r>
                <a:r>
                  <a:rPr b="0" baseline="-25000" i="0" lang="en-US" sz="2100" u="none" cap="none" strike="noStrike">
                    <a:solidFill>
                      <a:schemeClr val="lt1"/>
                    </a:solidFill>
                    <a:latin typeface="Arial"/>
                    <a:ea typeface="Arial"/>
                    <a:cs typeface="Arial"/>
                    <a:sym typeface="Arial"/>
                  </a:rPr>
                  <a:t>0</a:t>
                </a:r>
                <a:endParaRPr b="0" baseline="-25000" i="0" sz="2100" u="none" cap="none" strike="noStrike">
                  <a:solidFill>
                    <a:schemeClr val="lt1"/>
                  </a:solidFill>
                  <a:latin typeface="Arial"/>
                  <a:ea typeface="Arial"/>
                  <a:cs typeface="Arial"/>
                  <a:sym typeface="Arial"/>
                </a:endParaRPr>
              </a:p>
            </p:txBody>
          </p:sp>
          <p:sp>
            <p:nvSpPr>
              <p:cNvPr id="532" name="Google Shape;532;p40"/>
              <p:cNvSpPr txBox="1"/>
              <p:nvPr/>
            </p:nvSpPr>
            <p:spPr>
              <a:xfrm>
                <a:off x="5253251" y="3742730"/>
                <a:ext cx="495300"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S</a:t>
                </a:r>
                <a:r>
                  <a:rPr b="0" baseline="-25000" i="0" lang="en-US" sz="2100" u="none" cap="none" strike="noStrike">
                    <a:solidFill>
                      <a:schemeClr val="lt1"/>
                    </a:solidFill>
                    <a:latin typeface="Arial"/>
                    <a:ea typeface="Arial"/>
                    <a:cs typeface="Arial"/>
                    <a:sym typeface="Arial"/>
                  </a:rPr>
                  <a:t>0</a:t>
                </a:r>
                <a:endParaRPr b="0" baseline="-25000" i="0" sz="2100" u="none" cap="none" strike="noStrike">
                  <a:solidFill>
                    <a:schemeClr val="lt1"/>
                  </a:solidFill>
                  <a:latin typeface="Arial"/>
                  <a:ea typeface="Arial"/>
                  <a:cs typeface="Arial"/>
                  <a:sym typeface="Arial"/>
                </a:endParaRPr>
              </a:p>
            </p:txBody>
          </p:sp>
        </p:grpSp>
        <p:grpSp>
          <p:nvGrpSpPr>
            <p:cNvPr id="533" name="Google Shape;533;p40"/>
            <p:cNvGrpSpPr/>
            <p:nvPr/>
          </p:nvGrpSpPr>
          <p:grpSpPr>
            <a:xfrm>
              <a:off x="2133600" y="1694008"/>
              <a:ext cx="1600200" cy="2496992"/>
              <a:chOff x="2133600" y="1694008"/>
              <a:chExt cx="1600200" cy="2496992"/>
            </a:xfrm>
          </p:grpSpPr>
          <p:sp>
            <p:nvSpPr>
              <p:cNvPr id="534" name="Google Shape;534;p40"/>
              <p:cNvSpPr/>
              <p:nvPr/>
            </p:nvSpPr>
            <p:spPr>
              <a:xfrm>
                <a:off x="2133600" y="2438400"/>
                <a:ext cx="1600200" cy="92333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1-bit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Full Adder</a:t>
                </a:r>
                <a:r>
                  <a:rPr b="0" i="0" lang="en-US" sz="2100" u="none" cap="none" strike="noStrike">
                    <a:solidFill>
                      <a:schemeClr val="lt1"/>
                    </a:solidFill>
                    <a:latin typeface="Arial"/>
                    <a:ea typeface="Arial"/>
                    <a:cs typeface="Arial"/>
                    <a:sym typeface="Arial"/>
                  </a:rPr>
                  <a:t>1</a:t>
                </a:r>
                <a:endParaRPr b="0" i="0" sz="2100" u="none" cap="none" strike="noStrike">
                  <a:solidFill>
                    <a:schemeClr val="lt1"/>
                  </a:solidFill>
                  <a:latin typeface="Arial"/>
                  <a:ea typeface="Arial"/>
                  <a:cs typeface="Arial"/>
                  <a:sym typeface="Arial"/>
                </a:endParaRPr>
              </a:p>
            </p:txBody>
          </p:sp>
          <p:cxnSp>
            <p:nvCxnSpPr>
              <p:cNvPr id="535" name="Google Shape;535;p40"/>
              <p:cNvCxnSpPr/>
              <p:nvPr/>
            </p:nvCxnSpPr>
            <p:spPr>
              <a:xfrm>
                <a:off x="2552700" y="2057400"/>
                <a:ext cx="0" cy="381000"/>
              </a:xfrm>
              <a:prstGeom prst="straightConnector1">
                <a:avLst/>
              </a:prstGeom>
              <a:noFill/>
              <a:ln cap="flat" cmpd="sng" w="38100">
                <a:solidFill>
                  <a:srgbClr val="D4D4D4"/>
                </a:solidFill>
                <a:prstDash val="solid"/>
                <a:round/>
                <a:headEnd len="sm" w="sm" type="none"/>
                <a:tailEnd len="med" w="med" type="stealth"/>
              </a:ln>
            </p:spPr>
          </p:cxnSp>
          <p:cxnSp>
            <p:nvCxnSpPr>
              <p:cNvPr id="536" name="Google Shape;536;p40"/>
              <p:cNvCxnSpPr/>
              <p:nvPr/>
            </p:nvCxnSpPr>
            <p:spPr>
              <a:xfrm>
                <a:off x="3238500" y="2055694"/>
                <a:ext cx="0" cy="381000"/>
              </a:xfrm>
              <a:prstGeom prst="straightConnector1">
                <a:avLst/>
              </a:prstGeom>
              <a:noFill/>
              <a:ln cap="flat" cmpd="sng" w="38100">
                <a:solidFill>
                  <a:srgbClr val="D4D4D4"/>
                </a:solidFill>
                <a:prstDash val="solid"/>
                <a:round/>
                <a:headEnd len="sm" w="sm" type="none"/>
                <a:tailEnd len="med" w="med" type="stealth"/>
              </a:ln>
            </p:spPr>
          </p:cxnSp>
          <p:cxnSp>
            <p:nvCxnSpPr>
              <p:cNvPr id="537" name="Google Shape;537;p40"/>
              <p:cNvCxnSpPr/>
              <p:nvPr/>
            </p:nvCxnSpPr>
            <p:spPr>
              <a:xfrm>
                <a:off x="2933700" y="3361730"/>
                <a:ext cx="0" cy="381000"/>
              </a:xfrm>
              <a:prstGeom prst="straightConnector1">
                <a:avLst/>
              </a:prstGeom>
              <a:noFill/>
              <a:ln cap="flat" cmpd="sng" w="38100">
                <a:solidFill>
                  <a:srgbClr val="D4D4D4"/>
                </a:solidFill>
                <a:prstDash val="solid"/>
                <a:round/>
                <a:headEnd len="sm" w="sm" type="none"/>
                <a:tailEnd len="med" w="med" type="stealth"/>
              </a:ln>
            </p:spPr>
          </p:cxnSp>
          <p:sp>
            <p:nvSpPr>
              <p:cNvPr id="538" name="Google Shape;538;p40"/>
              <p:cNvSpPr txBox="1"/>
              <p:nvPr/>
            </p:nvSpPr>
            <p:spPr>
              <a:xfrm>
                <a:off x="3048000" y="1694008"/>
                <a:ext cx="495300"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B</a:t>
                </a:r>
                <a:r>
                  <a:rPr b="0" baseline="-25000" i="0" lang="en-US" sz="2100" u="none" cap="none" strike="noStrike">
                    <a:solidFill>
                      <a:schemeClr val="lt1"/>
                    </a:solidFill>
                    <a:latin typeface="Arial"/>
                    <a:ea typeface="Arial"/>
                    <a:cs typeface="Arial"/>
                    <a:sym typeface="Arial"/>
                  </a:rPr>
                  <a:t>1</a:t>
                </a:r>
                <a:endParaRPr b="0" baseline="-25000" i="0" sz="2100" u="none" cap="none" strike="noStrike">
                  <a:solidFill>
                    <a:schemeClr val="lt1"/>
                  </a:solidFill>
                  <a:latin typeface="Arial"/>
                  <a:ea typeface="Arial"/>
                  <a:cs typeface="Arial"/>
                  <a:sym typeface="Arial"/>
                </a:endParaRPr>
              </a:p>
            </p:txBody>
          </p:sp>
          <p:sp>
            <p:nvSpPr>
              <p:cNvPr id="539" name="Google Shape;539;p40"/>
              <p:cNvSpPr txBox="1"/>
              <p:nvPr/>
            </p:nvSpPr>
            <p:spPr>
              <a:xfrm>
                <a:off x="2362200" y="1694008"/>
                <a:ext cx="495300"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A</a:t>
                </a:r>
                <a:r>
                  <a:rPr b="0" baseline="-25000" i="0" lang="en-US" sz="2100" u="none" cap="none" strike="noStrike">
                    <a:solidFill>
                      <a:schemeClr val="lt1"/>
                    </a:solidFill>
                    <a:latin typeface="Arial"/>
                    <a:ea typeface="Arial"/>
                    <a:cs typeface="Arial"/>
                    <a:sym typeface="Arial"/>
                  </a:rPr>
                  <a:t>1</a:t>
                </a:r>
                <a:endParaRPr b="0" baseline="-25000" i="0" sz="2100" u="none" cap="none" strike="noStrike">
                  <a:solidFill>
                    <a:schemeClr val="lt1"/>
                  </a:solidFill>
                  <a:latin typeface="Arial"/>
                  <a:ea typeface="Arial"/>
                  <a:cs typeface="Arial"/>
                  <a:sym typeface="Arial"/>
                </a:endParaRPr>
              </a:p>
            </p:txBody>
          </p:sp>
          <p:sp>
            <p:nvSpPr>
              <p:cNvPr id="540" name="Google Shape;540;p40"/>
              <p:cNvSpPr txBox="1"/>
              <p:nvPr/>
            </p:nvSpPr>
            <p:spPr>
              <a:xfrm>
                <a:off x="2700551" y="3775502"/>
                <a:ext cx="495300"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S</a:t>
                </a:r>
                <a:r>
                  <a:rPr b="0" baseline="-25000" i="0" lang="en-US" sz="2100" u="none" cap="none" strike="noStrike">
                    <a:solidFill>
                      <a:schemeClr val="lt1"/>
                    </a:solidFill>
                    <a:latin typeface="Arial"/>
                    <a:ea typeface="Arial"/>
                    <a:cs typeface="Arial"/>
                    <a:sym typeface="Arial"/>
                  </a:rPr>
                  <a:t>1</a:t>
                </a:r>
                <a:endParaRPr b="0" baseline="-25000" i="0" sz="2100" u="none" cap="none" strike="noStrike">
                  <a:solidFill>
                    <a:schemeClr val="lt1"/>
                  </a:solidFill>
                  <a:latin typeface="Arial"/>
                  <a:ea typeface="Arial"/>
                  <a:cs typeface="Arial"/>
                  <a:sym typeface="Arial"/>
                </a:endParaRPr>
              </a:p>
            </p:txBody>
          </p:sp>
        </p:grpSp>
        <p:cxnSp>
          <p:nvCxnSpPr>
            <p:cNvPr id="541" name="Google Shape;541;p40"/>
            <p:cNvCxnSpPr>
              <a:stCxn id="526" idx="1"/>
              <a:endCxn id="534" idx="3"/>
            </p:cNvCxnSpPr>
            <p:nvPr/>
          </p:nvCxnSpPr>
          <p:spPr>
            <a:xfrm rot="10800000">
              <a:off x="3733800" y="2900065"/>
              <a:ext cx="914400" cy="0"/>
            </a:xfrm>
            <a:prstGeom prst="straightConnector1">
              <a:avLst/>
            </a:prstGeom>
            <a:noFill/>
            <a:ln cap="flat" cmpd="sng" w="38100">
              <a:solidFill>
                <a:srgbClr val="D4D4D4"/>
              </a:solidFill>
              <a:prstDash val="solid"/>
              <a:round/>
              <a:headEnd len="sm" w="sm" type="none"/>
              <a:tailEnd len="med" w="med" type="stealth"/>
            </a:ln>
          </p:spPr>
        </p:cxnSp>
        <p:sp>
          <p:nvSpPr>
            <p:cNvPr id="542" name="Google Shape;542;p40"/>
            <p:cNvSpPr txBox="1"/>
            <p:nvPr/>
          </p:nvSpPr>
          <p:spPr>
            <a:xfrm>
              <a:off x="3943350" y="2484567"/>
              <a:ext cx="495300"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C</a:t>
              </a:r>
              <a:r>
                <a:rPr b="0" baseline="-25000" i="0" lang="en-US" sz="2100" u="none" cap="none" strike="noStrike">
                  <a:solidFill>
                    <a:schemeClr val="lt1"/>
                  </a:solidFill>
                  <a:latin typeface="Arial"/>
                  <a:ea typeface="Arial"/>
                  <a:cs typeface="Arial"/>
                  <a:sym typeface="Arial"/>
                </a:rPr>
                <a:t>1</a:t>
              </a:r>
              <a:endParaRPr b="0" baseline="-25000" i="0" sz="2100" u="none" cap="none" strike="noStrike">
                <a:solidFill>
                  <a:schemeClr val="lt1"/>
                </a:solidFill>
                <a:latin typeface="Arial"/>
                <a:ea typeface="Arial"/>
                <a:cs typeface="Arial"/>
                <a:sym typeface="Arial"/>
              </a:endParaRPr>
            </a:p>
          </p:txBody>
        </p:sp>
        <p:cxnSp>
          <p:nvCxnSpPr>
            <p:cNvPr id="543" name="Google Shape;543;p40"/>
            <p:cNvCxnSpPr/>
            <p:nvPr/>
          </p:nvCxnSpPr>
          <p:spPr>
            <a:xfrm rot="10800000">
              <a:off x="6248400" y="2909626"/>
              <a:ext cx="609600" cy="0"/>
            </a:xfrm>
            <a:prstGeom prst="straightConnector1">
              <a:avLst/>
            </a:prstGeom>
            <a:noFill/>
            <a:ln cap="flat" cmpd="sng" w="38100">
              <a:solidFill>
                <a:srgbClr val="D4D4D4"/>
              </a:solidFill>
              <a:prstDash val="solid"/>
              <a:round/>
              <a:headEnd len="sm" w="sm" type="none"/>
              <a:tailEnd len="med" w="med" type="stealth"/>
            </a:ln>
          </p:spPr>
        </p:cxnSp>
        <p:sp>
          <p:nvSpPr>
            <p:cNvPr id="544" name="Google Shape;544;p40"/>
            <p:cNvSpPr txBox="1"/>
            <p:nvPr/>
          </p:nvSpPr>
          <p:spPr>
            <a:xfrm>
              <a:off x="6819900" y="2708702"/>
              <a:ext cx="495300"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C</a:t>
              </a:r>
              <a:r>
                <a:rPr b="0" baseline="-25000" i="0" lang="en-US" sz="2100" u="none" cap="none" strike="noStrike">
                  <a:solidFill>
                    <a:schemeClr val="lt1"/>
                  </a:solidFill>
                  <a:latin typeface="Arial"/>
                  <a:ea typeface="Arial"/>
                  <a:cs typeface="Arial"/>
                  <a:sym typeface="Arial"/>
                </a:rPr>
                <a:t>0</a:t>
              </a:r>
              <a:endParaRPr b="0" baseline="-25000" i="0" sz="2100" u="none" cap="none" strike="noStrike">
                <a:solidFill>
                  <a:schemeClr val="lt1"/>
                </a:solidFill>
                <a:latin typeface="Arial"/>
                <a:ea typeface="Arial"/>
                <a:cs typeface="Arial"/>
                <a:sym typeface="Arial"/>
              </a:endParaRPr>
            </a:p>
          </p:txBody>
        </p:sp>
        <p:cxnSp>
          <p:nvCxnSpPr>
            <p:cNvPr id="545" name="Google Shape;545;p40"/>
            <p:cNvCxnSpPr/>
            <p:nvPr/>
          </p:nvCxnSpPr>
          <p:spPr>
            <a:xfrm rot="10800000">
              <a:off x="1524000" y="2932288"/>
              <a:ext cx="609600" cy="0"/>
            </a:xfrm>
            <a:prstGeom prst="straightConnector1">
              <a:avLst/>
            </a:prstGeom>
            <a:noFill/>
            <a:ln cap="flat" cmpd="sng" w="38100">
              <a:solidFill>
                <a:srgbClr val="D4D4D4"/>
              </a:solidFill>
              <a:prstDash val="solid"/>
              <a:round/>
              <a:headEnd len="sm" w="sm" type="none"/>
              <a:tailEnd len="med" w="med" type="stealth"/>
            </a:ln>
          </p:spPr>
        </p:cxnSp>
        <p:sp>
          <p:nvSpPr>
            <p:cNvPr id="546" name="Google Shape;546;p40"/>
            <p:cNvSpPr txBox="1"/>
            <p:nvPr/>
          </p:nvSpPr>
          <p:spPr>
            <a:xfrm>
              <a:off x="1104900" y="2724539"/>
              <a:ext cx="495300"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C</a:t>
              </a:r>
              <a:r>
                <a:rPr b="0" baseline="-25000" i="0" lang="en-US" sz="2100" u="none" cap="none" strike="noStrike">
                  <a:solidFill>
                    <a:schemeClr val="lt1"/>
                  </a:solidFill>
                  <a:latin typeface="Arial"/>
                  <a:ea typeface="Arial"/>
                  <a:cs typeface="Arial"/>
                  <a:sym typeface="Arial"/>
                </a:rPr>
                <a:t>2</a:t>
              </a:r>
              <a:endParaRPr b="0" baseline="-25000" i="0" sz="2100" u="none" cap="none" strike="noStrike">
                <a:solidFill>
                  <a:schemeClr val="lt1"/>
                </a:solidFill>
                <a:latin typeface="Arial"/>
                <a:ea typeface="Arial"/>
                <a:cs typeface="Arial"/>
                <a:sym typeface="Arial"/>
              </a:endParaRPr>
            </a:p>
          </p:txBody>
        </p:sp>
      </p:grpSp>
      <p:graphicFrame>
        <p:nvGraphicFramePr>
          <p:cNvPr id="547" name="Google Shape;547;p40"/>
          <p:cNvGraphicFramePr/>
          <p:nvPr/>
        </p:nvGraphicFramePr>
        <p:xfrm>
          <a:off x="3087806" y="4419600"/>
          <a:ext cx="3000000" cy="3000000"/>
        </p:xfrm>
        <a:graphic>
          <a:graphicData uri="http://schemas.openxmlformats.org/drawingml/2006/table">
            <a:tbl>
              <a:tblPr bandRow="1" firstRow="1">
                <a:noFill/>
                <a:tableStyleId>{F991CBA5-B5D9-4893-9EAC-16121EE79B43}</a:tableStyleId>
              </a:tblPr>
              <a:tblGrid>
                <a:gridCol w="569800"/>
                <a:gridCol w="533400"/>
                <a:gridCol w="1524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r>
                        <a:rPr baseline="-25000" lang="en-US" sz="1800" u="none" cap="none" strike="noStrike"/>
                        <a:t>1</a:t>
                      </a:r>
                      <a:endParaRPr baseline="-25000"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r>
                        <a:rPr baseline="-25000" lang="en-US" sz="1800" u="none" cap="none" strike="noStrike"/>
                        <a:t>2</a:t>
                      </a:r>
                      <a:endParaRPr baseline="-25000"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r>
                        <a:rPr baseline="-25000" lang="en-US" sz="1800" u="none" cap="none" strike="noStrike"/>
                        <a:t>1</a:t>
                      </a:r>
                      <a:r>
                        <a:rPr lang="en-US" sz="1800" u="none" cap="none" strike="noStrike"/>
                        <a:t> XOR C</a:t>
                      </a:r>
                      <a:r>
                        <a:rPr baseline="-25000" lang="en-US" sz="1800" u="none" cap="none" strike="noStrike"/>
                        <a:t>2</a:t>
                      </a:r>
                      <a:endParaRPr baseline="-25000"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91450" marL="9145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Overflow Flag – Hardware View (2/2)</a:t>
            </a:r>
            <a:endParaRPr/>
          </a:p>
        </p:txBody>
      </p:sp>
      <p:sp>
        <p:nvSpPr>
          <p:cNvPr id="553" name="Google Shape;553;p41"/>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Irvine, Kip R. Assembly Language for Intel-Based Computers 5/e, 2007.</a:t>
            </a:r>
            <a:endParaRPr/>
          </a:p>
        </p:txBody>
      </p:sp>
      <p:sp>
        <p:nvSpPr>
          <p:cNvPr id="554" name="Google Shape;554;p4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rtl="0" algn="r">
              <a:lnSpc>
                <a:spcPct val="100000"/>
              </a:lnSpc>
              <a:spcBef>
                <a:spcPts val="0"/>
              </a:spcBef>
              <a:spcAft>
                <a:spcPts val="0"/>
              </a:spcAft>
              <a:buSzPts val="1600"/>
              <a:buNone/>
            </a:pPr>
            <a:fld id="{00000000-1234-1234-1234-123412341234}" type="slidenum">
              <a:rPr lang="en-US"/>
              <a:t>‹#›</a:t>
            </a:fld>
            <a:endParaRPr/>
          </a:p>
        </p:txBody>
      </p:sp>
      <p:sp>
        <p:nvSpPr>
          <p:cNvPr id="555" name="Google Shape;555;p41"/>
          <p:cNvSpPr txBox="1"/>
          <p:nvPr/>
        </p:nvSpPr>
        <p:spPr>
          <a:xfrm>
            <a:off x="533400" y="1143000"/>
            <a:ext cx="8153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OF  =  (carry out of the MSB) XOR (carry into the MSB)</a:t>
            </a:r>
            <a:endParaRPr b="0" i="0" sz="1400" u="none" cap="none" strike="noStrike">
              <a:solidFill>
                <a:srgbClr val="000000"/>
              </a:solidFill>
              <a:latin typeface="Arial"/>
              <a:ea typeface="Arial"/>
              <a:cs typeface="Arial"/>
              <a:sym typeface="Arial"/>
            </a:endParaRPr>
          </a:p>
        </p:txBody>
      </p:sp>
      <p:graphicFrame>
        <p:nvGraphicFramePr>
          <p:cNvPr id="556" name="Google Shape;556;p41"/>
          <p:cNvGraphicFramePr/>
          <p:nvPr/>
        </p:nvGraphicFramePr>
        <p:xfrm>
          <a:off x="723900" y="1676400"/>
          <a:ext cx="3000000" cy="3000000"/>
        </p:xfrm>
        <a:graphic>
          <a:graphicData uri="http://schemas.openxmlformats.org/drawingml/2006/table">
            <a:tbl>
              <a:tblPr>
                <a:noFill/>
                <a:tableStyleId>{F991CBA5-B5D9-4893-9EAC-16121EE79B43}</a:tableStyleId>
              </a:tblPr>
              <a:tblGrid>
                <a:gridCol w="3886200"/>
                <a:gridCol w="3886200"/>
              </a:tblGrid>
              <a:tr h="224790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(Carry out, Carry in) = (0, 1)</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r">
                        <a:lnSpc>
                          <a:spcPct val="100000"/>
                        </a:lnSpc>
                        <a:spcBef>
                          <a:spcPts val="0"/>
                        </a:spcBef>
                        <a:spcAft>
                          <a:spcPts val="0"/>
                        </a:spcAft>
                        <a:buClr>
                          <a:srgbClr val="000000"/>
                        </a:buClr>
                        <a:buSzPts val="2000"/>
                        <a:buFont typeface="Arial"/>
                        <a:buNone/>
                      </a:pPr>
                      <a:r>
                        <a:rPr lang="en-US" sz="2000" u="none" cap="none" strike="noStrike">
                          <a:solidFill>
                            <a:srgbClr val="0E297B"/>
                          </a:solidFill>
                        </a:rPr>
                        <a:t>CF = 0</a:t>
                      </a:r>
                      <a:endParaRPr sz="1400" u="none" cap="none" strike="noStrike"/>
                    </a:p>
                    <a:p>
                      <a:pPr indent="0" lvl="0" marL="0" marR="0" rtl="0" algn="r">
                        <a:lnSpc>
                          <a:spcPct val="100000"/>
                        </a:lnSpc>
                        <a:spcBef>
                          <a:spcPts val="0"/>
                        </a:spcBef>
                        <a:spcAft>
                          <a:spcPts val="0"/>
                        </a:spcAft>
                        <a:buClr>
                          <a:srgbClr val="000000"/>
                        </a:buClr>
                        <a:buSzPts val="2000"/>
                        <a:buFont typeface="Arial"/>
                        <a:buNone/>
                      </a:pPr>
                      <a:r>
                        <a:rPr lang="en-US" sz="2000" u="none" cap="none" strike="noStrike"/>
                        <a:t>OF = 1</a:t>
                      </a:r>
                      <a:endParaRPr sz="1400" u="none" cap="none" strike="noStrike"/>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Arial"/>
                        <a:buNone/>
                      </a:pPr>
                      <a:r>
                        <a:rPr lang="en-US" sz="2000" u="none" cap="none" strike="noStrike"/>
                        <a:t>(1, 1)</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E297B"/>
                          </a:solidFill>
                        </a:rPr>
                        <a:t>CF = 1</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363636"/>
                          </a:solidFill>
                        </a:rPr>
                        <a:t>OF = 0</a:t>
                      </a:r>
                      <a:endParaRPr sz="1400" u="none" cap="none" strike="noStrike"/>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r>
              <a:tr h="2247900">
                <a:tc>
                  <a:txBody>
                    <a:bodyPr/>
                    <a:lstStyle/>
                    <a:p>
                      <a:pPr indent="0" lvl="0" marL="0" marR="0" rtl="0" algn="l">
                        <a:lnSpc>
                          <a:spcPct val="100000"/>
                        </a:lnSpc>
                        <a:spcBef>
                          <a:spcPts val="0"/>
                        </a:spcBef>
                        <a:spcAft>
                          <a:spcPts val="0"/>
                        </a:spcAft>
                        <a:buClr>
                          <a:schemeClr val="lt1"/>
                        </a:buClr>
                        <a:buSzPts val="2000"/>
                        <a:buFont typeface="Arial"/>
                        <a:buNone/>
                      </a:pPr>
                      <a:r>
                        <a:rPr lang="en-US" sz="2000" u="none" cap="none" strike="noStrike"/>
                        <a:t>(0, 0)</a:t>
                      </a:r>
                      <a:endParaRPr sz="1400" u="none" cap="none" strike="noStrike"/>
                    </a:p>
                    <a:p>
                      <a:pPr indent="0" lvl="0" marL="0" marR="0" rtl="0" algn="l">
                        <a:lnSpc>
                          <a:spcPct val="100000"/>
                        </a:lnSpc>
                        <a:spcBef>
                          <a:spcPts val="0"/>
                        </a:spcBef>
                        <a:spcAft>
                          <a:spcPts val="0"/>
                        </a:spcAft>
                        <a:buClr>
                          <a:schemeClr val="lt1"/>
                        </a:buClr>
                        <a:buSzPts val="2000"/>
                        <a:buFont typeface="Arial"/>
                        <a:buNone/>
                      </a:pPr>
                      <a:r>
                        <a:t/>
                      </a:r>
                      <a:endParaRPr sz="2000" u="none" cap="none" strike="noStrike">
                        <a:solidFill>
                          <a:srgbClr val="0E297B"/>
                        </a:solidFill>
                      </a:endParaRPr>
                    </a:p>
                    <a:p>
                      <a:pPr indent="0" lvl="0" marL="0" marR="0" rtl="0" algn="l">
                        <a:lnSpc>
                          <a:spcPct val="100000"/>
                        </a:lnSpc>
                        <a:spcBef>
                          <a:spcPts val="0"/>
                        </a:spcBef>
                        <a:spcAft>
                          <a:spcPts val="0"/>
                        </a:spcAft>
                        <a:buClr>
                          <a:schemeClr val="lt1"/>
                        </a:buClr>
                        <a:buSzPts val="2000"/>
                        <a:buFont typeface="Arial"/>
                        <a:buNone/>
                      </a:pPr>
                      <a:r>
                        <a:t/>
                      </a:r>
                      <a:endParaRPr sz="2000" u="none" cap="none" strike="noStrike">
                        <a:solidFill>
                          <a:srgbClr val="0E297B"/>
                        </a:solidFill>
                      </a:endParaRPr>
                    </a:p>
                    <a:p>
                      <a:pPr indent="0" lvl="0" marL="0" marR="0" rtl="0" algn="l">
                        <a:lnSpc>
                          <a:spcPct val="100000"/>
                        </a:lnSpc>
                        <a:spcBef>
                          <a:spcPts val="0"/>
                        </a:spcBef>
                        <a:spcAft>
                          <a:spcPts val="0"/>
                        </a:spcAft>
                        <a:buClr>
                          <a:schemeClr val="lt1"/>
                        </a:buClr>
                        <a:buSzPts val="2000"/>
                        <a:buFont typeface="Arial"/>
                        <a:buNone/>
                      </a:pPr>
                      <a:r>
                        <a:t/>
                      </a:r>
                      <a:endParaRPr sz="2000" u="none" cap="none" strike="noStrike">
                        <a:solidFill>
                          <a:srgbClr val="0E297B"/>
                        </a:solidFill>
                      </a:endParaRPr>
                    </a:p>
                    <a:p>
                      <a:pPr indent="0" lvl="0" marL="0" marR="0" rtl="0" algn="l">
                        <a:lnSpc>
                          <a:spcPct val="100000"/>
                        </a:lnSpc>
                        <a:spcBef>
                          <a:spcPts val="0"/>
                        </a:spcBef>
                        <a:spcAft>
                          <a:spcPts val="0"/>
                        </a:spcAft>
                        <a:buClr>
                          <a:schemeClr val="lt1"/>
                        </a:buClr>
                        <a:buSzPts val="2000"/>
                        <a:buFont typeface="Arial"/>
                        <a:buNone/>
                      </a:pPr>
                      <a:r>
                        <a:t/>
                      </a:r>
                      <a:endParaRPr sz="2000" u="none" cap="none" strike="noStrike">
                        <a:solidFill>
                          <a:srgbClr val="0E297B"/>
                        </a:solidFill>
                      </a:endParaRPr>
                    </a:p>
                    <a:p>
                      <a:pPr indent="0" lvl="0" marL="0" marR="0" rtl="0" algn="r">
                        <a:lnSpc>
                          <a:spcPct val="100000"/>
                        </a:lnSpc>
                        <a:spcBef>
                          <a:spcPts val="0"/>
                        </a:spcBef>
                        <a:spcAft>
                          <a:spcPts val="0"/>
                        </a:spcAft>
                        <a:buClr>
                          <a:srgbClr val="0E297B"/>
                        </a:buClr>
                        <a:buSzPts val="2000"/>
                        <a:buFont typeface="Arial"/>
                        <a:buNone/>
                      </a:pPr>
                      <a:r>
                        <a:rPr lang="en-US" sz="2000" u="none" cap="none" strike="noStrike">
                          <a:solidFill>
                            <a:srgbClr val="0E297B"/>
                          </a:solidFill>
                        </a:rPr>
                        <a:t>CF = 0</a:t>
                      </a:r>
                      <a:endParaRPr sz="2000" u="none" cap="none" strike="noStrike">
                        <a:solidFill>
                          <a:srgbClr val="0E297B"/>
                        </a:solidFill>
                      </a:endParaRPr>
                    </a:p>
                    <a:p>
                      <a:pPr indent="0" lvl="0" marL="0" marR="0" rtl="0" algn="r">
                        <a:lnSpc>
                          <a:spcPct val="100000"/>
                        </a:lnSpc>
                        <a:spcBef>
                          <a:spcPts val="0"/>
                        </a:spcBef>
                        <a:spcAft>
                          <a:spcPts val="0"/>
                        </a:spcAft>
                        <a:buClr>
                          <a:schemeClr val="lt1"/>
                        </a:buClr>
                        <a:buSzPts val="2000"/>
                        <a:buFont typeface="Arial"/>
                        <a:buNone/>
                      </a:pPr>
                      <a:r>
                        <a:rPr lang="en-US" sz="2000" u="none" cap="none" strike="noStrike"/>
                        <a:t>OF = 0</a:t>
                      </a:r>
                      <a:endParaRPr sz="1400" u="none" cap="none" strike="noStrike"/>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lt1"/>
                        </a:buClr>
                        <a:buSzPts val="2000"/>
                        <a:buFont typeface="Arial"/>
                        <a:buNone/>
                      </a:pPr>
                      <a:r>
                        <a:rPr lang="en-US" sz="2000" u="none" cap="none" strike="noStrike"/>
                        <a:t>(1, 0)</a:t>
                      </a:r>
                      <a:endParaRPr sz="1400" u="none" cap="none" strike="noStrike"/>
                    </a:p>
                    <a:p>
                      <a:pPr indent="0" lvl="0" marL="0" marR="0" rtl="0" algn="l">
                        <a:lnSpc>
                          <a:spcPct val="100000"/>
                        </a:lnSpc>
                        <a:spcBef>
                          <a:spcPts val="0"/>
                        </a:spcBef>
                        <a:spcAft>
                          <a:spcPts val="0"/>
                        </a:spcAft>
                        <a:buClr>
                          <a:schemeClr val="lt1"/>
                        </a:buClr>
                        <a:buSzPts val="2000"/>
                        <a:buFont typeface="Arial"/>
                        <a:buNone/>
                      </a:pPr>
                      <a:r>
                        <a:t/>
                      </a:r>
                      <a:endParaRPr sz="2000" u="none" cap="none" strike="noStrike">
                        <a:solidFill>
                          <a:srgbClr val="0E297B"/>
                        </a:solidFill>
                      </a:endParaRPr>
                    </a:p>
                    <a:p>
                      <a:pPr indent="0" lvl="0" marL="0" marR="0" rtl="0" algn="l">
                        <a:lnSpc>
                          <a:spcPct val="100000"/>
                        </a:lnSpc>
                        <a:spcBef>
                          <a:spcPts val="0"/>
                        </a:spcBef>
                        <a:spcAft>
                          <a:spcPts val="0"/>
                        </a:spcAft>
                        <a:buClr>
                          <a:schemeClr val="lt1"/>
                        </a:buClr>
                        <a:buSzPts val="2000"/>
                        <a:buFont typeface="Arial"/>
                        <a:buNone/>
                      </a:pPr>
                      <a:r>
                        <a:t/>
                      </a:r>
                      <a:endParaRPr sz="2000" u="none" cap="none" strike="noStrike">
                        <a:solidFill>
                          <a:srgbClr val="0E297B"/>
                        </a:solidFill>
                      </a:endParaRPr>
                    </a:p>
                    <a:p>
                      <a:pPr indent="0" lvl="0" marL="0" marR="0" rtl="0" algn="l">
                        <a:lnSpc>
                          <a:spcPct val="100000"/>
                        </a:lnSpc>
                        <a:spcBef>
                          <a:spcPts val="0"/>
                        </a:spcBef>
                        <a:spcAft>
                          <a:spcPts val="0"/>
                        </a:spcAft>
                        <a:buClr>
                          <a:schemeClr val="lt1"/>
                        </a:buClr>
                        <a:buSzPts val="2000"/>
                        <a:buFont typeface="Arial"/>
                        <a:buNone/>
                      </a:pPr>
                      <a:r>
                        <a:t/>
                      </a:r>
                      <a:endParaRPr sz="2000" u="none" cap="none" strike="noStrike">
                        <a:solidFill>
                          <a:srgbClr val="0E297B"/>
                        </a:solidFill>
                      </a:endParaRPr>
                    </a:p>
                    <a:p>
                      <a:pPr indent="0" lvl="0" marL="0" marR="0" rtl="0" algn="l">
                        <a:lnSpc>
                          <a:spcPct val="100000"/>
                        </a:lnSpc>
                        <a:spcBef>
                          <a:spcPts val="0"/>
                        </a:spcBef>
                        <a:spcAft>
                          <a:spcPts val="0"/>
                        </a:spcAft>
                        <a:buClr>
                          <a:schemeClr val="lt1"/>
                        </a:buClr>
                        <a:buSzPts val="2000"/>
                        <a:buFont typeface="Arial"/>
                        <a:buNone/>
                      </a:pPr>
                      <a:r>
                        <a:t/>
                      </a:r>
                      <a:endParaRPr sz="2000" u="none" cap="none" strike="noStrike">
                        <a:solidFill>
                          <a:srgbClr val="0E297B"/>
                        </a:solidFill>
                      </a:endParaRPr>
                    </a:p>
                    <a:p>
                      <a:pPr indent="0" lvl="0" marL="0" marR="0" rtl="0" algn="l">
                        <a:lnSpc>
                          <a:spcPct val="100000"/>
                        </a:lnSpc>
                        <a:spcBef>
                          <a:spcPts val="0"/>
                        </a:spcBef>
                        <a:spcAft>
                          <a:spcPts val="0"/>
                        </a:spcAft>
                        <a:buClr>
                          <a:srgbClr val="0E297B"/>
                        </a:buClr>
                        <a:buSzPts val="2000"/>
                        <a:buFont typeface="Arial"/>
                        <a:buNone/>
                      </a:pPr>
                      <a:r>
                        <a:rPr lang="en-US" sz="2000" u="none" cap="none" strike="noStrike">
                          <a:solidFill>
                            <a:srgbClr val="0E297B"/>
                          </a:solidFill>
                        </a:rPr>
                        <a:t>CF = 1</a:t>
                      </a:r>
                      <a:endParaRPr sz="1400" u="none" cap="none" strike="noStrike"/>
                    </a:p>
                    <a:p>
                      <a:pPr indent="0" lvl="0" marL="0" marR="0" rtl="0" algn="l">
                        <a:lnSpc>
                          <a:spcPct val="100000"/>
                        </a:lnSpc>
                        <a:spcBef>
                          <a:spcPts val="0"/>
                        </a:spcBef>
                        <a:spcAft>
                          <a:spcPts val="0"/>
                        </a:spcAft>
                        <a:buClr>
                          <a:schemeClr val="lt1"/>
                        </a:buClr>
                        <a:buSzPts val="2000"/>
                        <a:buFont typeface="Arial"/>
                        <a:buNone/>
                      </a:pPr>
                      <a:r>
                        <a:rPr lang="en-US" sz="2000" u="none" cap="none" strike="noStrike"/>
                        <a:t>OF = 1</a:t>
                      </a:r>
                      <a:endParaRPr sz="1400" u="none" cap="none" strike="noStrike"/>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r>
            </a:tbl>
          </a:graphicData>
        </a:graphic>
      </p:graphicFrame>
      <p:grpSp>
        <p:nvGrpSpPr>
          <p:cNvPr id="557" name="Google Shape;557;p41"/>
          <p:cNvGrpSpPr/>
          <p:nvPr/>
        </p:nvGrpSpPr>
        <p:grpSpPr>
          <a:xfrm>
            <a:off x="5876741" y="4191000"/>
            <a:ext cx="1667059" cy="1569660"/>
            <a:chOff x="1908399" y="2133600"/>
            <a:chExt cx="1667059" cy="1569660"/>
          </a:xfrm>
        </p:grpSpPr>
        <p:sp>
          <p:nvSpPr>
            <p:cNvPr id="558" name="Google Shape;558;p41"/>
            <p:cNvSpPr txBox="1"/>
            <p:nvPr/>
          </p:nvSpPr>
          <p:spPr>
            <a:xfrm>
              <a:off x="1908399" y="2133600"/>
              <a:ext cx="1667059"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1001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1011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Arial"/>
                  <a:ea typeface="Arial"/>
                  <a:cs typeface="Arial"/>
                  <a:sym typeface="Arial"/>
                </a:rPr>
                <a:t>1</a:t>
              </a:r>
              <a:r>
                <a:rPr b="0" i="0" lang="en-US" sz="2400" u="none" cap="none" strike="noStrike">
                  <a:solidFill>
                    <a:schemeClr val="dk1"/>
                  </a:solidFill>
                  <a:latin typeface="Arial"/>
                  <a:ea typeface="Arial"/>
                  <a:cs typeface="Arial"/>
                  <a:sym typeface="Arial"/>
                </a:rPr>
                <a:t>0100</a:t>
              </a:r>
              <a:endParaRPr b="0" i="0" sz="2400" u="none" cap="none" strike="noStrike">
                <a:solidFill>
                  <a:schemeClr val="dk1"/>
                </a:solidFill>
                <a:latin typeface="Arial"/>
                <a:ea typeface="Arial"/>
                <a:cs typeface="Arial"/>
                <a:sym typeface="Arial"/>
              </a:endParaRPr>
            </a:p>
          </p:txBody>
        </p:sp>
        <p:cxnSp>
          <p:nvCxnSpPr>
            <p:cNvPr id="559" name="Google Shape;559;p41"/>
            <p:cNvCxnSpPr/>
            <p:nvPr/>
          </p:nvCxnSpPr>
          <p:spPr>
            <a:xfrm>
              <a:off x="1908399" y="3276600"/>
              <a:ext cx="1604927" cy="0"/>
            </a:xfrm>
            <a:prstGeom prst="straightConnector1">
              <a:avLst/>
            </a:prstGeom>
            <a:noFill/>
            <a:ln cap="flat" cmpd="sng" w="12700">
              <a:solidFill>
                <a:schemeClr val="dk1"/>
              </a:solidFill>
              <a:prstDash val="solid"/>
              <a:round/>
              <a:headEnd len="sm" w="sm" type="none"/>
              <a:tailEnd len="sm" w="sm" type="none"/>
            </a:ln>
          </p:spPr>
        </p:cxnSp>
      </p:grpSp>
      <p:grpSp>
        <p:nvGrpSpPr>
          <p:cNvPr id="560" name="Google Shape;560;p41"/>
          <p:cNvGrpSpPr/>
          <p:nvPr/>
        </p:nvGrpSpPr>
        <p:grpSpPr>
          <a:xfrm>
            <a:off x="5862673" y="2057400"/>
            <a:ext cx="1604927" cy="1569660"/>
            <a:chOff x="1908399" y="2106304"/>
            <a:chExt cx="1604927" cy="1569660"/>
          </a:xfrm>
        </p:grpSpPr>
        <p:sp>
          <p:nvSpPr>
            <p:cNvPr id="561" name="Google Shape;561;p41"/>
            <p:cNvSpPr txBox="1"/>
            <p:nvPr/>
          </p:nvSpPr>
          <p:spPr>
            <a:xfrm>
              <a:off x="1908399" y="2106304"/>
              <a:ext cx="15821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1101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0111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Arial"/>
                  <a:ea typeface="Arial"/>
                  <a:cs typeface="Arial"/>
                  <a:sym typeface="Arial"/>
                </a:rPr>
                <a:t>1</a:t>
              </a:r>
              <a:r>
                <a:rPr b="0" i="0" lang="en-US" sz="2400" u="none" cap="none" strike="noStrike">
                  <a:solidFill>
                    <a:schemeClr val="dk1"/>
                  </a:solidFill>
                  <a:latin typeface="Arial"/>
                  <a:ea typeface="Arial"/>
                  <a:cs typeface="Arial"/>
                  <a:sym typeface="Arial"/>
                </a:rPr>
                <a:t>0100</a:t>
              </a:r>
              <a:endParaRPr b="0" i="0" sz="2400" u="none" cap="none" strike="noStrike">
                <a:solidFill>
                  <a:schemeClr val="dk1"/>
                </a:solidFill>
                <a:latin typeface="Arial"/>
                <a:ea typeface="Arial"/>
                <a:cs typeface="Arial"/>
                <a:sym typeface="Arial"/>
              </a:endParaRPr>
            </a:p>
          </p:txBody>
        </p:sp>
        <p:cxnSp>
          <p:nvCxnSpPr>
            <p:cNvPr id="562" name="Google Shape;562;p41"/>
            <p:cNvCxnSpPr/>
            <p:nvPr/>
          </p:nvCxnSpPr>
          <p:spPr>
            <a:xfrm>
              <a:off x="1908399" y="3276600"/>
              <a:ext cx="1604927" cy="0"/>
            </a:xfrm>
            <a:prstGeom prst="straightConnector1">
              <a:avLst/>
            </a:prstGeom>
            <a:noFill/>
            <a:ln cap="flat" cmpd="sng" w="12700">
              <a:solidFill>
                <a:schemeClr val="dk1"/>
              </a:solidFill>
              <a:prstDash val="solid"/>
              <a:round/>
              <a:headEnd len="sm" w="sm" type="none"/>
              <a:tailEnd len="sm" w="sm" type="none"/>
            </a:ln>
          </p:spPr>
        </p:cxnSp>
      </p:grpSp>
      <p:grpSp>
        <p:nvGrpSpPr>
          <p:cNvPr id="563" name="Google Shape;563;p41"/>
          <p:cNvGrpSpPr/>
          <p:nvPr/>
        </p:nvGrpSpPr>
        <p:grpSpPr>
          <a:xfrm>
            <a:off x="1752600" y="4191000"/>
            <a:ext cx="1604927" cy="1569660"/>
            <a:chOff x="1908399" y="2133600"/>
            <a:chExt cx="1604927" cy="1569660"/>
          </a:xfrm>
        </p:grpSpPr>
        <p:sp>
          <p:nvSpPr>
            <p:cNvPr id="564" name="Google Shape;564;p41"/>
            <p:cNvSpPr txBox="1"/>
            <p:nvPr/>
          </p:nvSpPr>
          <p:spPr>
            <a:xfrm>
              <a:off x="1908399" y="2133600"/>
              <a:ext cx="15821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1100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0011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Arial"/>
                  <a:ea typeface="Arial"/>
                  <a:cs typeface="Arial"/>
                  <a:sym typeface="Arial"/>
                </a:rPr>
                <a:t>0</a:t>
              </a:r>
              <a:r>
                <a:rPr b="0" i="0" lang="en-US" sz="2400" u="none" cap="none" strike="noStrike">
                  <a:solidFill>
                    <a:schemeClr val="dk1"/>
                  </a:solidFill>
                  <a:latin typeface="Arial"/>
                  <a:ea typeface="Arial"/>
                  <a:cs typeface="Arial"/>
                  <a:sym typeface="Arial"/>
                </a:rPr>
                <a:t>1111</a:t>
              </a:r>
              <a:endParaRPr b="0" i="0" sz="2400" u="none" cap="none" strike="noStrike">
                <a:solidFill>
                  <a:schemeClr val="dk1"/>
                </a:solidFill>
                <a:latin typeface="Arial"/>
                <a:ea typeface="Arial"/>
                <a:cs typeface="Arial"/>
                <a:sym typeface="Arial"/>
              </a:endParaRPr>
            </a:p>
          </p:txBody>
        </p:sp>
        <p:cxnSp>
          <p:nvCxnSpPr>
            <p:cNvPr id="565" name="Google Shape;565;p41"/>
            <p:cNvCxnSpPr/>
            <p:nvPr/>
          </p:nvCxnSpPr>
          <p:spPr>
            <a:xfrm>
              <a:off x="1908399" y="3276600"/>
              <a:ext cx="1604927" cy="0"/>
            </a:xfrm>
            <a:prstGeom prst="straightConnector1">
              <a:avLst/>
            </a:prstGeom>
            <a:noFill/>
            <a:ln cap="flat" cmpd="sng" w="12700">
              <a:solidFill>
                <a:schemeClr val="dk1"/>
              </a:solidFill>
              <a:prstDash val="solid"/>
              <a:round/>
              <a:headEnd len="sm" w="sm" type="none"/>
              <a:tailEnd len="sm" w="sm" type="none"/>
            </a:ln>
          </p:spPr>
        </p:cxnSp>
      </p:grpSp>
      <p:grpSp>
        <p:nvGrpSpPr>
          <p:cNvPr id="566" name="Google Shape;566;p41"/>
          <p:cNvGrpSpPr/>
          <p:nvPr/>
        </p:nvGrpSpPr>
        <p:grpSpPr>
          <a:xfrm>
            <a:off x="1752600" y="2057400"/>
            <a:ext cx="1604927" cy="1569660"/>
            <a:chOff x="1908399" y="2133600"/>
            <a:chExt cx="1604927" cy="1569660"/>
          </a:xfrm>
        </p:grpSpPr>
        <p:sp>
          <p:nvSpPr>
            <p:cNvPr id="567" name="Google Shape;567;p41"/>
            <p:cNvSpPr txBox="1"/>
            <p:nvPr/>
          </p:nvSpPr>
          <p:spPr>
            <a:xfrm>
              <a:off x="1908399" y="2133600"/>
              <a:ext cx="1502334"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0101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0110 (6)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Arial"/>
                  <a:ea typeface="Arial"/>
                  <a:cs typeface="Arial"/>
                  <a:sym typeface="Arial"/>
                </a:rPr>
                <a:t>0</a:t>
              </a:r>
              <a:r>
                <a:rPr b="0" i="0" lang="en-US" sz="2400" u="none" cap="none" strike="noStrike">
                  <a:solidFill>
                    <a:schemeClr val="dk1"/>
                  </a:solidFill>
                  <a:latin typeface="Arial"/>
                  <a:ea typeface="Arial"/>
                  <a:cs typeface="Arial"/>
                  <a:sym typeface="Arial"/>
                </a:rPr>
                <a:t>1011</a:t>
              </a:r>
              <a:endParaRPr b="0" i="0" sz="2400" u="none" cap="none" strike="noStrike">
                <a:solidFill>
                  <a:schemeClr val="dk1"/>
                </a:solidFill>
                <a:latin typeface="Arial"/>
                <a:ea typeface="Arial"/>
                <a:cs typeface="Arial"/>
                <a:sym typeface="Arial"/>
              </a:endParaRPr>
            </a:p>
          </p:txBody>
        </p:sp>
        <p:cxnSp>
          <p:nvCxnSpPr>
            <p:cNvPr id="568" name="Google Shape;568;p41"/>
            <p:cNvCxnSpPr/>
            <p:nvPr/>
          </p:nvCxnSpPr>
          <p:spPr>
            <a:xfrm>
              <a:off x="1908399" y="3276600"/>
              <a:ext cx="1604927" cy="0"/>
            </a:xfrm>
            <a:prstGeom prst="straightConnector1">
              <a:avLst/>
            </a:prstGeom>
            <a:noFill/>
            <a:ln cap="flat" cmpd="sng" w="12700">
              <a:solidFill>
                <a:schemeClr val="dk1"/>
              </a:solidFill>
              <a:prstDash val="solid"/>
              <a:round/>
              <a:headEnd len="sm" w="sm" type="none"/>
              <a:tailEnd len="sm" w="sm" type="none"/>
            </a:ln>
          </p:spPr>
        </p:cxn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2"/>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574" name="Google Shape;574;p4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75" name="Google Shape;575;p4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Your turn . . .</a:t>
            </a:r>
            <a:endParaRPr/>
          </a:p>
        </p:txBody>
      </p:sp>
      <p:sp>
        <p:nvSpPr>
          <p:cNvPr id="576" name="Google Shape;576;p42"/>
          <p:cNvSpPr txBox="1"/>
          <p:nvPr/>
        </p:nvSpPr>
        <p:spPr>
          <a:xfrm>
            <a:off x="1524000" y="2057400"/>
            <a:ext cx="5791200" cy="34290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al,-128</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neg al	; CF =     OF =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ax,8000h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add ax,2	; CF =	OF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sub ax,2	; CF =	OF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al,-5</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sub al,+125	; OF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p:txBody>
      </p:sp>
      <p:sp>
        <p:nvSpPr>
          <p:cNvPr id="577" name="Google Shape;577;p42"/>
          <p:cNvSpPr txBox="1"/>
          <p:nvPr/>
        </p:nvSpPr>
        <p:spPr>
          <a:xfrm>
            <a:off x="685800" y="1066800"/>
            <a:ext cx="76962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What will be the values of the given flags after each operation?</a:t>
            </a:r>
            <a:endParaRPr b="0" i="0" sz="1400" u="none" cap="none" strike="noStrike">
              <a:solidFill>
                <a:srgbClr val="000000"/>
              </a:solidFill>
              <a:latin typeface="Arial"/>
              <a:ea typeface="Arial"/>
              <a:cs typeface="Arial"/>
              <a:sym typeface="Arial"/>
            </a:endParaRPr>
          </a:p>
        </p:txBody>
      </p:sp>
      <p:sp>
        <p:nvSpPr>
          <p:cNvPr id="578" name="Google Shape;578;p42"/>
          <p:cNvSpPr txBox="1"/>
          <p:nvPr/>
        </p:nvSpPr>
        <p:spPr>
          <a:xfrm>
            <a:off x="5257800" y="2254250"/>
            <a:ext cx="2514600" cy="3024188"/>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1        1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a:p>
            <a:pPr indent="0" lvl="0" marL="0" marR="0" rtl="0" algn="l">
              <a:lnSpc>
                <a:spcPct val="10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0        0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a:p>
            <a:pPr indent="0" lvl="0" marL="0" marR="0" rtl="0" algn="l">
              <a:lnSpc>
                <a:spcPct val="10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1        0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t/>
            </a:r>
            <a:endParaRPr b="1" i="0" sz="1800" u="none" cap="none" strike="noStrike">
              <a:solidFill>
                <a:schemeClr val="lt2"/>
              </a:solidFill>
              <a:latin typeface="Courier New"/>
              <a:ea typeface="Courier New"/>
              <a:cs typeface="Courier New"/>
              <a:sym typeface="Courier New"/>
            </a:endParaRPr>
          </a:p>
          <a:p>
            <a:pPr indent="0" lvl="0" marL="0" marR="0" rtl="0" algn="l">
              <a:lnSpc>
                <a:spcPct val="10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3"/>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584" name="Google Shape;584;p4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85" name="Google Shape;585;p4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What's Next</a:t>
            </a:r>
            <a:endParaRPr/>
          </a:p>
        </p:txBody>
      </p:sp>
      <p:sp>
        <p:nvSpPr>
          <p:cNvPr id="586" name="Google Shape;586;p43"/>
          <p:cNvSpPr txBox="1"/>
          <p:nvPr>
            <p:ph idx="1" type="body"/>
          </p:nvPr>
        </p:nvSpPr>
        <p:spPr>
          <a:xfrm>
            <a:off x="1828800" y="1600200"/>
            <a:ext cx="6248400" cy="274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Data Transfer Instructions</a:t>
            </a:r>
            <a:endParaRPr/>
          </a:p>
          <a:p>
            <a:pPr indent="-342900" lvl="0" marL="342900" rtl="0" algn="l">
              <a:lnSpc>
                <a:spcPct val="100000"/>
              </a:lnSpc>
              <a:spcBef>
                <a:spcPts val="480"/>
              </a:spcBef>
              <a:spcAft>
                <a:spcPts val="0"/>
              </a:spcAft>
              <a:buSzPts val="2400"/>
              <a:buFont typeface="Arial"/>
              <a:buChar char="•"/>
            </a:pPr>
            <a:r>
              <a:rPr lang="en-US"/>
              <a:t>Addition and Subtraction</a:t>
            </a:r>
            <a:endParaRPr/>
          </a:p>
          <a:p>
            <a:pPr indent="-342900" lvl="0" marL="342900" rtl="0" algn="l">
              <a:lnSpc>
                <a:spcPct val="100000"/>
              </a:lnSpc>
              <a:spcBef>
                <a:spcPts val="480"/>
              </a:spcBef>
              <a:spcAft>
                <a:spcPts val="0"/>
              </a:spcAft>
              <a:buSzPts val="2400"/>
              <a:buFont typeface="Arial"/>
              <a:buChar char="•"/>
            </a:pPr>
            <a:r>
              <a:rPr b="1" lang="en-US">
                <a:solidFill>
                  <a:schemeClr val="lt2"/>
                </a:solidFill>
              </a:rPr>
              <a:t>Data-Related Operators and Directives</a:t>
            </a:r>
            <a:endParaRPr/>
          </a:p>
          <a:p>
            <a:pPr indent="-342900" lvl="0" marL="342900" rtl="0" algn="l">
              <a:lnSpc>
                <a:spcPct val="100000"/>
              </a:lnSpc>
              <a:spcBef>
                <a:spcPts val="480"/>
              </a:spcBef>
              <a:spcAft>
                <a:spcPts val="0"/>
              </a:spcAft>
              <a:buSzPts val="2400"/>
              <a:buFont typeface="Arial"/>
              <a:buChar char="•"/>
            </a:pPr>
            <a:r>
              <a:rPr lang="en-US"/>
              <a:t>Indirect Addressing</a:t>
            </a:r>
            <a:endParaRPr/>
          </a:p>
          <a:p>
            <a:pPr indent="-342900" lvl="0" marL="342900" rtl="0" algn="l">
              <a:lnSpc>
                <a:spcPct val="100000"/>
              </a:lnSpc>
              <a:spcBef>
                <a:spcPts val="480"/>
              </a:spcBef>
              <a:spcAft>
                <a:spcPts val="0"/>
              </a:spcAft>
              <a:buSzPts val="2400"/>
              <a:buFont typeface="Arial"/>
              <a:buChar char="•"/>
            </a:pPr>
            <a:r>
              <a:rPr lang="en-US"/>
              <a:t>JMP and LOOP Instructions</a:t>
            </a:r>
            <a:endParaRPr/>
          </a:p>
          <a:p>
            <a:pPr indent="-342900" lvl="0" marL="342900" rtl="0" algn="l">
              <a:lnSpc>
                <a:spcPct val="100000"/>
              </a:lnSpc>
              <a:spcBef>
                <a:spcPts val="480"/>
              </a:spcBef>
              <a:spcAft>
                <a:spcPts val="0"/>
              </a:spcAft>
              <a:buSzPts val="2400"/>
              <a:buFont typeface="Arial"/>
              <a:buChar char="•"/>
            </a:pPr>
            <a:r>
              <a:rPr lang="en-US"/>
              <a:t>64-Bit Programming</a:t>
            </a:r>
            <a:endParaRPr/>
          </a:p>
          <a:p>
            <a:pPr indent="-190500" lvl="0" marL="342900" rtl="0" algn="l">
              <a:lnSpc>
                <a:spcPct val="100000"/>
              </a:lnSpc>
              <a:spcBef>
                <a:spcPts val="480"/>
              </a:spcBef>
              <a:spcAft>
                <a:spcPts val="0"/>
              </a:spcAft>
              <a:buSzPts val="2400"/>
              <a:buFont typeface="Arial"/>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4"/>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592" name="Google Shape;592;p4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93" name="Google Shape;593;p4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Data-Related Operators and Directives</a:t>
            </a:r>
            <a:endParaRPr/>
          </a:p>
        </p:txBody>
      </p:sp>
      <p:sp>
        <p:nvSpPr>
          <p:cNvPr id="594" name="Google Shape;594;p44"/>
          <p:cNvSpPr txBox="1"/>
          <p:nvPr>
            <p:ph idx="1" type="body"/>
          </p:nvPr>
        </p:nvSpPr>
        <p:spPr>
          <a:xfrm>
            <a:off x="1828800" y="1600200"/>
            <a:ext cx="5791200" cy="3124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OFFSET Operator</a:t>
            </a:r>
            <a:endParaRPr/>
          </a:p>
          <a:p>
            <a:pPr indent="-342900" lvl="0" marL="342900" rtl="0" algn="l">
              <a:lnSpc>
                <a:spcPct val="100000"/>
              </a:lnSpc>
              <a:spcBef>
                <a:spcPts val="480"/>
              </a:spcBef>
              <a:spcAft>
                <a:spcPts val="0"/>
              </a:spcAft>
              <a:buSzPts val="2400"/>
              <a:buFont typeface="Arial"/>
              <a:buChar char="•"/>
            </a:pPr>
            <a:r>
              <a:rPr lang="en-US"/>
              <a:t>PTR Operator</a:t>
            </a:r>
            <a:endParaRPr/>
          </a:p>
          <a:p>
            <a:pPr indent="-342900" lvl="0" marL="342900" rtl="0" algn="l">
              <a:lnSpc>
                <a:spcPct val="100000"/>
              </a:lnSpc>
              <a:spcBef>
                <a:spcPts val="480"/>
              </a:spcBef>
              <a:spcAft>
                <a:spcPts val="0"/>
              </a:spcAft>
              <a:buSzPts val="2400"/>
              <a:buFont typeface="Arial"/>
              <a:buChar char="•"/>
            </a:pPr>
            <a:r>
              <a:rPr lang="en-US"/>
              <a:t>TYPE Operator</a:t>
            </a:r>
            <a:endParaRPr/>
          </a:p>
          <a:p>
            <a:pPr indent="-342900" lvl="0" marL="342900" rtl="0" algn="l">
              <a:lnSpc>
                <a:spcPct val="100000"/>
              </a:lnSpc>
              <a:spcBef>
                <a:spcPts val="480"/>
              </a:spcBef>
              <a:spcAft>
                <a:spcPts val="0"/>
              </a:spcAft>
              <a:buSzPts val="2400"/>
              <a:buFont typeface="Arial"/>
              <a:buChar char="•"/>
            </a:pPr>
            <a:r>
              <a:rPr lang="en-US"/>
              <a:t>LENGTHOF Operator</a:t>
            </a:r>
            <a:endParaRPr/>
          </a:p>
          <a:p>
            <a:pPr indent="-342900" lvl="0" marL="342900" rtl="0" algn="l">
              <a:lnSpc>
                <a:spcPct val="100000"/>
              </a:lnSpc>
              <a:spcBef>
                <a:spcPts val="480"/>
              </a:spcBef>
              <a:spcAft>
                <a:spcPts val="0"/>
              </a:spcAft>
              <a:buSzPts val="2400"/>
              <a:buFont typeface="Arial"/>
              <a:buChar char="•"/>
            </a:pPr>
            <a:r>
              <a:rPr lang="en-US"/>
              <a:t>SIZEOF Operator</a:t>
            </a:r>
            <a:endParaRPr/>
          </a:p>
          <a:p>
            <a:pPr indent="-342900" lvl="0" marL="342900" rtl="0" algn="l">
              <a:lnSpc>
                <a:spcPct val="100000"/>
              </a:lnSpc>
              <a:spcBef>
                <a:spcPts val="480"/>
              </a:spcBef>
              <a:spcAft>
                <a:spcPts val="0"/>
              </a:spcAft>
              <a:buSzPts val="2400"/>
              <a:buFont typeface="Arial"/>
              <a:buChar char="•"/>
            </a:pPr>
            <a:r>
              <a:rPr lang="en-US"/>
              <a:t>LABEL Directive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5"/>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601" name="Google Shape;601;p4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02" name="Google Shape;602;p4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OFFSET Operator</a:t>
            </a:r>
            <a:endParaRPr/>
          </a:p>
        </p:txBody>
      </p:sp>
      <p:sp>
        <p:nvSpPr>
          <p:cNvPr id="603" name="Google Shape;603;p45"/>
          <p:cNvSpPr txBox="1"/>
          <p:nvPr>
            <p:ph idx="1" type="body"/>
          </p:nvPr>
        </p:nvSpPr>
        <p:spPr>
          <a:xfrm>
            <a:off x="762000" y="1143000"/>
            <a:ext cx="7696200" cy="16764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SzPts val="2000"/>
              <a:buFont typeface="Arial"/>
              <a:buChar char="•"/>
            </a:pPr>
            <a:r>
              <a:rPr lang="en-US" sz="2000"/>
              <a:t>OFFSET returns </a:t>
            </a:r>
            <a:r>
              <a:rPr lang="en-US" sz="2200"/>
              <a:t>the distance in bytes, of a label from the beginning of its enclosing segment</a:t>
            </a:r>
            <a:endParaRPr/>
          </a:p>
          <a:p>
            <a:pPr indent="-285750" lvl="1" marL="742950" rtl="0" algn="l">
              <a:lnSpc>
                <a:spcPct val="110000"/>
              </a:lnSpc>
              <a:spcBef>
                <a:spcPts val="480"/>
              </a:spcBef>
              <a:spcAft>
                <a:spcPts val="0"/>
              </a:spcAft>
              <a:buSzPts val="2400"/>
              <a:buFont typeface="Arial"/>
              <a:buChar char="•"/>
            </a:pPr>
            <a:r>
              <a:rPr lang="en-US" sz="2400"/>
              <a:t>Protected mode: 32 bits</a:t>
            </a:r>
            <a:endParaRPr/>
          </a:p>
          <a:p>
            <a:pPr indent="-285750" lvl="1" marL="742950" rtl="0" algn="l">
              <a:lnSpc>
                <a:spcPct val="110000"/>
              </a:lnSpc>
              <a:spcBef>
                <a:spcPts val="480"/>
              </a:spcBef>
              <a:spcAft>
                <a:spcPts val="0"/>
              </a:spcAft>
              <a:buSzPts val="2400"/>
              <a:buFont typeface="Arial"/>
              <a:buChar char="•"/>
            </a:pPr>
            <a:r>
              <a:rPr lang="en-US" sz="2400"/>
              <a:t>Real mode: 16 bits</a:t>
            </a:r>
            <a:endParaRPr/>
          </a:p>
        </p:txBody>
      </p:sp>
      <p:graphicFrame>
        <p:nvGraphicFramePr>
          <p:cNvPr id="604" name="Google Shape;604;p45"/>
          <p:cNvGraphicFramePr/>
          <p:nvPr/>
        </p:nvGraphicFramePr>
        <p:xfrm>
          <a:off x="2286000" y="3048000"/>
          <a:ext cx="4800600" cy="1447800"/>
        </p:xfrm>
        <a:graphic>
          <a:graphicData uri="http://schemas.openxmlformats.org/presentationml/2006/ole">
            <mc:AlternateContent>
              <mc:Choice Requires="v">
                <p:oleObj r:id="rId4" imgH="1447800" imgW="4800600" progId="" spid="_x0000_s1">
                  <p:embed/>
                </p:oleObj>
              </mc:Choice>
              <mc:Fallback>
                <p:oleObj r:id="rId5" imgH="1447800" imgW="4800600" progId="">
                  <p:embed/>
                  <p:pic>
                    <p:nvPicPr>
                      <p:cNvPr id="604" name="Google Shape;604;p45"/>
                      <p:cNvPicPr preferRelativeResize="0"/>
                      <p:nvPr/>
                    </p:nvPicPr>
                    <p:blipFill rotWithShape="1">
                      <a:blip r:embed="rId6">
                        <a:alphaModFix/>
                      </a:blip>
                      <a:srcRect b="0" l="0" r="0" t="0"/>
                      <a:stretch/>
                    </p:blipFill>
                    <p:spPr>
                      <a:xfrm>
                        <a:off x="2286000" y="3048000"/>
                        <a:ext cx="4800600" cy="1447800"/>
                      </a:xfrm>
                      <a:prstGeom prst="rect">
                        <a:avLst/>
                      </a:prstGeom>
                      <a:noFill/>
                      <a:ln>
                        <a:noFill/>
                      </a:ln>
                    </p:spPr>
                  </p:pic>
                </p:oleObj>
              </mc:Fallback>
            </mc:AlternateContent>
          </a:graphicData>
        </a:graphic>
      </p:graphicFrame>
      <p:sp>
        <p:nvSpPr>
          <p:cNvPr id="605" name="Google Shape;605;p45"/>
          <p:cNvSpPr txBox="1"/>
          <p:nvPr/>
        </p:nvSpPr>
        <p:spPr>
          <a:xfrm>
            <a:off x="914400" y="4876800"/>
            <a:ext cx="7239000" cy="923925"/>
          </a:xfrm>
          <a:prstGeom prst="rect">
            <a:avLst/>
          </a:prstGeom>
          <a:noFill/>
          <a:ln cap="flat" cmpd="sng" w="9525">
            <a:solidFill>
              <a:srgbClr val="B2B2B2"/>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Protected-mode programs we write use only a single segment (</a:t>
            </a:r>
            <a:r>
              <a:rPr b="0" i="0" lang="en-US" sz="2100" u="none" cap="none" strike="noStrike">
                <a:solidFill>
                  <a:schemeClr val="lt2"/>
                </a:solidFill>
                <a:latin typeface="Arial"/>
                <a:ea typeface="Arial"/>
                <a:cs typeface="Arial"/>
                <a:sym typeface="Arial"/>
              </a:rPr>
              <a:t>flat memory model</a:t>
            </a:r>
            <a:r>
              <a:rPr b="0" i="0" lang="en-US" sz="2100" u="none" cap="none" strike="noStrike">
                <a:solidFill>
                  <a:schemeClr val="l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05"/>
                                        </p:tgtEl>
                                        <p:attrNameLst>
                                          <p:attrName>style.visibility</p:attrName>
                                        </p:attrNameLst>
                                      </p:cBhvr>
                                      <p:to>
                                        <p:strVal val="visible"/>
                                      </p:to>
                                    </p:set>
                                    <p:anim calcmode="lin" valueType="num">
                                      <p:cBhvr additive="base">
                                        <p:cTn dur="500"/>
                                        <p:tgtEl>
                                          <p:spTgt spid="60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6"/>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611" name="Google Shape;611;p4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12" name="Google Shape;612;p4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OFFSET Examples</a:t>
            </a:r>
            <a:endParaRPr/>
          </a:p>
        </p:txBody>
      </p:sp>
      <p:sp>
        <p:nvSpPr>
          <p:cNvPr id="613" name="Google Shape;613;p46"/>
          <p:cNvSpPr txBox="1"/>
          <p:nvPr/>
        </p:nvSpPr>
        <p:spPr>
          <a:xfrm>
            <a:off x="768030" y="2041525"/>
            <a:ext cx="6477000" cy="3276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bVal BYTE ?   ;1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wVal WORD ?   ;2</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dVal DWORD ?  ;4</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dVal2 DWORD ? ;4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esi,OFFSET bVal  ; ESI = 00404000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esi,OFFSET wVal  ; ESI = 00404001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esi,OFFSET dVal  ; ESI = 00404003</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esi,OFFSET dVal2 ; ESI = 00404007</a:t>
            </a:r>
            <a:endParaRPr b="0" i="0" sz="1400" u="none" cap="none" strike="noStrike">
              <a:solidFill>
                <a:srgbClr val="000000"/>
              </a:solidFill>
              <a:latin typeface="Arial"/>
              <a:ea typeface="Arial"/>
              <a:cs typeface="Arial"/>
              <a:sym typeface="Arial"/>
            </a:endParaRPr>
          </a:p>
        </p:txBody>
      </p:sp>
      <p:sp>
        <p:nvSpPr>
          <p:cNvPr id="614" name="Google Shape;614;p46"/>
          <p:cNvSpPr txBox="1"/>
          <p:nvPr/>
        </p:nvSpPr>
        <p:spPr>
          <a:xfrm>
            <a:off x="685800" y="1143000"/>
            <a:ext cx="76962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Let's assume that the data segment begins at 00404000h:</a:t>
            </a:r>
            <a:endParaRPr b="0" i="0" sz="1400" u="none" cap="none" strike="noStrike">
              <a:solidFill>
                <a:srgbClr val="000000"/>
              </a:solidFill>
              <a:latin typeface="Arial"/>
              <a:ea typeface="Arial"/>
              <a:cs typeface="Arial"/>
              <a:sym typeface="Arial"/>
            </a:endParaRPr>
          </a:p>
        </p:txBody>
      </p:sp>
      <p:graphicFrame>
        <p:nvGraphicFramePr>
          <p:cNvPr id="615" name="Google Shape;615;p46"/>
          <p:cNvGraphicFramePr/>
          <p:nvPr/>
        </p:nvGraphicFramePr>
        <p:xfrm>
          <a:off x="6909564" y="1736725"/>
          <a:ext cx="3000000" cy="3000000"/>
        </p:xfrm>
        <a:graphic>
          <a:graphicData uri="http://schemas.openxmlformats.org/drawingml/2006/table">
            <a:tbl>
              <a:tblPr bandRow="1" firstRow="1">
                <a:noFill/>
                <a:tableStyleId>{F991CBA5-B5D9-4893-9EAC-16121EE79B43}</a:tableStyleId>
              </a:tblPr>
              <a:tblGrid>
                <a:gridCol w="1116075"/>
              </a:tblGrid>
              <a:tr h="597025">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990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597025">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bl>
          </a:graphicData>
        </a:graphic>
      </p:graphicFrame>
      <p:sp>
        <p:nvSpPr>
          <p:cNvPr id="616" name="Google Shape;616;p46"/>
          <p:cNvSpPr txBox="1"/>
          <p:nvPr/>
        </p:nvSpPr>
        <p:spPr>
          <a:xfrm>
            <a:off x="5791200" y="2314893"/>
            <a:ext cx="1118160" cy="2769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0040400h</a:t>
            </a:r>
            <a:endParaRPr b="0" i="0" sz="1200" u="none" cap="none" strike="noStrike">
              <a:solidFill>
                <a:schemeClr val="lt1"/>
              </a:solidFill>
              <a:latin typeface="Arial"/>
              <a:ea typeface="Arial"/>
              <a:cs typeface="Arial"/>
              <a:sym typeface="Arial"/>
            </a:endParaRPr>
          </a:p>
        </p:txBody>
      </p:sp>
      <p:sp>
        <p:nvSpPr>
          <p:cNvPr id="617" name="Google Shape;617;p46"/>
          <p:cNvSpPr txBox="1"/>
          <p:nvPr/>
        </p:nvSpPr>
        <p:spPr>
          <a:xfrm>
            <a:off x="5791200" y="2557272"/>
            <a:ext cx="1118160" cy="2769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0040401h</a:t>
            </a:r>
            <a:endParaRPr b="0" i="0" sz="900" u="none" cap="none" strike="noStrike">
              <a:solidFill>
                <a:schemeClr val="lt1"/>
              </a:solidFill>
              <a:latin typeface="Arial"/>
              <a:ea typeface="Arial"/>
              <a:cs typeface="Arial"/>
              <a:sym typeface="Arial"/>
            </a:endParaRPr>
          </a:p>
        </p:txBody>
      </p:sp>
      <p:sp>
        <p:nvSpPr>
          <p:cNvPr id="618" name="Google Shape;618;p46"/>
          <p:cNvSpPr txBox="1"/>
          <p:nvPr/>
        </p:nvSpPr>
        <p:spPr>
          <a:xfrm>
            <a:off x="5943600" y="2962301"/>
            <a:ext cx="965760" cy="2769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0040403h</a:t>
            </a:r>
            <a:endParaRPr b="0" i="0" sz="1200" u="none" cap="none" strike="noStrike">
              <a:solidFill>
                <a:schemeClr val="lt1"/>
              </a:solidFill>
              <a:latin typeface="Arial"/>
              <a:ea typeface="Arial"/>
              <a:cs typeface="Arial"/>
              <a:sym typeface="Arial"/>
            </a:endParaRPr>
          </a:p>
        </p:txBody>
      </p:sp>
      <p:sp>
        <p:nvSpPr>
          <p:cNvPr id="619" name="Google Shape;619;p46"/>
          <p:cNvSpPr txBox="1"/>
          <p:nvPr/>
        </p:nvSpPr>
        <p:spPr>
          <a:xfrm>
            <a:off x="5562600" y="3810000"/>
            <a:ext cx="1346760" cy="2769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0040407h</a:t>
            </a:r>
            <a:endParaRPr b="0" i="0" sz="1200" u="none" cap="none" strike="noStrike">
              <a:solidFill>
                <a:schemeClr val="lt1"/>
              </a:solidFill>
              <a:latin typeface="Arial"/>
              <a:ea typeface="Arial"/>
              <a:cs typeface="Arial"/>
              <a:sym typeface="Arial"/>
            </a:endParaRPr>
          </a:p>
        </p:txBody>
      </p:sp>
      <p:sp>
        <p:nvSpPr>
          <p:cNvPr id="620" name="Google Shape;620;p46"/>
          <p:cNvSpPr/>
          <p:nvPr/>
        </p:nvSpPr>
        <p:spPr>
          <a:xfrm>
            <a:off x="8059780" y="2317256"/>
            <a:ext cx="93619" cy="240016"/>
          </a:xfrm>
          <a:prstGeom prst="upDownArrow">
            <a:avLst>
              <a:gd fmla="val 50000" name="adj1"/>
              <a:gd fmla="val 50000" name="adj2"/>
            </a:avLst>
          </a:prstGeom>
          <a:solidFill>
            <a:schemeClr val="accent1"/>
          </a:solid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21" name="Google Shape;621;p46"/>
          <p:cNvSpPr/>
          <p:nvPr/>
        </p:nvSpPr>
        <p:spPr>
          <a:xfrm>
            <a:off x="8059780" y="2557272"/>
            <a:ext cx="93619" cy="405029"/>
          </a:xfrm>
          <a:prstGeom prst="upDownArrow">
            <a:avLst>
              <a:gd fmla="val 50000" name="adj1"/>
              <a:gd fmla="val 50000" name="adj2"/>
            </a:avLst>
          </a:prstGeom>
          <a:solidFill>
            <a:schemeClr val="accent1"/>
          </a:solid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22" name="Google Shape;622;p46"/>
          <p:cNvSpPr/>
          <p:nvPr/>
        </p:nvSpPr>
        <p:spPr>
          <a:xfrm>
            <a:off x="8059780" y="2962301"/>
            <a:ext cx="93619" cy="863929"/>
          </a:xfrm>
          <a:prstGeom prst="upDownArrow">
            <a:avLst>
              <a:gd fmla="val 50000" name="adj1"/>
              <a:gd fmla="val 50000" name="adj2"/>
            </a:avLst>
          </a:prstGeom>
          <a:solidFill>
            <a:schemeClr val="accent1"/>
          </a:solid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23" name="Google Shape;623;p46"/>
          <p:cNvSpPr/>
          <p:nvPr/>
        </p:nvSpPr>
        <p:spPr>
          <a:xfrm>
            <a:off x="8059780" y="3826230"/>
            <a:ext cx="93619" cy="821970"/>
          </a:xfrm>
          <a:prstGeom prst="upDownArrow">
            <a:avLst>
              <a:gd fmla="val 50000" name="adj1"/>
              <a:gd fmla="val 50000" name="adj2"/>
            </a:avLst>
          </a:prstGeom>
          <a:solidFill>
            <a:schemeClr val="accent1"/>
          </a:solid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24" name="Google Shape;624;p46"/>
          <p:cNvSpPr txBox="1"/>
          <p:nvPr/>
        </p:nvSpPr>
        <p:spPr>
          <a:xfrm>
            <a:off x="7810757" y="2329542"/>
            <a:ext cx="789840" cy="25391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bVal</a:t>
            </a:r>
            <a:endParaRPr b="0" i="0" sz="800" u="none" cap="none" strike="noStrike">
              <a:solidFill>
                <a:schemeClr val="lt1"/>
              </a:solidFill>
              <a:latin typeface="Arial"/>
              <a:ea typeface="Arial"/>
              <a:cs typeface="Arial"/>
              <a:sym typeface="Arial"/>
            </a:endParaRPr>
          </a:p>
        </p:txBody>
      </p:sp>
      <p:sp>
        <p:nvSpPr>
          <p:cNvPr id="625" name="Google Shape;625;p46"/>
          <p:cNvSpPr txBox="1"/>
          <p:nvPr/>
        </p:nvSpPr>
        <p:spPr>
          <a:xfrm>
            <a:off x="7810757" y="2521774"/>
            <a:ext cx="789840" cy="25391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wVal</a:t>
            </a:r>
            <a:endParaRPr b="0" i="0" sz="1050" u="none" cap="none" strike="noStrike">
              <a:solidFill>
                <a:schemeClr val="lt1"/>
              </a:solidFill>
              <a:latin typeface="Arial"/>
              <a:ea typeface="Arial"/>
              <a:cs typeface="Arial"/>
              <a:sym typeface="Arial"/>
            </a:endParaRPr>
          </a:p>
        </p:txBody>
      </p:sp>
      <p:sp>
        <p:nvSpPr>
          <p:cNvPr id="626" name="Google Shape;626;p46"/>
          <p:cNvSpPr txBox="1"/>
          <p:nvPr/>
        </p:nvSpPr>
        <p:spPr>
          <a:xfrm>
            <a:off x="7810757" y="2965023"/>
            <a:ext cx="789840" cy="25391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dVal</a:t>
            </a:r>
            <a:endParaRPr b="0" i="0" sz="800" u="none" cap="none" strike="noStrike">
              <a:solidFill>
                <a:schemeClr val="lt1"/>
              </a:solidFill>
              <a:latin typeface="Arial"/>
              <a:ea typeface="Arial"/>
              <a:cs typeface="Arial"/>
              <a:sym typeface="Arial"/>
            </a:endParaRPr>
          </a:p>
        </p:txBody>
      </p:sp>
      <p:sp>
        <p:nvSpPr>
          <p:cNvPr id="627" name="Google Shape;627;p46"/>
          <p:cNvSpPr txBox="1"/>
          <p:nvPr/>
        </p:nvSpPr>
        <p:spPr>
          <a:xfrm>
            <a:off x="7808898" y="3804898"/>
            <a:ext cx="789840" cy="25391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dVal2</a:t>
            </a:r>
            <a:endParaRPr b="0" i="0" sz="800" u="none" cap="none" strike="noStrike">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7"/>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633" name="Google Shape;633;p4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34" name="Google Shape;634;p4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Relating to C/C++</a:t>
            </a:r>
            <a:endParaRPr/>
          </a:p>
        </p:txBody>
      </p:sp>
      <p:sp>
        <p:nvSpPr>
          <p:cNvPr id="635" name="Google Shape;635;p47"/>
          <p:cNvSpPr txBox="1"/>
          <p:nvPr/>
        </p:nvSpPr>
        <p:spPr>
          <a:xfrm>
            <a:off x="838200" y="2362200"/>
            <a:ext cx="2819400" cy="1295400"/>
          </a:xfrm>
          <a:prstGeom prst="rect">
            <a:avLst/>
          </a:prstGeom>
          <a:noFill/>
          <a:ln cap="flat" cmpd="sng" w="9525">
            <a:solidFill>
              <a:srgbClr val="B2B2B2"/>
            </a:solidFill>
            <a:prstDash val="solid"/>
            <a:miter lim="800000"/>
            <a:headEnd len="sm" w="sm" type="none"/>
            <a:tailEnd len="sm" w="sm" type="none"/>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C++ version:</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char array[1000];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char * p = array;</a:t>
            </a:r>
            <a:endParaRPr b="0" i="0" sz="1400" u="none" cap="none" strike="noStrike">
              <a:solidFill>
                <a:srgbClr val="000000"/>
              </a:solidFill>
              <a:latin typeface="Arial"/>
              <a:ea typeface="Arial"/>
              <a:cs typeface="Arial"/>
              <a:sym typeface="Arial"/>
            </a:endParaRPr>
          </a:p>
        </p:txBody>
      </p:sp>
      <p:sp>
        <p:nvSpPr>
          <p:cNvPr id="636" name="Google Shape;636;p47"/>
          <p:cNvSpPr txBox="1"/>
          <p:nvPr/>
        </p:nvSpPr>
        <p:spPr>
          <a:xfrm>
            <a:off x="685800" y="1066800"/>
            <a:ext cx="76962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value returned by OFFSET is a pointer. Compare the following code written for both C++ and assembly language:</a:t>
            </a:r>
            <a:endParaRPr b="0" i="0" sz="1400" u="none" cap="none" strike="noStrike">
              <a:solidFill>
                <a:srgbClr val="000000"/>
              </a:solidFill>
              <a:latin typeface="Arial"/>
              <a:ea typeface="Arial"/>
              <a:cs typeface="Arial"/>
              <a:sym typeface="Arial"/>
            </a:endParaRPr>
          </a:p>
        </p:txBody>
      </p:sp>
      <p:sp>
        <p:nvSpPr>
          <p:cNvPr id="637" name="Google Shape;637;p47"/>
          <p:cNvSpPr txBox="1"/>
          <p:nvPr/>
        </p:nvSpPr>
        <p:spPr>
          <a:xfrm>
            <a:off x="4191000" y="2362200"/>
            <a:ext cx="4114800" cy="1905000"/>
          </a:xfrm>
          <a:prstGeom prst="rect">
            <a:avLst/>
          </a:prstGeom>
          <a:noFill/>
          <a:ln cap="flat" cmpd="sng" w="9525">
            <a:solidFill>
              <a:srgbClr val="B2B2B2"/>
            </a:solidFill>
            <a:prstDash val="solid"/>
            <a:miter lim="800000"/>
            <a:headEnd len="sm" w="sm" type="none"/>
            <a:tailEnd len="sm" w="sm" type="none"/>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Assembly language: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 BYTE 1000 DUP(?)</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esi,OFFSET array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8"/>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644" name="Google Shape;644;p4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45" name="Google Shape;645;p4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PTR Operator</a:t>
            </a:r>
            <a:endParaRPr/>
          </a:p>
        </p:txBody>
      </p:sp>
      <p:sp>
        <p:nvSpPr>
          <p:cNvPr id="646" name="Google Shape;646;p48"/>
          <p:cNvSpPr txBox="1"/>
          <p:nvPr/>
        </p:nvSpPr>
        <p:spPr>
          <a:xfrm>
            <a:off x="990600" y="2286000"/>
            <a:ext cx="7239000" cy="24384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myDouble DWORD 12345678h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ax,myDouble 			; </a:t>
            </a:r>
            <a:r>
              <a:rPr b="1" i="0" lang="en-US" sz="1800" u="none" cap="none" strike="noStrike">
                <a:solidFill>
                  <a:schemeClr val="lt2"/>
                </a:solidFill>
                <a:latin typeface="Courier New"/>
                <a:ea typeface="Courier New"/>
                <a:cs typeface="Courier New"/>
                <a:sym typeface="Courier New"/>
              </a:rPr>
              <a:t>error – why?</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ax,WORD PTR myDouble			; loads 5678h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WORD PTR myDouble,4321h		; saves 4321h</a:t>
            </a:r>
            <a:endParaRPr b="0" i="0" sz="1400" u="none" cap="none" strike="noStrike">
              <a:solidFill>
                <a:srgbClr val="000000"/>
              </a:solidFill>
              <a:latin typeface="Arial"/>
              <a:ea typeface="Arial"/>
              <a:cs typeface="Arial"/>
              <a:sym typeface="Arial"/>
            </a:endParaRPr>
          </a:p>
        </p:txBody>
      </p:sp>
      <p:sp>
        <p:nvSpPr>
          <p:cNvPr id="647" name="Google Shape;647;p48"/>
          <p:cNvSpPr txBox="1"/>
          <p:nvPr/>
        </p:nvSpPr>
        <p:spPr>
          <a:xfrm>
            <a:off x="685800" y="1066800"/>
            <a:ext cx="76962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Overrides the default type of a label (variable). Provides the flexibility to access part of a variable.</a:t>
            </a:r>
            <a:endParaRPr b="0" i="0" sz="1400" u="none" cap="none" strike="noStrike">
              <a:solidFill>
                <a:srgbClr val="000000"/>
              </a:solidFill>
              <a:latin typeface="Arial"/>
              <a:ea typeface="Arial"/>
              <a:cs typeface="Arial"/>
              <a:sym typeface="Arial"/>
            </a:endParaRPr>
          </a:p>
        </p:txBody>
      </p:sp>
      <p:sp>
        <p:nvSpPr>
          <p:cNvPr id="648" name="Google Shape;648;p48"/>
          <p:cNvSpPr txBox="1"/>
          <p:nvPr/>
        </p:nvSpPr>
        <p:spPr>
          <a:xfrm>
            <a:off x="838200" y="5029200"/>
            <a:ext cx="71628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2"/>
                </a:solidFill>
                <a:latin typeface="Arial"/>
                <a:ea typeface="Arial"/>
                <a:cs typeface="Arial"/>
                <a:sym typeface="Arial"/>
              </a:rPr>
              <a:t>Little endian</a:t>
            </a:r>
            <a:r>
              <a:rPr b="0" i="0" lang="en-US" sz="2100" u="none" cap="none" strike="noStrike">
                <a:solidFill>
                  <a:schemeClr val="lt1"/>
                </a:solidFill>
                <a:latin typeface="Arial"/>
                <a:ea typeface="Arial"/>
                <a:cs typeface="Arial"/>
                <a:sym typeface="Arial"/>
              </a:rPr>
              <a:t> order is used when storing data in memory (see Section 3.4.9).</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9"/>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654" name="Google Shape;654;p4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55" name="Google Shape;655;p4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Little Endian Order</a:t>
            </a:r>
            <a:endParaRPr/>
          </a:p>
        </p:txBody>
      </p:sp>
      <p:sp>
        <p:nvSpPr>
          <p:cNvPr id="656" name="Google Shape;656;p49"/>
          <p:cNvSpPr txBox="1"/>
          <p:nvPr>
            <p:ph idx="1" type="body"/>
          </p:nvPr>
        </p:nvSpPr>
        <p:spPr>
          <a:xfrm>
            <a:off x="685800" y="1143000"/>
            <a:ext cx="7772400" cy="2362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Little endian order refers to the way Intel stores integers in memory.</a:t>
            </a:r>
            <a:endParaRPr/>
          </a:p>
          <a:p>
            <a:pPr indent="-342900" lvl="0" marL="342900" rtl="0" algn="l">
              <a:lnSpc>
                <a:spcPct val="90000"/>
              </a:lnSpc>
              <a:spcBef>
                <a:spcPts val="480"/>
              </a:spcBef>
              <a:spcAft>
                <a:spcPts val="0"/>
              </a:spcAft>
              <a:buSzPts val="2400"/>
              <a:buFont typeface="Arial"/>
              <a:buChar char="•"/>
            </a:pPr>
            <a:r>
              <a:rPr lang="en-US"/>
              <a:t>Multi-byte integers are stored in reverse order, with the least significant byte stored at the lowest address</a:t>
            </a:r>
            <a:endParaRPr/>
          </a:p>
          <a:p>
            <a:pPr indent="-342900" lvl="0" marL="342900" rtl="0" algn="l">
              <a:lnSpc>
                <a:spcPct val="90000"/>
              </a:lnSpc>
              <a:spcBef>
                <a:spcPts val="480"/>
              </a:spcBef>
              <a:spcAft>
                <a:spcPts val="0"/>
              </a:spcAft>
              <a:buSzPts val="2400"/>
              <a:buFont typeface="Arial"/>
              <a:buChar char="•"/>
            </a:pPr>
            <a:r>
              <a:rPr lang="en-US"/>
              <a:t>For example, the doubleword 12345678h would be stored as:</a:t>
            </a:r>
            <a:endParaRPr/>
          </a:p>
        </p:txBody>
      </p:sp>
      <p:graphicFrame>
        <p:nvGraphicFramePr>
          <p:cNvPr id="657" name="Google Shape;657;p49"/>
          <p:cNvGraphicFramePr/>
          <p:nvPr/>
        </p:nvGraphicFramePr>
        <p:xfrm>
          <a:off x="1143000" y="3505200"/>
          <a:ext cx="1371600" cy="2286000"/>
        </p:xfrm>
        <a:graphic>
          <a:graphicData uri="http://schemas.openxmlformats.org/presentationml/2006/ole">
            <mc:AlternateContent>
              <mc:Choice Requires="v">
                <p:oleObj r:id="rId4" imgH="2286000" imgW="1371600" progId="" spid="_x0000_s1">
                  <p:embed/>
                </p:oleObj>
              </mc:Choice>
              <mc:Fallback>
                <p:oleObj r:id="rId5" imgH="2286000" imgW="1371600" progId="">
                  <p:embed/>
                  <p:pic>
                    <p:nvPicPr>
                      <p:cNvPr id="657" name="Google Shape;657;p49"/>
                      <p:cNvPicPr preferRelativeResize="0"/>
                      <p:nvPr/>
                    </p:nvPicPr>
                    <p:blipFill rotWithShape="1">
                      <a:blip r:embed="rId6">
                        <a:alphaModFix/>
                      </a:blip>
                      <a:srcRect b="0" l="0" r="0" t="0"/>
                      <a:stretch/>
                    </p:blipFill>
                    <p:spPr>
                      <a:xfrm>
                        <a:off x="1143000" y="3505200"/>
                        <a:ext cx="1371600" cy="2286000"/>
                      </a:xfrm>
                      <a:prstGeom prst="rect">
                        <a:avLst/>
                      </a:prstGeom>
                      <a:noFill/>
                      <a:ln>
                        <a:noFill/>
                      </a:ln>
                    </p:spPr>
                  </p:pic>
                </p:oleObj>
              </mc:Fallback>
            </mc:AlternateContent>
          </a:graphicData>
        </a:graphic>
      </p:graphicFrame>
      <p:sp>
        <p:nvSpPr>
          <p:cNvPr id="658" name="Google Shape;658;p49"/>
          <p:cNvSpPr txBox="1"/>
          <p:nvPr/>
        </p:nvSpPr>
        <p:spPr>
          <a:xfrm>
            <a:off x="3505200" y="3886200"/>
            <a:ext cx="4267200" cy="1438275"/>
          </a:xfrm>
          <a:prstGeom prst="rect">
            <a:avLst/>
          </a:prstGeom>
          <a:noFill/>
          <a:ln cap="flat" cmpd="sng" w="9525">
            <a:solidFill>
              <a:srgbClr val="B2B2B2"/>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When integers are loaded from memory into registers, the bytes are automatically re-reversed into their correct positions.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12" name="Google Shape;112;p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13" name="Google Shape;113;p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Data Transfer Instructions</a:t>
            </a:r>
            <a:endParaRPr/>
          </a:p>
        </p:txBody>
      </p:sp>
      <p:sp>
        <p:nvSpPr>
          <p:cNvPr id="114" name="Google Shape;114;p5"/>
          <p:cNvSpPr txBox="1"/>
          <p:nvPr>
            <p:ph idx="1" type="body"/>
          </p:nvPr>
        </p:nvSpPr>
        <p:spPr>
          <a:xfrm>
            <a:off x="1638300" y="1524000"/>
            <a:ext cx="5867400" cy="3581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Operand Types</a:t>
            </a:r>
            <a:endParaRPr/>
          </a:p>
          <a:p>
            <a:pPr indent="-342900" lvl="0" marL="342900" rtl="0" algn="l">
              <a:lnSpc>
                <a:spcPct val="100000"/>
              </a:lnSpc>
              <a:spcBef>
                <a:spcPts val="480"/>
              </a:spcBef>
              <a:spcAft>
                <a:spcPts val="0"/>
              </a:spcAft>
              <a:buSzPts val="2400"/>
              <a:buFont typeface="Arial"/>
              <a:buChar char="•"/>
            </a:pPr>
            <a:r>
              <a:rPr lang="en-US"/>
              <a:t>Instruction Operand Notation</a:t>
            </a:r>
            <a:endParaRPr/>
          </a:p>
          <a:p>
            <a:pPr indent="-342900" lvl="0" marL="342900" rtl="0" algn="l">
              <a:lnSpc>
                <a:spcPct val="100000"/>
              </a:lnSpc>
              <a:spcBef>
                <a:spcPts val="480"/>
              </a:spcBef>
              <a:spcAft>
                <a:spcPts val="0"/>
              </a:spcAft>
              <a:buSzPts val="2400"/>
              <a:buFont typeface="Arial"/>
              <a:buChar char="•"/>
            </a:pPr>
            <a:r>
              <a:rPr lang="en-US"/>
              <a:t>Direct Memory Operands</a:t>
            </a:r>
            <a:endParaRPr/>
          </a:p>
          <a:p>
            <a:pPr indent="-342900" lvl="0" marL="342900" rtl="0" algn="l">
              <a:lnSpc>
                <a:spcPct val="100000"/>
              </a:lnSpc>
              <a:spcBef>
                <a:spcPts val="480"/>
              </a:spcBef>
              <a:spcAft>
                <a:spcPts val="0"/>
              </a:spcAft>
              <a:buSzPts val="2400"/>
              <a:buFont typeface="Arial"/>
              <a:buChar char="•"/>
            </a:pPr>
            <a:r>
              <a:rPr lang="en-US"/>
              <a:t>MOV Instruction</a:t>
            </a:r>
            <a:endParaRPr/>
          </a:p>
          <a:p>
            <a:pPr indent="-342900" lvl="0" marL="342900" rtl="0" algn="l">
              <a:lnSpc>
                <a:spcPct val="100000"/>
              </a:lnSpc>
              <a:spcBef>
                <a:spcPts val="480"/>
              </a:spcBef>
              <a:spcAft>
                <a:spcPts val="0"/>
              </a:spcAft>
              <a:buSzPts val="2400"/>
              <a:buFont typeface="Arial"/>
              <a:buChar char="•"/>
            </a:pPr>
            <a:r>
              <a:rPr lang="en-US"/>
              <a:t>Zero &amp; Sign Extension</a:t>
            </a:r>
            <a:endParaRPr/>
          </a:p>
          <a:p>
            <a:pPr indent="-342900" lvl="0" marL="342900" rtl="0" algn="l">
              <a:lnSpc>
                <a:spcPct val="100000"/>
              </a:lnSpc>
              <a:spcBef>
                <a:spcPts val="480"/>
              </a:spcBef>
              <a:spcAft>
                <a:spcPts val="0"/>
              </a:spcAft>
              <a:buSzPts val="2400"/>
              <a:buFont typeface="Arial"/>
              <a:buChar char="•"/>
            </a:pPr>
            <a:r>
              <a:rPr lang="en-US"/>
              <a:t>XCHG Instruction</a:t>
            </a:r>
            <a:endParaRPr/>
          </a:p>
          <a:p>
            <a:pPr indent="-342900" lvl="0" marL="342900" rtl="0" algn="l">
              <a:lnSpc>
                <a:spcPct val="100000"/>
              </a:lnSpc>
              <a:spcBef>
                <a:spcPts val="480"/>
              </a:spcBef>
              <a:spcAft>
                <a:spcPts val="0"/>
              </a:spcAft>
              <a:buSzPts val="2400"/>
              <a:buFont typeface="Arial"/>
              <a:buChar char="•"/>
            </a:pPr>
            <a:r>
              <a:rPr lang="en-US"/>
              <a:t>Direct-Offset Instructions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0"/>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665" name="Google Shape;665;p5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66" name="Google Shape;666;p5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PTR Operator Examples</a:t>
            </a:r>
            <a:endParaRPr sz="2400"/>
          </a:p>
        </p:txBody>
      </p:sp>
      <p:sp>
        <p:nvSpPr>
          <p:cNvPr id="667" name="Google Shape;667;p50"/>
          <p:cNvSpPr txBox="1"/>
          <p:nvPr/>
        </p:nvSpPr>
        <p:spPr>
          <a:xfrm>
            <a:off x="1143000" y="1219200"/>
            <a:ext cx="6172200" cy="7620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myDouble DWORD 12345678h</a:t>
            </a:r>
            <a:endParaRPr b="0" i="0" sz="1400" u="none" cap="none" strike="noStrike">
              <a:solidFill>
                <a:srgbClr val="000000"/>
              </a:solidFill>
              <a:latin typeface="Arial"/>
              <a:ea typeface="Arial"/>
              <a:cs typeface="Arial"/>
              <a:sym typeface="Arial"/>
            </a:endParaRPr>
          </a:p>
        </p:txBody>
      </p:sp>
      <p:graphicFrame>
        <p:nvGraphicFramePr>
          <p:cNvPr id="668" name="Google Shape;668;p50"/>
          <p:cNvGraphicFramePr/>
          <p:nvPr/>
        </p:nvGraphicFramePr>
        <p:xfrm>
          <a:off x="2362200" y="2209800"/>
          <a:ext cx="3733800" cy="1600200"/>
        </p:xfrm>
        <a:graphic>
          <a:graphicData uri="http://schemas.openxmlformats.org/presentationml/2006/ole">
            <mc:AlternateContent>
              <mc:Choice Requires="v">
                <p:oleObj r:id="rId4" imgH="1600200" imgW="3733800" progId="" spid="_x0000_s1">
                  <p:embed/>
                </p:oleObj>
              </mc:Choice>
              <mc:Fallback>
                <p:oleObj r:id="rId5" imgH="1600200" imgW="3733800" progId="">
                  <p:embed/>
                  <p:pic>
                    <p:nvPicPr>
                      <p:cNvPr id="668" name="Google Shape;668;p50"/>
                      <p:cNvPicPr preferRelativeResize="0"/>
                      <p:nvPr/>
                    </p:nvPicPr>
                    <p:blipFill rotWithShape="1">
                      <a:blip r:embed="rId6">
                        <a:alphaModFix/>
                      </a:blip>
                      <a:srcRect b="0" l="0" r="0" t="0"/>
                      <a:stretch/>
                    </p:blipFill>
                    <p:spPr>
                      <a:xfrm>
                        <a:off x="2362200" y="2209800"/>
                        <a:ext cx="3733800" cy="1600200"/>
                      </a:xfrm>
                      <a:prstGeom prst="rect">
                        <a:avLst/>
                      </a:prstGeom>
                      <a:noFill/>
                      <a:ln>
                        <a:noFill/>
                      </a:ln>
                    </p:spPr>
                  </p:pic>
                </p:oleObj>
              </mc:Fallback>
            </mc:AlternateContent>
          </a:graphicData>
        </a:graphic>
      </p:graphicFrame>
      <p:sp>
        <p:nvSpPr>
          <p:cNvPr id="669" name="Google Shape;669;p50"/>
          <p:cNvSpPr txBox="1"/>
          <p:nvPr/>
        </p:nvSpPr>
        <p:spPr>
          <a:xfrm>
            <a:off x="1143000" y="4191000"/>
            <a:ext cx="6705600" cy="16002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al,BYTE PTR  myDouble		; AL = 78h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al,BYTE PTR [myDouble+1]		; AL = 56h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al,BYTE PTR [myDouble+2]		; AL = 34h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ax,WORD PTR  myDouble		; AX = 5678h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ax,WORD PTR [myDouble+2]		; AX = 1234h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1"/>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675" name="Google Shape;675;p5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76" name="Google Shape;676;p5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PTR Operator </a:t>
            </a:r>
            <a:r>
              <a:rPr lang="en-US" sz="2400"/>
              <a:t>(cont)</a:t>
            </a:r>
            <a:endParaRPr/>
          </a:p>
        </p:txBody>
      </p:sp>
      <p:sp>
        <p:nvSpPr>
          <p:cNvPr id="677" name="Google Shape;677;p51"/>
          <p:cNvSpPr txBox="1"/>
          <p:nvPr/>
        </p:nvSpPr>
        <p:spPr>
          <a:xfrm>
            <a:off x="914400" y="2667000"/>
            <a:ext cx="7391400" cy="2133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myBytes BYTE 12h,34h,56h,78h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ax,WORD PTR [myBytes]		; AX = 3412h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ax,WORD PTR [myBytes+2]		; AX = 7856h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eax,DWORD PTR myBytes		; EAX = 78563412h</a:t>
            </a:r>
            <a:endParaRPr b="0" i="0" sz="1400" u="none" cap="none" strike="noStrike">
              <a:solidFill>
                <a:srgbClr val="000000"/>
              </a:solidFill>
              <a:latin typeface="Arial"/>
              <a:ea typeface="Arial"/>
              <a:cs typeface="Arial"/>
              <a:sym typeface="Arial"/>
            </a:endParaRPr>
          </a:p>
        </p:txBody>
      </p:sp>
      <p:sp>
        <p:nvSpPr>
          <p:cNvPr id="678" name="Google Shape;678;p51"/>
          <p:cNvSpPr txBox="1"/>
          <p:nvPr/>
        </p:nvSpPr>
        <p:spPr>
          <a:xfrm>
            <a:off x="762000" y="1219200"/>
            <a:ext cx="7391400" cy="123507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PTR can also be used to combine elements of a smaller data type and move them into a larger operand. The CPU will automatically reverse the bytes.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2"/>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684" name="Google Shape;684;p5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85" name="Google Shape;685;p5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Your turn . . .</a:t>
            </a:r>
            <a:endParaRPr/>
          </a:p>
        </p:txBody>
      </p:sp>
      <p:sp>
        <p:nvSpPr>
          <p:cNvPr id="686" name="Google Shape;686;p52"/>
          <p:cNvSpPr txBox="1"/>
          <p:nvPr/>
        </p:nvSpPr>
        <p:spPr>
          <a:xfrm>
            <a:off x="762000" y="1676400"/>
            <a:ext cx="6781800" cy="3276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varB BYTE 65h,31h,02h,05h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varW WORD 6543h,1202h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varD DWORD 12345678h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ax,WORD PTR [varB+2]	; 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bl,BYTE PTR varD	; b.</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bl,BYTE PTR [varW+2]	; c.</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ax,WORD PTR [varD+2]	; d.</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eax,DWORD PTR varW	; e.</a:t>
            </a:r>
            <a:endParaRPr b="0" i="0" sz="1400" u="none" cap="none" strike="noStrike">
              <a:solidFill>
                <a:srgbClr val="000000"/>
              </a:solidFill>
              <a:latin typeface="Arial"/>
              <a:ea typeface="Arial"/>
              <a:cs typeface="Arial"/>
              <a:sym typeface="Arial"/>
            </a:endParaRPr>
          </a:p>
        </p:txBody>
      </p:sp>
      <p:sp>
        <p:nvSpPr>
          <p:cNvPr id="687" name="Google Shape;687;p52"/>
          <p:cNvSpPr txBox="1"/>
          <p:nvPr/>
        </p:nvSpPr>
        <p:spPr>
          <a:xfrm>
            <a:off x="685800" y="914400"/>
            <a:ext cx="76962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Write down the value of each destination operand:</a:t>
            </a:r>
            <a:endParaRPr b="0" i="0" sz="1400" u="none" cap="none" strike="noStrike">
              <a:solidFill>
                <a:srgbClr val="000000"/>
              </a:solidFill>
              <a:latin typeface="Arial"/>
              <a:ea typeface="Arial"/>
              <a:cs typeface="Arial"/>
              <a:sym typeface="Arial"/>
            </a:endParaRPr>
          </a:p>
        </p:txBody>
      </p:sp>
      <p:sp>
        <p:nvSpPr>
          <p:cNvPr id="688" name="Google Shape;688;p52"/>
          <p:cNvSpPr txBox="1"/>
          <p:nvPr/>
        </p:nvSpPr>
        <p:spPr>
          <a:xfrm>
            <a:off x="5943600" y="1676400"/>
            <a:ext cx="1676400" cy="3276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0502h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78h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02h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1234h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12026543h</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3"/>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694" name="Google Shape;694;p5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95" name="Google Shape;695;p5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TYPE Operator</a:t>
            </a:r>
            <a:endParaRPr/>
          </a:p>
        </p:txBody>
      </p:sp>
      <p:sp>
        <p:nvSpPr>
          <p:cNvPr id="696" name="Google Shape;696;p53"/>
          <p:cNvSpPr txBox="1"/>
          <p:nvPr>
            <p:ph idx="1" type="body"/>
          </p:nvPr>
        </p:nvSpPr>
        <p:spPr>
          <a:xfrm>
            <a:off x="685800" y="1143000"/>
            <a:ext cx="7772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Font typeface="Arial"/>
              <a:buNone/>
            </a:pPr>
            <a:r>
              <a:rPr lang="en-US"/>
              <a:t>The TYPE operator returns the size, in bytes, of a single element of a data declaration.</a:t>
            </a:r>
            <a:endParaRPr/>
          </a:p>
        </p:txBody>
      </p:sp>
      <p:sp>
        <p:nvSpPr>
          <p:cNvPr id="697" name="Google Shape;697;p53"/>
          <p:cNvSpPr txBox="1"/>
          <p:nvPr/>
        </p:nvSpPr>
        <p:spPr>
          <a:xfrm>
            <a:off x="2133600" y="2286000"/>
            <a:ext cx="4953000" cy="3276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var1 BYTE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var2 WORD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var3 DWORD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var4 QWORD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eax,TYPE var1	; 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eax,TYPE var2	; 2</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eax,TYPE var3	; 4</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eax,TYPE var4	; 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4"/>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703" name="Google Shape;703;p5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704" name="Google Shape;704;p5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LENGTHOF Operator</a:t>
            </a:r>
            <a:endParaRPr/>
          </a:p>
        </p:txBody>
      </p:sp>
      <p:sp>
        <p:nvSpPr>
          <p:cNvPr id="705" name="Google Shape;705;p54"/>
          <p:cNvSpPr txBox="1"/>
          <p:nvPr/>
        </p:nvSpPr>
        <p:spPr>
          <a:xfrm>
            <a:off x="990600" y="2286000"/>
            <a:ext cx="6934200" cy="26670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	</a:t>
            </a:r>
            <a:r>
              <a:rPr b="0" i="0" lang="en-US" sz="1800" u="none" cap="none" strike="noStrike">
                <a:solidFill>
                  <a:schemeClr val="lt2"/>
                </a:solidFill>
                <a:latin typeface="Arial"/>
                <a:ea typeface="Arial"/>
                <a:cs typeface="Arial"/>
                <a:sym typeface="Arial"/>
              </a:rPr>
              <a:t>LENGTHOF</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byte1  BYTE 10,20,30	; 3</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array1 WORD 30 DUP(?),0,0	; 32</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array2 WORD 5 DUP(3 DUP(?))	; 15</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array3 DWORD 1,2,3,4	; 4</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digitStr BYTE "12345678",0	; 9</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ecx,LENGTHOF array1	; 32</a:t>
            </a:r>
            <a:endParaRPr b="0" i="0" sz="1400" u="none" cap="none" strike="noStrike">
              <a:solidFill>
                <a:srgbClr val="000000"/>
              </a:solidFill>
              <a:latin typeface="Arial"/>
              <a:ea typeface="Arial"/>
              <a:cs typeface="Arial"/>
              <a:sym typeface="Arial"/>
            </a:endParaRPr>
          </a:p>
        </p:txBody>
      </p:sp>
      <p:sp>
        <p:nvSpPr>
          <p:cNvPr id="706" name="Google Shape;706;p54"/>
          <p:cNvSpPr txBox="1"/>
          <p:nvPr/>
        </p:nvSpPr>
        <p:spPr>
          <a:xfrm>
            <a:off x="762000" y="1066800"/>
            <a:ext cx="7162800" cy="103505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lt1"/>
                </a:solidFill>
                <a:latin typeface="Arial"/>
                <a:ea typeface="Arial"/>
                <a:cs typeface="Arial"/>
                <a:sym typeface="Arial"/>
              </a:rPr>
              <a:t>The LENGTHOF operator counts the number of elements in a single data declaration.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55"/>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712" name="Google Shape;712;p5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713" name="Google Shape;713;p5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SIZEOF Operator</a:t>
            </a:r>
            <a:endParaRPr/>
          </a:p>
        </p:txBody>
      </p:sp>
      <p:sp>
        <p:nvSpPr>
          <p:cNvPr id="714" name="Google Shape;714;p55"/>
          <p:cNvSpPr txBox="1"/>
          <p:nvPr/>
        </p:nvSpPr>
        <p:spPr>
          <a:xfrm>
            <a:off x="990600" y="2286000"/>
            <a:ext cx="6934200" cy="26670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	</a:t>
            </a:r>
            <a:r>
              <a:rPr b="0" i="0" lang="en-US" sz="1800" u="none" cap="none" strike="noStrike">
                <a:solidFill>
                  <a:schemeClr val="lt2"/>
                </a:solidFill>
                <a:latin typeface="Arial"/>
                <a:ea typeface="Arial"/>
                <a:cs typeface="Arial"/>
                <a:sym typeface="Arial"/>
              </a:rPr>
              <a:t>SIZEOF</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byte1  BYTE 10,20,30	; 3</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array1 WORD 30 DUP(?),0,0	; 64</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array2 WORD 5 DUP(3 DUP(?))	; 30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array3 DWORD 1,2,3,4	; 16</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digitStr BYTE "12345678",0	; 9</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ecx,SIZEOF array1	; 64</a:t>
            </a:r>
            <a:endParaRPr b="0" i="0" sz="1400" u="none" cap="none" strike="noStrike">
              <a:solidFill>
                <a:srgbClr val="000000"/>
              </a:solidFill>
              <a:latin typeface="Arial"/>
              <a:ea typeface="Arial"/>
              <a:cs typeface="Arial"/>
              <a:sym typeface="Arial"/>
            </a:endParaRPr>
          </a:p>
        </p:txBody>
      </p:sp>
      <p:sp>
        <p:nvSpPr>
          <p:cNvPr id="715" name="Google Shape;715;p55"/>
          <p:cNvSpPr txBox="1"/>
          <p:nvPr/>
        </p:nvSpPr>
        <p:spPr>
          <a:xfrm>
            <a:off x="762000" y="1143000"/>
            <a:ext cx="76962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SIZEOF operator returns a value that is equivalent to multiplying LENGTHOF by TYPE.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6"/>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721" name="Google Shape;721;p5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722" name="Google Shape;722;p5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Spanning Multiple Lines </a:t>
            </a:r>
            <a:r>
              <a:rPr lang="en-US" sz="2400"/>
              <a:t>(1 of 2)</a:t>
            </a:r>
            <a:endParaRPr/>
          </a:p>
        </p:txBody>
      </p:sp>
      <p:sp>
        <p:nvSpPr>
          <p:cNvPr id="723" name="Google Shape;723;p56"/>
          <p:cNvSpPr txBox="1"/>
          <p:nvPr/>
        </p:nvSpPr>
        <p:spPr>
          <a:xfrm>
            <a:off x="1524000" y="2514600"/>
            <a:ext cx="5638800" cy="2438400"/>
          </a:xfrm>
          <a:prstGeom prst="rect">
            <a:avLst/>
          </a:prstGeom>
          <a:noFill/>
          <a:ln>
            <a:noFill/>
          </a:ln>
        </p:spPr>
        <p:txBody>
          <a:bodyPr anchorCtr="0" anchor="t" bIns="228600" lIns="182875" spcFirstLastPara="1" rIns="18287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 WORD 10,20,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30,40,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50,60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eax,LENGTHOF array	; 6</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ebx,SIZEOF array	; 12</a:t>
            </a:r>
            <a:endParaRPr b="0" i="0" sz="1400" u="none" cap="none" strike="noStrike">
              <a:solidFill>
                <a:srgbClr val="000000"/>
              </a:solidFill>
              <a:latin typeface="Arial"/>
              <a:ea typeface="Arial"/>
              <a:cs typeface="Arial"/>
              <a:sym typeface="Arial"/>
            </a:endParaRPr>
          </a:p>
        </p:txBody>
      </p:sp>
      <p:sp>
        <p:nvSpPr>
          <p:cNvPr id="724" name="Google Shape;724;p56"/>
          <p:cNvSpPr txBox="1"/>
          <p:nvPr/>
        </p:nvSpPr>
        <p:spPr>
          <a:xfrm>
            <a:off x="685800" y="1066800"/>
            <a:ext cx="7696200" cy="123507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A data declaration spans multiple lines if each line (except the last) ends with a comma. The LENGTHOF and SIZEOF operators include all lines belonging to the declaration: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7"/>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730" name="Google Shape;730;p5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731" name="Google Shape;731;p5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Spanning Multiple Lines </a:t>
            </a:r>
            <a:r>
              <a:rPr lang="en-US" sz="2400"/>
              <a:t>(2 of 2)</a:t>
            </a:r>
            <a:endParaRPr/>
          </a:p>
        </p:txBody>
      </p:sp>
      <p:sp>
        <p:nvSpPr>
          <p:cNvPr id="732" name="Google Shape;732;p57"/>
          <p:cNvSpPr txBox="1"/>
          <p:nvPr/>
        </p:nvSpPr>
        <p:spPr>
          <a:xfrm>
            <a:off x="1524000" y="2514600"/>
            <a:ext cx="5867400" cy="2438400"/>
          </a:xfrm>
          <a:prstGeom prst="rect">
            <a:avLst/>
          </a:prstGeom>
          <a:noFill/>
          <a:ln>
            <a:noFill/>
          </a:ln>
        </p:spPr>
        <p:txBody>
          <a:bodyPr anchorCtr="0" anchor="t" bIns="228600" lIns="182875" spcFirstLastPara="1" rIns="18287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	WORD 10,20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WORD 30,40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WORD 50,60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eax,LENGTHOF array	; 2</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ebx,SIZEOF array	; 4</a:t>
            </a:r>
            <a:endParaRPr b="0" i="0" sz="1400" u="none" cap="none" strike="noStrike">
              <a:solidFill>
                <a:srgbClr val="000000"/>
              </a:solidFill>
              <a:latin typeface="Arial"/>
              <a:ea typeface="Arial"/>
              <a:cs typeface="Arial"/>
              <a:sym typeface="Arial"/>
            </a:endParaRPr>
          </a:p>
        </p:txBody>
      </p:sp>
      <p:sp>
        <p:nvSpPr>
          <p:cNvPr id="733" name="Google Shape;733;p57"/>
          <p:cNvSpPr txBox="1"/>
          <p:nvPr/>
        </p:nvSpPr>
        <p:spPr>
          <a:xfrm>
            <a:off x="914400" y="1066800"/>
            <a:ext cx="7391400" cy="123507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In the following example, array identifies only the first WORD declaration. Compare the values returned by LENGTHOF and SIZEOF here to those in the previous slide: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8"/>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739" name="Google Shape;739;p5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740" name="Google Shape;740;p5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LABEL Directive</a:t>
            </a:r>
            <a:endParaRPr/>
          </a:p>
        </p:txBody>
      </p:sp>
      <p:sp>
        <p:nvSpPr>
          <p:cNvPr id="741" name="Google Shape;741;p58"/>
          <p:cNvSpPr txBox="1"/>
          <p:nvPr>
            <p:ph idx="1" type="body"/>
          </p:nvPr>
        </p:nvSpPr>
        <p:spPr>
          <a:xfrm>
            <a:off x="685800" y="1143000"/>
            <a:ext cx="7772400" cy="1828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Assigns an alternate label name and type to an existing storage location</a:t>
            </a:r>
            <a:endParaRPr/>
          </a:p>
          <a:p>
            <a:pPr indent="-342900" lvl="0" marL="342900" rtl="0" algn="l">
              <a:lnSpc>
                <a:spcPct val="100000"/>
              </a:lnSpc>
              <a:spcBef>
                <a:spcPts val="480"/>
              </a:spcBef>
              <a:spcAft>
                <a:spcPts val="0"/>
              </a:spcAft>
              <a:buSzPts val="2400"/>
              <a:buFont typeface="Arial"/>
              <a:buChar char="•"/>
            </a:pPr>
            <a:r>
              <a:rPr lang="en-US"/>
              <a:t>LABEL does not allocate any storage of its own</a:t>
            </a:r>
            <a:endParaRPr/>
          </a:p>
          <a:p>
            <a:pPr indent="-342900" lvl="0" marL="342900" rtl="0" algn="l">
              <a:lnSpc>
                <a:spcPct val="100000"/>
              </a:lnSpc>
              <a:spcBef>
                <a:spcPts val="480"/>
              </a:spcBef>
              <a:spcAft>
                <a:spcPts val="0"/>
              </a:spcAft>
              <a:buSzPts val="2400"/>
              <a:buFont typeface="Arial"/>
              <a:buChar char="•"/>
            </a:pPr>
            <a:r>
              <a:rPr lang="en-US"/>
              <a:t>Removes the need for the PTR operator</a:t>
            </a:r>
            <a:endParaRPr/>
          </a:p>
        </p:txBody>
      </p:sp>
      <p:sp>
        <p:nvSpPr>
          <p:cNvPr id="742" name="Google Shape;742;p58"/>
          <p:cNvSpPr txBox="1"/>
          <p:nvPr/>
        </p:nvSpPr>
        <p:spPr>
          <a:xfrm>
            <a:off x="1676400" y="3124200"/>
            <a:ext cx="5791200" cy="2438400"/>
          </a:xfrm>
          <a:prstGeom prst="rect">
            <a:avLst/>
          </a:prstGeom>
          <a:noFill/>
          <a:ln>
            <a:noFill/>
          </a:ln>
        </p:spPr>
        <p:txBody>
          <a:bodyPr anchorCtr="0" anchor="t" bIns="228600" lIns="182875" spcFirstLastPara="1" rIns="18287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dwList   LABEL DWORD</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wordList LABEL WORD</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intList  BYTE 00h,10h,00h,20h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eax,dwList	; 20001000h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cx,wordList	; 1000h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dl,intList	; 00h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59"/>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748" name="Google Shape;748;p5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749" name="Google Shape;749;p5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What's Next</a:t>
            </a:r>
            <a:endParaRPr/>
          </a:p>
        </p:txBody>
      </p:sp>
      <p:sp>
        <p:nvSpPr>
          <p:cNvPr id="750" name="Google Shape;750;p59"/>
          <p:cNvSpPr txBox="1"/>
          <p:nvPr>
            <p:ph idx="1" type="body"/>
          </p:nvPr>
        </p:nvSpPr>
        <p:spPr>
          <a:xfrm>
            <a:off x="1828800" y="1600200"/>
            <a:ext cx="6248400" cy="274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Data Transfer Instructions</a:t>
            </a:r>
            <a:endParaRPr/>
          </a:p>
          <a:p>
            <a:pPr indent="-342900" lvl="0" marL="342900" rtl="0" algn="l">
              <a:lnSpc>
                <a:spcPct val="100000"/>
              </a:lnSpc>
              <a:spcBef>
                <a:spcPts val="480"/>
              </a:spcBef>
              <a:spcAft>
                <a:spcPts val="0"/>
              </a:spcAft>
              <a:buSzPts val="2400"/>
              <a:buFont typeface="Arial"/>
              <a:buChar char="•"/>
            </a:pPr>
            <a:r>
              <a:rPr lang="en-US"/>
              <a:t>Addition and Subtraction</a:t>
            </a:r>
            <a:endParaRPr/>
          </a:p>
          <a:p>
            <a:pPr indent="-342900" lvl="0" marL="342900" rtl="0" algn="l">
              <a:lnSpc>
                <a:spcPct val="100000"/>
              </a:lnSpc>
              <a:spcBef>
                <a:spcPts val="480"/>
              </a:spcBef>
              <a:spcAft>
                <a:spcPts val="0"/>
              </a:spcAft>
              <a:buSzPts val="2400"/>
              <a:buFont typeface="Arial"/>
              <a:buChar char="•"/>
            </a:pPr>
            <a:r>
              <a:rPr lang="en-US"/>
              <a:t>Data-Related Operators and Directives</a:t>
            </a:r>
            <a:endParaRPr/>
          </a:p>
          <a:p>
            <a:pPr indent="-342900" lvl="0" marL="342900" rtl="0" algn="l">
              <a:lnSpc>
                <a:spcPct val="100000"/>
              </a:lnSpc>
              <a:spcBef>
                <a:spcPts val="480"/>
              </a:spcBef>
              <a:spcAft>
                <a:spcPts val="0"/>
              </a:spcAft>
              <a:buSzPts val="2400"/>
              <a:buFont typeface="Arial"/>
              <a:buChar char="•"/>
            </a:pPr>
            <a:r>
              <a:rPr b="1" lang="en-US">
                <a:solidFill>
                  <a:schemeClr val="lt2"/>
                </a:solidFill>
              </a:rPr>
              <a:t>Indirect Addressing</a:t>
            </a:r>
            <a:endParaRPr/>
          </a:p>
          <a:p>
            <a:pPr indent="-342900" lvl="0" marL="342900" rtl="0" algn="l">
              <a:lnSpc>
                <a:spcPct val="100000"/>
              </a:lnSpc>
              <a:spcBef>
                <a:spcPts val="480"/>
              </a:spcBef>
              <a:spcAft>
                <a:spcPts val="0"/>
              </a:spcAft>
              <a:buSzPts val="2400"/>
              <a:buFont typeface="Arial"/>
              <a:buChar char="•"/>
            </a:pPr>
            <a:r>
              <a:rPr lang="en-US"/>
              <a:t>JMP and LOOP Instructions</a:t>
            </a:r>
            <a:endParaRPr/>
          </a:p>
          <a:p>
            <a:pPr indent="-342900" lvl="0" marL="342900" rtl="0" algn="l">
              <a:lnSpc>
                <a:spcPct val="100000"/>
              </a:lnSpc>
              <a:spcBef>
                <a:spcPts val="480"/>
              </a:spcBef>
              <a:spcAft>
                <a:spcPts val="0"/>
              </a:spcAft>
              <a:buSzPts val="2400"/>
              <a:buFont typeface="Arial"/>
              <a:buChar char="•"/>
            </a:pPr>
            <a:r>
              <a:rPr lang="en-US"/>
              <a:t>64-Bit Programming</a:t>
            </a:r>
            <a:endParaRPr/>
          </a:p>
          <a:p>
            <a:pPr indent="-190500" lvl="0" marL="342900" rtl="0" algn="l">
              <a:lnSpc>
                <a:spcPct val="100000"/>
              </a:lnSpc>
              <a:spcBef>
                <a:spcPts val="480"/>
              </a:spcBef>
              <a:spcAft>
                <a:spcPts val="0"/>
              </a:spcAft>
              <a:buSzPts val="24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20" name="Google Shape;120;p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21" name="Google Shape;121;p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Operand Types</a:t>
            </a:r>
            <a:endParaRPr/>
          </a:p>
        </p:txBody>
      </p:sp>
      <p:sp>
        <p:nvSpPr>
          <p:cNvPr id="122" name="Google Shape;122;p6"/>
          <p:cNvSpPr txBox="1"/>
          <p:nvPr>
            <p:ph idx="1" type="body"/>
          </p:nvPr>
        </p:nvSpPr>
        <p:spPr>
          <a:xfrm>
            <a:off x="762000" y="1371600"/>
            <a:ext cx="7772400" cy="3505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Immediate – a constant integer (8, 16, or 32 bits)</a:t>
            </a:r>
            <a:endParaRPr/>
          </a:p>
          <a:p>
            <a:pPr indent="-285750" lvl="1" marL="742950" rtl="0" algn="l">
              <a:lnSpc>
                <a:spcPct val="100000"/>
              </a:lnSpc>
              <a:spcBef>
                <a:spcPts val="440"/>
              </a:spcBef>
              <a:spcAft>
                <a:spcPts val="0"/>
              </a:spcAft>
              <a:buSzPts val="2200"/>
              <a:buFont typeface="Arial"/>
              <a:buChar char="•"/>
            </a:pPr>
            <a:r>
              <a:rPr lang="en-US"/>
              <a:t>value is encoded within the instruction</a:t>
            </a:r>
            <a:endParaRPr/>
          </a:p>
          <a:p>
            <a:pPr indent="-342900" lvl="0" marL="342900" rtl="0" algn="l">
              <a:lnSpc>
                <a:spcPct val="100000"/>
              </a:lnSpc>
              <a:spcBef>
                <a:spcPts val="480"/>
              </a:spcBef>
              <a:spcAft>
                <a:spcPts val="0"/>
              </a:spcAft>
              <a:buSzPts val="2400"/>
              <a:buFont typeface="Arial"/>
              <a:buChar char="•"/>
            </a:pPr>
            <a:r>
              <a:rPr lang="en-US"/>
              <a:t>Register – the name of a register</a:t>
            </a:r>
            <a:endParaRPr/>
          </a:p>
          <a:p>
            <a:pPr indent="-285750" lvl="1" marL="742950" rtl="0" algn="l">
              <a:lnSpc>
                <a:spcPct val="100000"/>
              </a:lnSpc>
              <a:spcBef>
                <a:spcPts val="440"/>
              </a:spcBef>
              <a:spcAft>
                <a:spcPts val="0"/>
              </a:spcAft>
              <a:buSzPts val="2200"/>
              <a:buFont typeface="Arial"/>
              <a:buChar char="•"/>
            </a:pPr>
            <a:r>
              <a:rPr lang="en-US"/>
              <a:t>register name is converted to a number and encoded within the instruction</a:t>
            </a:r>
            <a:endParaRPr/>
          </a:p>
          <a:p>
            <a:pPr indent="-342900" lvl="0" marL="342900" rtl="0" algn="l">
              <a:lnSpc>
                <a:spcPct val="100000"/>
              </a:lnSpc>
              <a:spcBef>
                <a:spcPts val="480"/>
              </a:spcBef>
              <a:spcAft>
                <a:spcPts val="0"/>
              </a:spcAft>
              <a:buSzPts val="2400"/>
              <a:buFont typeface="Arial"/>
              <a:buChar char="•"/>
            </a:pPr>
            <a:r>
              <a:rPr lang="en-US"/>
              <a:t>Memory – reference to a location in memory</a:t>
            </a:r>
            <a:endParaRPr/>
          </a:p>
          <a:p>
            <a:pPr indent="-285750" lvl="1" marL="742950" rtl="0" algn="l">
              <a:lnSpc>
                <a:spcPct val="100000"/>
              </a:lnSpc>
              <a:spcBef>
                <a:spcPts val="440"/>
              </a:spcBef>
              <a:spcAft>
                <a:spcPts val="0"/>
              </a:spcAft>
              <a:buSzPts val="2200"/>
              <a:buFont typeface="Arial"/>
              <a:buChar char="•"/>
            </a:pPr>
            <a:r>
              <a:rPr lang="en-US"/>
              <a:t>memory address is encoded within the instruction, or a register holds the address of a memory location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60"/>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756" name="Google Shape;756;p6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757" name="Google Shape;757;p6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Indirect Addressing</a:t>
            </a:r>
            <a:endParaRPr/>
          </a:p>
        </p:txBody>
      </p:sp>
      <p:sp>
        <p:nvSpPr>
          <p:cNvPr id="758" name="Google Shape;758;p60"/>
          <p:cNvSpPr txBox="1"/>
          <p:nvPr>
            <p:ph idx="1" type="body"/>
          </p:nvPr>
        </p:nvSpPr>
        <p:spPr>
          <a:xfrm>
            <a:off x="1752600" y="1600200"/>
            <a:ext cx="5867400" cy="3048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Indirect Operands</a:t>
            </a:r>
            <a:endParaRPr/>
          </a:p>
          <a:p>
            <a:pPr indent="-342900" lvl="0" marL="342900" rtl="0" algn="l">
              <a:lnSpc>
                <a:spcPct val="100000"/>
              </a:lnSpc>
              <a:spcBef>
                <a:spcPts val="480"/>
              </a:spcBef>
              <a:spcAft>
                <a:spcPts val="0"/>
              </a:spcAft>
              <a:buSzPts val="2400"/>
              <a:buFont typeface="Arial"/>
              <a:buChar char="•"/>
            </a:pPr>
            <a:r>
              <a:rPr lang="en-US"/>
              <a:t>Array Sum Example</a:t>
            </a:r>
            <a:endParaRPr/>
          </a:p>
          <a:p>
            <a:pPr indent="-342900" lvl="0" marL="342900" rtl="0" algn="l">
              <a:lnSpc>
                <a:spcPct val="100000"/>
              </a:lnSpc>
              <a:spcBef>
                <a:spcPts val="480"/>
              </a:spcBef>
              <a:spcAft>
                <a:spcPts val="0"/>
              </a:spcAft>
              <a:buSzPts val="2400"/>
              <a:buFont typeface="Arial"/>
              <a:buChar char="•"/>
            </a:pPr>
            <a:r>
              <a:rPr lang="en-US"/>
              <a:t>Indexed Operands</a:t>
            </a:r>
            <a:endParaRPr/>
          </a:p>
          <a:p>
            <a:pPr indent="-342900" lvl="0" marL="342900" rtl="0" algn="l">
              <a:lnSpc>
                <a:spcPct val="100000"/>
              </a:lnSpc>
              <a:spcBef>
                <a:spcPts val="480"/>
              </a:spcBef>
              <a:spcAft>
                <a:spcPts val="0"/>
              </a:spcAft>
              <a:buSzPts val="2400"/>
              <a:buFont typeface="Arial"/>
              <a:buChar char="•"/>
            </a:pPr>
            <a:r>
              <a:rPr lang="en-US"/>
              <a:t>Pointers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1"/>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765" name="Google Shape;765;p6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766" name="Google Shape;766;p6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Indirect Operands </a:t>
            </a:r>
            <a:r>
              <a:rPr lang="en-US" sz="2400"/>
              <a:t>(1 of 3)</a:t>
            </a:r>
            <a:endParaRPr/>
          </a:p>
        </p:txBody>
      </p:sp>
      <p:sp>
        <p:nvSpPr>
          <p:cNvPr id="767" name="Google Shape;767;p61"/>
          <p:cNvSpPr txBox="1"/>
          <p:nvPr/>
        </p:nvSpPr>
        <p:spPr>
          <a:xfrm>
            <a:off x="990600" y="2133600"/>
            <a:ext cx="7696200" cy="3276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val1 BYTE 10h,20h,30h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esi,OFFSET val1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al,[esi]	; dereference ESI (AL = 10h)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inc esi</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al,[esi]	; AL = 20h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inc esi</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al,[esi]	; AL = 30h</a:t>
            </a:r>
            <a:endParaRPr b="0" i="0" sz="1400" u="none" cap="none" strike="noStrike">
              <a:solidFill>
                <a:srgbClr val="000000"/>
              </a:solidFill>
              <a:latin typeface="Arial"/>
              <a:ea typeface="Arial"/>
              <a:cs typeface="Arial"/>
              <a:sym typeface="Arial"/>
            </a:endParaRPr>
          </a:p>
        </p:txBody>
      </p:sp>
      <p:sp>
        <p:nvSpPr>
          <p:cNvPr id="768" name="Google Shape;768;p61"/>
          <p:cNvSpPr txBox="1"/>
          <p:nvPr/>
        </p:nvSpPr>
        <p:spPr>
          <a:xfrm>
            <a:off x="914400" y="1066800"/>
            <a:ext cx="76962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An indirect operand holds the address of a variable, usually an array or string. It can be </a:t>
            </a:r>
            <a:r>
              <a:rPr b="0" i="0" lang="en-US" sz="2100" u="none" cap="none" strike="noStrike">
                <a:solidFill>
                  <a:schemeClr val="lt2"/>
                </a:solidFill>
                <a:latin typeface="Arial"/>
                <a:ea typeface="Arial"/>
                <a:cs typeface="Arial"/>
                <a:sym typeface="Arial"/>
              </a:rPr>
              <a:t>dereferenced</a:t>
            </a:r>
            <a:r>
              <a:rPr b="0" i="0" lang="en-US" sz="2100" u="none" cap="none" strike="noStrike">
                <a:solidFill>
                  <a:schemeClr val="lt1"/>
                </a:solidFill>
                <a:latin typeface="Arial"/>
                <a:ea typeface="Arial"/>
                <a:cs typeface="Arial"/>
                <a:sym typeface="Arial"/>
              </a:rPr>
              <a:t> (just like a pointer).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6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Indirect Operands </a:t>
            </a:r>
            <a:r>
              <a:rPr lang="en-US" sz="2400"/>
              <a:t>(2 of 3)</a:t>
            </a:r>
            <a:endParaRPr/>
          </a:p>
        </p:txBody>
      </p:sp>
      <p:sp>
        <p:nvSpPr>
          <p:cNvPr id="774" name="Google Shape;774;p62"/>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Irvine, Kip R. Assembly Language for Intel-Based Computers 5/e, 2007.</a:t>
            </a:r>
            <a:endParaRPr/>
          </a:p>
        </p:txBody>
      </p:sp>
      <p:sp>
        <p:nvSpPr>
          <p:cNvPr id="775" name="Google Shape;775;p6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rtl="0" algn="r">
              <a:lnSpc>
                <a:spcPct val="100000"/>
              </a:lnSpc>
              <a:spcBef>
                <a:spcPts val="0"/>
              </a:spcBef>
              <a:spcAft>
                <a:spcPts val="0"/>
              </a:spcAft>
              <a:buSzPts val="1600"/>
              <a:buNone/>
            </a:pPr>
            <a:fld id="{00000000-1234-1234-1234-123412341234}" type="slidenum">
              <a:rPr lang="en-US"/>
              <a:t>‹#›</a:t>
            </a:fld>
            <a:endParaRPr/>
          </a:p>
        </p:txBody>
      </p:sp>
      <p:graphicFrame>
        <p:nvGraphicFramePr>
          <p:cNvPr id="776" name="Google Shape;776;p62"/>
          <p:cNvGraphicFramePr/>
          <p:nvPr/>
        </p:nvGraphicFramePr>
        <p:xfrm>
          <a:off x="5389122" y="1488330"/>
          <a:ext cx="3000000" cy="3000000"/>
        </p:xfrm>
        <a:graphic>
          <a:graphicData uri="http://schemas.openxmlformats.org/drawingml/2006/table">
            <a:tbl>
              <a:tblPr bandRow="1">
                <a:noFill/>
                <a:tableStyleId>{F991CBA5-B5D9-4893-9EAC-16121EE79B43}</a:tableStyleId>
              </a:tblPr>
              <a:tblGrid>
                <a:gridCol w="1447800"/>
                <a:gridCol w="1447800"/>
              </a:tblGrid>
              <a:tr h="370850">
                <a:tc>
                  <a:txBody>
                    <a:bodyPr/>
                    <a:lstStyle/>
                    <a:p>
                      <a:pPr indent="0" lvl="0" marL="0" marR="0" rtl="0" algn="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Courier New"/>
                          <a:ea typeface="Courier New"/>
                          <a:cs typeface="Courier New"/>
                          <a:sym typeface="Courier New"/>
                        </a:rPr>
                        <a:t>00400040</a:t>
                      </a:r>
                      <a:endParaRPr b="1" sz="2000" u="none" cap="none" strike="noStrike">
                        <a:solidFill>
                          <a:schemeClr val="lt1"/>
                        </a:solidFill>
                        <a:latin typeface="Courier New"/>
                        <a:ea typeface="Courier New"/>
                        <a:cs typeface="Courier New"/>
                        <a:sym typeface="Courier New"/>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10h</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5750">
                <a:tc>
                  <a:txBody>
                    <a:bodyPr/>
                    <a:lstStyle/>
                    <a:p>
                      <a:pPr indent="0" lvl="0" marL="0" marR="0" rtl="0" algn="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Courier New"/>
                          <a:ea typeface="Courier New"/>
                          <a:cs typeface="Courier New"/>
                          <a:sym typeface="Courier New"/>
                        </a:rPr>
                        <a:t>00400041</a:t>
                      </a:r>
                      <a:endParaRPr b="1" sz="2000" u="none" cap="none" strike="noStrike">
                        <a:solidFill>
                          <a:schemeClr val="lt1"/>
                        </a:solidFill>
                        <a:latin typeface="Courier New"/>
                        <a:ea typeface="Courier New"/>
                        <a:cs typeface="Courier New"/>
                        <a:sym typeface="Courier New"/>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20h</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Courier New"/>
                          <a:ea typeface="Courier New"/>
                          <a:cs typeface="Courier New"/>
                          <a:sym typeface="Courier New"/>
                        </a:rPr>
                        <a:t>00400042</a:t>
                      </a:r>
                      <a:endParaRPr b="1" sz="2000" u="none" cap="none" strike="noStrike">
                        <a:solidFill>
                          <a:schemeClr val="lt1"/>
                        </a:solidFill>
                        <a:latin typeface="Courier New"/>
                        <a:ea typeface="Courier New"/>
                        <a:cs typeface="Courier New"/>
                        <a:sym typeface="Courier New"/>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30h</a:t>
                      </a:r>
                      <a:endParaRPr sz="2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777" name="Google Shape;777;p62"/>
          <p:cNvSpPr txBox="1"/>
          <p:nvPr/>
        </p:nvSpPr>
        <p:spPr>
          <a:xfrm>
            <a:off x="4385675" y="1447800"/>
            <a:ext cx="1176925"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Courier New"/>
                <a:ea typeface="Courier New"/>
                <a:cs typeface="Courier New"/>
                <a:sym typeface="Courier New"/>
              </a:rPr>
              <a:t>Val1</a:t>
            </a:r>
            <a:r>
              <a:rPr b="0" i="0" lang="en-US" sz="21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aphicFrame>
        <p:nvGraphicFramePr>
          <p:cNvPr id="778" name="Google Shape;778;p62"/>
          <p:cNvGraphicFramePr/>
          <p:nvPr/>
        </p:nvGraphicFramePr>
        <p:xfrm>
          <a:off x="304800" y="1518810"/>
          <a:ext cx="3000000" cy="3000000"/>
        </p:xfrm>
        <a:graphic>
          <a:graphicData uri="http://schemas.openxmlformats.org/drawingml/2006/table">
            <a:tbl>
              <a:tblPr bandRow="1">
                <a:noFill/>
                <a:tableStyleId>{F991CBA5-B5D9-4893-9EAC-16121EE79B43}</a:tableStyleId>
              </a:tblPr>
              <a:tblGrid>
                <a:gridCol w="1621350"/>
                <a:gridCol w="1621350"/>
              </a:tblGrid>
              <a:tr h="370850">
                <a:tc>
                  <a:txBody>
                    <a:bodyPr/>
                    <a:lstStyle/>
                    <a:p>
                      <a:pPr indent="0" lvl="0" marL="0" marR="0" rtl="0" algn="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Courier New"/>
                          <a:ea typeface="Courier New"/>
                          <a:cs typeface="Courier New"/>
                          <a:sym typeface="Courier New"/>
                        </a:rPr>
                        <a:t>esi</a:t>
                      </a:r>
                      <a:endParaRPr b="1" sz="2000" u="none" cap="none" strike="noStrike">
                        <a:solidFill>
                          <a:schemeClr val="lt1"/>
                        </a:solidFill>
                        <a:latin typeface="Courier New"/>
                        <a:ea typeface="Courier New"/>
                        <a:cs typeface="Courier New"/>
                        <a:sym typeface="Courier New"/>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dk1"/>
                          </a:solidFill>
                          <a:latin typeface="Courier New"/>
                          <a:ea typeface="Courier New"/>
                          <a:cs typeface="Courier New"/>
                          <a:sym typeface="Courier New"/>
                        </a:rPr>
                        <a:t>00400040</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779" name="Google Shape;779;p62"/>
          <p:cNvSpPr txBox="1"/>
          <p:nvPr/>
        </p:nvSpPr>
        <p:spPr>
          <a:xfrm>
            <a:off x="1784252" y="1072832"/>
            <a:ext cx="1479892"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Courier New"/>
                <a:ea typeface="Courier New"/>
                <a:cs typeface="Courier New"/>
                <a:sym typeface="Courier New"/>
              </a:rPr>
              <a:t>Register</a:t>
            </a:r>
            <a:endParaRPr b="0" i="0" sz="2100" u="none" cap="none" strike="noStrike">
              <a:solidFill>
                <a:schemeClr val="lt1"/>
              </a:solidFill>
              <a:latin typeface="Arial"/>
              <a:ea typeface="Arial"/>
              <a:cs typeface="Arial"/>
              <a:sym typeface="Arial"/>
            </a:endParaRPr>
          </a:p>
        </p:txBody>
      </p:sp>
      <p:sp>
        <p:nvSpPr>
          <p:cNvPr id="780" name="Google Shape;780;p62"/>
          <p:cNvSpPr txBox="1"/>
          <p:nvPr/>
        </p:nvSpPr>
        <p:spPr>
          <a:xfrm>
            <a:off x="6969369" y="1072832"/>
            <a:ext cx="1156086"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Courier New"/>
                <a:ea typeface="Courier New"/>
                <a:cs typeface="Courier New"/>
                <a:sym typeface="Courier New"/>
              </a:rPr>
              <a:t>Memory</a:t>
            </a:r>
            <a:endParaRPr b="0" i="0" sz="2100" u="none" cap="none" strike="noStrike">
              <a:solidFill>
                <a:schemeClr val="lt1"/>
              </a:solidFill>
              <a:latin typeface="Arial"/>
              <a:ea typeface="Arial"/>
              <a:cs typeface="Arial"/>
              <a:sym typeface="Arial"/>
            </a:endParaRPr>
          </a:p>
        </p:txBody>
      </p:sp>
      <p:sp>
        <p:nvSpPr>
          <p:cNvPr id="781" name="Google Shape;781;p62"/>
          <p:cNvSpPr txBox="1"/>
          <p:nvPr/>
        </p:nvSpPr>
        <p:spPr>
          <a:xfrm>
            <a:off x="838200" y="4396154"/>
            <a:ext cx="2289409"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Courier New"/>
                <a:ea typeface="Courier New"/>
                <a:cs typeface="Courier New"/>
                <a:sym typeface="Courier New"/>
              </a:rPr>
              <a:t>mov al, [esi]</a:t>
            </a:r>
            <a:endParaRPr b="0" i="0" sz="2100" u="none" cap="none" strike="noStrike">
              <a:solidFill>
                <a:schemeClr val="lt1"/>
              </a:solidFill>
              <a:latin typeface="Arial"/>
              <a:ea typeface="Arial"/>
              <a:cs typeface="Arial"/>
              <a:sym typeface="Arial"/>
            </a:endParaRPr>
          </a:p>
        </p:txBody>
      </p:sp>
      <p:cxnSp>
        <p:nvCxnSpPr>
          <p:cNvPr id="782" name="Google Shape;782;p62"/>
          <p:cNvCxnSpPr/>
          <p:nvPr/>
        </p:nvCxnSpPr>
        <p:spPr>
          <a:xfrm rot="10800000">
            <a:off x="2524198" y="2020262"/>
            <a:ext cx="0" cy="2438400"/>
          </a:xfrm>
          <a:prstGeom prst="straightConnector1">
            <a:avLst/>
          </a:prstGeom>
          <a:noFill/>
          <a:ln cap="flat" cmpd="sng" w="57150">
            <a:solidFill>
              <a:srgbClr val="D4D4D4"/>
            </a:solidFill>
            <a:prstDash val="solid"/>
            <a:round/>
            <a:headEnd len="sm" w="sm" type="none"/>
            <a:tailEnd len="med" w="med" type="stealth"/>
          </a:ln>
        </p:spPr>
      </p:cxnSp>
      <p:sp>
        <p:nvSpPr>
          <p:cNvPr id="783" name="Google Shape;783;p62"/>
          <p:cNvSpPr txBox="1"/>
          <p:nvPr/>
        </p:nvSpPr>
        <p:spPr>
          <a:xfrm>
            <a:off x="838199" y="4811652"/>
            <a:ext cx="3098925"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Courier New"/>
                <a:ea typeface="Courier New"/>
                <a:cs typeface="Courier New"/>
                <a:sym typeface="Courier New"/>
              </a:rPr>
              <a:t>mov al, [00400040]</a:t>
            </a:r>
            <a:endParaRPr b="0" i="0" sz="2100" u="none" cap="none" strike="noStrike">
              <a:solidFill>
                <a:schemeClr val="lt1"/>
              </a:solidFill>
              <a:latin typeface="Arial"/>
              <a:ea typeface="Arial"/>
              <a:cs typeface="Arial"/>
              <a:sym typeface="Arial"/>
            </a:endParaRPr>
          </a:p>
        </p:txBody>
      </p:sp>
      <p:cxnSp>
        <p:nvCxnSpPr>
          <p:cNvPr id="784" name="Google Shape;784;p62"/>
          <p:cNvCxnSpPr>
            <a:stCxn id="783" idx="3"/>
            <a:endCxn id="777" idx="1"/>
          </p:cNvCxnSpPr>
          <p:nvPr/>
        </p:nvCxnSpPr>
        <p:spPr>
          <a:xfrm flipH="1" rot="10800000">
            <a:off x="3937124" y="1655501"/>
            <a:ext cx="448500" cy="3363900"/>
          </a:xfrm>
          <a:prstGeom prst="bentConnector3">
            <a:avLst>
              <a:gd fmla="val 50006" name="adj1"/>
            </a:avLst>
          </a:prstGeom>
          <a:noFill/>
          <a:ln cap="flat" cmpd="sng" w="57150">
            <a:solidFill>
              <a:schemeClr val="accent4"/>
            </a:solidFill>
            <a:prstDash val="solid"/>
            <a:round/>
            <a:headEnd len="sm" w="sm" type="none"/>
            <a:tailEnd len="med" w="med" type="stealth"/>
          </a:ln>
        </p:spPr>
      </p:cxnSp>
      <p:sp>
        <p:nvSpPr>
          <p:cNvPr id="785" name="Google Shape;785;p62"/>
          <p:cNvSpPr txBox="1"/>
          <p:nvPr/>
        </p:nvSpPr>
        <p:spPr>
          <a:xfrm>
            <a:off x="838200" y="5184025"/>
            <a:ext cx="1965603"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Courier New"/>
                <a:ea typeface="Courier New"/>
                <a:cs typeface="Courier New"/>
                <a:sym typeface="Courier New"/>
              </a:rPr>
              <a:t>mov al, 10h</a:t>
            </a:r>
            <a:endParaRPr b="0" i="0" sz="2100" u="none" cap="none" strike="noStrike">
              <a:solidFill>
                <a:schemeClr val="lt1"/>
              </a:solidFill>
              <a:latin typeface="Arial"/>
              <a:ea typeface="Arial"/>
              <a:cs typeface="Arial"/>
              <a:sym typeface="Arial"/>
            </a:endParaRPr>
          </a:p>
        </p:txBody>
      </p:sp>
      <p:cxnSp>
        <p:nvCxnSpPr>
          <p:cNvPr id="786" name="Google Shape;786;p62"/>
          <p:cNvCxnSpPr/>
          <p:nvPr/>
        </p:nvCxnSpPr>
        <p:spPr>
          <a:xfrm>
            <a:off x="3264144" y="2020262"/>
            <a:ext cx="0" cy="2791390"/>
          </a:xfrm>
          <a:prstGeom prst="straightConnector1">
            <a:avLst/>
          </a:prstGeom>
          <a:noFill/>
          <a:ln cap="flat" cmpd="sng" w="57150">
            <a:solidFill>
              <a:srgbClr val="D4D4D4"/>
            </a:solidFill>
            <a:prstDash val="solid"/>
            <a:round/>
            <a:headEnd len="sm" w="sm" type="none"/>
            <a:tailEnd len="med" w="med" type="stealth"/>
          </a:ln>
        </p:spPr>
      </p:cxnSp>
      <p:cxnSp>
        <p:nvCxnSpPr>
          <p:cNvPr id="787" name="Google Shape;787;p62"/>
          <p:cNvCxnSpPr>
            <a:endCxn id="785" idx="3"/>
          </p:cNvCxnSpPr>
          <p:nvPr/>
        </p:nvCxnSpPr>
        <p:spPr>
          <a:xfrm flipH="1">
            <a:off x="2803803" y="1655574"/>
            <a:ext cx="5502000" cy="3736200"/>
          </a:xfrm>
          <a:prstGeom prst="bentConnector3">
            <a:avLst>
              <a:gd fmla="val -5739" name="adj1"/>
            </a:avLst>
          </a:prstGeom>
          <a:noFill/>
          <a:ln cap="flat" cmpd="sng" w="57150">
            <a:solidFill>
              <a:srgbClr val="D4D4D4"/>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500"/>
                                        <p:tgtEl>
                                          <p:spTgt spid="7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81"/>
                                        </p:tgtEl>
                                      </p:cBhvr>
                                    </p:animEffect>
                                    <p:set>
                                      <p:cBhvr>
                                        <p:cTn dur="1" fill="hold">
                                          <p:stCondLst>
                                            <p:cond delay="500"/>
                                          </p:stCondLst>
                                        </p:cTn>
                                        <p:tgtEl>
                                          <p:spTgt spid="7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82"/>
                                        </p:tgtEl>
                                      </p:cBhvr>
                                    </p:animEffect>
                                    <p:set>
                                      <p:cBhvr>
                                        <p:cTn dur="1" fill="hold">
                                          <p:stCondLst>
                                            <p:cond delay="500"/>
                                          </p:stCondLst>
                                        </p:cTn>
                                        <p:tgtEl>
                                          <p:spTgt spid="78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500"/>
                                        <p:tgtEl>
                                          <p:spTgt spid="786"/>
                                        </p:tgtEl>
                                      </p:cBhvr>
                                    </p:animEffect>
                                  </p:childTnLst>
                                </p:cTn>
                              </p:par>
                              <p:par>
                                <p:cTn fill="hold" nodeType="with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500"/>
                                        <p:tgtEl>
                                          <p:spTgt spid="7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86"/>
                                        </p:tgtEl>
                                      </p:cBhvr>
                                    </p:animEffect>
                                    <p:set>
                                      <p:cBhvr>
                                        <p:cTn dur="1" fill="hold">
                                          <p:stCondLst>
                                            <p:cond delay="500"/>
                                          </p:stCondLst>
                                        </p:cTn>
                                        <p:tgtEl>
                                          <p:spTgt spid="7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500"/>
                                        <p:tgtEl>
                                          <p:spTgt spid="7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84"/>
                                        </p:tgtEl>
                                      </p:cBhvr>
                                    </p:animEffect>
                                    <p:set>
                                      <p:cBhvr>
                                        <p:cTn dur="1" fill="hold">
                                          <p:stCondLst>
                                            <p:cond delay="500"/>
                                          </p:stCondLst>
                                        </p:cTn>
                                        <p:tgtEl>
                                          <p:spTgt spid="7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83"/>
                                        </p:tgtEl>
                                      </p:cBhvr>
                                    </p:animEffect>
                                    <p:set>
                                      <p:cBhvr>
                                        <p:cTn dur="1" fill="hold">
                                          <p:stCondLst>
                                            <p:cond delay="500"/>
                                          </p:stCondLst>
                                        </p:cTn>
                                        <p:tgtEl>
                                          <p:spTgt spid="78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500"/>
                                        <p:tgtEl>
                                          <p:spTgt spid="787"/>
                                        </p:tgtEl>
                                      </p:cBhvr>
                                    </p:animEffect>
                                  </p:childTnLst>
                                </p:cTn>
                              </p:par>
                              <p:par>
                                <p:cTn fill="hold" nodeType="with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500"/>
                                        <p:tgtEl>
                                          <p:spTgt spid="7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3"/>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793" name="Google Shape;793;p6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794" name="Google Shape;794;p6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Indirect Operands </a:t>
            </a:r>
            <a:r>
              <a:rPr lang="en-US" sz="2400"/>
              <a:t>(3 of 3)</a:t>
            </a:r>
            <a:endParaRPr/>
          </a:p>
        </p:txBody>
      </p:sp>
      <p:sp>
        <p:nvSpPr>
          <p:cNvPr id="795" name="Google Shape;795;p63"/>
          <p:cNvSpPr txBox="1"/>
          <p:nvPr/>
        </p:nvSpPr>
        <p:spPr>
          <a:xfrm>
            <a:off x="1143000" y="2057400"/>
            <a:ext cx="6781800" cy="21336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myCount WORD 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esi,OFFSET myCount</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inc [esi]	; error: ambiguous</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inc WORD PTR [esi]	; ok</a:t>
            </a:r>
            <a:endParaRPr b="0" i="0" sz="1400" u="none" cap="none" strike="noStrike">
              <a:solidFill>
                <a:srgbClr val="000000"/>
              </a:solidFill>
              <a:latin typeface="Arial"/>
              <a:ea typeface="Arial"/>
              <a:cs typeface="Arial"/>
              <a:sym typeface="Arial"/>
            </a:endParaRPr>
          </a:p>
        </p:txBody>
      </p:sp>
      <p:sp>
        <p:nvSpPr>
          <p:cNvPr id="796" name="Google Shape;796;p63"/>
          <p:cNvSpPr txBox="1"/>
          <p:nvPr/>
        </p:nvSpPr>
        <p:spPr>
          <a:xfrm>
            <a:off x="685800" y="1066800"/>
            <a:ext cx="76962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Use PTR to clarify the size attribute of a memory operand.</a:t>
            </a:r>
            <a:endParaRPr b="0" i="0" sz="1400" u="none" cap="none" strike="noStrike">
              <a:solidFill>
                <a:srgbClr val="000000"/>
              </a:solidFill>
              <a:latin typeface="Arial"/>
              <a:ea typeface="Arial"/>
              <a:cs typeface="Arial"/>
              <a:sym typeface="Arial"/>
            </a:endParaRPr>
          </a:p>
        </p:txBody>
      </p:sp>
      <p:sp>
        <p:nvSpPr>
          <p:cNvPr id="797" name="Google Shape;797;p63"/>
          <p:cNvSpPr txBox="1"/>
          <p:nvPr/>
        </p:nvSpPr>
        <p:spPr>
          <a:xfrm>
            <a:off x="1981200" y="4648200"/>
            <a:ext cx="5257800" cy="1074738"/>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Should PTR be used here?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5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	</a:t>
            </a:r>
            <a:r>
              <a:rPr b="1" i="0" lang="en-US" sz="1800" u="none" cap="none" strike="noStrike">
                <a:solidFill>
                  <a:schemeClr val="lt1"/>
                </a:solidFill>
                <a:latin typeface="Courier New"/>
                <a:ea typeface="Courier New"/>
                <a:cs typeface="Courier New"/>
                <a:sym typeface="Courier New"/>
              </a:rPr>
              <a:t> add [esi],20</a:t>
            </a:r>
            <a:endParaRPr b="0" i="0" sz="1400" u="none" cap="none" strike="noStrike">
              <a:solidFill>
                <a:srgbClr val="000000"/>
              </a:solidFill>
              <a:latin typeface="Arial"/>
              <a:ea typeface="Arial"/>
              <a:cs typeface="Arial"/>
              <a:sym typeface="Arial"/>
            </a:endParaRPr>
          </a:p>
        </p:txBody>
      </p:sp>
      <p:sp>
        <p:nvSpPr>
          <p:cNvPr id="798" name="Google Shape;798;p63"/>
          <p:cNvSpPr txBox="1"/>
          <p:nvPr/>
        </p:nvSpPr>
        <p:spPr>
          <a:xfrm>
            <a:off x="5715000" y="4724400"/>
            <a:ext cx="2895600" cy="1058863"/>
          </a:xfrm>
          <a:prstGeom prst="rect">
            <a:avLst/>
          </a:prstGeom>
          <a:noFill/>
          <a:ln cap="flat" cmpd="sng" w="9525">
            <a:solidFill>
              <a:schemeClr val="lt2"/>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lt2"/>
                </a:solidFill>
                <a:latin typeface="Arial"/>
                <a:ea typeface="Arial"/>
                <a:cs typeface="Arial"/>
                <a:sym typeface="Arial"/>
              </a:rPr>
              <a:t>yes, because [esi] could point to a byte, word, or doubleword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4"/>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804" name="Google Shape;804;p6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805" name="Google Shape;805;p6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Array Sum Example</a:t>
            </a:r>
            <a:endParaRPr/>
          </a:p>
        </p:txBody>
      </p:sp>
      <p:sp>
        <p:nvSpPr>
          <p:cNvPr id="806" name="Google Shape;806;p64"/>
          <p:cNvSpPr txBox="1"/>
          <p:nvPr/>
        </p:nvSpPr>
        <p:spPr>
          <a:xfrm>
            <a:off x="762000" y="2209800"/>
            <a:ext cx="7696200" cy="26670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arrayW WORD 1000h,2000h,3000h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1" marL="45720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esi,OFFSET arrayW</a:t>
            </a:r>
            <a:endParaRPr b="0" i="0" sz="1400" u="none" cap="none" strike="noStrike">
              <a:solidFill>
                <a:srgbClr val="000000"/>
              </a:solidFill>
              <a:latin typeface="Arial"/>
              <a:ea typeface="Arial"/>
              <a:cs typeface="Arial"/>
              <a:sym typeface="Arial"/>
            </a:endParaRPr>
          </a:p>
          <a:p>
            <a:pPr indent="0" lvl="1" marL="45720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ax,[esi]</a:t>
            </a:r>
            <a:endParaRPr b="0" i="0" sz="1400" u="none" cap="none" strike="noStrike">
              <a:solidFill>
                <a:srgbClr val="000000"/>
              </a:solidFill>
              <a:latin typeface="Arial"/>
              <a:ea typeface="Arial"/>
              <a:cs typeface="Arial"/>
              <a:sym typeface="Arial"/>
            </a:endParaRPr>
          </a:p>
          <a:p>
            <a:pPr indent="0" lvl="1" marL="45720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add esi,2	; or: </a:t>
            </a:r>
            <a:r>
              <a:rPr b="1" i="0" lang="en-US" sz="1800" u="none" cap="none" strike="noStrike">
                <a:solidFill>
                  <a:schemeClr val="lt2"/>
                </a:solidFill>
                <a:latin typeface="Courier New"/>
                <a:ea typeface="Courier New"/>
                <a:cs typeface="Courier New"/>
                <a:sym typeface="Courier New"/>
              </a:rPr>
              <a:t>add esi,TYPE arrayW</a:t>
            </a:r>
            <a:endParaRPr b="0" i="0" sz="1400" u="none" cap="none" strike="noStrike">
              <a:solidFill>
                <a:srgbClr val="000000"/>
              </a:solidFill>
              <a:latin typeface="Arial"/>
              <a:ea typeface="Arial"/>
              <a:cs typeface="Arial"/>
              <a:sym typeface="Arial"/>
            </a:endParaRPr>
          </a:p>
          <a:p>
            <a:pPr indent="0" lvl="1" marL="45720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add ax,[esi]</a:t>
            </a:r>
            <a:endParaRPr b="0" i="0" sz="1400" u="none" cap="none" strike="noStrike">
              <a:solidFill>
                <a:srgbClr val="000000"/>
              </a:solidFill>
              <a:latin typeface="Arial"/>
              <a:ea typeface="Arial"/>
              <a:cs typeface="Arial"/>
              <a:sym typeface="Arial"/>
            </a:endParaRPr>
          </a:p>
          <a:p>
            <a:pPr indent="0" lvl="1" marL="45720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add esi,2</a:t>
            </a:r>
            <a:endParaRPr b="0" i="0" sz="1400" u="none" cap="none" strike="noStrike">
              <a:solidFill>
                <a:srgbClr val="000000"/>
              </a:solidFill>
              <a:latin typeface="Arial"/>
              <a:ea typeface="Arial"/>
              <a:cs typeface="Arial"/>
              <a:sym typeface="Arial"/>
            </a:endParaRPr>
          </a:p>
          <a:p>
            <a:pPr indent="0" lvl="1" marL="45720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add ax,[esi]	; AX = sum of the array</a:t>
            </a:r>
            <a:endParaRPr b="0" i="0" sz="1400" u="none" cap="none" strike="noStrike">
              <a:solidFill>
                <a:srgbClr val="000000"/>
              </a:solidFill>
              <a:latin typeface="Arial"/>
              <a:ea typeface="Arial"/>
              <a:cs typeface="Arial"/>
              <a:sym typeface="Arial"/>
            </a:endParaRPr>
          </a:p>
        </p:txBody>
      </p:sp>
      <p:sp>
        <p:nvSpPr>
          <p:cNvPr id="807" name="Google Shape;807;p64"/>
          <p:cNvSpPr txBox="1"/>
          <p:nvPr/>
        </p:nvSpPr>
        <p:spPr>
          <a:xfrm>
            <a:off x="685800" y="838200"/>
            <a:ext cx="7696200" cy="123507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Indirect operands are ideal for traversing an array. Note that the register in brackets must be incremented by a value that matches the array type.</a:t>
            </a:r>
            <a:endParaRPr b="0" i="0" sz="1400" u="none" cap="none" strike="noStrike">
              <a:solidFill>
                <a:srgbClr val="000000"/>
              </a:solidFill>
              <a:latin typeface="Arial"/>
              <a:ea typeface="Arial"/>
              <a:cs typeface="Arial"/>
              <a:sym typeface="Arial"/>
            </a:endParaRPr>
          </a:p>
        </p:txBody>
      </p:sp>
      <p:sp>
        <p:nvSpPr>
          <p:cNvPr id="808" name="Google Shape;808;p64"/>
          <p:cNvSpPr txBox="1"/>
          <p:nvPr/>
        </p:nvSpPr>
        <p:spPr>
          <a:xfrm>
            <a:off x="762000" y="5181600"/>
            <a:ext cx="7696200" cy="603250"/>
          </a:xfrm>
          <a:prstGeom prst="rect">
            <a:avLst/>
          </a:prstGeom>
          <a:noFill/>
          <a:ln cap="flat" cmpd="sng" w="9525">
            <a:solidFill>
              <a:srgbClr val="B2B2B2"/>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ToDo: Modify this example for an array of doublewords.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65"/>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814" name="Google Shape;814;p6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815" name="Google Shape;815;p6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Indexed Operands</a:t>
            </a:r>
            <a:endParaRPr/>
          </a:p>
        </p:txBody>
      </p:sp>
      <p:sp>
        <p:nvSpPr>
          <p:cNvPr id="816" name="Google Shape;816;p65"/>
          <p:cNvSpPr txBox="1"/>
          <p:nvPr/>
        </p:nvSpPr>
        <p:spPr>
          <a:xfrm>
            <a:off x="685800" y="2514600"/>
            <a:ext cx="7696200" cy="26670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arrayW WORD 1000h,2000h,3000h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esi,0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ax,</a:t>
            </a:r>
            <a:r>
              <a:rPr b="1" i="0" lang="en-US" sz="1800" u="none" cap="none" strike="noStrike">
                <a:solidFill>
                  <a:schemeClr val="lt2"/>
                </a:solidFill>
                <a:latin typeface="Courier New"/>
                <a:ea typeface="Courier New"/>
                <a:cs typeface="Courier New"/>
                <a:sym typeface="Courier New"/>
              </a:rPr>
              <a:t>[arrayW + esi]</a:t>
            </a:r>
            <a:r>
              <a:rPr b="1" i="0" lang="en-US" sz="1800" u="none" cap="none" strike="noStrike">
                <a:solidFill>
                  <a:schemeClr val="lt1"/>
                </a:solidFill>
                <a:latin typeface="Courier New"/>
                <a:ea typeface="Courier New"/>
                <a:cs typeface="Courier New"/>
                <a:sym typeface="Courier New"/>
              </a:rPr>
              <a:t> 		; AX = 1000h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ax,arrayW[esi]		; alternate format</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add esi,2</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add ax,</a:t>
            </a:r>
            <a:r>
              <a:rPr b="1" i="0" lang="en-US" sz="1800" u="none" cap="none" strike="noStrike">
                <a:solidFill>
                  <a:schemeClr val="lt2"/>
                </a:solidFill>
                <a:latin typeface="Courier New"/>
                <a:ea typeface="Courier New"/>
                <a:cs typeface="Courier New"/>
                <a:sym typeface="Courier New"/>
              </a:rPr>
              <a:t>[arrayW + esi]</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etc.</a:t>
            </a:r>
            <a:endParaRPr b="0" i="0" sz="1400" u="none" cap="none" strike="noStrike">
              <a:solidFill>
                <a:srgbClr val="000000"/>
              </a:solidFill>
              <a:latin typeface="Arial"/>
              <a:ea typeface="Arial"/>
              <a:cs typeface="Arial"/>
              <a:sym typeface="Arial"/>
            </a:endParaRPr>
          </a:p>
        </p:txBody>
      </p:sp>
      <p:sp>
        <p:nvSpPr>
          <p:cNvPr id="817" name="Google Shape;817;p65"/>
          <p:cNvSpPr txBox="1"/>
          <p:nvPr/>
        </p:nvSpPr>
        <p:spPr>
          <a:xfrm>
            <a:off x="685800" y="1066800"/>
            <a:ext cx="7696200" cy="18764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An indexed operand adds a constant to a register to generate an effective address. There are two notational forms: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5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	</a:t>
            </a:r>
            <a:r>
              <a:rPr b="1" i="0" lang="en-US" sz="1800" u="none" cap="none" strike="noStrike">
                <a:solidFill>
                  <a:schemeClr val="lt1"/>
                </a:solidFill>
                <a:latin typeface="Courier New"/>
                <a:ea typeface="Courier New"/>
                <a:cs typeface="Courier New"/>
                <a:sym typeface="Courier New"/>
              </a:rPr>
              <a:t>[</a:t>
            </a:r>
            <a:r>
              <a:rPr b="1" i="1" lang="en-US" sz="1800" u="none" cap="none" strike="noStrike">
                <a:solidFill>
                  <a:schemeClr val="lt1"/>
                </a:solidFill>
                <a:latin typeface="Courier New"/>
                <a:ea typeface="Courier New"/>
                <a:cs typeface="Courier New"/>
                <a:sym typeface="Courier New"/>
              </a:rPr>
              <a:t>label</a:t>
            </a:r>
            <a:r>
              <a:rPr b="1" i="0" lang="en-US" sz="1800" u="none" cap="none" strike="noStrike">
                <a:solidFill>
                  <a:schemeClr val="lt1"/>
                </a:solidFill>
                <a:latin typeface="Courier New"/>
                <a:ea typeface="Courier New"/>
                <a:cs typeface="Courier New"/>
                <a:sym typeface="Courier New"/>
              </a:rPr>
              <a:t> + </a:t>
            </a:r>
            <a:r>
              <a:rPr b="1" i="1" lang="en-US" sz="1800" u="none" cap="none" strike="noStrike">
                <a:solidFill>
                  <a:schemeClr val="lt1"/>
                </a:solidFill>
                <a:latin typeface="Courier New"/>
                <a:ea typeface="Courier New"/>
                <a:cs typeface="Courier New"/>
                <a:sym typeface="Courier New"/>
              </a:rPr>
              <a:t>reg</a:t>
            </a:r>
            <a:r>
              <a:rPr b="1" i="0" lang="en-US" sz="1800" u="none" cap="none" strike="noStrike">
                <a:solidFill>
                  <a:schemeClr val="lt1"/>
                </a:solidFill>
                <a:latin typeface="Courier New"/>
                <a:ea typeface="Courier New"/>
                <a:cs typeface="Courier New"/>
                <a:sym typeface="Courier New"/>
              </a:rPr>
              <a:t>]			</a:t>
            </a:r>
            <a:r>
              <a:rPr b="1" i="1" lang="en-US" sz="1800" u="none" cap="none" strike="noStrike">
                <a:solidFill>
                  <a:schemeClr val="lt1"/>
                </a:solidFill>
                <a:latin typeface="Courier New"/>
                <a:ea typeface="Courier New"/>
                <a:cs typeface="Courier New"/>
                <a:sym typeface="Courier New"/>
              </a:rPr>
              <a:t>label</a:t>
            </a:r>
            <a:r>
              <a:rPr b="1" i="0" lang="en-US" sz="1800" u="none" cap="none" strike="noStrike">
                <a:solidFill>
                  <a:schemeClr val="lt1"/>
                </a:solidFill>
                <a:latin typeface="Courier New"/>
                <a:ea typeface="Courier New"/>
                <a:cs typeface="Courier New"/>
                <a:sym typeface="Courier New"/>
              </a:rPr>
              <a:t>[</a:t>
            </a:r>
            <a:r>
              <a:rPr b="1" i="1" lang="en-US" sz="1800" u="none" cap="none" strike="noStrike">
                <a:solidFill>
                  <a:schemeClr val="lt1"/>
                </a:solidFill>
                <a:latin typeface="Courier New"/>
                <a:ea typeface="Courier New"/>
                <a:cs typeface="Courier New"/>
                <a:sym typeface="Courier New"/>
              </a:rPr>
              <a:t>reg</a:t>
            </a:r>
            <a:r>
              <a:rPr b="1" i="0" lang="en-US" sz="1800" u="none" cap="none" strike="noStrike">
                <a:solidFill>
                  <a:schemeClr val="lt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5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18" name="Google Shape;818;p65"/>
          <p:cNvSpPr txBox="1"/>
          <p:nvPr/>
        </p:nvSpPr>
        <p:spPr>
          <a:xfrm>
            <a:off x="685800" y="5410200"/>
            <a:ext cx="7696200" cy="603250"/>
          </a:xfrm>
          <a:prstGeom prst="rect">
            <a:avLst/>
          </a:prstGeom>
          <a:noFill/>
          <a:ln cap="flat" cmpd="sng" w="9525">
            <a:solidFill>
              <a:srgbClr val="B2B2B2"/>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ToDo: Modify this example for an array of doublewords.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66"/>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824" name="Google Shape;824;p6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825" name="Google Shape;825;p6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Index Scaling</a:t>
            </a:r>
            <a:endParaRPr/>
          </a:p>
        </p:txBody>
      </p:sp>
      <p:sp>
        <p:nvSpPr>
          <p:cNvPr id="826" name="Google Shape;826;p66"/>
          <p:cNvSpPr txBox="1"/>
          <p:nvPr/>
        </p:nvSpPr>
        <p:spPr>
          <a:xfrm>
            <a:off x="1371600" y="2209800"/>
            <a:ext cx="6705600" cy="3657600"/>
          </a:xfrm>
          <a:prstGeom prst="rect">
            <a:avLst/>
          </a:prstGeom>
          <a:noFill/>
          <a:ln>
            <a:noFill/>
          </a:ln>
        </p:spPr>
        <p:txBody>
          <a:bodyPr anchorCtr="0" anchor="t" bIns="228600" lIns="91425" spcFirstLastPara="1" rIns="91425" wrap="square" tIns="137150">
            <a:noAutofit/>
          </a:bodyPr>
          <a:lstStyle/>
          <a:p>
            <a:pPr indent="0" lvl="0" marL="0" marR="0" rtl="0" algn="l">
              <a:lnSpc>
                <a:spcPct val="7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arrayB BYTE  0,1,2,3,4,5</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arrayW WORD  0,1,2,3,4,5</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arrayD DWORD 0,1,2,3,4,5</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7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esi,4</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al,arrayB[esi*TYPE arrayB]		; 04</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bx,arrayW[esi*TYPE arrayW]		; 0004</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edx,arrayD[esi*TYPE arrayD]	; 00000004</a:t>
            </a:r>
            <a:endParaRPr b="0" i="0" sz="1400" u="none" cap="none" strike="noStrike">
              <a:solidFill>
                <a:srgbClr val="000000"/>
              </a:solidFill>
              <a:latin typeface="Arial"/>
              <a:ea typeface="Arial"/>
              <a:cs typeface="Arial"/>
              <a:sym typeface="Arial"/>
            </a:endParaRPr>
          </a:p>
        </p:txBody>
      </p:sp>
      <p:sp>
        <p:nvSpPr>
          <p:cNvPr id="827" name="Google Shape;827;p66"/>
          <p:cNvSpPr txBox="1"/>
          <p:nvPr/>
        </p:nvSpPr>
        <p:spPr>
          <a:xfrm>
            <a:off x="685800" y="914400"/>
            <a:ext cx="7696200" cy="123507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You can scale an indirect or indexed operand to the offset of an array element. This is done by multiplying the index by the array's TYPE: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7"/>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833" name="Google Shape;833;p6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834" name="Google Shape;834;p6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Pointers</a:t>
            </a:r>
            <a:endParaRPr/>
          </a:p>
        </p:txBody>
      </p:sp>
      <p:sp>
        <p:nvSpPr>
          <p:cNvPr id="835" name="Google Shape;835;p67"/>
          <p:cNvSpPr txBox="1"/>
          <p:nvPr/>
        </p:nvSpPr>
        <p:spPr>
          <a:xfrm>
            <a:off x="1447800" y="2133600"/>
            <a:ext cx="6324600" cy="1981200"/>
          </a:xfrm>
          <a:prstGeom prst="rect">
            <a:avLst/>
          </a:prstGeom>
          <a:noFill/>
          <a:ln>
            <a:noFill/>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arrayW WORD 1000h,2000h,3000h</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ptrW DWORD arrayW</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esi,ptrW</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ax,[esi]	; AX = 1000h</a:t>
            </a:r>
            <a:endParaRPr b="0" i="0" sz="1400" u="none" cap="none" strike="noStrike">
              <a:solidFill>
                <a:srgbClr val="000000"/>
              </a:solidFill>
              <a:latin typeface="Arial"/>
              <a:ea typeface="Arial"/>
              <a:cs typeface="Arial"/>
              <a:sym typeface="Arial"/>
            </a:endParaRPr>
          </a:p>
        </p:txBody>
      </p:sp>
      <p:sp>
        <p:nvSpPr>
          <p:cNvPr id="836" name="Google Shape;836;p67"/>
          <p:cNvSpPr txBox="1"/>
          <p:nvPr/>
        </p:nvSpPr>
        <p:spPr>
          <a:xfrm>
            <a:off x="685800" y="1066800"/>
            <a:ext cx="76962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You can declare a </a:t>
            </a:r>
            <a:r>
              <a:rPr b="0" i="0" lang="en-US" sz="2100" u="none" cap="none" strike="noStrike">
                <a:solidFill>
                  <a:schemeClr val="lt2"/>
                </a:solidFill>
                <a:latin typeface="Arial"/>
                <a:ea typeface="Arial"/>
                <a:cs typeface="Arial"/>
                <a:sym typeface="Arial"/>
              </a:rPr>
              <a:t>pointer variable</a:t>
            </a:r>
            <a:r>
              <a:rPr b="0" i="0" lang="en-US" sz="2100" u="none" cap="none" strike="noStrike">
                <a:solidFill>
                  <a:schemeClr val="lt1"/>
                </a:solidFill>
                <a:latin typeface="Arial"/>
                <a:ea typeface="Arial"/>
                <a:cs typeface="Arial"/>
                <a:sym typeface="Arial"/>
              </a:rPr>
              <a:t> that contains the offset of another variable.</a:t>
            </a:r>
            <a:endParaRPr b="0" i="0" sz="1400" u="none" cap="none" strike="noStrike">
              <a:solidFill>
                <a:srgbClr val="000000"/>
              </a:solidFill>
              <a:latin typeface="Arial"/>
              <a:ea typeface="Arial"/>
              <a:cs typeface="Arial"/>
              <a:sym typeface="Arial"/>
            </a:endParaRPr>
          </a:p>
        </p:txBody>
      </p:sp>
      <p:sp>
        <p:nvSpPr>
          <p:cNvPr id="837" name="Google Shape;837;p67"/>
          <p:cNvSpPr txBox="1"/>
          <p:nvPr/>
        </p:nvSpPr>
        <p:spPr>
          <a:xfrm>
            <a:off x="2209800" y="4495800"/>
            <a:ext cx="4038600" cy="1066800"/>
          </a:xfrm>
          <a:prstGeom prst="rect">
            <a:avLst/>
          </a:prstGeom>
          <a:noFill/>
          <a:ln cap="flat" cmpd="sng" w="9525">
            <a:solidFill>
              <a:srgbClr val="B2B2B2"/>
            </a:solidFill>
            <a:prstDash val="solid"/>
            <a:miter lim="800000"/>
            <a:headEnd len="sm" w="sm" type="none"/>
            <a:tailEnd len="sm" w="sm" type="none"/>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Alternate format:</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ptrW DWORD OFFSET arrayW</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68"/>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843" name="Google Shape;843;p6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844" name="Google Shape;844;p6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What's Next</a:t>
            </a:r>
            <a:endParaRPr/>
          </a:p>
        </p:txBody>
      </p:sp>
      <p:sp>
        <p:nvSpPr>
          <p:cNvPr id="845" name="Google Shape;845;p68"/>
          <p:cNvSpPr txBox="1"/>
          <p:nvPr>
            <p:ph idx="1" type="body"/>
          </p:nvPr>
        </p:nvSpPr>
        <p:spPr>
          <a:xfrm>
            <a:off x="1828800" y="1600200"/>
            <a:ext cx="6248400" cy="274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Data Transfer Instructions</a:t>
            </a:r>
            <a:endParaRPr/>
          </a:p>
          <a:p>
            <a:pPr indent="-342900" lvl="0" marL="342900" rtl="0" algn="l">
              <a:lnSpc>
                <a:spcPct val="100000"/>
              </a:lnSpc>
              <a:spcBef>
                <a:spcPts val="480"/>
              </a:spcBef>
              <a:spcAft>
                <a:spcPts val="0"/>
              </a:spcAft>
              <a:buSzPts val="2400"/>
              <a:buFont typeface="Arial"/>
              <a:buChar char="•"/>
            </a:pPr>
            <a:r>
              <a:rPr lang="en-US"/>
              <a:t>Addition and Subtraction</a:t>
            </a:r>
            <a:endParaRPr/>
          </a:p>
          <a:p>
            <a:pPr indent="-342900" lvl="0" marL="342900" rtl="0" algn="l">
              <a:lnSpc>
                <a:spcPct val="100000"/>
              </a:lnSpc>
              <a:spcBef>
                <a:spcPts val="480"/>
              </a:spcBef>
              <a:spcAft>
                <a:spcPts val="0"/>
              </a:spcAft>
              <a:buSzPts val="2400"/>
              <a:buFont typeface="Arial"/>
              <a:buChar char="•"/>
            </a:pPr>
            <a:r>
              <a:rPr lang="en-US"/>
              <a:t>Data-Related Operators and Directives</a:t>
            </a:r>
            <a:endParaRPr/>
          </a:p>
          <a:p>
            <a:pPr indent="-342900" lvl="0" marL="342900" rtl="0" algn="l">
              <a:lnSpc>
                <a:spcPct val="100000"/>
              </a:lnSpc>
              <a:spcBef>
                <a:spcPts val="480"/>
              </a:spcBef>
              <a:spcAft>
                <a:spcPts val="0"/>
              </a:spcAft>
              <a:buSzPts val="2400"/>
              <a:buFont typeface="Arial"/>
              <a:buChar char="•"/>
            </a:pPr>
            <a:r>
              <a:rPr lang="en-US"/>
              <a:t>Indirect Addressing</a:t>
            </a:r>
            <a:endParaRPr/>
          </a:p>
          <a:p>
            <a:pPr indent="-342900" lvl="0" marL="342900" rtl="0" algn="l">
              <a:lnSpc>
                <a:spcPct val="100000"/>
              </a:lnSpc>
              <a:spcBef>
                <a:spcPts val="480"/>
              </a:spcBef>
              <a:spcAft>
                <a:spcPts val="0"/>
              </a:spcAft>
              <a:buSzPts val="2400"/>
              <a:buFont typeface="Arial"/>
              <a:buChar char="•"/>
            </a:pPr>
            <a:r>
              <a:rPr b="1" lang="en-US">
                <a:solidFill>
                  <a:schemeClr val="lt2"/>
                </a:solidFill>
              </a:rPr>
              <a:t>JMP and LOOP Instructions</a:t>
            </a:r>
            <a:endParaRPr/>
          </a:p>
          <a:p>
            <a:pPr indent="-342900" lvl="0" marL="342900" rtl="0" algn="l">
              <a:lnSpc>
                <a:spcPct val="100000"/>
              </a:lnSpc>
              <a:spcBef>
                <a:spcPts val="480"/>
              </a:spcBef>
              <a:spcAft>
                <a:spcPts val="0"/>
              </a:spcAft>
              <a:buSzPts val="2400"/>
              <a:buFont typeface="Arial"/>
              <a:buChar char="•"/>
            </a:pPr>
            <a:r>
              <a:rPr lang="en-US"/>
              <a:t>64-Bit Programming</a:t>
            </a:r>
            <a:endParaRPr/>
          </a:p>
          <a:p>
            <a:pPr indent="-190500" lvl="0" marL="342900" rtl="0" algn="l">
              <a:lnSpc>
                <a:spcPct val="100000"/>
              </a:lnSpc>
              <a:spcBef>
                <a:spcPts val="480"/>
              </a:spcBef>
              <a:spcAft>
                <a:spcPts val="0"/>
              </a:spcAft>
              <a:buSzPts val="2400"/>
              <a:buFont typeface="Arial"/>
              <a:buNone/>
            </a:pPr>
            <a:r>
              <a:t/>
            </a:r>
            <a:endParaRPr b="1">
              <a:solidFill>
                <a:schemeClr val="lt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9"/>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851" name="Google Shape;851;p6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852" name="Google Shape;852;p6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JMP and LOOP Instructions</a:t>
            </a:r>
            <a:endParaRPr/>
          </a:p>
        </p:txBody>
      </p:sp>
      <p:sp>
        <p:nvSpPr>
          <p:cNvPr id="853" name="Google Shape;853;p69"/>
          <p:cNvSpPr txBox="1"/>
          <p:nvPr>
            <p:ph idx="1" type="body"/>
          </p:nvPr>
        </p:nvSpPr>
        <p:spPr>
          <a:xfrm>
            <a:off x="1828800" y="1600200"/>
            <a:ext cx="5943600" cy="274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JMP Instruction</a:t>
            </a:r>
            <a:endParaRPr/>
          </a:p>
          <a:p>
            <a:pPr indent="-342900" lvl="0" marL="342900" rtl="0" algn="l">
              <a:lnSpc>
                <a:spcPct val="100000"/>
              </a:lnSpc>
              <a:spcBef>
                <a:spcPts val="480"/>
              </a:spcBef>
              <a:spcAft>
                <a:spcPts val="0"/>
              </a:spcAft>
              <a:buSzPts val="2400"/>
              <a:buFont typeface="Arial"/>
              <a:buChar char="•"/>
            </a:pPr>
            <a:r>
              <a:rPr lang="en-US"/>
              <a:t>LOOP Instruction</a:t>
            </a:r>
            <a:endParaRPr/>
          </a:p>
          <a:p>
            <a:pPr indent="-342900" lvl="0" marL="342900" rtl="0" algn="l">
              <a:lnSpc>
                <a:spcPct val="100000"/>
              </a:lnSpc>
              <a:spcBef>
                <a:spcPts val="480"/>
              </a:spcBef>
              <a:spcAft>
                <a:spcPts val="0"/>
              </a:spcAft>
              <a:buSzPts val="2400"/>
              <a:buFont typeface="Arial"/>
              <a:buChar char="•"/>
            </a:pPr>
            <a:r>
              <a:rPr lang="en-US"/>
              <a:t>LOOP Example</a:t>
            </a:r>
            <a:endParaRPr/>
          </a:p>
          <a:p>
            <a:pPr indent="-342900" lvl="0" marL="342900" rtl="0" algn="l">
              <a:lnSpc>
                <a:spcPct val="100000"/>
              </a:lnSpc>
              <a:spcBef>
                <a:spcPts val="480"/>
              </a:spcBef>
              <a:spcAft>
                <a:spcPts val="0"/>
              </a:spcAft>
              <a:buSzPts val="2400"/>
              <a:buFont typeface="Arial"/>
              <a:buChar char="•"/>
            </a:pPr>
            <a:r>
              <a:rPr lang="en-US"/>
              <a:t>Summing an Integer Array</a:t>
            </a:r>
            <a:endParaRPr/>
          </a:p>
          <a:p>
            <a:pPr indent="-342900" lvl="0" marL="342900" rtl="0" algn="l">
              <a:lnSpc>
                <a:spcPct val="100000"/>
              </a:lnSpc>
              <a:spcBef>
                <a:spcPts val="480"/>
              </a:spcBef>
              <a:spcAft>
                <a:spcPts val="0"/>
              </a:spcAft>
              <a:buSzPts val="2400"/>
              <a:buFont typeface="Arial"/>
              <a:buChar char="•"/>
            </a:pPr>
            <a:r>
              <a:rPr lang="en-US"/>
              <a:t>Copying a String</a:t>
            </a:r>
            <a:endParaRPr/>
          </a:p>
          <a:p>
            <a:pPr indent="-190500" lvl="0" marL="342900" rtl="0" algn="l">
              <a:lnSpc>
                <a:spcPct val="100000"/>
              </a:lnSpc>
              <a:spcBef>
                <a:spcPts val="480"/>
              </a:spcBef>
              <a:spcAft>
                <a:spcPts val="0"/>
              </a:spcAft>
              <a:buSzPts val="24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Instruction Operand Notation</a:t>
            </a:r>
            <a:endParaRPr/>
          </a:p>
        </p:txBody>
      </p:sp>
      <p:sp>
        <p:nvSpPr>
          <p:cNvPr id="128" name="Google Shape;128;p7"/>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b="0" i="0" lang="en-US" sz="2100" u="none" cap="none" strike="noStrike">
                <a:solidFill>
                  <a:schemeClr val="lt1"/>
                </a:solidFill>
                <a:latin typeface="Arial"/>
                <a:ea typeface="Arial"/>
                <a:cs typeface="Arial"/>
                <a:sym typeface="Arial"/>
              </a:rPr>
              <a:t>Irvine, Kip R. Assembly Language for x86 Processors 7/e, 2015.</a:t>
            </a:r>
            <a:endParaRPr/>
          </a:p>
        </p:txBody>
      </p:sp>
      <p:sp>
        <p:nvSpPr>
          <p:cNvPr id="129" name="Google Shape;129;p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rtl="0" algn="r">
              <a:lnSpc>
                <a:spcPct val="100000"/>
              </a:lnSpc>
              <a:spcBef>
                <a:spcPts val="0"/>
              </a:spcBef>
              <a:spcAft>
                <a:spcPts val="0"/>
              </a:spcAft>
              <a:buSzPts val="2100"/>
              <a:buNone/>
            </a:pPr>
            <a:fld id="{00000000-1234-1234-1234-123412341234}" type="slidenum">
              <a:rPr b="0" i="0" lang="en-US" sz="2100" u="none" cap="none" strike="noStrike">
                <a:solidFill>
                  <a:schemeClr val="lt1"/>
                </a:solidFill>
                <a:latin typeface="Arial"/>
                <a:ea typeface="Arial"/>
                <a:cs typeface="Arial"/>
                <a:sym typeface="Arial"/>
              </a:rPr>
              <a:t>‹#›</a:t>
            </a:fld>
            <a:endParaRPr b="0" i="0" sz="2100" u="none" cap="none" strike="noStrike">
              <a:solidFill>
                <a:schemeClr val="lt1"/>
              </a:solidFill>
              <a:latin typeface="Arial"/>
              <a:ea typeface="Arial"/>
              <a:cs typeface="Arial"/>
              <a:sym typeface="Arial"/>
            </a:endParaRPr>
          </a:p>
        </p:txBody>
      </p:sp>
      <p:pic>
        <p:nvPicPr>
          <p:cNvPr id="130" name="Google Shape;130;p7"/>
          <p:cNvPicPr preferRelativeResize="0"/>
          <p:nvPr/>
        </p:nvPicPr>
        <p:blipFill rotWithShape="1">
          <a:blip r:embed="rId3">
            <a:alphaModFix/>
          </a:blip>
          <a:srcRect b="0" l="0" r="0" t="0"/>
          <a:stretch/>
        </p:blipFill>
        <p:spPr>
          <a:xfrm>
            <a:off x="914400" y="1524000"/>
            <a:ext cx="7696200" cy="3944938"/>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70"/>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859" name="Google Shape;859;p7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860" name="Google Shape;860;p7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JMP Instruction</a:t>
            </a:r>
            <a:endParaRPr/>
          </a:p>
        </p:txBody>
      </p:sp>
      <p:sp>
        <p:nvSpPr>
          <p:cNvPr id="861" name="Google Shape;861;p70"/>
          <p:cNvSpPr txBox="1"/>
          <p:nvPr/>
        </p:nvSpPr>
        <p:spPr>
          <a:xfrm>
            <a:off x="2819400" y="3276600"/>
            <a:ext cx="4191000" cy="1524000"/>
          </a:xfrm>
          <a:prstGeom prst="rect">
            <a:avLst/>
          </a:prstGeom>
          <a:noFill/>
          <a:ln cap="flat" cmpd="sng" w="9525">
            <a:solidFill>
              <a:srgbClr val="B2B2B2"/>
            </a:solidFill>
            <a:prstDash val="solid"/>
            <a:miter lim="800000"/>
            <a:headEnd len="sm" w="sm" type="none"/>
            <a:tailEnd len="sm" w="sm" type="none"/>
          </a:ln>
        </p:spPr>
        <p:txBody>
          <a:bodyPr anchorCtr="0" anchor="t" bIns="228600" lIns="91425" spcFirstLastPara="1" rIns="91425" wrap="square" tIns="228600">
            <a:noAutofit/>
          </a:bodyPr>
          <a:lstStyle/>
          <a:p>
            <a:pPr indent="0" lvl="0" marL="0" marR="0" rtl="0" algn="l">
              <a:lnSpc>
                <a:spcPct val="6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top:</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6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jmp top</a:t>
            </a:r>
            <a:endParaRPr b="0" i="0" sz="1400" u="none" cap="none" strike="noStrike">
              <a:solidFill>
                <a:srgbClr val="000000"/>
              </a:solidFill>
              <a:latin typeface="Arial"/>
              <a:ea typeface="Arial"/>
              <a:cs typeface="Arial"/>
              <a:sym typeface="Arial"/>
            </a:endParaRPr>
          </a:p>
        </p:txBody>
      </p:sp>
      <p:sp>
        <p:nvSpPr>
          <p:cNvPr id="862" name="Google Shape;862;p70"/>
          <p:cNvSpPr txBox="1"/>
          <p:nvPr/>
        </p:nvSpPr>
        <p:spPr>
          <a:xfrm>
            <a:off x="685800" y="1066800"/>
            <a:ext cx="7696200" cy="2357438"/>
          </a:xfrm>
          <a:prstGeom prst="rect">
            <a:avLst/>
          </a:prstGeom>
          <a:noFill/>
          <a:ln>
            <a:noFill/>
          </a:ln>
        </p:spPr>
        <p:txBody>
          <a:bodyPr anchorCtr="0" anchor="t" bIns="137150" lIns="91425" spcFirstLastPara="1" rIns="91425" wrap="square" tIns="137150">
            <a:spAutoFit/>
          </a:bodyPr>
          <a:lstStyle/>
          <a:p>
            <a:pPr indent="-228600" lvl="0" marL="228600" marR="0" rtl="0" algn="l">
              <a:lnSpc>
                <a:spcPct val="100000"/>
              </a:lnSpc>
              <a:spcBef>
                <a:spcPts val="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JMP is an unconditional jump to a label that is usually within the  same procedure.</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Syntax: </a:t>
            </a:r>
            <a:r>
              <a:rPr b="0" i="0" lang="en-US" sz="2100" u="none" cap="none" strike="noStrike">
                <a:solidFill>
                  <a:schemeClr val="lt2"/>
                </a:solidFill>
                <a:latin typeface="Arial"/>
                <a:ea typeface="Arial"/>
                <a:cs typeface="Arial"/>
                <a:sym typeface="Arial"/>
              </a:rPr>
              <a:t>JMP </a:t>
            </a:r>
            <a:r>
              <a:rPr b="0" i="1" lang="en-US" sz="2100" u="none" cap="none" strike="noStrike">
                <a:solidFill>
                  <a:schemeClr val="lt2"/>
                </a:solidFill>
                <a:latin typeface="Arial"/>
                <a:ea typeface="Arial"/>
                <a:cs typeface="Arial"/>
                <a:sym typeface="Arial"/>
              </a:rPr>
              <a:t>target</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Logic: EIP ← </a:t>
            </a:r>
            <a:r>
              <a:rPr b="0" i="1" lang="en-US" sz="2100" u="none" cap="none" strike="noStrike">
                <a:solidFill>
                  <a:schemeClr val="lt1"/>
                </a:solidFill>
                <a:latin typeface="Arial"/>
                <a:ea typeface="Arial"/>
                <a:cs typeface="Arial"/>
                <a:sym typeface="Arial"/>
              </a:rPr>
              <a:t>target</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Example:</a:t>
            </a:r>
            <a:endParaRPr b="0" i="0" sz="1400" u="none" cap="none" strike="noStrike">
              <a:solidFill>
                <a:srgbClr val="000000"/>
              </a:solidFill>
              <a:latin typeface="Arial"/>
              <a:ea typeface="Arial"/>
              <a:cs typeface="Arial"/>
              <a:sym typeface="Arial"/>
            </a:endParaRPr>
          </a:p>
        </p:txBody>
      </p:sp>
      <p:sp>
        <p:nvSpPr>
          <p:cNvPr id="863" name="Google Shape;863;p70"/>
          <p:cNvSpPr txBox="1"/>
          <p:nvPr/>
        </p:nvSpPr>
        <p:spPr>
          <a:xfrm>
            <a:off x="762000" y="5029200"/>
            <a:ext cx="7696200" cy="908050"/>
          </a:xfrm>
          <a:prstGeom prst="rect">
            <a:avLst/>
          </a:prstGeom>
          <a:noFill/>
          <a:ln>
            <a:noFill/>
          </a:ln>
        </p:spPr>
        <p:txBody>
          <a:bodyPr anchorCtr="0" anchor="t" bIns="137150" lIns="91425" spcFirstLastPara="1" rIns="91425" wrap="square" tIns="137150">
            <a:spAutoFit/>
          </a:bodyPr>
          <a:lstStyle/>
          <a:p>
            <a:pPr indent="0" lvl="0" marL="0" marR="0" rtl="0" algn="l">
              <a:lnSpc>
                <a:spcPct val="11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A jump outside the current procedure must be to a special type of label called a </a:t>
            </a:r>
            <a:r>
              <a:rPr b="0" i="0" lang="en-US" sz="1900" u="none" cap="none" strike="noStrike">
                <a:solidFill>
                  <a:schemeClr val="lt2"/>
                </a:solidFill>
                <a:latin typeface="Arial"/>
                <a:ea typeface="Arial"/>
                <a:cs typeface="Arial"/>
                <a:sym typeface="Arial"/>
              </a:rPr>
              <a:t>global label</a:t>
            </a:r>
            <a:r>
              <a:rPr b="0" i="0" lang="en-US" sz="1900" u="none" cap="none" strike="noStrike">
                <a:solidFill>
                  <a:schemeClr val="lt1"/>
                </a:solidFill>
                <a:latin typeface="Arial"/>
                <a:ea typeface="Arial"/>
                <a:cs typeface="Arial"/>
                <a:sym typeface="Arial"/>
              </a:rPr>
              <a:t> (see Section 5.5.2.3 for details).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500"/>
                                        <p:tgtEl>
                                          <p:spTgt spid="8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71"/>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869" name="Google Shape;869;p7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870" name="Google Shape;870;p7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LOOP Instruction</a:t>
            </a:r>
            <a:endParaRPr/>
          </a:p>
        </p:txBody>
      </p:sp>
      <p:sp>
        <p:nvSpPr>
          <p:cNvPr id="871" name="Google Shape;871;p71"/>
          <p:cNvSpPr txBox="1"/>
          <p:nvPr/>
        </p:nvSpPr>
        <p:spPr>
          <a:xfrm>
            <a:off x="685800" y="1066800"/>
            <a:ext cx="7696200" cy="4221163"/>
          </a:xfrm>
          <a:prstGeom prst="rect">
            <a:avLst/>
          </a:prstGeom>
          <a:noFill/>
          <a:ln>
            <a:noFill/>
          </a:ln>
        </p:spPr>
        <p:txBody>
          <a:bodyPr anchorCtr="0" anchor="t" bIns="137150" lIns="91425" spcFirstLastPara="1" rIns="91425" wrap="square" tIns="137150">
            <a:spAutoFit/>
          </a:bodyPr>
          <a:lstStyle/>
          <a:p>
            <a:pPr indent="-228600" lvl="0" marL="228600" marR="0" rtl="0" algn="l">
              <a:lnSpc>
                <a:spcPct val="80000"/>
              </a:lnSpc>
              <a:spcBef>
                <a:spcPts val="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The LOOP instruction creates a counting loop</a:t>
            </a:r>
            <a:endParaRPr b="0" i="0" sz="1400" u="none" cap="none" strike="noStrike">
              <a:solidFill>
                <a:srgbClr val="000000"/>
              </a:solidFill>
              <a:latin typeface="Arial"/>
              <a:ea typeface="Arial"/>
              <a:cs typeface="Arial"/>
              <a:sym typeface="Arial"/>
            </a:endParaRPr>
          </a:p>
          <a:p>
            <a:pPr indent="-228600" lvl="0" marL="228600" marR="0" rtl="0" algn="l">
              <a:lnSpc>
                <a:spcPct val="8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Syntax: </a:t>
            </a:r>
            <a:r>
              <a:rPr b="0" i="0" lang="en-US" sz="2100" u="none" cap="none" strike="noStrike">
                <a:solidFill>
                  <a:schemeClr val="lt2"/>
                </a:solidFill>
                <a:latin typeface="Arial"/>
                <a:ea typeface="Arial"/>
                <a:cs typeface="Arial"/>
                <a:sym typeface="Arial"/>
              </a:rPr>
              <a:t>LOOP </a:t>
            </a:r>
            <a:r>
              <a:rPr b="0" i="1" lang="en-US" sz="2100" u="none" cap="none" strike="noStrike">
                <a:solidFill>
                  <a:schemeClr val="lt2"/>
                </a:solidFill>
                <a:latin typeface="Arial"/>
                <a:ea typeface="Arial"/>
                <a:cs typeface="Arial"/>
                <a:sym typeface="Arial"/>
              </a:rPr>
              <a:t>target</a:t>
            </a:r>
            <a:endParaRPr b="0" i="0" sz="1400" u="none" cap="none" strike="noStrike">
              <a:solidFill>
                <a:srgbClr val="000000"/>
              </a:solidFill>
              <a:latin typeface="Arial"/>
              <a:ea typeface="Arial"/>
              <a:cs typeface="Arial"/>
              <a:sym typeface="Arial"/>
            </a:endParaRPr>
          </a:p>
          <a:p>
            <a:pPr indent="-228600" lvl="0" marL="228600" marR="0" rtl="0" algn="l">
              <a:lnSpc>
                <a:spcPct val="8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Logic:</a:t>
            </a:r>
            <a:endParaRPr b="0" i="0" sz="1400" u="none" cap="none" strike="noStrike">
              <a:solidFill>
                <a:srgbClr val="000000"/>
              </a:solidFill>
              <a:latin typeface="Arial"/>
              <a:ea typeface="Arial"/>
              <a:cs typeface="Arial"/>
              <a:sym typeface="Arial"/>
            </a:endParaRPr>
          </a:p>
          <a:p>
            <a:pPr indent="-228600" lvl="1" marL="685800" marR="0" rtl="0" algn="l">
              <a:lnSpc>
                <a:spcPct val="8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ECX ← ECX – 1</a:t>
            </a:r>
            <a:endParaRPr b="0" i="0" sz="2100" u="none" cap="none" strike="noStrike">
              <a:solidFill>
                <a:schemeClr val="lt1"/>
              </a:solidFill>
              <a:latin typeface="Arial"/>
              <a:ea typeface="Arial"/>
              <a:cs typeface="Arial"/>
              <a:sym typeface="Arial"/>
            </a:endParaRPr>
          </a:p>
          <a:p>
            <a:pPr indent="-228600" lvl="1" marL="685800" marR="0" rtl="0" algn="l">
              <a:lnSpc>
                <a:spcPct val="8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if ECX != 0, jump to </a:t>
            </a:r>
            <a:r>
              <a:rPr b="0" i="1" lang="en-US" sz="2100" u="none" cap="none" strike="noStrike">
                <a:solidFill>
                  <a:schemeClr val="lt1"/>
                </a:solidFill>
                <a:latin typeface="Arial"/>
                <a:ea typeface="Arial"/>
                <a:cs typeface="Arial"/>
                <a:sym typeface="Arial"/>
              </a:rPr>
              <a:t>target</a:t>
            </a:r>
            <a:endParaRPr b="0" i="0" sz="1400" u="none" cap="none" strike="noStrike">
              <a:solidFill>
                <a:srgbClr val="000000"/>
              </a:solidFill>
              <a:latin typeface="Arial"/>
              <a:ea typeface="Arial"/>
              <a:cs typeface="Arial"/>
              <a:sym typeface="Arial"/>
            </a:endParaRPr>
          </a:p>
          <a:p>
            <a:pPr indent="-228600" lvl="0" marL="228600" marR="0" rtl="0" algn="l">
              <a:lnSpc>
                <a:spcPct val="8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Implementation: </a:t>
            </a:r>
            <a:endParaRPr b="0" i="0" sz="1400" u="none" cap="none" strike="noStrike">
              <a:solidFill>
                <a:srgbClr val="000000"/>
              </a:solidFill>
              <a:latin typeface="Arial"/>
              <a:ea typeface="Arial"/>
              <a:cs typeface="Arial"/>
              <a:sym typeface="Arial"/>
            </a:endParaRPr>
          </a:p>
          <a:p>
            <a:pPr indent="-228600" lvl="1" marL="685800" marR="0" rtl="0" algn="l">
              <a:lnSpc>
                <a:spcPct val="10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The assembler calculates the distance, in bytes, between the offset of the following instruction and the offset of the target label. It is called the </a:t>
            </a:r>
            <a:r>
              <a:rPr b="0" i="0" lang="en-US" sz="2100" u="none" cap="none" strike="noStrike">
                <a:solidFill>
                  <a:schemeClr val="lt2"/>
                </a:solidFill>
                <a:latin typeface="Arial"/>
                <a:ea typeface="Arial"/>
                <a:cs typeface="Arial"/>
                <a:sym typeface="Arial"/>
              </a:rPr>
              <a:t>relative offset</a:t>
            </a:r>
            <a:r>
              <a:rPr b="0" i="0" lang="en-US" sz="2100" u="none" cap="none" strike="noStrike">
                <a:solidFill>
                  <a:schemeClr val="l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28600" lvl="1" marL="685800" marR="0" rtl="0" algn="l">
              <a:lnSpc>
                <a:spcPct val="10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The relative offset is added to EIP.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72"/>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Intel-Based Computers 5/e, 2007.</a:t>
            </a:r>
            <a:endParaRPr/>
          </a:p>
        </p:txBody>
      </p:sp>
      <p:sp>
        <p:nvSpPr>
          <p:cNvPr id="878" name="Google Shape;878;p7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879" name="Google Shape;879;p7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LOOP Example</a:t>
            </a:r>
            <a:endParaRPr/>
          </a:p>
        </p:txBody>
      </p:sp>
      <p:sp>
        <p:nvSpPr>
          <p:cNvPr id="880" name="Google Shape;880;p72"/>
          <p:cNvSpPr txBox="1"/>
          <p:nvPr/>
        </p:nvSpPr>
        <p:spPr>
          <a:xfrm>
            <a:off x="1219200" y="914400"/>
            <a:ext cx="65532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following loop calculates the sum of the integers 5 + 4 + 3 +2 + 1:</a:t>
            </a:r>
            <a:endParaRPr b="0" i="1" sz="2100" u="none" cap="none" strike="noStrike">
              <a:solidFill>
                <a:schemeClr val="lt1"/>
              </a:solidFill>
              <a:latin typeface="Arial"/>
              <a:ea typeface="Arial"/>
              <a:cs typeface="Arial"/>
              <a:sym typeface="Arial"/>
            </a:endParaRPr>
          </a:p>
        </p:txBody>
      </p:sp>
      <p:sp>
        <p:nvSpPr>
          <p:cNvPr id="881" name="Google Shape;881;p72"/>
          <p:cNvSpPr txBox="1"/>
          <p:nvPr/>
        </p:nvSpPr>
        <p:spPr>
          <a:xfrm>
            <a:off x="533400" y="4343400"/>
            <a:ext cx="7924800" cy="1614488"/>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When LOOP is assembled, the current location = 0000000E (offset of the next instruction).  –5 (FBh) is added to the </a:t>
            </a:r>
            <a:r>
              <a:rPr b="0" i="0" lang="en-US" sz="2100" u="none" cap="none" strike="noStrike">
                <a:solidFill>
                  <a:schemeClr val="lt1"/>
                </a:solidFill>
                <a:latin typeface="Arial"/>
                <a:ea typeface="Arial"/>
                <a:cs typeface="Arial"/>
                <a:sym typeface="Arial"/>
              </a:rPr>
              <a:t>the current location</a:t>
            </a:r>
            <a:r>
              <a:rPr b="0" i="0" lang="en-US" sz="1900" u="none" cap="none" strike="noStrike">
                <a:solidFill>
                  <a:schemeClr val="lt1"/>
                </a:solidFill>
                <a:latin typeface="Arial"/>
                <a:ea typeface="Arial"/>
                <a:cs typeface="Arial"/>
                <a:sym typeface="Arial"/>
              </a:rPr>
              <a:t>, causing a jump to location 00000009: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5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	00000009 ← 0000000E + FB</a:t>
            </a:r>
            <a:endParaRPr b="0" i="0" sz="1400" u="none" cap="none" strike="noStrike">
              <a:solidFill>
                <a:srgbClr val="000000"/>
              </a:solidFill>
              <a:latin typeface="Arial"/>
              <a:ea typeface="Arial"/>
              <a:cs typeface="Arial"/>
              <a:sym typeface="Arial"/>
            </a:endParaRPr>
          </a:p>
        </p:txBody>
      </p:sp>
      <p:grpSp>
        <p:nvGrpSpPr>
          <p:cNvPr id="882" name="Google Shape;882;p72"/>
          <p:cNvGrpSpPr/>
          <p:nvPr/>
        </p:nvGrpSpPr>
        <p:grpSpPr>
          <a:xfrm>
            <a:off x="2743200" y="1676400"/>
            <a:ext cx="5791200" cy="2286000"/>
            <a:chOff x="2438400" y="1752600"/>
            <a:chExt cx="5791200" cy="2286000"/>
          </a:xfrm>
        </p:grpSpPr>
        <p:sp>
          <p:nvSpPr>
            <p:cNvPr id="883" name="Google Shape;883;p72"/>
            <p:cNvSpPr txBox="1"/>
            <p:nvPr/>
          </p:nvSpPr>
          <p:spPr>
            <a:xfrm>
              <a:off x="2438400" y="2209800"/>
              <a:ext cx="5791200" cy="1828800"/>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00000000  66 B8 0000		mov  ax,0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00000004  B9 00000005		mov  ecx,5</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00000009</a:t>
              </a:r>
              <a:r>
                <a:rPr b="1" i="0" lang="en-US" sz="1800" u="none" cap="none" strike="noStrike">
                  <a:solidFill>
                    <a:schemeClr val="lt1"/>
                  </a:solidFill>
                  <a:latin typeface="Courier New"/>
                  <a:ea typeface="Courier New"/>
                  <a:cs typeface="Courier New"/>
                  <a:sym typeface="Courier New"/>
                </a:rPr>
                <a:t>  66 03 C1	L1:	add  ax,cx</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0000000C  E2 </a:t>
              </a:r>
              <a:r>
                <a:rPr b="1" i="0" lang="en-US" sz="1800" u="none" cap="none" strike="noStrike">
                  <a:solidFill>
                    <a:schemeClr val="lt2"/>
                  </a:solidFill>
                  <a:latin typeface="Courier New"/>
                  <a:ea typeface="Courier New"/>
                  <a:cs typeface="Courier New"/>
                  <a:sym typeface="Courier New"/>
                </a:rPr>
                <a:t>FB</a:t>
              </a:r>
              <a:r>
                <a:rPr b="1" i="0" lang="en-US" sz="1800" u="none" cap="none" strike="noStrike">
                  <a:solidFill>
                    <a:schemeClr val="lt1"/>
                  </a:solidFill>
                  <a:latin typeface="Courier New"/>
                  <a:ea typeface="Courier New"/>
                  <a:cs typeface="Courier New"/>
                  <a:sym typeface="Courier New"/>
                </a:rPr>
                <a:t>		loop L1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0000000E</a:t>
              </a:r>
              <a:endParaRPr b="0" i="0" sz="1400" u="none" cap="none" strike="noStrike">
                <a:solidFill>
                  <a:srgbClr val="000000"/>
                </a:solidFill>
                <a:latin typeface="Arial"/>
                <a:ea typeface="Arial"/>
                <a:cs typeface="Arial"/>
                <a:sym typeface="Arial"/>
              </a:endParaRPr>
            </a:p>
          </p:txBody>
        </p:sp>
        <p:sp>
          <p:nvSpPr>
            <p:cNvPr id="884" name="Google Shape;884;p72"/>
            <p:cNvSpPr txBox="1"/>
            <p:nvPr/>
          </p:nvSpPr>
          <p:spPr>
            <a:xfrm>
              <a:off x="2438400" y="1752600"/>
              <a:ext cx="5791200" cy="569387"/>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offset	machine code	source code</a:t>
              </a:r>
              <a:endParaRPr b="0" i="0" sz="1400" u="none" cap="none" strike="noStrike">
                <a:solidFill>
                  <a:srgbClr val="000000"/>
                </a:solidFill>
                <a:latin typeface="Arial"/>
                <a:ea typeface="Arial"/>
                <a:cs typeface="Arial"/>
                <a:sym typeface="Arial"/>
              </a:endParaRPr>
            </a:p>
          </p:txBody>
        </p:sp>
      </p:grpSp>
      <p:sp>
        <p:nvSpPr>
          <p:cNvPr id="885" name="Google Shape;885;p72"/>
          <p:cNvSpPr txBox="1"/>
          <p:nvPr/>
        </p:nvSpPr>
        <p:spPr>
          <a:xfrm>
            <a:off x="1828800" y="2057400"/>
            <a:ext cx="888385"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EIP→</a:t>
            </a:r>
            <a:endParaRPr b="0" i="0" sz="1400" u="none" cap="none" strike="noStrike">
              <a:solidFill>
                <a:srgbClr val="000000"/>
              </a:solidFill>
              <a:latin typeface="Arial"/>
              <a:ea typeface="Arial"/>
              <a:cs typeface="Arial"/>
              <a:sym typeface="Arial"/>
            </a:endParaRPr>
          </a:p>
        </p:txBody>
      </p:sp>
      <p:sp>
        <p:nvSpPr>
          <p:cNvPr id="886" name="Google Shape;886;p72"/>
          <p:cNvSpPr/>
          <p:nvPr/>
        </p:nvSpPr>
        <p:spPr>
          <a:xfrm>
            <a:off x="381000" y="2895600"/>
            <a:ext cx="1371600" cy="1138773"/>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CPU</a:t>
            </a:r>
            <a:endParaRPr b="0" i="0" sz="1400" u="none" cap="none" strike="noStrike">
              <a:solidFill>
                <a:srgbClr val="000000"/>
              </a:solidFill>
              <a:latin typeface="Arial"/>
              <a:ea typeface="Arial"/>
              <a:cs typeface="Arial"/>
              <a:sym typeface="Arial"/>
            </a:endParaRPr>
          </a:p>
        </p:txBody>
      </p:sp>
      <p:sp>
        <p:nvSpPr>
          <p:cNvPr id="887" name="Google Shape;887;p72"/>
          <p:cNvSpPr txBox="1"/>
          <p:nvPr/>
        </p:nvSpPr>
        <p:spPr>
          <a:xfrm>
            <a:off x="590731" y="3165902"/>
            <a:ext cx="933269"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Arial"/>
                <a:ea typeface="Arial"/>
                <a:cs typeface="Arial"/>
                <a:sym typeface="Arial"/>
              </a:rPr>
              <a:t>E2 </a:t>
            </a:r>
            <a:r>
              <a:rPr b="0" i="0" lang="en-US" sz="2100" u="none" cap="none" strike="noStrike">
                <a:solidFill>
                  <a:srgbClr val="FB9705"/>
                </a:solidFill>
                <a:latin typeface="Arial"/>
                <a:ea typeface="Arial"/>
                <a:cs typeface="Arial"/>
                <a:sym typeface="Arial"/>
              </a:rPr>
              <a:t>FB</a:t>
            </a:r>
            <a:endParaRPr b="0" i="0" sz="2100" u="none" cap="none" strike="noStrike">
              <a:solidFill>
                <a:srgbClr val="FB9705"/>
              </a:solidFill>
              <a:latin typeface="Arial"/>
              <a:ea typeface="Arial"/>
              <a:cs typeface="Arial"/>
              <a:sym typeface="Arial"/>
            </a:endParaRPr>
          </a:p>
        </p:txBody>
      </p:sp>
      <p:graphicFrame>
        <p:nvGraphicFramePr>
          <p:cNvPr id="888" name="Google Shape;888;p72"/>
          <p:cNvGraphicFramePr/>
          <p:nvPr/>
        </p:nvGraphicFramePr>
        <p:xfrm>
          <a:off x="381000" y="1600200"/>
          <a:ext cx="3000000" cy="3000000"/>
        </p:xfrm>
        <a:graphic>
          <a:graphicData uri="http://schemas.openxmlformats.org/drawingml/2006/table">
            <a:tbl>
              <a:tblPr>
                <a:noFill/>
                <a:tableStyleId>{F991CBA5-B5D9-4893-9EAC-16121EE79B43}</a:tableStyleId>
              </a:tblPr>
              <a:tblGrid>
                <a:gridCol w="1269375"/>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lt1"/>
                          </a:solidFill>
                        </a:rPr>
                        <a:t>EIP</a:t>
                      </a:r>
                      <a:endParaRPr sz="1800" u="none" cap="none" strike="noStrike">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0000000E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89" name="Google Shape;889;p72"/>
          <p:cNvGraphicFramePr/>
          <p:nvPr/>
        </p:nvGraphicFramePr>
        <p:xfrm>
          <a:off x="381000" y="1600200"/>
          <a:ext cx="3000000" cy="3000000"/>
        </p:xfrm>
        <a:graphic>
          <a:graphicData uri="http://schemas.openxmlformats.org/drawingml/2006/table">
            <a:tbl>
              <a:tblPr>
                <a:noFill/>
                <a:tableStyleId>{F991CBA5-B5D9-4893-9EAC-16121EE79B43}</a:tableStyleId>
              </a:tblPr>
              <a:tblGrid>
                <a:gridCol w="1269375"/>
              </a:tblGrid>
              <a:tr h="3708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00000009</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pSp>
        <p:nvGrpSpPr>
          <p:cNvPr id="890" name="Google Shape;890;p72"/>
          <p:cNvGrpSpPr/>
          <p:nvPr/>
        </p:nvGrpSpPr>
        <p:grpSpPr>
          <a:xfrm>
            <a:off x="1205540" y="2265149"/>
            <a:ext cx="394660" cy="900753"/>
            <a:chOff x="1205540" y="2265149"/>
            <a:chExt cx="394660" cy="900753"/>
          </a:xfrm>
        </p:grpSpPr>
        <p:sp>
          <p:nvSpPr>
            <p:cNvPr id="891" name="Google Shape;891;p72"/>
            <p:cNvSpPr txBox="1"/>
            <p:nvPr/>
          </p:nvSpPr>
          <p:spPr>
            <a:xfrm>
              <a:off x="1205540" y="2514600"/>
              <a:ext cx="39466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FFC000"/>
                  </a:solidFill>
                  <a:latin typeface="Arial"/>
                  <a:ea typeface="Arial"/>
                  <a:cs typeface="Arial"/>
                  <a:sym typeface="Arial"/>
                </a:rPr>
                <a:t>+</a:t>
              </a:r>
              <a:endParaRPr b="0" i="0" sz="2100" u="none" cap="none" strike="noStrike">
                <a:solidFill>
                  <a:srgbClr val="FFC000"/>
                </a:solidFill>
                <a:latin typeface="Arial"/>
                <a:ea typeface="Arial"/>
                <a:cs typeface="Arial"/>
                <a:sym typeface="Arial"/>
              </a:endParaRPr>
            </a:p>
          </p:txBody>
        </p:sp>
        <p:cxnSp>
          <p:nvCxnSpPr>
            <p:cNvPr id="892" name="Google Shape;892;p72"/>
            <p:cNvCxnSpPr/>
            <p:nvPr/>
          </p:nvCxnSpPr>
          <p:spPr>
            <a:xfrm rot="10800000">
              <a:off x="1219200" y="2265149"/>
              <a:ext cx="0" cy="900753"/>
            </a:xfrm>
            <a:prstGeom prst="straightConnector1">
              <a:avLst/>
            </a:prstGeom>
            <a:solidFill>
              <a:schemeClr val="accent1"/>
            </a:solidFill>
            <a:ln cap="flat" cmpd="sng" w="57150">
              <a:solidFill>
                <a:srgbClr val="FFC000"/>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500"/>
                                        <p:tgtEl>
                                          <p:spTgt spid="8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500"/>
                                        <p:tgtEl>
                                          <p:spTgt spid="8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500"/>
                                        <p:tgtEl>
                                          <p:spTgt spid="886"/>
                                        </p:tgtEl>
                                      </p:cBhvr>
                                    </p:animEffect>
                                  </p:childTnLst>
                                </p:cTn>
                              </p:par>
                              <p:par>
                                <p:cTn fill="hold" nodeType="with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500"/>
                                        <p:tgtEl>
                                          <p:spTgt spid="8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500"/>
                                        <p:tgtEl>
                                          <p:spTgt spid="8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500"/>
                                        <p:tgtEl>
                                          <p:spTgt spid="890"/>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890"/>
                                        </p:tgtEl>
                                      </p:cBhvr>
                                    </p:animEffect>
                                    <p:set>
                                      <p:cBhvr>
                                        <p:cTn dur="1" fill="hold">
                                          <p:stCondLst>
                                            <p:cond delay="500"/>
                                          </p:stCondLst>
                                        </p:cTn>
                                        <p:tgtEl>
                                          <p:spTgt spid="8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500"/>
                                        <p:tgtEl>
                                          <p:spTgt spid="8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73"/>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898" name="Google Shape;898;p7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899" name="Google Shape;899;p7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Your turn . . .</a:t>
            </a:r>
            <a:endParaRPr/>
          </a:p>
        </p:txBody>
      </p:sp>
      <p:sp>
        <p:nvSpPr>
          <p:cNvPr id="900" name="Google Shape;900;p73"/>
          <p:cNvSpPr txBox="1"/>
          <p:nvPr/>
        </p:nvSpPr>
        <p:spPr>
          <a:xfrm>
            <a:off x="685800" y="1219200"/>
            <a:ext cx="7772400" cy="136207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If the relative offset is encoded in a single signed byte,</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5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	(a) what is the largest possible backward jump?</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5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	(b) what is the largest possible forward jump?</a:t>
            </a:r>
            <a:endParaRPr b="0" i="1" sz="2100" u="none" cap="none" strike="noStrike">
              <a:solidFill>
                <a:schemeClr val="lt1"/>
              </a:solidFill>
              <a:latin typeface="Arial"/>
              <a:ea typeface="Arial"/>
              <a:cs typeface="Arial"/>
              <a:sym typeface="Arial"/>
            </a:endParaRPr>
          </a:p>
        </p:txBody>
      </p:sp>
      <p:sp>
        <p:nvSpPr>
          <p:cNvPr id="901" name="Google Shape;901;p73"/>
          <p:cNvSpPr txBox="1"/>
          <p:nvPr/>
        </p:nvSpPr>
        <p:spPr>
          <a:xfrm>
            <a:off x="2514600" y="2971800"/>
            <a:ext cx="3429000" cy="995363"/>
          </a:xfrm>
          <a:prstGeom prst="rect">
            <a:avLst/>
          </a:prstGeom>
          <a:noFill/>
          <a:ln>
            <a:noFill/>
          </a:ln>
        </p:spPr>
        <p:txBody>
          <a:bodyPr anchorCtr="0" anchor="t" bIns="137150" lIns="91425" spcFirstLastPara="1" rIns="91425" wrap="square" tIns="137150">
            <a:spAutoFit/>
          </a:bodyPr>
          <a:lstStyle/>
          <a:p>
            <a:pPr indent="-457200" lvl="0" marL="457200" marR="0" rtl="0" algn="l">
              <a:lnSpc>
                <a:spcPct val="100000"/>
              </a:lnSpc>
              <a:spcBef>
                <a:spcPts val="0"/>
              </a:spcBef>
              <a:spcAft>
                <a:spcPts val="0"/>
              </a:spcAft>
              <a:buClr>
                <a:schemeClr val="lt1"/>
              </a:buClr>
              <a:buSzPts val="1900"/>
              <a:buFont typeface="Arial"/>
              <a:buAutoNum type="alphaLcParenBoth"/>
            </a:pPr>
            <a:r>
              <a:rPr b="0" i="0" lang="en-US" sz="1900" u="none" cap="none" strike="noStrike">
                <a:solidFill>
                  <a:schemeClr val="lt1"/>
                </a:solidFill>
                <a:latin typeface="Arial"/>
                <a:ea typeface="Arial"/>
                <a:cs typeface="Arial"/>
                <a:sym typeface="Arial"/>
              </a:rPr>
              <a:t> </a:t>
            </a:r>
            <a:r>
              <a:rPr b="0" i="0" lang="en-US" sz="1900" u="none" cap="none" strike="noStrike">
                <a:solidFill>
                  <a:schemeClr val="lt1"/>
                </a:solidFill>
                <a:latin typeface="Noto Sans Symbols"/>
                <a:ea typeface="Noto Sans Symbols"/>
                <a:cs typeface="Noto Sans Symbols"/>
                <a:sym typeface="Noto Sans Symbols"/>
              </a:rPr>
              <a:t>−</a:t>
            </a:r>
            <a:r>
              <a:rPr b="0" i="0" lang="en-US" sz="1900" u="none" cap="none" strike="noStrike">
                <a:solidFill>
                  <a:schemeClr val="lt1"/>
                </a:solidFill>
                <a:latin typeface="Arial"/>
                <a:ea typeface="Arial"/>
                <a:cs typeface="Arial"/>
                <a:sym typeface="Arial"/>
              </a:rPr>
              <a:t>128</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950"/>
              </a:spcBef>
              <a:spcAft>
                <a:spcPts val="0"/>
              </a:spcAft>
              <a:buClr>
                <a:schemeClr val="lt1"/>
              </a:buClr>
              <a:buSzPts val="1900"/>
              <a:buFont typeface="Arial"/>
              <a:buAutoNum type="alphaLcParenBoth"/>
            </a:pPr>
            <a:r>
              <a:rPr b="0" i="0" lang="en-US" sz="1900" u="none" cap="none" strike="noStrike">
                <a:solidFill>
                  <a:schemeClr val="lt1"/>
                </a:solidFill>
                <a:latin typeface="Arial"/>
                <a:ea typeface="Arial"/>
                <a:cs typeface="Arial"/>
                <a:sym typeface="Arial"/>
              </a:rPr>
              <a:t> +127</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74"/>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907" name="Google Shape;907;p7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908" name="Google Shape;908;p7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Your turn . . .</a:t>
            </a:r>
            <a:endParaRPr/>
          </a:p>
        </p:txBody>
      </p:sp>
      <p:sp>
        <p:nvSpPr>
          <p:cNvPr id="909" name="Google Shape;909;p74"/>
          <p:cNvSpPr txBox="1"/>
          <p:nvPr/>
        </p:nvSpPr>
        <p:spPr>
          <a:xfrm>
            <a:off x="457200" y="1600200"/>
            <a:ext cx="50292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What will be the final value of AX?</a:t>
            </a:r>
            <a:endParaRPr b="0" i="0" sz="1400" u="none" cap="none" strike="noStrike">
              <a:solidFill>
                <a:srgbClr val="000000"/>
              </a:solidFill>
              <a:latin typeface="Arial"/>
              <a:ea typeface="Arial"/>
              <a:cs typeface="Arial"/>
              <a:sym typeface="Arial"/>
            </a:endParaRPr>
          </a:p>
        </p:txBody>
      </p:sp>
      <p:sp>
        <p:nvSpPr>
          <p:cNvPr id="910" name="Google Shape;910;p74"/>
          <p:cNvSpPr txBox="1"/>
          <p:nvPr/>
        </p:nvSpPr>
        <p:spPr>
          <a:xfrm>
            <a:off x="5181600" y="1219200"/>
            <a:ext cx="2438400" cy="1600200"/>
          </a:xfrm>
          <a:prstGeom prst="rect">
            <a:avLst/>
          </a:prstGeom>
          <a:noFill/>
          <a:ln cap="flat" cmpd="sng" w="9525">
            <a:solidFill>
              <a:srgbClr val="B2B2B2"/>
            </a:solidFill>
            <a:prstDash val="solid"/>
            <a:miter lim="800000"/>
            <a:headEnd len="sm" w="sm" type="none"/>
            <a:tailEnd len="sm" w="sm" type="none"/>
          </a:ln>
        </p:spPr>
        <p:txBody>
          <a:bodyPr anchorCtr="0" anchor="t" bIns="13715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ax,6</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ecx,4</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L1: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inc ax</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loop L1</a:t>
            </a:r>
            <a:endParaRPr b="0" i="0" sz="1400" u="none" cap="none" strike="noStrike">
              <a:solidFill>
                <a:srgbClr val="000000"/>
              </a:solidFill>
              <a:latin typeface="Arial"/>
              <a:ea typeface="Arial"/>
              <a:cs typeface="Arial"/>
              <a:sym typeface="Arial"/>
            </a:endParaRPr>
          </a:p>
        </p:txBody>
      </p:sp>
      <p:sp>
        <p:nvSpPr>
          <p:cNvPr id="911" name="Google Shape;911;p74"/>
          <p:cNvSpPr txBox="1"/>
          <p:nvPr/>
        </p:nvSpPr>
        <p:spPr>
          <a:xfrm>
            <a:off x="457200" y="3581400"/>
            <a:ext cx="42672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How many times will the loop execute?</a:t>
            </a:r>
            <a:endParaRPr b="0" i="0" sz="1400" u="none" cap="none" strike="noStrike">
              <a:solidFill>
                <a:srgbClr val="000000"/>
              </a:solidFill>
              <a:latin typeface="Arial"/>
              <a:ea typeface="Arial"/>
              <a:cs typeface="Arial"/>
              <a:sym typeface="Arial"/>
            </a:endParaRPr>
          </a:p>
        </p:txBody>
      </p:sp>
      <p:sp>
        <p:nvSpPr>
          <p:cNvPr id="912" name="Google Shape;912;p74"/>
          <p:cNvSpPr txBox="1"/>
          <p:nvPr/>
        </p:nvSpPr>
        <p:spPr>
          <a:xfrm>
            <a:off x="5181600" y="3581400"/>
            <a:ext cx="2438400" cy="1295400"/>
          </a:xfrm>
          <a:prstGeom prst="rect">
            <a:avLst/>
          </a:prstGeom>
          <a:noFill/>
          <a:ln cap="flat" cmpd="sng" w="9525">
            <a:solidFill>
              <a:srgbClr val="B2B2B2"/>
            </a:solidFill>
            <a:prstDash val="solid"/>
            <a:miter lim="800000"/>
            <a:headEnd len="sm" w="sm" type="none"/>
            <a:tailEnd len="sm" w="sm" type="none"/>
          </a:ln>
        </p:spPr>
        <p:txBody>
          <a:bodyPr anchorCtr="0" anchor="t" bIns="13715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ecx,0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X2:</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inc ax</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loop X2</a:t>
            </a:r>
            <a:endParaRPr b="0" i="0" sz="1400" u="none" cap="none" strike="noStrike">
              <a:solidFill>
                <a:srgbClr val="000000"/>
              </a:solidFill>
              <a:latin typeface="Arial"/>
              <a:ea typeface="Arial"/>
              <a:cs typeface="Arial"/>
              <a:sym typeface="Arial"/>
            </a:endParaRPr>
          </a:p>
        </p:txBody>
      </p:sp>
      <p:sp>
        <p:nvSpPr>
          <p:cNvPr id="913" name="Google Shape;913;p74"/>
          <p:cNvSpPr txBox="1"/>
          <p:nvPr/>
        </p:nvSpPr>
        <p:spPr>
          <a:xfrm>
            <a:off x="2133600" y="2133600"/>
            <a:ext cx="6096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2"/>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914" name="Google Shape;914;p74"/>
          <p:cNvSpPr txBox="1"/>
          <p:nvPr/>
        </p:nvSpPr>
        <p:spPr>
          <a:xfrm>
            <a:off x="1828800" y="4191000"/>
            <a:ext cx="21336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2"/>
                </a:solidFill>
                <a:latin typeface="Arial"/>
                <a:ea typeface="Arial"/>
                <a:cs typeface="Arial"/>
                <a:sym typeface="Arial"/>
              </a:rPr>
              <a:t>4,294,967,296</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500"/>
                                        <p:tgtEl>
                                          <p:spTgt spid="9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500"/>
                                        <p:tgtEl>
                                          <p:spTgt spid="9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75"/>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920" name="Google Shape;920;p7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921" name="Google Shape;921;p7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Nested Loop</a:t>
            </a:r>
            <a:endParaRPr/>
          </a:p>
        </p:txBody>
      </p:sp>
      <p:sp>
        <p:nvSpPr>
          <p:cNvPr id="922" name="Google Shape;922;p75"/>
          <p:cNvSpPr txBox="1"/>
          <p:nvPr/>
        </p:nvSpPr>
        <p:spPr>
          <a:xfrm>
            <a:off x="685800" y="914400"/>
            <a:ext cx="7696200" cy="123507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If you need to code a loop within a loop, you must save the outer loop counter's ECX value. In the following example, the outer loop executes 100 times, and the inner loop 20 times.</a:t>
            </a:r>
            <a:endParaRPr b="0" i="0" sz="1400" u="none" cap="none" strike="noStrike">
              <a:solidFill>
                <a:srgbClr val="000000"/>
              </a:solidFill>
              <a:latin typeface="Arial"/>
              <a:ea typeface="Arial"/>
              <a:cs typeface="Arial"/>
              <a:sym typeface="Arial"/>
            </a:endParaRPr>
          </a:p>
        </p:txBody>
      </p:sp>
      <p:sp>
        <p:nvSpPr>
          <p:cNvPr id="923" name="Google Shape;923;p75"/>
          <p:cNvSpPr txBox="1"/>
          <p:nvPr/>
        </p:nvSpPr>
        <p:spPr>
          <a:xfrm>
            <a:off x="914400" y="2286000"/>
            <a:ext cx="7239000" cy="3581400"/>
          </a:xfrm>
          <a:prstGeom prst="rect">
            <a:avLst/>
          </a:prstGeom>
          <a:noFill/>
          <a:ln>
            <a:noFill/>
          </a:ln>
        </p:spPr>
        <p:txBody>
          <a:bodyPr anchorCtr="0" anchor="t" bIns="137150" lIns="91425" spcFirstLastPara="1" rIns="91425" wrap="square" tIns="137150">
            <a:noAutofit/>
          </a:bodyPr>
          <a:lstStyle/>
          <a:p>
            <a:pPr indent="0" lvl="0" marL="0" marR="0" rtl="0" algn="l">
              <a:lnSpc>
                <a:spcPct val="5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count DWORD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ecx,100	; set outer loop count</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hlink"/>
                </a:solidFill>
                <a:latin typeface="Courier New"/>
                <a:ea typeface="Courier New"/>
                <a:cs typeface="Courier New"/>
                <a:sym typeface="Courier New"/>
              </a:rPr>
              <a:t>L1: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hlink"/>
                </a:solidFill>
                <a:latin typeface="Courier New"/>
                <a:ea typeface="Courier New"/>
                <a:cs typeface="Courier New"/>
                <a:sym typeface="Courier New"/>
              </a:rPr>
              <a:t>	mov count,ecx	; save outer loop count</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hlink"/>
                </a:solidFill>
                <a:latin typeface="Courier New"/>
                <a:ea typeface="Courier New"/>
                <a:cs typeface="Courier New"/>
                <a:sym typeface="Courier New"/>
              </a:rPr>
              <a:t>	</a:t>
            </a:r>
            <a:r>
              <a:rPr b="1" i="0" lang="en-US" sz="1800" u="none" cap="none" strike="noStrike">
                <a:solidFill>
                  <a:schemeClr val="lt2"/>
                </a:solidFill>
                <a:latin typeface="Courier New"/>
                <a:ea typeface="Courier New"/>
                <a:cs typeface="Courier New"/>
                <a:sym typeface="Courier New"/>
              </a:rPr>
              <a:t>mov ecx,20	; set inner loop count</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L2:	.</a:t>
            </a:r>
            <a:endParaRPr b="0" i="0" sz="1400" u="none" cap="none" strike="noStrike">
              <a:solidFill>
                <a:srgbClr val="000000"/>
              </a:solidFill>
              <a:latin typeface="Arial"/>
              <a:ea typeface="Arial"/>
              <a:cs typeface="Arial"/>
              <a:sym typeface="Arial"/>
            </a:endParaRPr>
          </a:p>
          <a:p>
            <a:pPr indent="0" lvl="1" marL="45720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1" marL="45720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loop L2	; repeat the inner loop</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chemeClr val="hlink"/>
                </a:solidFill>
                <a:latin typeface="Courier New"/>
                <a:ea typeface="Courier New"/>
                <a:cs typeface="Courier New"/>
                <a:sym typeface="Courier New"/>
              </a:rPr>
              <a:t>mov ecx,count	; restore outer loop count</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900"/>
              </a:spcBef>
              <a:spcAft>
                <a:spcPts val="0"/>
              </a:spcAft>
              <a:buClr>
                <a:srgbClr val="000000"/>
              </a:buClr>
              <a:buSzPts val="1800"/>
              <a:buFont typeface="Arial"/>
              <a:buNone/>
            </a:pPr>
            <a:r>
              <a:rPr b="1" i="0" lang="en-US" sz="1800" u="none" cap="none" strike="noStrike">
                <a:solidFill>
                  <a:schemeClr val="hlink"/>
                </a:solidFill>
                <a:latin typeface="Courier New"/>
                <a:ea typeface="Courier New"/>
                <a:cs typeface="Courier New"/>
                <a:sym typeface="Courier New"/>
              </a:rPr>
              <a:t>	loop L1	; repeat the outer loop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76"/>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929" name="Google Shape;929;p7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930" name="Google Shape;930;p7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Summing an Integer Array</a:t>
            </a:r>
            <a:endParaRPr/>
          </a:p>
        </p:txBody>
      </p:sp>
      <p:sp>
        <p:nvSpPr>
          <p:cNvPr id="931" name="Google Shape;931;p76"/>
          <p:cNvSpPr txBox="1"/>
          <p:nvPr/>
        </p:nvSpPr>
        <p:spPr>
          <a:xfrm>
            <a:off x="838200" y="2057400"/>
            <a:ext cx="7696200" cy="3200400"/>
          </a:xfrm>
          <a:prstGeom prst="rect">
            <a:avLst/>
          </a:prstGeom>
          <a:noFill/>
          <a:ln>
            <a:noFill/>
          </a:ln>
        </p:spPr>
        <p:txBody>
          <a:bodyPr anchorCtr="0" anchor="t" bIns="137150" lIns="91425" spcFirstLastPara="1" rIns="91425" wrap="square" tIns="137150">
            <a:noAutofit/>
          </a:bodyPr>
          <a:lstStyle/>
          <a:p>
            <a:pPr indent="0" lvl="0" marL="0" marR="0" rtl="0" algn="l">
              <a:lnSpc>
                <a:spcPct val="70000"/>
              </a:lnSpc>
              <a:spcBef>
                <a:spcPts val="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intarray WORD 100h,200h,300h,400h</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1" marL="457200" marR="0" rtl="0" algn="l">
              <a:lnSpc>
                <a:spcPct val="7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mov edi,OFFSET intarray	; address of intarray</a:t>
            </a:r>
            <a:endParaRPr b="0" i="0" sz="1400" u="none" cap="none" strike="noStrike">
              <a:solidFill>
                <a:srgbClr val="000000"/>
              </a:solidFill>
              <a:latin typeface="Arial"/>
              <a:ea typeface="Arial"/>
              <a:cs typeface="Arial"/>
              <a:sym typeface="Arial"/>
            </a:endParaRPr>
          </a:p>
          <a:p>
            <a:pPr indent="0" lvl="1" marL="457200" marR="0" rtl="0" algn="l">
              <a:lnSpc>
                <a:spcPct val="7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mov ecx,LENGTHOF intarray	; loop counter</a:t>
            </a:r>
            <a:endParaRPr b="0" i="0" sz="1400" u="none" cap="none" strike="noStrike">
              <a:solidFill>
                <a:srgbClr val="000000"/>
              </a:solidFill>
              <a:latin typeface="Arial"/>
              <a:ea typeface="Arial"/>
              <a:cs typeface="Arial"/>
              <a:sym typeface="Arial"/>
            </a:endParaRPr>
          </a:p>
          <a:p>
            <a:pPr indent="0" lvl="1" marL="457200" marR="0" rtl="0" algn="l">
              <a:lnSpc>
                <a:spcPct val="7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mov ax,0	; zero the accumulator</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L1:</a:t>
            </a:r>
            <a:endParaRPr b="0" i="0" sz="1400" u="none" cap="none" strike="noStrike">
              <a:solidFill>
                <a:srgbClr val="000000"/>
              </a:solidFill>
              <a:latin typeface="Arial"/>
              <a:ea typeface="Arial"/>
              <a:cs typeface="Arial"/>
              <a:sym typeface="Arial"/>
            </a:endParaRPr>
          </a:p>
          <a:p>
            <a:pPr indent="0" lvl="1" marL="457200" marR="0" rtl="0" algn="l">
              <a:lnSpc>
                <a:spcPct val="7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add ax,[edi]	; add an integer</a:t>
            </a:r>
            <a:endParaRPr b="0" i="0" sz="1400" u="none" cap="none" strike="noStrike">
              <a:solidFill>
                <a:srgbClr val="000000"/>
              </a:solidFill>
              <a:latin typeface="Arial"/>
              <a:ea typeface="Arial"/>
              <a:cs typeface="Arial"/>
              <a:sym typeface="Arial"/>
            </a:endParaRPr>
          </a:p>
          <a:p>
            <a:pPr indent="0" lvl="1" marL="457200" marR="0" rtl="0" algn="l">
              <a:lnSpc>
                <a:spcPct val="7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add edi,TYPE intarray	; point to next integer</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	loop L1	; repeat until ECX = 0</a:t>
            </a:r>
            <a:endParaRPr b="0" i="0" sz="1400" u="none" cap="none" strike="noStrike">
              <a:solidFill>
                <a:srgbClr val="000000"/>
              </a:solidFill>
              <a:latin typeface="Arial"/>
              <a:ea typeface="Arial"/>
              <a:cs typeface="Arial"/>
              <a:sym typeface="Arial"/>
            </a:endParaRPr>
          </a:p>
        </p:txBody>
      </p:sp>
      <p:sp>
        <p:nvSpPr>
          <p:cNvPr id="932" name="Google Shape;932;p76"/>
          <p:cNvSpPr txBox="1"/>
          <p:nvPr/>
        </p:nvSpPr>
        <p:spPr>
          <a:xfrm>
            <a:off x="838200" y="1066800"/>
            <a:ext cx="7467600" cy="91440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following code calculates the sum of an array of 16-bit integers.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77"/>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938" name="Google Shape;938;p7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939" name="Google Shape;939;p7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Your turn . . .</a:t>
            </a:r>
            <a:endParaRPr/>
          </a:p>
        </p:txBody>
      </p:sp>
      <p:sp>
        <p:nvSpPr>
          <p:cNvPr id="940" name="Google Shape;940;p77"/>
          <p:cNvSpPr txBox="1"/>
          <p:nvPr/>
        </p:nvSpPr>
        <p:spPr>
          <a:xfrm>
            <a:off x="1828800" y="1905000"/>
            <a:ext cx="5105400" cy="1425575"/>
          </a:xfrm>
          <a:prstGeom prst="rect">
            <a:avLst/>
          </a:prstGeom>
          <a:noFill/>
          <a:ln>
            <a:noFill/>
          </a:ln>
        </p:spPr>
        <p:txBody>
          <a:bodyPr anchorCtr="0" anchor="t" bIns="137150" lIns="91425" spcFirstLastPara="1" rIns="91425" wrap="square" tIns="137150">
            <a:spAutoFit/>
          </a:bodyPr>
          <a:lstStyle/>
          <a:p>
            <a:pPr indent="0" lvl="0" marL="0" marR="0" rtl="0" algn="l">
              <a:lnSpc>
                <a:spcPct val="12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What changes would you make to the program on the previous slide if you were summing a doubleword array?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78"/>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946" name="Google Shape;946;p7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947" name="Google Shape;947;p7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Copying a String</a:t>
            </a:r>
            <a:endParaRPr/>
          </a:p>
        </p:txBody>
      </p:sp>
      <p:sp>
        <p:nvSpPr>
          <p:cNvPr id="948" name="Google Shape;948;p78"/>
          <p:cNvSpPr txBox="1"/>
          <p:nvPr/>
        </p:nvSpPr>
        <p:spPr>
          <a:xfrm>
            <a:off x="762000" y="2057400"/>
            <a:ext cx="7696200" cy="3200400"/>
          </a:xfrm>
          <a:prstGeom prst="rect">
            <a:avLst/>
          </a:prstGeom>
          <a:noFill/>
          <a:ln>
            <a:noFill/>
          </a:ln>
        </p:spPr>
        <p:txBody>
          <a:bodyPr anchorCtr="0" anchor="t" bIns="137150" lIns="91425" spcFirstLastPara="1" rIns="91425" wrap="square" tIns="137150">
            <a:noAutofit/>
          </a:bodyPr>
          <a:lstStyle/>
          <a:p>
            <a:pPr indent="0" lvl="0" marL="0" marR="0" rtl="0" algn="l">
              <a:lnSpc>
                <a:spcPct val="50000"/>
              </a:lnSpc>
              <a:spcBef>
                <a:spcPts val="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source  BYTE  "This is the source string",0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target  BYTE  </a:t>
            </a:r>
            <a:r>
              <a:rPr b="1" i="0" lang="en-US" sz="1600" u="none" cap="none" strike="noStrike">
                <a:solidFill>
                  <a:schemeClr val="lt2"/>
                </a:solidFill>
                <a:latin typeface="Courier New"/>
                <a:ea typeface="Courier New"/>
                <a:cs typeface="Courier New"/>
                <a:sym typeface="Courier New"/>
              </a:rPr>
              <a:t>SIZEOF source</a:t>
            </a:r>
            <a:r>
              <a:rPr b="1" i="0" lang="en-US" sz="1600" u="none" cap="none" strike="noStrike">
                <a:solidFill>
                  <a:schemeClr val="lt1"/>
                </a:solidFill>
                <a:latin typeface="Courier New"/>
                <a:ea typeface="Courier New"/>
                <a:cs typeface="Courier New"/>
                <a:sym typeface="Courier New"/>
              </a:rPr>
              <a:t> DUP(0)</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00"/>
              </a:spcBef>
              <a:spcAft>
                <a:spcPts val="0"/>
              </a:spcAft>
              <a:buClr>
                <a:srgbClr val="000000"/>
              </a:buClr>
              <a:buSzPts val="1600"/>
              <a:buFont typeface="Arial"/>
              <a:buNone/>
            </a:pPr>
            <a:r>
              <a:t/>
            </a:r>
            <a:endParaRPr b="1" i="0" sz="16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	mov  esi,0		; index register</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	mov  ecx,SIZEOF source		; loop counter</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L1:</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	mov  al,source[esi]		; get char from source</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	mov  target[esi],al		; store it in the target</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	inc  esi		; move to next character</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00"/>
              </a:spcBef>
              <a:spcAft>
                <a:spcPts val="0"/>
              </a:spcAft>
              <a:buClr>
                <a:srgbClr val="000000"/>
              </a:buClr>
              <a:buSzPts val="1600"/>
              <a:buFont typeface="Arial"/>
              <a:buNone/>
            </a:pPr>
            <a:r>
              <a:rPr b="1" i="0" lang="en-US" sz="1600" u="none" cap="none" strike="noStrike">
                <a:solidFill>
                  <a:schemeClr val="lt1"/>
                </a:solidFill>
                <a:latin typeface="Courier New"/>
                <a:ea typeface="Courier New"/>
                <a:cs typeface="Courier New"/>
                <a:sym typeface="Courier New"/>
              </a:rPr>
              <a:t>	loop L1		; repeat for entire string</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800"/>
              </a:spcBef>
              <a:spcAft>
                <a:spcPts val="0"/>
              </a:spcAft>
              <a:buClr>
                <a:srgbClr val="000000"/>
              </a:buClr>
              <a:buSzPts val="1600"/>
              <a:buFont typeface="Arial"/>
              <a:buNone/>
            </a:pPr>
            <a:r>
              <a:t/>
            </a:r>
            <a:endParaRPr b="1" i="0" sz="1600" u="none" cap="none" strike="noStrike">
              <a:solidFill>
                <a:schemeClr val="lt1"/>
              </a:solidFill>
              <a:latin typeface="Courier New"/>
              <a:ea typeface="Courier New"/>
              <a:cs typeface="Courier New"/>
              <a:sym typeface="Courier New"/>
            </a:endParaRPr>
          </a:p>
        </p:txBody>
      </p:sp>
      <p:sp>
        <p:nvSpPr>
          <p:cNvPr id="949" name="Google Shape;949;p78"/>
          <p:cNvSpPr txBox="1"/>
          <p:nvPr/>
        </p:nvSpPr>
        <p:spPr>
          <a:xfrm>
            <a:off x="6867525" y="2320925"/>
            <a:ext cx="1219200" cy="679450"/>
          </a:xfrm>
          <a:prstGeom prst="rect">
            <a:avLst/>
          </a:prstGeom>
          <a:noFill/>
          <a:ln cap="flat" cmpd="sng" w="9525">
            <a:solidFill>
              <a:schemeClr val="lt2"/>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chemeClr val="lt2"/>
                </a:solidFill>
                <a:latin typeface="Arial"/>
                <a:ea typeface="Arial"/>
                <a:cs typeface="Arial"/>
                <a:sym typeface="Arial"/>
              </a:rPr>
              <a:t>good use of SIZEOF</a:t>
            </a:r>
            <a:endParaRPr b="0" i="0" sz="1400" u="none" cap="none" strike="noStrike">
              <a:solidFill>
                <a:srgbClr val="000000"/>
              </a:solidFill>
              <a:latin typeface="Arial"/>
              <a:ea typeface="Arial"/>
              <a:cs typeface="Arial"/>
              <a:sym typeface="Arial"/>
            </a:endParaRPr>
          </a:p>
        </p:txBody>
      </p:sp>
      <p:sp>
        <p:nvSpPr>
          <p:cNvPr id="950" name="Google Shape;950;p78"/>
          <p:cNvSpPr txBox="1"/>
          <p:nvPr/>
        </p:nvSpPr>
        <p:spPr>
          <a:xfrm>
            <a:off x="838200" y="1219200"/>
            <a:ext cx="74676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Arial"/>
                <a:ea typeface="Arial"/>
                <a:cs typeface="Arial"/>
                <a:sym typeface="Arial"/>
              </a:rPr>
              <a:t>The following code copies a string from </a:t>
            </a:r>
            <a:r>
              <a:rPr b="0" i="0" lang="en-US" sz="2100" u="none" cap="none" strike="noStrike">
                <a:solidFill>
                  <a:schemeClr val="lt2"/>
                </a:solidFill>
                <a:latin typeface="Arial"/>
                <a:ea typeface="Arial"/>
                <a:cs typeface="Arial"/>
                <a:sym typeface="Arial"/>
              </a:rPr>
              <a:t>source</a:t>
            </a:r>
            <a:r>
              <a:rPr b="0" i="0" lang="en-US" sz="2100" u="none" cap="none" strike="noStrike">
                <a:solidFill>
                  <a:schemeClr val="lt1"/>
                </a:solidFill>
                <a:latin typeface="Arial"/>
                <a:ea typeface="Arial"/>
                <a:cs typeface="Arial"/>
                <a:sym typeface="Arial"/>
              </a:rPr>
              <a:t> to </a:t>
            </a:r>
            <a:r>
              <a:rPr b="0" i="0" lang="en-US" sz="2100" u="none" cap="none" strike="noStrike">
                <a:solidFill>
                  <a:schemeClr val="lt2"/>
                </a:solidFill>
                <a:latin typeface="Arial"/>
                <a:ea typeface="Arial"/>
                <a:cs typeface="Arial"/>
                <a:sym typeface="Arial"/>
              </a:rPr>
              <a:t>target</a:t>
            </a:r>
            <a:r>
              <a:rPr b="0" i="0" lang="en-US" sz="2100" u="none" cap="none" strike="noStrike">
                <a:solidFill>
                  <a:schemeClr val="l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79"/>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956" name="Google Shape;956;p7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957" name="Google Shape;957;p7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Your turn . . .</a:t>
            </a:r>
            <a:endParaRPr/>
          </a:p>
        </p:txBody>
      </p:sp>
      <p:sp>
        <p:nvSpPr>
          <p:cNvPr id="958" name="Google Shape;958;p79"/>
          <p:cNvSpPr txBox="1"/>
          <p:nvPr/>
        </p:nvSpPr>
        <p:spPr>
          <a:xfrm>
            <a:off x="1676400" y="2133600"/>
            <a:ext cx="5943600" cy="1416050"/>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lt1"/>
                </a:solidFill>
                <a:latin typeface="Arial"/>
                <a:ea typeface="Arial"/>
                <a:cs typeface="Arial"/>
                <a:sym typeface="Arial"/>
              </a:rPr>
              <a:t>Rewrite the program shown in the previous slide, using indirect addressing rather than indexed addressing.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36" name="Google Shape;136;p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37" name="Google Shape;137;p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Direct Memory Operands</a:t>
            </a:r>
            <a:endParaRPr/>
          </a:p>
        </p:txBody>
      </p:sp>
      <p:sp>
        <p:nvSpPr>
          <p:cNvPr id="138" name="Google Shape;138;p8"/>
          <p:cNvSpPr txBox="1"/>
          <p:nvPr>
            <p:ph idx="1" type="body"/>
          </p:nvPr>
        </p:nvSpPr>
        <p:spPr>
          <a:xfrm>
            <a:off x="838200" y="1143000"/>
            <a:ext cx="7467600" cy="1600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A direct memory operand is a named reference to storage in memory</a:t>
            </a:r>
            <a:endParaRPr/>
          </a:p>
          <a:p>
            <a:pPr indent="-342900" lvl="0" marL="342900" rtl="0" algn="l">
              <a:lnSpc>
                <a:spcPct val="90000"/>
              </a:lnSpc>
              <a:spcBef>
                <a:spcPts val="480"/>
              </a:spcBef>
              <a:spcAft>
                <a:spcPts val="0"/>
              </a:spcAft>
              <a:buSzPts val="2400"/>
              <a:buFont typeface="Arial"/>
              <a:buChar char="•"/>
            </a:pPr>
            <a:r>
              <a:rPr lang="en-US"/>
              <a:t>The named reference (label) is automatically dereferenced by the assembler</a:t>
            </a:r>
            <a:endParaRPr/>
          </a:p>
        </p:txBody>
      </p:sp>
      <p:sp>
        <p:nvSpPr>
          <p:cNvPr id="139" name="Google Shape;139;p8"/>
          <p:cNvSpPr txBox="1"/>
          <p:nvPr/>
        </p:nvSpPr>
        <p:spPr>
          <a:xfrm>
            <a:off x="1143000" y="2819400"/>
            <a:ext cx="6858000" cy="1828800"/>
          </a:xfrm>
          <a:prstGeom prst="rect">
            <a:avLst/>
          </a:prstGeom>
          <a:noFill/>
          <a:ln>
            <a:noFill/>
          </a:ln>
        </p:spPr>
        <p:txBody>
          <a:bodyPr anchorCtr="0" anchor="t" bIns="228600" lIns="91425" spcFirstLastPara="1" rIns="91425" wrap="square" tIns="137150">
            <a:noAutofit/>
          </a:bodyPr>
          <a:lstStyle/>
          <a:p>
            <a:pPr indent="0" lvl="0" marL="0" marR="0" rtl="0" algn="l">
              <a:lnSpc>
                <a:spcPct val="7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var1 BYTE 10h</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al,var1	; AL = 10h</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mov al,[var1]	; AL = 10h</a:t>
            </a:r>
            <a:endParaRPr b="0" i="0" sz="1400" u="none" cap="none" strike="noStrike">
              <a:solidFill>
                <a:srgbClr val="000000"/>
              </a:solidFill>
              <a:latin typeface="Arial"/>
              <a:ea typeface="Arial"/>
              <a:cs typeface="Arial"/>
              <a:sym typeface="Arial"/>
            </a:endParaRPr>
          </a:p>
        </p:txBody>
      </p:sp>
      <p:cxnSp>
        <p:nvCxnSpPr>
          <p:cNvPr id="140" name="Google Shape;140;p8"/>
          <p:cNvCxnSpPr/>
          <p:nvPr/>
        </p:nvCxnSpPr>
        <p:spPr>
          <a:xfrm rot="10800000">
            <a:off x="2438400" y="4495800"/>
            <a:ext cx="0" cy="533400"/>
          </a:xfrm>
          <a:prstGeom prst="straightConnector1">
            <a:avLst/>
          </a:prstGeom>
          <a:noFill/>
          <a:ln cap="flat" cmpd="sng" w="9525">
            <a:solidFill>
              <a:schemeClr val="lt2"/>
            </a:solidFill>
            <a:prstDash val="solid"/>
            <a:round/>
            <a:headEnd len="sm" w="sm" type="none"/>
            <a:tailEnd len="med" w="med" type="triangle"/>
          </a:ln>
        </p:spPr>
      </p:cxnSp>
      <p:sp>
        <p:nvSpPr>
          <p:cNvPr id="141" name="Google Shape;141;p8"/>
          <p:cNvSpPr txBox="1"/>
          <p:nvPr/>
        </p:nvSpPr>
        <p:spPr>
          <a:xfrm>
            <a:off x="1562100" y="5029200"/>
            <a:ext cx="1752600" cy="481013"/>
          </a:xfrm>
          <a:prstGeom prst="rect">
            <a:avLst/>
          </a:prstGeom>
          <a:noFill/>
          <a:ln cap="flat" cmpd="sng" w="9525">
            <a:solidFill>
              <a:schemeClr val="lt2"/>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chemeClr val="lt2"/>
                </a:solidFill>
                <a:latin typeface="Arial"/>
                <a:ea typeface="Arial"/>
                <a:cs typeface="Arial"/>
                <a:sym typeface="Arial"/>
              </a:rPr>
              <a:t>alternate format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80"/>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964" name="Google Shape;964;p8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965" name="Google Shape;965;p8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What's Next</a:t>
            </a:r>
            <a:endParaRPr/>
          </a:p>
        </p:txBody>
      </p:sp>
      <p:sp>
        <p:nvSpPr>
          <p:cNvPr id="966" name="Google Shape;966;p80"/>
          <p:cNvSpPr txBox="1"/>
          <p:nvPr>
            <p:ph idx="1" type="body"/>
          </p:nvPr>
        </p:nvSpPr>
        <p:spPr>
          <a:xfrm>
            <a:off x="1828800" y="1600200"/>
            <a:ext cx="6248400" cy="274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Data Transfer Instructions</a:t>
            </a:r>
            <a:endParaRPr/>
          </a:p>
          <a:p>
            <a:pPr indent="-342900" lvl="0" marL="342900" rtl="0" algn="l">
              <a:lnSpc>
                <a:spcPct val="100000"/>
              </a:lnSpc>
              <a:spcBef>
                <a:spcPts val="480"/>
              </a:spcBef>
              <a:spcAft>
                <a:spcPts val="0"/>
              </a:spcAft>
              <a:buSzPts val="2400"/>
              <a:buFont typeface="Arial"/>
              <a:buChar char="•"/>
            </a:pPr>
            <a:r>
              <a:rPr lang="en-US"/>
              <a:t>Addition and Subtraction</a:t>
            </a:r>
            <a:endParaRPr/>
          </a:p>
          <a:p>
            <a:pPr indent="-342900" lvl="0" marL="342900" rtl="0" algn="l">
              <a:lnSpc>
                <a:spcPct val="100000"/>
              </a:lnSpc>
              <a:spcBef>
                <a:spcPts val="480"/>
              </a:spcBef>
              <a:spcAft>
                <a:spcPts val="0"/>
              </a:spcAft>
              <a:buSzPts val="2400"/>
              <a:buFont typeface="Arial"/>
              <a:buChar char="•"/>
            </a:pPr>
            <a:r>
              <a:rPr lang="en-US"/>
              <a:t>Data-Related Operators and Directives</a:t>
            </a:r>
            <a:endParaRPr/>
          </a:p>
          <a:p>
            <a:pPr indent="-342900" lvl="0" marL="342900" rtl="0" algn="l">
              <a:lnSpc>
                <a:spcPct val="100000"/>
              </a:lnSpc>
              <a:spcBef>
                <a:spcPts val="480"/>
              </a:spcBef>
              <a:spcAft>
                <a:spcPts val="0"/>
              </a:spcAft>
              <a:buSzPts val="2400"/>
              <a:buFont typeface="Arial"/>
              <a:buChar char="•"/>
            </a:pPr>
            <a:r>
              <a:rPr lang="en-US"/>
              <a:t>Indirect Addressing</a:t>
            </a:r>
            <a:endParaRPr/>
          </a:p>
          <a:p>
            <a:pPr indent="-342900" lvl="0" marL="342900" rtl="0" algn="l">
              <a:lnSpc>
                <a:spcPct val="100000"/>
              </a:lnSpc>
              <a:spcBef>
                <a:spcPts val="480"/>
              </a:spcBef>
              <a:spcAft>
                <a:spcPts val="0"/>
              </a:spcAft>
              <a:buSzPts val="2400"/>
              <a:buFont typeface="Arial"/>
              <a:buChar char="•"/>
            </a:pPr>
            <a:r>
              <a:rPr lang="en-US"/>
              <a:t>JMP and LOOP Instructions</a:t>
            </a:r>
            <a:endParaRPr/>
          </a:p>
          <a:p>
            <a:pPr indent="-342900" lvl="0" marL="342900" rtl="0" algn="l">
              <a:lnSpc>
                <a:spcPct val="100000"/>
              </a:lnSpc>
              <a:spcBef>
                <a:spcPts val="480"/>
              </a:spcBef>
              <a:spcAft>
                <a:spcPts val="0"/>
              </a:spcAft>
              <a:buSzPts val="2400"/>
              <a:buFont typeface="Arial"/>
              <a:buChar char="•"/>
            </a:pPr>
            <a:r>
              <a:rPr b="1" lang="en-US">
                <a:solidFill>
                  <a:srgbClr val="FFC000"/>
                </a:solidFill>
              </a:rPr>
              <a:t>64-Bit Programming</a:t>
            </a:r>
            <a:endParaRPr/>
          </a:p>
          <a:p>
            <a:pPr indent="-190500" lvl="0" marL="342900" rtl="0" algn="l">
              <a:lnSpc>
                <a:spcPct val="100000"/>
              </a:lnSpc>
              <a:spcBef>
                <a:spcPts val="480"/>
              </a:spcBef>
              <a:spcAft>
                <a:spcPts val="0"/>
              </a:spcAft>
              <a:buSzPts val="2400"/>
              <a:buFont typeface="Arial"/>
              <a:buNone/>
            </a:pPr>
            <a:r>
              <a:t/>
            </a:r>
            <a:endParaRPr b="1">
              <a:solidFill>
                <a:schemeClr val="lt2"/>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8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64-Bit Programming</a:t>
            </a:r>
            <a:endParaRPr/>
          </a:p>
        </p:txBody>
      </p:sp>
      <p:sp>
        <p:nvSpPr>
          <p:cNvPr id="972" name="Google Shape;972;p81"/>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MOV instruction in 64-bit mode accepts operands of 8, 16, 32, or 64 bits</a:t>
            </a:r>
            <a:endParaRPr/>
          </a:p>
          <a:p>
            <a:pPr indent="-342900" lvl="0" marL="342900" rtl="0" algn="l">
              <a:lnSpc>
                <a:spcPct val="100000"/>
              </a:lnSpc>
              <a:spcBef>
                <a:spcPts val="480"/>
              </a:spcBef>
              <a:spcAft>
                <a:spcPts val="0"/>
              </a:spcAft>
              <a:buSzPts val="2400"/>
              <a:buFont typeface="Arial"/>
              <a:buChar char="•"/>
            </a:pPr>
            <a:r>
              <a:rPr lang="en-US"/>
              <a:t>When you move a 8, 16, or 32-bit constant to a 64-bit register, the upper bits of the destination are cleared.</a:t>
            </a:r>
            <a:endParaRPr/>
          </a:p>
          <a:p>
            <a:pPr indent="-342900" lvl="0" marL="342900" rtl="0" algn="l">
              <a:lnSpc>
                <a:spcPct val="100000"/>
              </a:lnSpc>
              <a:spcBef>
                <a:spcPts val="480"/>
              </a:spcBef>
              <a:spcAft>
                <a:spcPts val="0"/>
              </a:spcAft>
              <a:buSzPts val="2400"/>
              <a:buFont typeface="Arial"/>
              <a:buChar char="•"/>
            </a:pPr>
            <a:r>
              <a:rPr lang="en-US"/>
              <a:t>When you move a memory operand into a 64-bit register, the results vary:</a:t>
            </a:r>
            <a:endParaRPr/>
          </a:p>
          <a:p>
            <a:pPr indent="-285750" lvl="1" marL="742950" rtl="0" algn="l">
              <a:lnSpc>
                <a:spcPct val="100000"/>
              </a:lnSpc>
              <a:spcBef>
                <a:spcPts val="440"/>
              </a:spcBef>
              <a:spcAft>
                <a:spcPts val="0"/>
              </a:spcAft>
              <a:buSzPts val="2200"/>
              <a:buFont typeface="Arial"/>
              <a:buChar char="•"/>
            </a:pPr>
            <a:r>
              <a:rPr lang="en-US"/>
              <a:t>32-bit move clears high bits in destination</a:t>
            </a:r>
            <a:endParaRPr/>
          </a:p>
          <a:p>
            <a:pPr indent="-285750" lvl="1" marL="742950" rtl="0" algn="l">
              <a:lnSpc>
                <a:spcPct val="100000"/>
              </a:lnSpc>
              <a:spcBef>
                <a:spcPts val="440"/>
              </a:spcBef>
              <a:spcAft>
                <a:spcPts val="0"/>
              </a:spcAft>
              <a:buSzPts val="2200"/>
              <a:buFont typeface="Arial"/>
              <a:buChar char="•"/>
            </a:pPr>
            <a:r>
              <a:rPr lang="en-US"/>
              <a:t>8-bit or 16-bit move does not affect high bits in destination</a:t>
            </a:r>
            <a:endParaRPr/>
          </a:p>
          <a:p>
            <a:pPr indent="-190500" lvl="0" marL="342900" rtl="0" algn="l">
              <a:lnSpc>
                <a:spcPct val="100000"/>
              </a:lnSpc>
              <a:spcBef>
                <a:spcPts val="480"/>
              </a:spcBef>
              <a:spcAft>
                <a:spcPts val="0"/>
              </a:spcAft>
              <a:buSzPts val="2400"/>
              <a:buFont typeface="Arial"/>
              <a:buNone/>
            </a:pPr>
            <a:r>
              <a:t/>
            </a:r>
            <a:endParaRPr/>
          </a:p>
        </p:txBody>
      </p:sp>
      <p:sp>
        <p:nvSpPr>
          <p:cNvPr id="973" name="Google Shape;973;p81"/>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974" name="Google Shape;974;p8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8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More 64-Bit Programming</a:t>
            </a:r>
            <a:endParaRPr/>
          </a:p>
        </p:txBody>
      </p:sp>
      <p:sp>
        <p:nvSpPr>
          <p:cNvPr id="980" name="Google Shape;980;p82"/>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MOVSXD sign extends a 32-bit value into a 64-bit destination register</a:t>
            </a:r>
            <a:endParaRPr/>
          </a:p>
          <a:p>
            <a:pPr indent="-342900" lvl="0" marL="342900" rtl="0" algn="l">
              <a:lnSpc>
                <a:spcPct val="100000"/>
              </a:lnSpc>
              <a:spcBef>
                <a:spcPts val="480"/>
              </a:spcBef>
              <a:spcAft>
                <a:spcPts val="0"/>
              </a:spcAft>
              <a:buSzPts val="2400"/>
              <a:buFont typeface="Arial"/>
              <a:buChar char="•"/>
            </a:pPr>
            <a:r>
              <a:rPr lang="en-US"/>
              <a:t>The OFFSET operator generates a 64-bit address</a:t>
            </a:r>
            <a:endParaRPr/>
          </a:p>
          <a:p>
            <a:pPr indent="-342900" lvl="0" marL="342900" rtl="0" algn="l">
              <a:lnSpc>
                <a:spcPct val="100000"/>
              </a:lnSpc>
              <a:spcBef>
                <a:spcPts val="480"/>
              </a:spcBef>
              <a:spcAft>
                <a:spcPts val="0"/>
              </a:spcAft>
              <a:buSzPts val="2400"/>
              <a:buFont typeface="Arial"/>
              <a:buChar char="•"/>
            </a:pPr>
            <a:r>
              <a:rPr lang="en-US"/>
              <a:t>LOOP uses the 64-bit RCX register as a counter</a:t>
            </a:r>
            <a:endParaRPr/>
          </a:p>
          <a:p>
            <a:pPr indent="-342900" lvl="0" marL="342900" rtl="0" algn="l">
              <a:lnSpc>
                <a:spcPct val="100000"/>
              </a:lnSpc>
              <a:spcBef>
                <a:spcPts val="480"/>
              </a:spcBef>
              <a:spcAft>
                <a:spcPts val="0"/>
              </a:spcAft>
              <a:buSzPts val="2400"/>
              <a:buFont typeface="Arial"/>
              <a:buChar char="•"/>
            </a:pPr>
            <a:r>
              <a:rPr lang="en-US"/>
              <a:t>RSI and RDI are the most common 64-bit index registers for accessing arrays.</a:t>
            </a:r>
            <a:endParaRPr/>
          </a:p>
        </p:txBody>
      </p:sp>
      <p:sp>
        <p:nvSpPr>
          <p:cNvPr id="981" name="Google Shape;981;p82"/>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982" name="Google Shape;982;p8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8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Other 64-Bit Notes</a:t>
            </a:r>
            <a:endParaRPr/>
          </a:p>
        </p:txBody>
      </p:sp>
      <p:sp>
        <p:nvSpPr>
          <p:cNvPr id="988" name="Google Shape;988;p83"/>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ADD and SUB affect the flags in the same way as in 32-bit mode</a:t>
            </a:r>
            <a:endParaRPr/>
          </a:p>
          <a:p>
            <a:pPr indent="-342900" lvl="0" marL="342900" rtl="0" algn="l">
              <a:lnSpc>
                <a:spcPct val="100000"/>
              </a:lnSpc>
              <a:spcBef>
                <a:spcPts val="480"/>
              </a:spcBef>
              <a:spcAft>
                <a:spcPts val="0"/>
              </a:spcAft>
              <a:buSzPts val="2400"/>
              <a:buFont typeface="Arial"/>
              <a:buChar char="•"/>
            </a:pPr>
            <a:r>
              <a:rPr lang="en-US"/>
              <a:t>You can use scale factors with indexed operands.</a:t>
            </a:r>
            <a:endParaRPr/>
          </a:p>
        </p:txBody>
      </p:sp>
      <p:sp>
        <p:nvSpPr>
          <p:cNvPr id="989" name="Google Shape;989;p83"/>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lang="en-US" sz="1000">
                <a:solidFill>
                  <a:schemeClr val="lt1"/>
                </a:solidFill>
                <a:latin typeface="Arial"/>
                <a:ea typeface="Arial"/>
                <a:cs typeface="Arial"/>
                <a:sym typeface="Arial"/>
              </a:rPr>
              <a:t>Irvine, Kip R. Assembly Language for x86 Processors 7/e, 2015.</a:t>
            </a:r>
            <a:endParaRPr/>
          </a:p>
        </p:txBody>
      </p:sp>
      <p:sp>
        <p:nvSpPr>
          <p:cNvPr id="990" name="Google Shape;990;p8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idx="11" type="ftr"/>
          </p:nvPr>
        </p:nvSpPr>
        <p:spPr>
          <a:xfrm>
            <a:off x="304800" y="6340475"/>
            <a:ext cx="4800600" cy="3048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47" name="Google Shape;147;p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SzPts val="1600"/>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48" name="Google Shape;148;p9"/>
          <p:cNvSpPr txBox="1"/>
          <p:nvPr>
            <p:ph type="title"/>
          </p:nvPr>
        </p:nvSpPr>
        <p:spPr>
          <a:xfrm>
            <a:off x="685800" y="1524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lang="en-US"/>
              <a:t>MOV Instruction</a:t>
            </a:r>
            <a:endParaRPr/>
          </a:p>
        </p:txBody>
      </p:sp>
      <p:sp>
        <p:nvSpPr>
          <p:cNvPr id="149" name="Google Shape;149;p9"/>
          <p:cNvSpPr txBox="1"/>
          <p:nvPr/>
        </p:nvSpPr>
        <p:spPr>
          <a:xfrm>
            <a:off x="1371600" y="3124200"/>
            <a:ext cx="6324600" cy="2895600"/>
          </a:xfrm>
          <a:prstGeom prst="rect">
            <a:avLst/>
          </a:prstGeom>
          <a:noFill/>
          <a:ln>
            <a:noFill/>
          </a:ln>
        </p:spPr>
        <p:txBody>
          <a:bodyPr anchorCtr="0" anchor="t" bIns="228600" lIns="91425" spcFirstLastPara="1" rIns="91425" wrap="square" tIns="137150">
            <a:noAutofit/>
          </a:bodyPr>
          <a:lstStyle/>
          <a:p>
            <a:pPr indent="0" lvl="0" marL="0" marR="0" rtl="0" algn="l">
              <a:lnSpc>
                <a:spcPct val="40000"/>
              </a:lnSpc>
              <a:spcBef>
                <a:spcPts val="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count BYTE 100</a:t>
            </a:r>
            <a:endParaRPr b="0" i="0" sz="1400" u="none" cap="none" strike="noStrike">
              <a:solidFill>
                <a:srgbClr val="000000"/>
              </a:solidFill>
              <a:latin typeface="Arial"/>
              <a:ea typeface="Arial"/>
              <a:cs typeface="Arial"/>
              <a:sym typeface="Arial"/>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wVal  WORD 2</a:t>
            </a:r>
            <a:endParaRPr b="0" i="0" sz="1400" u="none" cap="none" strike="noStrike">
              <a:solidFill>
                <a:srgbClr val="000000"/>
              </a:solidFill>
              <a:latin typeface="Arial"/>
              <a:ea typeface="Arial"/>
              <a:cs typeface="Arial"/>
              <a:sym typeface="Arial"/>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.code</a:t>
            </a:r>
            <a:endParaRPr b="0" i="0" sz="1400" u="none" cap="none" strike="noStrike">
              <a:solidFill>
                <a:srgbClr val="000000"/>
              </a:solidFill>
              <a:latin typeface="Arial"/>
              <a:ea typeface="Arial"/>
              <a:cs typeface="Arial"/>
              <a:sym typeface="Arial"/>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bl,count</a:t>
            </a:r>
            <a:endParaRPr b="1" i="0" sz="1800" u="none" cap="none" strike="noStrike">
              <a:solidFill>
                <a:schemeClr val="lt1"/>
              </a:solidFill>
              <a:latin typeface="Courier New"/>
              <a:ea typeface="Courier New"/>
              <a:cs typeface="Courier New"/>
              <a:sym typeface="Courier New"/>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ax,wVal</a:t>
            </a:r>
            <a:endParaRPr b="1" i="0" sz="1800" u="none" cap="none" strike="noStrike">
              <a:solidFill>
                <a:schemeClr val="lt1"/>
              </a:solidFill>
              <a:latin typeface="Courier New"/>
              <a:ea typeface="Courier New"/>
              <a:cs typeface="Courier New"/>
              <a:sym typeface="Courier New"/>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1"/>
                </a:solidFill>
                <a:latin typeface="Courier New"/>
                <a:ea typeface="Courier New"/>
                <a:cs typeface="Courier New"/>
                <a:sym typeface="Courier New"/>
              </a:rPr>
              <a:t>	mov count,al</a:t>
            </a:r>
            <a:endParaRPr b="1" i="0" sz="1800" u="none" cap="none" strike="noStrike">
              <a:solidFill>
                <a:schemeClr val="lt1"/>
              </a:solidFill>
              <a:latin typeface="Courier New"/>
              <a:ea typeface="Courier New"/>
              <a:cs typeface="Courier New"/>
              <a:sym typeface="Courier New"/>
            </a:endParaRPr>
          </a:p>
          <a:p>
            <a:pPr indent="0" lvl="0" marL="0" marR="0" rtl="0" algn="l">
              <a:lnSpc>
                <a:spcPct val="40000"/>
              </a:lnSpc>
              <a:spcBef>
                <a:spcPts val="900"/>
              </a:spcBef>
              <a:spcAft>
                <a:spcPts val="0"/>
              </a:spcAft>
              <a:buClr>
                <a:srgbClr val="000000"/>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	mov al,wVal		; error</a:t>
            </a:r>
            <a:endParaRPr b="0" i="0" sz="1400" u="none" cap="none" strike="noStrike">
              <a:solidFill>
                <a:srgbClr val="000000"/>
              </a:solidFill>
              <a:latin typeface="Arial"/>
              <a:ea typeface="Arial"/>
              <a:cs typeface="Arial"/>
              <a:sym typeface="Arial"/>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	mov ax,count		; error</a:t>
            </a:r>
            <a:endParaRPr b="0" i="0" sz="1400" u="none" cap="none" strike="noStrike">
              <a:solidFill>
                <a:srgbClr val="000000"/>
              </a:solidFill>
              <a:latin typeface="Arial"/>
              <a:ea typeface="Arial"/>
              <a:cs typeface="Arial"/>
              <a:sym typeface="Arial"/>
            </a:endParaRPr>
          </a:p>
          <a:p>
            <a:pPr indent="0" lvl="0" marL="0" marR="0" rtl="0" algn="l">
              <a:lnSpc>
                <a:spcPct val="40000"/>
              </a:lnSpc>
              <a:spcBef>
                <a:spcPts val="900"/>
              </a:spcBef>
              <a:spcAft>
                <a:spcPts val="0"/>
              </a:spcAft>
              <a:buClr>
                <a:srgbClr val="000000"/>
              </a:buClr>
              <a:buSzPts val="1800"/>
              <a:buFont typeface="Arial"/>
              <a:buNone/>
            </a:pPr>
            <a:r>
              <a:rPr b="1" i="0" lang="en-US" sz="1800" u="none" cap="none" strike="noStrike">
                <a:solidFill>
                  <a:schemeClr val="lt2"/>
                </a:solidFill>
                <a:latin typeface="Courier New"/>
                <a:ea typeface="Courier New"/>
                <a:cs typeface="Courier New"/>
                <a:sym typeface="Courier New"/>
              </a:rPr>
              <a:t>	mov eax,count		; error</a:t>
            </a:r>
            <a:endParaRPr b="0" i="0" sz="1400" u="none" cap="none" strike="noStrike">
              <a:solidFill>
                <a:srgbClr val="000000"/>
              </a:solidFill>
              <a:latin typeface="Arial"/>
              <a:ea typeface="Arial"/>
              <a:cs typeface="Arial"/>
              <a:sym typeface="Arial"/>
            </a:endParaRPr>
          </a:p>
        </p:txBody>
      </p:sp>
      <p:sp>
        <p:nvSpPr>
          <p:cNvPr id="150" name="Google Shape;150;p9"/>
          <p:cNvSpPr txBox="1"/>
          <p:nvPr/>
        </p:nvSpPr>
        <p:spPr>
          <a:xfrm>
            <a:off x="838200" y="762000"/>
            <a:ext cx="7162800" cy="2446952"/>
          </a:xfrm>
          <a:prstGeom prst="rect">
            <a:avLst/>
          </a:prstGeom>
          <a:noFill/>
          <a:ln>
            <a:noFill/>
          </a:ln>
        </p:spPr>
        <p:txBody>
          <a:bodyPr anchorCtr="0" anchor="t" bIns="137150" lIns="91425" spcFirstLastPara="1" rIns="91425" wrap="square" tIns="137150">
            <a:spAutoFit/>
          </a:bodyPr>
          <a:lstStyle/>
          <a:p>
            <a:pPr indent="-228600" lvl="0" marL="228600" marR="0" rtl="0" algn="l">
              <a:lnSpc>
                <a:spcPct val="70000"/>
              </a:lnSpc>
              <a:spcBef>
                <a:spcPts val="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Move from source to destination. Syntax:</a:t>
            </a:r>
            <a:endParaRPr b="0" i="0" sz="1400" u="none" cap="none" strike="noStrike">
              <a:solidFill>
                <a:srgbClr val="000000"/>
              </a:solidFill>
              <a:latin typeface="Arial"/>
              <a:ea typeface="Arial"/>
              <a:cs typeface="Arial"/>
              <a:sym typeface="Arial"/>
            </a:endParaRPr>
          </a:p>
          <a:p>
            <a:pPr indent="0" lvl="2" marL="914400" marR="0" rtl="0" algn="l">
              <a:lnSpc>
                <a:spcPct val="70000"/>
              </a:lnSpc>
              <a:spcBef>
                <a:spcPts val="1050"/>
              </a:spcBef>
              <a:spcAft>
                <a:spcPts val="0"/>
              </a:spcAft>
              <a:buClr>
                <a:srgbClr val="000000"/>
              </a:buClr>
              <a:buSzPts val="2100"/>
              <a:buFont typeface="Arial"/>
              <a:buNone/>
            </a:pPr>
            <a:r>
              <a:rPr b="0" i="0" lang="en-US" sz="2100" u="none" cap="none" strike="noStrike">
                <a:solidFill>
                  <a:schemeClr val="lt2"/>
                </a:solidFill>
                <a:latin typeface="Arial"/>
                <a:ea typeface="Arial"/>
                <a:cs typeface="Arial"/>
                <a:sym typeface="Arial"/>
              </a:rPr>
              <a:t>MOV </a:t>
            </a:r>
            <a:r>
              <a:rPr b="0" i="1" lang="en-US" sz="2100" u="none" cap="none" strike="noStrike">
                <a:solidFill>
                  <a:schemeClr val="lt2"/>
                </a:solidFill>
                <a:latin typeface="Arial"/>
                <a:ea typeface="Arial"/>
                <a:cs typeface="Arial"/>
                <a:sym typeface="Arial"/>
              </a:rPr>
              <a:t>destination,source</a:t>
            </a:r>
            <a:endParaRPr b="0" i="1" sz="2100" u="none" cap="none" strike="noStrike">
              <a:solidFill>
                <a:schemeClr val="lt2"/>
              </a:solidFill>
              <a:latin typeface="Arial"/>
              <a:ea typeface="Arial"/>
              <a:cs typeface="Arial"/>
              <a:sym typeface="Arial"/>
            </a:endParaRPr>
          </a:p>
          <a:p>
            <a:pPr indent="-228600" lvl="0" marL="228600" marR="0" rtl="0" algn="l">
              <a:lnSpc>
                <a:spcPct val="7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No more than one memory operand permitted</a:t>
            </a:r>
            <a:endParaRPr b="0" i="0" sz="1400" u="none" cap="none" strike="noStrike">
              <a:solidFill>
                <a:srgbClr val="000000"/>
              </a:solidFill>
              <a:latin typeface="Arial"/>
              <a:ea typeface="Arial"/>
              <a:cs typeface="Arial"/>
              <a:sym typeface="Arial"/>
            </a:endParaRPr>
          </a:p>
          <a:p>
            <a:pPr indent="-228600" lvl="0" marL="228600" marR="0" rtl="0" algn="l">
              <a:lnSpc>
                <a:spcPct val="7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Size matched</a:t>
            </a:r>
            <a:endParaRPr b="0" i="0" sz="1400" u="none" cap="none" strike="noStrike">
              <a:solidFill>
                <a:srgbClr val="000000"/>
              </a:solidFill>
              <a:latin typeface="Arial"/>
              <a:ea typeface="Arial"/>
              <a:cs typeface="Arial"/>
              <a:sym typeface="Arial"/>
            </a:endParaRPr>
          </a:p>
          <a:p>
            <a:pPr indent="-228600" lvl="0" marL="228600" marR="0" rtl="0" algn="l">
              <a:lnSpc>
                <a:spcPct val="70000"/>
              </a:lnSpc>
              <a:spcBef>
                <a:spcPts val="105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CS,DS , EIP,IP ,and immediate value cannot be the destination</a:t>
            </a:r>
            <a:endParaRPr b="0" i="0" sz="21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2002-05-30T02:31:33Z</dcterms:created>
  <dc:creator>Kip Irvine</dc:creator>
</cp:coreProperties>
</file>