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1"/>
  </p:notesMasterIdLst>
  <p:handoutMasterIdLst>
    <p:handoutMasterId r:id="rId72"/>
  </p:handoutMasterIdLst>
  <p:sldIdLst>
    <p:sldId id="256" r:id="rId2"/>
    <p:sldId id="341" r:id="rId3"/>
    <p:sldId id="325" r:id="rId4"/>
    <p:sldId id="263" r:id="rId5"/>
    <p:sldId id="328" r:id="rId6"/>
    <p:sldId id="370" r:id="rId7"/>
    <p:sldId id="386" r:id="rId8"/>
    <p:sldId id="385" r:id="rId9"/>
    <p:sldId id="372" r:id="rId10"/>
    <p:sldId id="331" r:id="rId11"/>
    <p:sldId id="332" r:id="rId12"/>
    <p:sldId id="333" r:id="rId13"/>
    <p:sldId id="334" r:id="rId14"/>
    <p:sldId id="335" r:id="rId15"/>
    <p:sldId id="336" r:id="rId16"/>
    <p:sldId id="382" r:id="rId17"/>
    <p:sldId id="337" r:id="rId18"/>
    <p:sldId id="338" r:id="rId19"/>
    <p:sldId id="339" r:id="rId20"/>
    <p:sldId id="340" r:id="rId21"/>
    <p:sldId id="343" r:id="rId22"/>
    <p:sldId id="344" r:id="rId23"/>
    <p:sldId id="345" r:id="rId24"/>
    <p:sldId id="346" r:id="rId25"/>
    <p:sldId id="347" r:id="rId26"/>
    <p:sldId id="348" r:id="rId27"/>
    <p:sldId id="349" r:id="rId28"/>
    <p:sldId id="383" r:id="rId29"/>
    <p:sldId id="384" r:id="rId30"/>
    <p:sldId id="351" r:id="rId31"/>
    <p:sldId id="352" r:id="rId32"/>
    <p:sldId id="353" r:id="rId33"/>
    <p:sldId id="354" r:id="rId34"/>
    <p:sldId id="355" r:id="rId35"/>
    <p:sldId id="361" r:id="rId36"/>
    <p:sldId id="378" r:id="rId37"/>
    <p:sldId id="379" r:id="rId38"/>
    <p:sldId id="380" r:id="rId39"/>
    <p:sldId id="381" r:id="rId40"/>
    <p:sldId id="362" r:id="rId41"/>
    <p:sldId id="342" r:id="rId42"/>
    <p:sldId id="314" r:id="rId43"/>
    <p:sldId id="264" r:id="rId44"/>
    <p:sldId id="272" r:id="rId45"/>
    <p:sldId id="363" r:id="rId46"/>
    <p:sldId id="377" r:id="rId47"/>
    <p:sldId id="364" r:id="rId48"/>
    <p:sldId id="273" r:id="rId49"/>
    <p:sldId id="274" r:id="rId50"/>
    <p:sldId id="275" r:id="rId51"/>
    <p:sldId id="324" r:id="rId52"/>
    <p:sldId id="327" r:id="rId53"/>
    <p:sldId id="265" r:id="rId54"/>
    <p:sldId id="373" r:id="rId55"/>
    <p:sldId id="276" r:id="rId56"/>
    <p:sldId id="318" r:id="rId57"/>
    <p:sldId id="277" r:id="rId58"/>
    <p:sldId id="278" r:id="rId59"/>
    <p:sldId id="374" r:id="rId60"/>
    <p:sldId id="279" r:id="rId61"/>
    <p:sldId id="375" r:id="rId62"/>
    <p:sldId id="280" r:id="rId63"/>
    <p:sldId id="376" r:id="rId64"/>
    <p:sldId id="321" r:id="rId65"/>
    <p:sldId id="365" r:id="rId66"/>
    <p:sldId id="366" r:id="rId67"/>
    <p:sldId id="367" r:id="rId68"/>
    <p:sldId id="368" r:id="rId69"/>
    <p:sldId id="369" r:id="rId70"/>
  </p:sldIdLst>
  <p:sldSz cx="9144000" cy="6858000" type="screen4x3"/>
  <p:notesSz cx="6858000" cy="9144000"/>
  <p:custShowLst>
    <p:custShow name="Stack Operations" id="0">
      <p:sldLst>
        <p:sld r:id="rId6"/>
      </p:sldLst>
    </p:custShow>
    <p:custShow name="Defining and Using Procedures" id="1">
      <p:sldLst>
        <p:sld r:id="rId23"/>
      </p:sldLst>
    </p:custShow>
    <p:custShow name="Linking to an External Library" id="2">
      <p:sldLst>
        <p:sld r:id="rId43"/>
      </p:sldLst>
    </p:custShow>
    <p:custShow name="The Irvine32 Library" id="3">
      <p:sldLst>
        <p:sld r:id="rId47"/>
      </p:sldLst>
    </p:custShow>
    <p:custShow name="64-Bit Assembly programming" id="4">
      <p:sldLst>
        <p:sld r:id="rId66"/>
      </p:sldLst>
    </p:custShow>
    <p:custShow name="Runtime Stack" id="5">
      <p:sldLst>
        <p:sld r:id="rId7"/>
        <p:sld r:id="rId10"/>
      </p:sldLst>
    </p:custShow>
    <p:custShow name="PUSH Operation" id="6">
      <p:sldLst>
        <p:sld r:id="rId11"/>
        <p:sld r:id="rId12"/>
      </p:sldLst>
    </p:custShow>
    <p:custShow name="POP Operation" id="7">
      <p:sldLst>
        <p:sld r:id="rId13"/>
      </p:sldLst>
    </p:custShow>
    <p:custShow name="PUSH and POP Instructions" id="8">
      <p:sldLst>
        <p:sld r:id="rId14"/>
      </p:sldLst>
    </p:custShow>
    <p:custShow name="Using PUSH and POP" id="9">
      <p:sldLst>
        <p:sld r:id="rId15"/>
      </p:sldLst>
    </p:custShow>
    <p:custShow name="Example: Reversing a String" id="10">
      <p:sldLst>
        <p:sld r:id="rId18"/>
        <p:sld r:id="rId19"/>
      </p:sldLst>
    </p:custShow>
    <p:custShow name="Related Instructions" id="11">
      <p:sldLst>
        <p:sld r:id="rId20"/>
        <p:sld r:id="rId21"/>
      </p:sldLst>
    </p:custShow>
    <p:custShow name="Creating Procedures" id="12">
      <p:sldLst>
        <p:sld r:id="rId24"/>
      </p:sldLst>
    </p:custShow>
    <p:custShow name="Documenting Procedures" id="13">
      <p:sldLst>
        <p:sld r:id="rId25"/>
      </p:sldLst>
    </p:custShow>
    <p:custShow name="Example: SumOf Procedure" id="14">
      <p:sldLst>
        <p:sld r:id="rId26"/>
      </p:sldLst>
    </p:custShow>
    <p:custShow name="CALL and RET Instructions" id="15">
      <p:sldLst>
        <p:sld r:id="rId27"/>
        <p:sld r:id="rId28"/>
        <p:sld r:id="rId29"/>
        <p:sld r:id="rId30"/>
      </p:sldLst>
    </p:custShow>
    <p:custShow name="Nested Procedure Calls" id="16">
      <p:sldLst>
        <p:sld r:id="rId31"/>
      </p:sldLst>
    </p:custShow>
    <p:custShow name="Local and Global Labels" id="17">
      <p:sldLst>
        <p:sld r:id="rId32"/>
      </p:sldLst>
    </p:custShow>
    <p:custShow name="Procedure Parameters" id="18">
      <p:sldLst>
        <p:sld r:id="rId33"/>
        <p:sld r:id="rId34"/>
        <p:sld r:id="rId35"/>
      </p:sldLst>
    </p:custShow>
    <p:custShow name="USES Operator" id="19">
      <p:sldLst>
        <p:sld r:id="rId36"/>
        <p:sld r:id="rId41"/>
      </p:sldLst>
    </p:custShow>
    <p:custShow name="The Irvine64 Library" id="20">
      <p:sldLst>
        <p:sld r:id="rId67"/>
        <p:sld r:id="rId68"/>
      </p:sldLst>
    </p:custShow>
    <p:custShow name="Calling 64-Bit Subroutines" id="21">
      <p:sldLst>
        <p:sld r:id="rId69"/>
      </p:sldLst>
    </p:custShow>
    <p:custShow name="The x64 Calling Convention" id="22">
      <p:sldLst>
        <p:sld r:id="rId70"/>
      </p:sldLst>
    </p:custShow>
    <p:custShow name="What is a Link Library" id="23">
      <p:sldLst>
        <p:sld r:id="rId44"/>
      </p:sldLst>
    </p:custShow>
    <p:custShow name="How the Linker Work" id="24">
      <p:sldLst>
        <p:sld r:id="rId45"/>
      </p:sldLst>
    </p:custShow>
    <p:custShow name="Calling Irvine32 Library Procedures" id="25">
      <p:sldLst>
        <p:sld r:id="rId48"/>
      </p:sldLst>
    </p:custShow>
    <p:custShow name="Library Procedures -- Overview" id="26">
      <p:sldLst>
        <p:sld r:id="rId49"/>
        <p:sld r:id="rId50"/>
        <p:sld r:id="rId51"/>
        <p:sld r:id="rId52"/>
        <p:sld r:id="rId53"/>
      </p:sldLst>
    </p:custShow>
    <p:custShow name="Six Examples" id="27">
      <p:sldLst>
        <p:sld r:id="rId54"/>
        <p:sld r:id="rId55"/>
        <p:sld r:id="rId56"/>
        <p:sld r:id="rId57"/>
        <p:sld r:id="rId58"/>
        <p:sld r:id="rId59"/>
        <p:sld r:id="rId60"/>
        <p:sld r:id="rId61"/>
        <p:sld r:id="rId62"/>
        <p:sld r:id="rId63"/>
        <p:sld r:id="rId64"/>
      </p:sldLst>
    </p:custShow>
    <p:custShow name="Example1" id="28">
      <p:sldLst>
        <p:sld r:id="rId54"/>
        <p:sld r:id="rId55"/>
      </p:sldLst>
    </p:custShow>
    <p:custShow name="Example2" id="29">
      <p:sldLst>
        <p:sld r:id="rId56"/>
        <p:sld r:id="rId57"/>
      </p:sldLst>
    </p:custShow>
    <p:custShow name="Example2a" id="30">
      <p:sldLst>
        <p:sld r:id="rId57"/>
      </p:sldLst>
    </p:custShow>
    <p:custShow name="Example 3" id="31">
      <p:sldLst>
        <p:sld r:id="rId58"/>
      </p:sldLst>
    </p:custShow>
    <p:custShow name="Example 4" id="32">
      <p:sldLst>
        <p:sld r:id="rId59"/>
        <p:sld r:id="rId60"/>
      </p:sldLst>
    </p:custShow>
    <p:custShow name="Example 5" id="33">
      <p:sldLst>
        <p:sld r:id="rId61"/>
        <p:sld r:id="rId62"/>
      </p:sldLst>
    </p:custShow>
    <p:custShow name="Example 6" id="34">
      <p:sldLst>
        <p:sld r:id="rId63"/>
        <p:sld r:id="rId64"/>
      </p:sldLst>
    </p:custShow>
    <p:custShow name="USES Example" id="35">
      <p:sldLst>
        <p:sld r:id="rId37"/>
        <p:sld r:id="rId38"/>
        <p:sld r:id="rId39"/>
        <p:sld r:id="rId40"/>
      </p:sldLst>
    </p:custShow>
    <p:custShow name="Example: Nested Loop" id="36">
      <p:sldLst>
        <p:sld r:id="rId16"/>
      </p:sldLst>
    </p:custShow>
    <p:custShow name="Older version" id="37">
      <p:sldLst>
        <p:sld r:id="rId17"/>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ver" id="{804DAE57-718D-46ED-9A2C-488271464CA6}">
          <p14:sldIdLst>
            <p14:sldId id="256"/>
          </p14:sldIdLst>
        </p14:section>
        <p14:section name="Overview" id="{0AC7D464-A19D-47F6-808C-72FDCBDF75D2}">
          <p14:sldIdLst>
            <p14:sldId id="341"/>
          </p14:sldIdLst>
        </p14:section>
        <p14:section name="Summary" id="{C7B9C219-3707-4FA7-B7E6-14AC3C9A78FB}">
          <p14:sldIdLst>
            <p14:sldId id="325"/>
            <p14:sldId id="263"/>
          </p14:sldIdLst>
        </p14:section>
        <p14:section name="Stack Operations" id="{F144983D-1088-43BA-9024-2043D0EE2CB4}">
          <p14:sldIdLst>
            <p14:sldId id="328"/>
            <p14:sldId id="370"/>
            <p14:sldId id="386"/>
            <p14:sldId id="385"/>
            <p14:sldId id="372"/>
            <p14:sldId id="331"/>
            <p14:sldId id="332"/>
            <p14:sldId id="333"/>
            <p14:sldId id="334"/>
            <p14:sldId id="335"/>
            <p14:sldId id="336"/>
            <p14:sldId id="382"/>
            <p14:sldId id="337"/>
            <p14:sldId id="338"/>
            <p14:sldId id="339"/>
            <p14:sldId id="340"/>
            <p14:sldId id="343"/>
          </p14:sldIdLst>
        </p14:section>
        <p14:section name="Defining and Using Procedures" id="{CF5C3010-4D12-488E-8B91-FAEA62697411}">
          <p14:sldIdLst>
            <p14:sldId id="344"/>
            <p14:sldId id="345"/>
            <p14:sldId id="346"/>
            <p14:sldId id="347"/>
            <p14:sldId id="348"/>
            <p14:sldId id="349"/>
            <p14:sldId id="383"/>
            <p14:sldId id="384"/>
            <p14:sldId id="351"/>
            <p14:sldId id="352"/>
            <p14:sldId id="353"/>
            <p14:sldId id="354"/>
            <p14:sldId id="355"/>
            <p14:sldId id="361"/>
            <p14:sldId id="378"/>
            <p14:sldId id="379"/>
            <p14:sldId id="380"/>
            <p14:sldId id="381"/>
            <p14:sldId id="362"/>
            <p14:sldId id="342"/>
          </p14:sldIdLst>
        </p14:section>
        <p14:section name="Linking to an External Library" id="{529324A4-26DF-4830-90EA-74323CBF96B6}">
          <p14:sldIdLst>
            <p14:sldId id="314"/>
            <p14:sldId id="264"/>
            <p14:sldId id="272"/>
            <p14:sldId id="363"/>
          </p14:sldIdLst>
        </p14:section>
        <p14:section name="Calling Irvine32 Library Procedures" id="{0FBB85BB-1FAF-44F2-9CF6-CA7986FC7838}">
          <p14:sldIdLst>
            <p14:sldId id="377"/>
            <p14:sldId id="364"/>
            <p14:sldId id="273"/>
            <p14:sldId id="274"/>
            <p14:sldId id="275"/>
            <p14:sldId id="324"/>
            <p14:sldId id="327"/>
            <p14:sldId id="265"/>
            <p14:sldId id="373"/>
            <p14:sldId id="276"/>
            <p14:sldId id="318"/>
            <p14:sldId id="277"/>
            <p14:sldId id="278"/>
            <p14:sldId id="374"/>
            <p14:sldId id="279"/>
            <p14:sldId id="375"/>
            <p14:sldId id="280"/>
            <p14:sldId id="376"/>
            <p14:sldId id="321"/>
          </p14:sldIdLst>
        </p14:section>
        <p14:section name="64-Bit Assembly Programming" id="{F89D05F4-FE3D-4487-8373-045245F6BCE8}">
          <p14:sldIdLst>
            <p14:sldId id="365"/>
            <p14:sldId id="366"/>
            <p14:sldId id="367"/>
            <p14:sldId id="368"/>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9" autoAdjust="0"/>
    <p:restoredTop sz="93979" autoAdjust="0"/>
  </p:normalViewPr>
  <p:slideViewPr>
    <p:cSldViewPr>
      <p:cViewPr varScale="1">
        <p:scale>
          <a:sx n="69" d="100"/>
          <a:sy n="69" d="100"/>
        </p:scale>
        <p:origin x="96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E86EF2B-EE13-44FA-9745-EBCC542416A2}" type="slidenum">
              <a:rPr lang="en-US" altLang="en-US"/>
              <a:pPr/>
              <a:t>‹#›</a:t>
            </a:fld>
            <a:endParaRPr lang="en-US" altLang="en-US"/>
          </a:p>
        </p:txBody>
      </p:sp>
    </p:spTree>
    <p:extLst>
      <p:ext uri="{BB962C8B-B14F-4D97-AF65-F5344CB8AC3E}">
        <p14:creationId xmlns:p14="http://schemas.microsoft.com/office/powerpoint/2010/main" val="2841248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594E0C99-04A2-4480-A30D-A940537E2C63}" type="slidenum">
              <a:rPr lang="en-US" altLang="en-US"/>
              <a:pPr/>
              <a:t>‹#›</a:t>
            </a:fld>
            <a:endParaRPr lang="en-US" altLang="en-US"/>
          </a:p>
        </p:txBody>
      </p:sp>
    </p:spTree>
    <p:extLst>
      <p:ext uri="{BB962C8B-B14F-4D97-AF65-F5344CB8AC3E}">
        <p14:creationId xmlns:p14="http://schemas.microsoft.com/office/powerpoint/2010/main" val="1927942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Defining</a:t>
            </a:r>
            <a:r>
              <a:rPr lang="en-US" altLang="zh-TW" baseline="0" dirty="0" smtClean="0"/>
              <a:t> and using Procedures -&gt; call and return -&gt; call and return instruction hyper link ok</a:t>
            </a:r>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2</a:t>
            </a:fld>
            <a:endParaRPr lang="en-US" altLang="en-US"/>
          </a:p>
        </p:txBody>
      </p:sp>
    </p:spTree>
    <p:extLst>
      <p:ext uri="{BB962C8B-B14F-4D97-AF65-F5344CB8AC3E}">
        <p14:creationId xmlns:p14="http://schemas.microsoft.com/office/powerpoint/2010/main" val="37589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hlinkClick r:id="" action="ppaction://customshow?id=10&amp;return=true"/>
              </a:rPr>
              <a:t>Example: Reversing a String</a:t>
            </a:r>
            <a:r>
              <a:rPr lang="en-US" altLang="en-US" dirty="0" smtClean="0"/>
              <a:t> </a:t>
            </a:r>
            <a:r>
              <a:rPr lang="zh-TW" altLang="en-US" dirty="0" smtClean="0"/>
              <a:t>沒有說</a:t>
            </a: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5</a:t>
            </a:fld>
            <a:endParaRPr lang="en-US" altLang="en-US"/>
          </a:p>
        </p:txBody>
      </p:sp>
    </p:spTree>
    <p:extLst>
      <p:ext uri="{BB962C8B-B14F-4D97-AF65-F5344CB8AC3E}">
        <p14:creationId xmlns:p14="http://schemas.microsoft.com/office/powerpoint/2010/main" val="321537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28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94E0C99-04A2-4480-A30D-A940537E2C63}" type="slidenum">
              <a:rPr lang="en-US" altLang="en-US" smtClean="0"/>
              <a:pPr/>
              <a:t>8</a:t>
            </a:fld>
            <a:endParaRPr lang="en-US" altLang="en-US"/>
          </a:p>
        </p:txBody>
      </p:sp>
    </p:spTree>
    <p:extLst>
      <p:ext uri="{BB962C8B-B14F-4D97-AF65-F5344CB8AC3E}">
        <p14:creationId xmlns:p14="http://schemas.microsoft.com/office/powerpoint/2010/main" val="407252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和沒有使用</a:t>
            </a:r>
            <a:r>
              <a:rPr lang="en-US" altLang="zh-TW" dirty="0" smtClean="0"/>
              <a:t>USES</a:t>
            </a:r>
            <a:r>
              <a:rPr lang="zh-TW" altLang="en-US" dirty="0" smtClean="0"/>
              <a:t>的比較</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36</a:t>
            </a:fld>
            <a:endParaRPr lang="en-US" altLang="zh-TW"/>
          </a:p>
        </p:txBody>
      </p:sp>
    </p:spTree>
    <p:extLst>
      <p:ext uri="{BB962C8B-B14F-4D97-AF65-F5344CB8AC3E}">
        <p14:creationId xmlns:p14="http://schemas.microsoft.com/office/powerpoint/2010/main" val="142109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37</a:t>
            </a:fld>
            <a:endParaRPr lang="en-US" altLang="zh-TW"/>
          </a:p>
        </p:txBody>
      </p:sp>
    </p:spTree>
    <p:extLst>
      <p:ext uri="{BB962C8B-B14F-4D97-AF65-F5344CB8AC3E}">
        <p14:creationId xmlns:p14="http://schemas.microsoft.com/office/powerpoint/2010/main" val="274182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38</a:t>
            </a:fld>
            <a:endParaRPr lang="en-US" altLang="zh-TW"/>
          </a:p>
        </p:txBody>
      </p:sp>
    </p:spTree>
    <p:extLst>
      <p:ext uri="{BB962C8B-B14F-4D97-AF65-F5344CB8AC3E}">
        <p14:creationId xmlns:p14="http://schemas.microsoft.com/office/powerpoint/2010/main" val="232434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39</a:t>
            </a:fld>
            <a:endParaRPr lang="en-US" altLang="zh-TW"/>
          </a:p>
        </p:txBody>
      </p:sp>
    </p:spTree>
    <p:extLst>
      <p:ext uri="{BB962C8B-B14F-4D97-AF65-F5344CB8AC3E}">
        <p14:creationId xmlns:p14="http://schemas.microsoft.com/office/powerpoint/2010/main" val="173895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40268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404F4A6A-E51E-45F1-B4B6-46F3FD30C763}" type="slidenum">
              <a:rPr lang="en-US" altLang="en-US"/>
              <a:pPr/>
              <a:t>‹#›</a:t>
            </a:fld>
            <a:endParaRPr lang="en-US" altLang="en-US"/>
          </a:p>
        </p:txBody>
      </p:sp>
    </p:spTree>
    <p:extLst>
      <p:ext uri="{BB962C8B-B14F-4D97-AF65-F5344CB8AC3E}">
        <p14:creationId xmlns:p14="http://schemas.microsoft.com/office/powerpoint/2010/main" val="22357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88C0F2AF-A3D4-447C-9B84-F32D6C97BC56}" type="slidenum">
              <a:rPr lang="en-US" altLang="en-US"/>
              <a:pPr/>
              <a:t>‹#›</a:t>
            </a:fld>
            <a:endParaRPr lang="en-US" altLang="en-US"/>
          </a:p>
        </p:txBody>
      </p:sp>
    </p:spTree>
    <p:extLst>
      <p:ext uri="{BB962C8B-B14F-4D97-AF65-F5344CB8AC3E}">
        <p14:creationId xmlns:p14="http://schemas.microsoft.com/office/powerpoint/2010/main" val="243109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618C2C69-C095-4918-80E8-E9BBEEED8535}" type="slidenum">
              <a:rPr lang="en-US" altLang="en-US"/>
              <a:pPr/>
              <a:t>‹#›</a:t>
            </a:fld>
            <a:endParaRPr lang="en-US" altLang="en-US"/>
          </a:p>
        </p:txBody>
      </p:sp>
    </p:spTree>
    <p:extLst>
      <p:ext uri="{BB962C8B-B14F-4D97-AF65-F5344CB8AC3E}">
        <p14:creationId xmlns:p14="http://schemas.microsoft.com/office/powerpoint/2010/main" val="218369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C53D574E-E66C-4F8C-A367-7AF77900791D}" type="slidenum">
              <a:rPr lang="en-US" altLang="en-US"/>
              <a:pPr/>
              <a:t>‹#›</a:t>
            </a:fld>
            <a:endParaRPr lang="en-US" altLang="en-US"/>
          </a:p>
        </p:txBody>
      </p:sp>
    </p:spTree>
    <p:extLst>
      <p:ext uri="{BB962C8B-B14F-4D97-AF65-F5344CB8AC3E}">
        <p14:creationId xmlns:p14="http://schemas.microsoft.com/office/powerpoint/2010/main" val="26283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736FE67C-618C-448D-B5EE-3AC508C17277}" type="slidenum">
              <a:rPr lang="en-US" altLang="en-US"/>
              <a:pPr/>
              <a:t>‹#›</a:t>
            </a:fld>
            <a:endParaRPr lang="en-US" altLang="en-US"/>
          </a:p>
        </p:txBody>
      </p:sp>
    </p:spTree>
    <p:extLst>
      <p:ext uri="{BB962C8B-B14F-4D97-AF65-F5344CB8AC3E}">
        <p14:creationId xmlns:p14="http://schemas.microsoft.com/office/powerpoint/2010/main" val="37975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4D7790E8-9307-41DD-9647-4A7D2D4A0997}" type="slidenum">
              <a:rPr lang="en-US" altLang="en-US"/>
              <a:pPr/>
              <a:t>‹#›</a:t>
            </a:fld>
            <a:endParaRPr lang="en-US" altLang="en-US"/>
          </a:p>
        </p:txBody>
      </p:sp>
    </p:spTree>
    <p:extLst>
      <p:ext uri="{BB962C8B-B14F-4D97-AF65-F5344CB8AC3E}">
        <p14:creationId xmlns:p14="http://schemas.microsoft.com/office/powerpoint/2010/main" val="23785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11A7CF9C-DFA6-4302-9A5B-BB132CAFFA2A}" type="slidenum">
              <a:rPr lang="en-US" altLang="en-US"/>
              <a:pPr/>
              <a:t>‹#›</a:t>
            </a:fld>
            <a:endParaRPr lang="en-US" altLang="en-US"/>
          </a:p>
        </p:txBody>
      </p:sp>
    </p:spTree>
    <p:extLst>
      <p:ext uri="{BB962C8B-B14F-4D97-AF65-F5344CB8AC3E}">
        <p14:creationId xmlns:p14="http://schemas.microsoft.com/office/powerpoint/2010/main" val="381137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8DFF9583-265A-4AF9-8879-BABD3D2A1CE6}" type="slidenum">
              <a:rPr lang="en-US" altLang="en-US"/>
              <a:pPr/>
              <a:t>‹#›</a:t>
            </a:fld>
            <a:endParaRPr lang="en-US" altLang="en-US"/>
          </a:p>
        </p:txBody>
      </p:sp>
    </p:spTree>
    <p:extLst>
      <p:ext uri="{BB962C8B-B14F-4D97-AF65-F5344CB8AC3E}">
        <p14:creationId xmlns:p14="http://schemas.microsoft.com/office/powerpoint/2010/main" val="32848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EAC680B-18CD-4E2F-B82D-E68B208AF36E}" type="slidenum">
              <a:rPr lang="en-US" altLang="en-US"/>
              <a:pPr/>
              <a:t>‹#›</a:t>
            </a:fld>
            <a:endParaRPr lang="en-US" altLang="en-US"/>
          </a:p>
        </p:txBody>
      </p:sp>
    </p:spTree>
    <p:extLst>
      <p:ext uri="{BB962C8B-B14F-4D97-AF65-F5344CB8AC3E}">
        <p14:creationId xmlns:p14="http://schemas.microsoft.com/office/powerpoint/2010/main" val="275071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86F80D38-989F-43AB-90EF-6EDBE6086276}" type="slidenum">
              <a:rPr lang="en-US" altLang="en-US"/>
              <a:pPr/>
              <a:t>‹#›</a:t>
            </a:fld>
            <a:endParaRPr lang="en-US" altLang="en-US"/>
          </a:p>
        </p:txBody>
      </p:sp>
    </p:spTree>
    <p:extLst>
      <p:ext uri="{BB962C8B-B14F-4D97-AF65-F5344CB8AC3E}">
        <p14:creationId xmlns:p14="http://schemas.microsoft.com/office/powerpoint/2010/main" val="17959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10244"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smtClean="0"/>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E688172F-9372-4923-97C8-74D337B7FFB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RevStr.as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Irvine/Examples/Lib3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7th Edition</a:t>
            </a:r>
            <a:r>
              <a:rPr lang="en-US" altLang="en-US" smtClean="0"/>
              <a:t> , Global Edition </a:t>
            </a:r>
          </a:p>
        </p:txBody>
      </p:sp>
      <p:sp>
        <p:nvSpPr>
          <p:cNvPr id="12291"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5: Procedures</a:t>
            </a:r>
          </a:p>
        </p:txBody>
      </p:sp>
      <p:sp>
        <p:nvSpPr>
          <p:cNvPr id="12292"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2293" name="Text Box 6"/>
          <p:cNvSpPr txBox="1">
            <a:spLocks noChangeArrowheads="1"/>
          </p:cNvSpPr>
          <p:nvPr/>
        </p:nvSpPr>
        <p:spPr bwMode="auto">
          <a:xfrm>
            <a:off x="533400" y="48768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1/15/2014</a:t>
            </a:r>
          </a:p>
        </p:txBody>
      </p:sp>
      <p:sp>
        <p:nvSpPr>
          <p:cNvPr id="12294"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Kip R.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xfrm>
            <a:off x="152400" y="6248400"/>
            <a:ext cx="4800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AF87B52-4117-4917-9056-C1707A4D7F89}" type="slidenum">
              <a:rPr lang="en-US" altLang="en-US" sz="1600">
                <a:latin typeface="Times New Roman" panose="02020603050405020304" pitchFamily="18" charset="0"/>
              </a:rPr>
              <a:pPr eaLnBrk="1" hangingPunct="1"/>
              <a:t>10</a:t>
            </a:fld>
            <a:endParaRPr lang="en-US" altLang="en-US" sz="1600">
              <a:latin typeface="Times New Roman" panose="02020603050405020304"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(1 of 2)</a:t>
            </a:r>
            <a:endParaRPr lang="en-US" altLang="en-US" smtClean="0"/>
          </a:p>
        </p:txBody>
      </p:sp>
      <p:sp>
        <p:nvSpPr>
          <p:cNvPr id="3078" name="Rectangle 3"/>
          <p:cNvSpPr>
            <a:spLocks noGrp="1" noChangeArrowheads="1"/>
          </p:cNvSpPr>
          <p:nvPr>
            <p:ph type="body" idx="1"/>
          </p:nvPr>
        </p:nvSpPr>
        <p:spPr>
          <a:xfrm>
            <a:off x="685800" y="1143000"/>
            <a:ext cx="7772400" cy="1295400"/>
          </a:xfrm>
        </p:spPr>
        <p:txBody>
          <a:bodyPr/>
          <a:lstStyle/>
          <a:p>
            <a:pPr eaLnBrk="1" hangingPunct="1"/>
            <a:r>
              <a:rPr lang="en-US" altLang="en-US" smtClean="0"/>
              <a:t>A 32-bit push operation decrements the stack pointer by 4 and copies a value into the location pointed to by the stack pointer.</a:t>
            </a:r>
          </a:p>
        </p:txBody>
      </p:sp>
      <p:pic>
        <p:nvPicPr>
          <p:cNvPr id="3" name="圖片 2"/>
          <p:cNvPicPr>
            <a:picLocks noChangeAspect="1"/>
          </p:cNvPicPr>
          <p:nvPr/>
        </p:nvPicPr>
        <p:blipFill>
          <a:blip r:embed="rId2"/>
          <a:stretch>
            <a:fillRect/>
          </a:stretch>
        </p:blipFill>
        <p:spPr>
          <a:xfrm>
            <a:off x="1371600" y="2626727"/>
            <a:ext cx="6745948" cy="2607000"/>
          </a:xfrm>
          <a:prstGeom prst="rect">
            <a:avLst/>
          </a:prstGeom>
        </p:spPr>
      </p:pic>
      <p:pic>
        <p:nvPicPr>
          <p:cNvPr id="54" name="圖片 53"/>
          <p:cNvPicPr>
            <a:picLocks noChangeAspect="1"/>
          </p:cNvPicPr>
          <p:nvPr/>
        </p:nvPicPr>
        <p:blipFill>
          <a:blip r:embed="rId3"/>
          <a:stretch>
            <a:fillRect/>
          </a:stretch>
        </p:blipFill>
        <p:spPr>
          <a:xfrm>
            <a:off x="1389088" y="2624525"/>
            <a:ext cx="6728459" cy="26443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571A4-A8B7-45F8-B266-E5F4C23C779B}" type="slidenum">
              <a:rPr lang="en-US" altLang="en-US" sz="1600">
                <a:latin typeface="Times New Roman" panose="02020603050405020304" pitchFamily="18" charset="0"/>
              </a:rPr>
              <a:pPr eaLnBrk="1" hangingPunct="1"/>
              <a:t>11</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(2 of 2)</a:t>
            </a:r>
            <a:endParaRPr lang="en-US" altLang="en-US" smtClean="0"/>
          </a:p>
        </p:txBody>
      </p:sp>
      <p:sp>
        <p:nvSpPr>
          <p:cNvPr id="4102" name="Rectangle 3"/>
          <p:cNvSpPr>
            <a:spLocks noGrp="1" noChangeArrowheads="1"/>
          </p:cNvSpPr>
          <p:nvPr>
            <p:ph type="body" idx="1"/>
          </p:nvPr>
        </p:nvSpPr>
        <p:spPr>
          <a:xfrm>
            <a:off x="685800" y="1143000"/>
            <a:ext cx="7772400" cy="609600"/>
          </a:xfrm>
        </p:spPr>
        <p:txBody>
          <a:bodyPr/>
          <a:lstStyle/>
          <a:p>
            <a:pPr eaLnBrk="1" hangingPunct="1"/>
            <a:r>
              <a:rPr lang="en-US" altLang="en-US" smtClean="0"/>
              <a:t>Same stack after pushing two more integers:</a:t>
            </a:r>
          </a:p>
        </p:txBody>
      </p:sp>
      <p:sp>
        <p:nvSpPr>
          <p:cNvPr id="4103" name="Text Box 6"/>
          <p:cNvSpPr txBox="1">
            <a:spLocks noChangeArrowheads="1"/>
          </p:cNvSpPr>
          <p:nvPr/>
        </p:nvSpPr>
        <p:spPr bwMode="auto">
          <a:xfrm>
            <a:off x="914400" y="48006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stack grows downward. The area below ESP is always available (unless the stack has overflowed).</a:t>
            </a:r>
          </a:p>
        </p:txBody>
      </p:sp>
      <p:pic>
        <p:nvPicPr>
          <p:cNvPr id="2" name="圖片 1"/>
          <p:cNvPicPr>
            <a:picLocks noChangeAspect="1"/>
          </p:cNvPicPr>
          <p:nvPr/>
        </p:nvPicPr>
        <p:blipFill>
          <a:blip r:embed="rId2"/>
          <a:stretch>
            <a:fillRect/>
          </a:stretch>
        </p:blipFill>
        <p:spPr>
          <a:xfrm>
            <a:off x="2624137" y="1838325"/>
            <a:ext cx="3771900" cy="2792934"/>
          </a:xfrm>
          <a:prstGeom prst="rect">
            <a:avLst/>
          </a:prstGeom>
        </p:spPr>
      </p:pic>
      <p:pic>
        <p:nvPicPr>
          <p:cNvPr id="5" name="圖片 4"/>
          <p:cNvPicPr>
            <a:picLocks noChangeAspect="1"/>
          </p:cNvPicPr>
          <p:nvPr/>
        </p:nvPicPr>
        <p:blipFill>
          <a:blip r:embed="rId3"/>
          <a:stretch>
            <a:fillRect/>
          </a:stretch>
        </p:blipFill>
        <p:spPr>
          <a:xfrm>
            <a:off x="2586662" y="1788685"/>
            <a:ext cx="3890338" cy="300111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5CF6698-0C1F-4B83-B9C4-24A14FCBC67D}" type="slidenum">
              <a:rPr lang="en-US" altLang="en-US" sz="1600">
                <a:latin typeface="Times New Roman" panose="02020603050405020304" pitchFamily="18" charset="0"/>
              </a:rPr>
              <a:pPr eaLnBrk="1" hangingPunct="1"/>
              <a:t>12</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smtClean="0"/>
              <a:t>POP Operation</a:t>
            </a:r>
          </a:p>
        </p:txBody>
      </p:sp>
      <p:sp>
        <p:nvSpPr>
          <p:cNvPr id="5126" name="Rectangle 3"/>
          <p:cNvSpPr>
            <a:spLocks noGrp="1" noChangeArrowheads="1"/>
          </p:cNvSpPr>
          <p:nvPr>
            <p:ph type="body" idx="1"/>
          </p:nvPr>
        </p:nvSpPr>
        <p:spPr>
          <a:xfrm>
            <a:off x="838200" y="1143000"/>
            <a:ext cx="7543800" cy="1524000"/>
          </a:xfrm>
        </p:spPr>
        <p:txBody>
          <a:bodyPr/>
          <a:lstStyle/>
          <a:p>
            <a:pPr eaLnBrk="1" hangingPunct="1"/>
            <a:r>
              <a:rPr lang="en-US" altLang="en-US" sz="2000" dirty="0" smtClean="0"/>
              <a:t>Copies value at stack[ESP] into a register or variable.</a:t>
            </a:r>
          </a:p>
          <a:p>
            <a:pPr eaLnBrk="1" hangingPunct="1"/>
            <a:r>
              <a:rPr lang="en-US" altLang="en-US" sz="2000" dirty="0" smtClean="0"/>
              <a:t>Adds </a:t>
            </a:r>
            <a:r>
              <a:rPr lang="en-US" altLang="en-US" sz="2000" i="1" dirty="0" smtClean="0"/>
              <a:t>n</a:t>
            </a:r>
            <a:r>
              <a:rPr lang="en-US" altLang="en-US" sz="2000" dirty="0" smtClean="0"/>
              <a:t> to ESP, where </a:t>
            </a:r>
            <a:r>
              <a:rPr lang="en-US" altLang="en-US" sz="2000" i="1" dirty="0" smtClean="0"/>
              <a:t>n</a:t>
            </a:r>
            <a:r>
              <a:rPr lang="en-US" altLang="en-US" sz="2000" dirty="0" smtClean="0"/>
              <a:t> is either 2 or 4.</a:t>
            </a:r>
          </a:p>
          <a:p>
            <a:pPr lvl="1" eaLnBrk="1" hangingPunct="1"/>
            <a:r>
              <a:rPr lang="en-US" altLang="en-US" sz="1800" dirty="0" smtClean="0"/>
              <a:t>value of </a:t>
            </a:r>
            <a:r>
              <a:rPr lang="en-US" altLang="en-US" sz="1800" i="1" dirty="0" smtClean="0"/>
              <a:t>n</a:t>
            </a:r>
            <a:r>
              <a:rPr lang="en-US" altLang="en-US" sz="1800" dirty="0" smtClean="0"/>
              <a:t> depends on the attribute of the operand receiving the data</a:t>
            </a:r>
          </a:p>
        </p:txBody>
      </p:sp>
      <p:pic>
        <p:nvPicPr>
          <p:cNvPr id="5" name="圖片 4"/>
          <p:cNvPicPr>
            <a:picLocks noChangeAspect="1"/>
          </p:cNvPicPr>
          <p:nvPr/>
        </p:nvPicPr>
        <p:blipFill>
          <a:blip r:embed="rId2"/>
          <a:stretch>
            <a:fillRect/>
          </a:stretch>
        </p:blipFill>
        <p:spPr>
          <a:xfrm>
            <a:off x="1219200" y="2819400"/>
            <a:ext cx="6639083" cy="2603292"/>
          </a:xfrm>
          <a:prstGeom prst="rect">
            <a:avLst/>
          </a:prstGeom>
        </p:spPr>
      </p:pic>
      <p:sp>
        <p:nvSpPr>
          <p:cNvPr id="22" name="文字方塊 21"/>
          <p:cNvSpPr txBox="1"/>
          <p:nvPr/>
        </p:nvSpPr>
        <p:spPr>
          <a:xfrm>
            <a:off x="-7225392" y="2497719"/>
            <a:ext cx="899542" cy="415498"/>
          </a:xfrm>
          <a:prstGeom prst="rect">
            <a:avLst/>
          </a:prstGeom>
          <a:noFill/>
        </p:spPr>
        <p:txBody>
          <a:bodyPr wrap="none" rtlCol="0">
            <a:spAutoFit/>
          </a:bodyPr>
          <a:lstStyle/>
          <a:p>
            <a:r>
              <a:rPr lang="en-US" altLang="zh-TW" dirty="0" smtClean="0">
                <a:solidFill>
                  <a:schemeClr val="bg2"/>
                </a:solidFill>
              </a:rPr>
              <a:t>Offset</a:t>
            </a:r>
            <a:endParaRPr lang="zh-TW" altLang="en-US" dirty="0">
              <a:solidFill>
                <a:schemeClr val="bg2"/>
              </a:solidFill>
            </a:endParaRPr>
          </a:p>
        </p:txBody>
      </p:sp>
      <p:sp>
        <p:nvSpPr>
          <p:cNvPr id="23" name="文字方塊 22"/>
          <p:cNvSpPr txBox="1"/>
          <p:nvPr/>
        </p:nvSpPr>
        <p:spPr>
          <a:xfrm>
            <a:off x="-7271830" y="3906948"/>
            <a:ext cx="1454244" cy="415498"/>
          </a:xfrm>
          <a:prstGeom prst="rect">
            <a:avLst/>
          </a:prstGeom>
          <a:noFill/>
        </p:spPr>
        <p:txBody>
          <a:bodyPr wrap="none" rtlCol="0">
            <a:spAutoFit/>
          </a:bodyPr>
          <a:lstStyle/>
          <a:p>
            <a:r>
              <a:rPr lang="en-US" altLang="zh-TW" dirty="0" smtClean="0">
                <a:solidFill>
                  <a:schemeClr val="bg2"/>
                </a:solidFill>
              </a:rPr>
              <a:t>00000FFC</a:t>
            </a:r>
            <a:endParaRPr lang="zh-TW" altLang="en-US" dirty="0">
              <a:solidFill>
                <a:schemeClr val="bg2"/>
              </a:solidFill>
            </a:endParaRPr>
          </a:p>
        </p:txBody>
      </p:sp>
      <p:sp>
        <p:nvSpPr>
          <p:cNvPr id="24" name="文字方塊 23"/>
          <p:cNvSpPr txBox="1"/>
          <p:nvPr/>
        </p:nvSpPr>
        <p:spPr>
          <a:xfrm>
            <a:off x="-7271830" y="3240685"/>
            <a:ext cx="1409360" cy="415498"/>
          </a:xfrm>
          <a:prstGeom prst="rect">
            <a:avLst/>
          </a:prstGeom>
          <a:noFill/>
        </p:spPr>
        <p:txBody>
          <a:bodyPr wrap="none" rtlCol="0">
            <a:spAutoFit/>
          </a:bodyPr>
          <a:lstStyle/>
          <a:p>
            <a:r>
              <a:rPr lang="en-US" altLang="zh-TW" dirty="0" smtClean="0">
                <a:solidFill>
                  <a:schemeClr val="bg2"/>
                </a:solidFill>
              </a:rPr>
              <a:t>00000FF4</a:t>
            </a:r>
            <a:endParaRPr lang="zh-TW" altLang="en-US" dirty="0">
              <a:solidFill>
                <a:schemeClr val="bg2"/>
              </a:solidFill>
            </a:endParaRPr>
          </a:p>
        </p:txBody>
      </p:sp>
      <p:sp>
        <p:nvSpPr>
          <p:cNvPr id="25" name="文字方塊 24"/>
          <p:cNvSpPr txBox="1"/>
          <p:nvPr/>
        </p:nvSpPr>
        <p:spPr>
          <a:xfrm>
            <a:off x="-7271830" y="3581475"/>
            <a:ext cx="1409360" cy="415498"/>
          </a:xfrm>
          <a:prstGeom prst="rect">
            <a:avLst/>
          </a:prstGeom>
          <a:noFill/>
        </p:spPr>
        <p:txBody>
          <a:bodyPr wrap="none" rtlCol="0">
            <a:spAutoFit/>
          </a:bodyPr>
          <a:lstStyle/>
          <a:p>
            <a:r>
              <a:rPr lang="en-US" altLang="zh-TW" dirty="0" smtClean="0">
                <a:solidFill>
                  <a:schemeClr val="bg2"/>
                </a:solidFill>
              </a:rPr>
              <a:t>00000FF8</a:t>
            </a:r>
            <a:endParaRPr lang="zh-TW" altLang="en-US" dirty="0">
              <a:solidFill>
                <a:schemeClr val="bg2"/>
              </a:solidFill>
            </a:endParaRPr>
          </a:p>
        </p:txBody>
      </p:sp>
      <p:sp>
        <p:nvSpPr>
          <p:cNvPr id="26" name="文字方塊 25"/>
          <p:cNvSpPr txBox="1"/>
          <p:nvPr/>
        </p:nvSpPr>
        <p:spPr>
          <a:xfrm>
            <a:off x="-7256945" y="2899846"/>
            <a:ext cx="1409360" cy="415498"/>
          </a:xfrm>
          <a:prstGeom prst="rect">
            <a:avLst/>
          </a:prstGeom>
          <a:noFill/>
        </p:spPr>
        <p:txBody>
          <a:bodyPr wrap="none" rtlCol="0">
            <a:spAutoFit/>
          </a:bodyPr>
          <a:lstStyle/>
          <a:p>
            <a:r>
              <a:rPr lang="en-US" altLang="zh-TW" dirty="0" smtClean="0">
                <a:solidFill>
                  <a:schemeClr val="bg2"/>
                </a:solidFill>
              </a:rPr>
              <a:t>00000FF0</a:t>
            </a:r>
            <a:endParaRPr lang="zh-TW" altLang="en-US" dirty="0">
              <a:solidFill>
                <a:schemeClr val="bg2"/>
              </a:solidFill>
            </a:endParaRPr>
          </a:p>
        </p:txBody>
      </p:sp>
      <p:sp>
        <p:nvSpPr>
          <p:cNvPr id="27" name="文字方塊 26"/>
          <p:cNvSpPr txBox="1"/>
          <p:nvPr/>
        </p:nvSpPr>
        <p:spPr>
          <a:xfrm>
            <a:off x="-7256945" y="4263104"/>
            <a:ext cx="1377300" cy="415498"/>
          </a:xfrm>
          <a:prstGeom prst="rect">
            <a:avLst/>
          </a:prstGeom>
          <a:noFill/>
        </p:spPr>
        <p:txBody>
          <a:bodyPr wrap="none" rtlCol="0">
            <a:spAutoFit/>
          </a:bodyPr>
          <a:lstStyle/>
          <a:p>
            <a:r>
              <a:rPr lang="en-US" altLang="zh-TW" dirty="0" smtClean="0">
                <a:solidFill>
                  <a:schemeClr val="bg2"/>
                </a:solidFill>
              </a:rPr>
              <a:t>00001000</a:t>
            </a:r>
            <a:endParaRPr lang="zh-TW" altLang="en-US" dirty="0">
              <a:solidFill>
                <a:schemeClr val="bg2"/>
              </a:solidFill>
            </a:endParaRPr>
          </a:p>
        </p:txBody>
      </p:sp>
      <p:pic>
        <p:nvPicPr>
          <p:cNvPr id="2" name="圖片 1"/>
          <p:cNvPicPr>
            <a:picLocks noChangeAspect="1"/>
          </p:cNvPicPr>
          <p:nvPr/>
        </p:nvPicPr>
        <p:blipFill>
          <a:blip r:embed="rId3"/>
          <a:stretch>
            <a:fillRect/>
          </a:stretch>
        </p:blipFill>
        <p:spPr>
          <a:xfrm>
            <a:off x="1219199" y="2823462"/>
            <a:ext cx="6639083" cy="260625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9BB804F-3823-4DDA-934C-8722685D4093}"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smtClean="0"/>
              <a:t>PUSH and POP Instructions</a:t>
            </a:r>
          </a:p>
        </p:txBody>
      </p:sp>
      <p:sp>
        <p:nvSpPr>
          <p:cNvPr id="15365" name="Rectangle 3"/>
          <p:cNvSpPr>
            <a:spLocks noGrp="1" noChangeArrowheads="1"/>
          </p:cNvSpPr>
          <p:nvPr>
            <p:ph type="body" idx="1"/>
          </p:nvPr>
        </p:nvSpPr>
        <p:spPr>
          <a:xfrm>
            <a:off x="2362200" y="1371600"/>
            <a:ext cx="4572000" cy="3352800"/>
          </a:xfrm>
        </p:spPr>
        <p:txBody>
          <a:bodyPr/>
          <a:lstStyle/>
          <a:p>
            <a:pPr eaLnBrk="1" hangingPunct="1"/>
            <a:r>
              <a:rPr lang="en-US" altLang="en-US" smtClean="0"/>
              <a:t>PUSH syntax:</a:t>
            </a:r>
          </a:p>
          <a:p>
            <a:pPr lvl="1" eaLnBrk="1" hangingPunct="1"/>
            <a:r>
              <a:rPr lang="en-US" altLang="en-US" smtClean="0"/>
              <a:t>PUSH </a:t>
            </a:r>
            <a:r>
              <a:rPr lang="en-US" altLang="en-US" i="1" smtClean="0"/>
              <a:t>r/m16</a:t>
            </a:r>
            <a:r>
              <a:rPr lang="en-US" altLang="en-US" smtClean="0"/>
              <a:t>		</a:t>
            </a:r>
          </a:p>
          <a:p>
            <a:pPr lvl="1" eaLnBrk="1" hangingPunct="1"/>
            <a:r>
              <a:rPr lang="en-US" altLang="en-US" smtClean="0"/>
              <a:t>PUSH </a:t>
            </a:r>
            <a:r>
              <a:rPr lang="en-US" altLang="en-US" i="1" smtClean="0"/>
              <a:t>r/m32</a:t>
            </a:r>
          </a:p>
          <a:p>
            <a:pPr lvl="1" eaLnBrk="1" hangingPunct="1"/>
            <a:r>
              <a:rPr lang="en-US" altLang="en-US" smtClean="0"/>
              <a:t>PUSH </a:t>
            </a:r>
            <a:r>
              <a:rPr lang="en-US" altLang="en-US" i="1" smtClean="0"/>
              <a:t>imm32</a:t>
            </a:r>
          </a:p>
          <a:p>
            <a:pPr eaLnBrk="1" hangingPunct="1"/>
            <a:r>
              <a:rPr lang="en-US" altLang="en-US" smtClean="0"/>
              <a:t>POP syntax:</a:t>
            </a:r>
          </a:p>
          <a:p>
            <a:pPr lvl="1" eaLnBrk="1" hangingPunct="1"/>
            <a:r>
              <a:rPr lang="en-US" altLang="en-US" smtClean="0"/>
              <a:t>POP </a:t>
            </a:r>
            <a:r>
              <a:rPr lang="en-US" altLang="en-US" i="1" smtClean="0"/>
              <a:t>r/m16</a:t>
            </a:r>
            <a:r>
              <a:rPr lang="en-US" altLang="en-US" smtClean="0"/>
              <a:t>		</a:t>
            </a:r>
          </a:p>
          <a:p>
            <a:pPr lvl="1" eaLnBrk="1" hangingPunct="1"/>
            <a:r>
              <a:rPr lang="en-US" altLang="en-US" smtClean="0"/>
              <a:t>POP </a:t>
            </a:r>
            <a:r>
              <a:rPr lang="en-US" altLang="en-US" i="1" smtClean="0"/>
              <a:t>r/m32</a:t>
            </a:r>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63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6984B-F6DF-4B92-8B46-1C728FE6AFCA}"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Using PUSH and POP</a:t>
            </a:r>
          </a:p>
        </p:txBody>
      </p:sp>
      <p:sp>
        <p:nvSpPr>
          <p:cNvPr id="16389" name="Text Box 3"/>
          <p:cNvSpPr txBox="1">
            <a:spLocks noChangeArrowheads="1"/>
          </p:cNvSpPr>
          <p:nvPr/>
        </p:nvSpPr>
        <p:spPr bwMode="auto">
          <a:xfrm>
            <a:off x="762000" y="1981200"/>
            <a:ext cx="7543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zh-TW" altLang="en-US" sz="1800" b="1" dirty="0" smtClean="0">
                <a:latin typeface="Courier New" panose="02070309020205020404" pitchFamily="49" charset="0"/>
              </a:rPr>
              <a:t>                              </a:t>
            </a: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DumpMem</a:t>
            </a:r>
            <a:r>
              <a:rPr lang="en-US" altLang="zh-TW" sz="1800" b="1" dirty="0" smtClean="0">
                <a:latin typeface="Courier New" panose="02070309020205020404" pitchFamily="49" charset="0"/>
              </a:rPr>
              <a:t> will use </a:t>
            </a:r>
            <a:r>
              <a:rPr lang="en-US" altLang="zh-TW" sz="1800" b="1" dirty="0" err="1" smtClean="0">
                <a:latin typeface="Courier New" panose="02070309020205020404" pitchFamily="49" charset="0"/>
              </a:rPr>
              <a:t>esi</a:t>
            </a:r>
            <a:r>
              <a:rPr lang="en-US" altLang="zh-TW" sz="1800" b="1" dirty="0" smtClean="0">
                <a:latin typeface="Courier New" panose="02070309020205020404" pitchFamily="49" charset="0"/>
              </a:rPr>
              <a:t>,</a:t>
            </a:r>
          </a:p>
          <a:p>
            <a:pPr eaLnBrk="1" hangingPunct="1">
              <a:lnSpc>
                <a:spcPct val="50000"/>
              </a:lnSpc>
              <a:spcBef>
                <a:spcPct val="50000"/>
              </a:spcBef>
            </a:pP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ecx</a:t>
            </a: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ebx</a:t>
            </a:r>
            <a:endParaRPr lang="en-US" altLang="en-US" sz="1800" b="1" dirty="0" smtClean="0">
              <a:latin typeface="Courier New" panose="02070309020205020404" pitchFamily="49" charset="0"/>
            </a:endParaRPr>
          </a:p>
          <a:p>
            <a:pPr eaLnBrk="1" hangingPunct="1">
              <a:lnSpc>
                <a:spcPct val="50000"/>
              </a:lnSpc>
              <a:spcBef>
                <a:spcPct val="50000"/>
              </a:spcBef>
            </a:pPr>
            <a:r>
              <a:rPr lang="en-US" altLang="en-US" sz="1800" b="1" dirty="0" smtClean="0">
                <a:latin typeface="Courier New" panose="02070309020205020404" pitchFamily="49" charset="0"/>
              </a:rPr>
              <a:t>push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push registers</a:t>
            </a: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r>
              <a:rPr lang="en-US" altLang="en-US" sz="1800" b="1" dirty="0">
                <a:latin typeface="Courier New" panose="02070309020205020404" pitchFamily="49" charset="0"/>
              </a:rPr>
              <a:t> 		; display some memory</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ebx,TYPE</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call </a:t>
            </a:r>
            <a:r>
              <a:rPr lang="en-US" altLang="en-US" sz="1800" b="1" dirty="0" err="1">
                <a:latin typeface="Courier New" panose="02070309020205020404" pitchFamily="49" charset="0"/>
              </a:rPr>
              <a:t>DumpMem</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ebx</a:t>
            </a:r>
            <a:r>
              <a:rPr lang="en-US" altLang="en-US" sz="1800" b="1" dirty="0">
                <a:latin typeface="Courier New" panose="02070309020205020404" pitchFamily="49" charset="0"/>
              </a:rPr>
              <a:t>		; restore registers</a:t>
            </a: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p:txBody>
      </p:sp>
      <p:sp>
        <p:nvSpPr>
          <p:cNvPr id="1639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Save and restore registers when they contain important values. PUSH and POP instructions occur in the opposite order.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74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8321598-FAAE-435D-81AC-25897203CCE1}" type="slidenum">
              <a:rPr lang="en-US" altLang="en-US" sz="1600">
                <a:latin typeface="Times New Roman" panose="02020603050405020304" pitchFamily="18" charset="0"/>
              </a:rPr>
              <a:pPr eaLnBrk="1" hangingPunct="1"/>
              <a:t>15</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smtClean="0"/>
              <a:t>Example: Nested Loop</a:t>
            </a:r>
          </a:p>
        </p:txBody>
      </p:sp>
      <p:sp>
        <p:nvSpPr>
          <p:cNvPr id="17413" name="Text Box 3"/>
          <p:cNvSpPr txBox="1">
            <a:spLocks noChangeArrowheads="1"/>
          </p:cNvSpPr>
          <p:nvPr/>
        </p:nvSpPr>
        <p:spPr bwMode="auto">
          <a:xfrm>
            <a:off x="838200" y="2133600"/>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143250" algn="l"/>
              </a:tabLst>
              <a:defRPr sz="2100">
                <a:solidFill>
                  <a:schemeClr val="tx1"/>
                </a:solidFill>
                <a:latin typeface="Arial" panose="020B0604020202020204" pitchFamily="34" charset="0"/>
              </a:defRPr>
            </a:lvl1pPr>
            <a:lvl2pPr marL="742950" indent="-285750" eaLnBrk="0" hangingPunct="0">
              <a:tabLst>
                <a:tab pos="457200" algn="l"/>
                <a:tab pos="3143250" algn="l"/>
              </a:tabLst>
              <a:defRPr sz="2100">
                <a:solidFill>
                  <a:schemeClr val="tx1"/>
                </a:solidFill>
                <a:latin typeface="Arial" panose="020B0604020202020204" pitchFamily="34" charset="0"/>
              </a:defRPr>
            </a:lvl2pPr>
            <a:lvl3pPr marL="1143000" indent="-228600" eaLnBrk="0" hangingPunct="0">
              <a:tabLst>
                <a:tab pos="457200" algn="l"/>
                <a:tab pos="3143250" algn="l"/>
              </a:tabLst>
              <a:defRPr sz="2100">
                <a:solidFill>
                  <a:schemeClr val="tx1"/>
                </a:solidFill>
                <a:latin typeface="Arial" panose="020B0604020202020204" pitchFamily="34" charset="0"/>
              </a:defRPr>
            </a:lvl3pPr>
            <a:lvl4pPr marL="1600200" indent="-228600" eaLnBrk="0" hangingPunct="0">
              <a:tabLst>
                <a:tab pos="457200" algn="l"/>
                <a:tab pos="3143250" algn="l"/>
              </a:tabLst>
              <a:defRPr sz="2100">
                <a:solidFill>
                  <a:schemeClr val="tx1"/>
                </a:solidFill>
                <a:latin typeface="Arial" panose="020B0604020202020204" pitchFamily="34" charset="0"/>
              </a:defRPr>
            </a:lvl4pPr>
            <a:lvl5pPr marL="2057400" indent="-228600" eaLnBrk="0" hangingPunct="0">
              <a:tabLst>
                <a:tab pos="457200" algn="l"/>
                <a:tab pos="31432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ecx,100	; set outer loop count</a:t>
            </a:r>
          </a:p>
          <a:p>
            <a:pPr eaLnBrk="1" hangingPunct="1">
              <a:lnSpc>
                <a:spcPct val="50000"/>
              </a:lnSpc>
              <a:spcBef>
                <a:spcPct val="50000"/>
              </a:spcBef>
            </a:pPr>
            <a:r>
              <a:rPr lang="en-US" altLang="en-US" sz="1800" b="1" dirty="0">
                <a:latin typeface="Courier New" panose="02070309020205020404" pitchFamily="49" charset="0"/>
              </a:rPr>
              <a:t>L1:		; begin the outer loop</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save outer loop count</a:t>
            </a:r>
          </a:p>
          <a:p>
            <a:pPr eaLnBrk="1" hangingPunct="1">
              <a:lnSpc>
                <a:spcPct val="50000"/>
              </a:lnSpc>
              <a:spcBef>
                <a:spcPct val="50000"/>
              </a:spcBef>
            </a:pP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ecx,20	; set inner loop count</a:t>
            </a:r>
          </a:p>
          <a:p>
            <a:pPr eaLnBrk="1" hangingPunct="1">
              <a:lnSpc>
                <a:spcPct val="50000"/>
              </a:lnSpc>
              <a:spcBef>
                <a:spcPct val="50000"/>
              </a:spcBef>
            </a:pPr>
            <a:r>
              <a:rPr lang="en-US" altLang="en-US" sz="1800" b="1" dirty="0">
                <a:latin typeface="Courier New" panose="02070309020205020404" pitchFamily="49" charset="0"/>
              </a:rPr>
              <a:t>L2:		; begin the inner loop</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loop L2	; repeat the inner loop</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pop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restore outer loop count</a:t>
            </a:r>
          </a:p>
          <a:p>
            <a:pPr eaLnBrk="1" hangingPunct="1">
              <a:lnSpc>
                <a:spcPct val="50000"/>
              </a:lnSpc>
              <a:spcBef>
                <a:spcPct val="50000"/>
              </a:spcBef>
            </a:pPr>
            <a:r>
              <a:rPr lang="en-US" altLang="en-US" sz="1800" b="1" dirty="0">
                <a:latin typeface="Courier New" panose="02070309020205020404" pitchFamily="49" charset="0"/>
              </a:rPr>
              <a:t>	loop L1	; repeat the outer loop</a:t>
            </a:r>
          </a:p>
        </p:txBody>
      </p:sp>
      <p:sp>
        <p:nvSpPr>
          <p:cNvPr id="17414" name="Text Box 4"/>
          <p:cNvSpPr txBox="1">
            <a:spLocks noChangeArrowheads="1"/>
          </p:cNvSpPr>
          <p:nvPr/>
        </p:nvSpPr>
        <p:spPr bwMode="auto">
          <a:xfrm>
            <a:off x="685800" y="896161"/>
            <a:ext cx="7696200" cy="14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zh-TW" dirty="0">
                <a:ea typeface="新細明體" pitchFamily="18" charset="-120"/>
              </a:rPr>
              <a:t>Compare to </a:t>
            </a:r>
            <a:r>
              <a:rPr lang="en-US" altLang="zh-TW" dirty="0">
                <a:ea typeface="新細明體" pitchFamily="18" charset="-120"/>
                <a:hlinkClick r:id="" action="ppaction://customshow?id=37&amp;return=true"/>
              </a:rPr>
              <a:t>Chapter.4: Nested </a:t>
            </a:r>
            <a:r>
              <a:rPr lang="en-US" altLang="zh-TW" dirty="0" smtClean="0">
                <a:ea typeface="新細明體" pitchFamily="18" charset="-120"/>
                <a:hlinkClick r:id="" action="ppaction://customshow?id=37&amp;return=true"/>
              </a:rPr>
              <a:t>Loop</a:t>
            </a:r>
            <a:endParaRPr lang="en-US" altLang="en-US" dirty="0" smtClean="0"/>
          </a:p>
          <a:p>
            <a:pPr eaLnBrk="1" hangingPunct="1">
              <a:spcBef>
                <a:spcPct val="50000"/>
              </a:spcBef>
            </a:pPr>
            <a:r>
              <a:rPr lang="en-US" altLang="en-US" dirty="0" smtClean="0"/>
              <a:t>When </a:t>
            </a:r>
            <a:r>
              <a:rPr lang="en-US" altLang="en-US" dirty="0"/>
              <a:t>creating a nested loop, push the outer loop counter before entering the inner loop:</a:t>
            </a:r>
          </a:p>
        </p:txBody>
      </p:sp>
      <p:sp>
        <p:nvSpPr>
          <p:cNvPr id="17415" name="Rectangle 5"/>
          <p:cNvSpPr>
            <a:spLocks noChangeArrowheads="1"/>
          </p:cNvSpPr>
          <p:nvPr/>
        </p:nvSpPr>
        <p:spPr bwMode="auto">
          <a:xfrm>
            <a:off x="914400" y="3200400"/>
            <a:ext cx="6934200" cy="1676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nchor="ct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t>Irvine, Kip R. Assembly Language for Intel-Based Computers 5/e, 2007.</a:t>
            </a:r>
          </a:p>
        </p:txBody>
      </p:sp>
      <p:sp>
        <p:nvSpPr>
          <p:cNvPr id="7475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3B91769-68E5-4E0F-8504-F5E9BF0634DB}" type="slidenum">
              <a:rPr lang="zh-TW" altLang="en-US" sz="1600" smtClean="0">
                <a:latin typeface="Times New Roman" pitchFamily="18" charset="0"/>
              </a:rPr>
              <a:pPr eaLnBrk="1" hangingPunct="1"/>
              <a:t>16</a:t>
            </a:fld>
            <a:endParaRPr lang="en-US" altLang="zh-TW" sz="1600" smtClean="0">
              <a:latin typeface="Times New Roman"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zh-TW" dirty="0" smtClean="0">
                <a:ea typeface="新細明體" charset="-120"/>
              </a:rPr>
              <a:t>Nested Loop (Older version – Ch.4)</a:t>
            </a:r>
          </a:p>
        </p:txBody>
      </p:sp>
      <p:sp>
        <p:nvSpPr>
          <p:cNvPr id="74757" name="Text Box 3"/>
          <p:cNvSpPr txBox="1">
            <a:spLocks noChangeArrowheads="1"/>
          </p:cNvSpPr>
          <p:nvPr/>
        </p:nvSpPr>
        <p:spPr bwMode="auto">
          <a:xfrm>
            <a:off x="685800" y="914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a:ea typeface="新細明體" charset="-120"/>
              </a:rPr>
              <a:t>If you need to code a loop within a loop, you must save the outer loop counter's ECX value. In the following example, the outer loop executes 100 times, and the inner loop 20 times.</a:t>
            </a:r>
          </a:p>
        </p:txBody>
      </p:sp>
      <p:sp>
        <p:nvSpPr>
          <p:cNvPr id="74758" name="Text Box 4"/>
          <p:cNvSpPr txBox="1">
            <a:spLocks noChangeArrowheads="1"/>
          </p:cNvSpPr>
          <p:nvPr/>
        </p:nvSpPr>
        <p:spPr bwMode="auto">
          <a:xfrm>
            <a:off x="914400" y="2286000"/>
            <a:ext cx="7239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lstStyle>
            <a:lvl1pPr eaLnBrk="0" hangingPunct="0">
              <a:tabLst>
                <a:tab pos="457200" algn="l"/>
                <a:tab pos="3201988" algn="l"/>
              </a:tabLst>
              <a:defRPr sz="2100">
                <a:solidFill>
                  <a:schemeClr val="tx1"/>
                </a:solidFill>
                <a:latin typeface="Arial" charset="0"/>
              </a:defRPr>
            </a:lvl1pPr>
            <a:lvl2pPr eaLnBrk="0" hangingPunct="0">
              <a:tabLst>
                <a:tab pos="457200" algn="l"/>
                <a:tab pos="3201988" algn="l"/>
              </a:tabLst>
              <a:defRPr sz="2100">
                <a:solidFill>
                  <a:schemeClr val="tx1"/>
                </a:solidFill>
                <a:latin typeface="Arial" charset="0"/>
              </a:defRPr>
            </a:lvl2pPr>
            <a:lvl3pPr marL="1143000" indent="-228600" eaLnBrk="0" hangingPunct="0">
              <a:tabLst>
                <a:tab pos="457200" algn="l"/>
                <a:tab pos="3201988" algn="l"/>
              </a:tabLst>
              <a:defRPr sz="2100">
                <a:solidFill>
                  <a:schemeClr val="tx1"/>
                </a:solidFill>
                <a:latin typeface="Arial" charset="0"/>
              </a:defRPr>
            </a:lvl3pPr>
            <a:lvl4pPr marL="1600200" indent="-228600" eaLnBrk="0" hangingPunct="0">
              <a:tabLst>
                <a:tab pos="457200" algn="l"/>
                <a:tab pos="3201988" algn="l"/>
              </a:tabLst>
              <a:defRPr sz="2100">
                <a:solidFill>
                  <a:schemeClr val="tx1"/>
                </a:solidFill>
                <a:latin typeface="Arial" charset="0"/>
              </a:defRPr>
            </a:lvl4pPr>
            <a:lvl5pPr marL="2057400" indent="-228600" eaLnBrk="0" hangingPunct="0">
              <a:tabLst>
                <a:tab pos="457200" algn="l"/>
                <a:tab pos="3201988"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1988"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1988"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1988"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1988" algn="l"/>
              </a:tabLst>
              <a:defRPr sz="2100">
                <a:solidFill>
                  <a:schemeClr val="tx1"/>
                </a:solidFill>
                <a:latin typeface="Arial" charset="0"/>
              </a:defRPr>
            </a:lvl9pPr>
          </a:lstStyle>
          <a:p>
            <a:pPr eaLnBrk="1" hangingPunct="1">
              <a:lnSpc>
                <a:spcPct val="50000"/>
              </a:lnSpc>
              <a:spcBef>
                <a:spcPct val="50000"/>
              </a:spcBef>
            </a:pPr>
            <a:r>
              <a:rPr lang="en-US" altLang="zh-TW" sz="1800" b="1">
                <a:latin typeface="Courier New" pitchFamily="49" charset="0"/>
                <a:ea typeface="新細明體" charset="-120"/>
              </a:rPr>
              <a:t>.data</a:t>
            </a:r>
          </a:p>
          <a:p>
            <a:pPr eaLnBrk="1" hangingPunct="1">
              <a:lnSpc>
                <a:spcPct val="50000"/>
              </a:lnSpc>
              <a:spcBef>
                <a:spcPct val="50000"/>
              </a:spcBef>
            </a:pPr>
            <a:r>
              <a:rPr lang="en-US" altLang="zh-TW" sz="1800" b="1">
                <a:latin typeface="Courier New" pitchFamily="49" charset="0"/>
                <a:ea typeface="新細明體" charset="-120"/>
              </a:rPr>
              <a:t>count DWORD ?</a:t>
            </a:r>
          </a:p>
          <a:p>
            <a:pPr eaLnBrk="1" hangingPunct="1">
              <a:lnSpc>
                <a:spcPct val="50000"/>
              </a:lnSpc>
              <a:spcBef>
                <a:spcPct val="50000"/>
              </a:spcBef>
            </a:pPr>
            <a:r>
              <a:rPr lang="en-US" altLang="zh-TW" sz="1800" b="1">
                <a:latin typeface="Courier New" pitchFamily="49" charset="0"/>
                <a:ea typeface="新細明體" charset="-120"/>
              </a:rPr>
              <a:t>.code</a:t>
            </a:r>
          </a:p>
          <a:p>
            <a:pPr eaLnBrk="1" hangingPunct="1">
              <a:lnSpc>
                <a:spcPct val="50000"/>
              </a:lnSpc>
              <a:spcBef>
                <a:spcPct val="50000"/>
              </a:spcBef>
            </a:pPr>
            <a:r>
              <a:rPr lang="en-US" altLang="zh-TW" sz="1800" b="1">
                <a:latin typeface="Courier New" pitchFamily="49" charset="0"/>
                <a:ea typeface="新細明體" charset="-120"/>
              </a:rPr>
              <a:t>	mov ecx,100	; set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L1:</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mov count,ecx	; save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a:t>
            </a:r>
            <a:r>
              <a:rPr lang="en-US" altLang="zh-TW" sz="1800" b="1">
                <a:solidFill>
                  <a:schemeClr val="tx2"/>
                </a:solidFill>
                <a:latin typeface="Courier New" pitchFamily="49" charset="0"/>
                <a:ea typeface="新細明體" charset="-120"/>
              </a:rPr>
              <a:t>mov ecx,20	; set inner loop count</a:t>
            </a:r>
          </a:p>
          <a:p>
            <a:pPr eaLnBrk="1" hangingPunct="1">
              <a:lnSpc>
                <a:spcPct val="50000"/>
              </a:lnSpc>
              <a:spcBef>
                <a:spcPct val="50000"/>
              </a:spcBef>
            </a:pPr>
            <a:r>
              <a:rPr lang="en-US" altLang="zh-TW" sz="1800" b="1">
                <a:solidFill>
                  <a:schemeClr val="tx2"/>
                </a:solidFill>
                <a:latin typeface="Courier New" pitchFamily="49" charset="0"/>
                <a:ea typeface="新細明體" charset="-120"/>
              </a:rPr>
              <a:t>L2:	.</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loop L2	; repeat the inner loop</a:t>
            </a:r>
          </a:p>
          <a:p>
            <a:pPr eaLnBrk="1" hangingPunct="1">
              <a:lnSpc>
                <a:spcPct val="50000"/>
              </a:lnSpc>
              <a:spcBef>
                <a:spcPct val="50000"/>
              </a:spcBef>
            </a:pPr>
            <a:r>
              <a:rPr lang="en-US" altLang="zh-TW" sz="1800" b="1">
                <a:latin typeface="Courier New" pitchFamily="49" charset="0"/>
                <a:ea typeface="新細明體" charset="-120"/>
              </a:rPr>
              <a:t>	</a:t>
            </a:r>
            <a:r>
              <a:rPr lang="en-US" altLang="zh-TW" sz="1800" b="1">
                <a:solidFill>
                  <a:schemeClr val="hlink"/>
                </a:solidFill>
                <a:latin typeface="Courier New" pitchFamily="49" charset="0"/>
                <a:ea typeface="新細明體" charset="-120"/>
              </a:rPr>
              <a:t>mov ecx,count	; restore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loop L1	; repeat the outer loop</a:t>
            </a:r>
          </a:p>
        </p:txBody>
      </p:sp>
    </p:spTree>
    <p:extLst>
      <p:ext uri="{BB962C8B-B14F-4D97-AF65-F5344CB8AC3E}">
        <p14:creationId xmlns:p14="http://schemas.microsoft.com/office/powerpoint/2010/main" val="234300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1B80D-4B9D-4A7D-8A09-376D03C9AD9F}"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Example: Reversing a String</a:t>
            </a:r>
          </a:p>
        </p:txBody>
      </p:sp>
      <p:sp>
        <p:nvSpPr>
          <p:cNvPr id="18437" name="Rectangle 3"/>
          <p:cNvSpPr>
            <a:spLocks noGrp="1" noChangeArrowheads="1"/>
          </p:cNvSpPr>
          <p:nvPr>
            <p:ph type="body" idx="1"/>
          </p:nvPr>
        </p:nvSpPr>
        <p:spPr>
          <a:xfrm>
            <a:off x="685800" y="1362075"/>
            <a:ext cx="7772400" cy="2209800"/>
          </a:xfrm>
        </p:spPr>
        <p:txBody>
          <a:bodyPr/>
          <a:lstStyle/>
          <a:p>
            <a:pPr eaLnBrk="1" hangingPunct="1">
              <a:lnSpc>
                <a:spcPct val="90000"/>
              </a:lnSpc>
            </a:pPr>
            <a:r>
              <a:rPr lang="en-US" altLang="en-US" sz="2000" smtClean="0"/>
              <a:t>Use a loop with indexed addressing</a:t>
            </a:r>
          </a:p>
          <a:p>
            <a:pPr eaLnBrk="1" hangingPunct="1">
              <a:lnSpc>
                <a:spcPct val="90000"/>
              </a:lnSpc>
            </a:pPr>
            <a:r>
              <a:rPr lang="en-US" altLang="en-US" sz="2000" smtClean="0"/>
              <a:t>Push each character on the stack</a:t>
            </a:r>
          </a:p>
          <a:p>
            <a:pPr eaLnBrk="1" hangingPunct="1">
              <a:lnSpc>
                <a:spcPct val="90000"/>
              </a:lnSpc>
            </a:pPr>
            <a:r>
              <a:rPr lang="en-US" altLang="en-US" sz="2000" smtClean="0"/>
              <a:t>Start at the beginning of the string, pop the stack in reverse order, insert each character back into the string</a:t>
            </a:r>
          </a:p>
          <a:p>
            <a:pPr eaLnBrk="1" hangingPunct="1">
              <a:lnSpc>
                <a:spcPct val="90000"/>
              </a:lnSpc>
            </a:pPr>
            <a:r>
              <a:rPr lang="en-US" altLang="en-US" sz="2000" smtClean="0">
                <a:hlinkClick r:id="rId2" action="ppaction://hlinkfile"/>
              </a:rPr>
              <a:t>Source code</a:t>
            </a:r>
            <a:endParaRPr lang="en-US" altLang="en-US" sz="2000" smtClean="0"/>
          </a:p>
          <a:p>
            <a:pPr eaLnBrk="1" hangingPunct="1">
              <a:lnSpc>
                <a:spcPct val="90000"/>
              </a:lnSpc>
            </a:pPr>
            <a:endParaRPr lang="en-US" altLang="en-US" sz="2000" smtClean="0"/>
          </a:p>
          <a:p>
            <a:pPr eaLnBrk="1" hangingPunct="1">
              <a:lnSpc>
                <a:spcPct val="90000"/>
              </a:lnSpc>
            </a:pPr>
            <a:r>
              <a:rPr lang="en-US" altLang="en-US" sz="2000" smtClean="0"/>
              <a:t>Q: Why must each character be put in EAX before it is pushed?</a:t>
            </a:r>
          </a:p>
        </p:txBody>
      </p:sp>
      <p:sp>
        <p:nvSpPr>
          <p:cNvPr id="108548" name="Text Box 4"/>
          <p:cNvSpPr txBox="1">
            <a:spLocks noChangeArrowheads="1"/>
          </p:cNvSpPr>
          <p:nvPr/>
        </p:nvSpPr>
        <p:spPr bwMode="auto">
          <a:xfrm>
            <a:off x="1143000" y="3876675"/>
            <a:ext cx="70104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Because only word (16-bit) or doubleword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BF8C25-8FE8-469C-8CBB-D75E686AED6F}"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smtClean="0"/>
              <a:t>Your turn . . .</a:t>
            </a:r>
          </a:p>
        </p:txBody>
      </p:sp>
      <p:sp>
        <p:nvSpPr>
          <p:cNvPr id="19461" name="Rectangle 3"/>
          <p:cNvSpPr>
            <a:spLocks noGrp="1" noChangeArrowheads="1"/>
          </p:cNvSpPr>
          <p:nvPr>
            <p:ph type="body" idx="1"/>
          </p:nvPr>
        </p:nvSpPr>
        <p:spPr>
          <a:xfrm>
            <a:off x="685800" y="1524000"/>
            <a:ext cx="7772400" cy="3200400"/>
          </a:xfrm>
        </p:spPr>
        <p:txBody>
          <a:bodyPr/>
          <a:lstStyle/>
          <a:p>
            <a:pPr eaLnBrk="1" hangingPunct="1">
              <a:spcBef>
                <a:spcPct val="50000"/>
              </a:spcBef>
              <a:buClrTx/>
            </a:pPr>
            <a:r>
              <a:rPr lang="en-US" altLang="en-US" sz="2500" smtClean="0"/>
              <a:t>Using the String Reverse program as a starting point, </a:t>
            </a:r>
          </a:p>
          <a:p>
            <a:pPr eaLnBrk="1" hangingPunct="1">
              <a:spcBef>
                <a:spcPct val="50000"/>
              </a:spcBef>
              <a:buClrTx/>
            </a:pPr>
            <a:r>
              <a:rPr lang="en-US" altLang="en-US" sz="2100" smtClean="0"/>
              <a:t>#1: Modify the program so the user can input a string containing between 1 and 50 characters.</a:t>
            </a:r>
          </a:p>
          <a:p>
            <a:pPr eaLnBrk="1" hangingPunct="1">
              <a:spcBef>
                <a:spcPct val="50000"/>
              </a:spcBef>
              <a:buClrTx/>
            </a:pPr>
            <a:r>
              <a:rPr lang="en-US" altLang="en-US" sz="2100" smtClean="0"/>
              <a:t>#2: Modify the program so it inputs a list of 32-bit integers from the user, and then displays the integers in reverse order.</a:t>
            </a: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E17BF6D-63A9-415F-98A8-452A90E9840C}" type="slidenum">
              <a:rPr lang="en-US" altLang="en-US" sz="1600">
                <a:latin typeface="Times New Roman" panose="02020603050405020304" pitchFamily="18" charset="0"/>
              </a:rPr>
              <a:pPr eaLnBrk="1" hangingPunct="1"/>
              <a:t>19</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smtClean="0"/>
              <a:t>Related Instructions</a:t>
            </a:r>
          </a:p>
        </p:txBody>
      </p:sp>
      <p:sp>
        <p:nvSpPr>
          <p:cNvPr id="20485" name="Rectangle 3"/>
          <p:cNvSpPr>
            <a:spLocks noGrp="1" noChangeArrowheads="1"/>
          </p:cNvSpPr>
          <p:nvPr>
            <p:ph type="body" idx="1"/>
          </p:nvPr>
        </p:nvSpPr>
        <p:spPr>
          <a:xfrm>
            <a:off x="685800" y="1371600"/>
            <a:ext cx="7772400" cy="3733800"/>
          </a:xfrm>
        </p:spPr>
        <p:txBody>
          <a:bodyPr/>
          <a:lstStyle/>
          <a:p>
            <a:pPr eaLnBrk="1" hangingPunct="1"/>
            <a:r>
              <a:rPr lang="en-US" altLang="en-US" smtClean="0"/>
              <a:t>PUSHFD and POPFD</a:t>
            </a:r>
          </a:p>
          <a:p>
            <a:pPr lvl="1" eaLnBrk="1" hangingPunct="1"/>
            <a:r>
              <a:rPr lang="en-US" altLang="en-US" smtClean="0"/>
              <a:t>push and pop the EFLAGS register</a:t>
            </a:r>
          </a:p>
          <a:p>
            <a:pPr eaLnBrk="1" hangingPunct="1"/>
            <a:r>
              <a:rPr lang="en-US" altLang="en-US" smtClean="0"/>
              <a:t>PUSHAD pushes the 32-bit general-purpose registers on the stack </a:t>
            </a:r>
          </a:p>
          <a:p>
            <a:pPr lvl="1" eaLnBrk="1" hangingPunct="1"/>
            <a:r>
              <a:rPr lang="en-US" altLang="en-US" smtClean="0"/>
              <a:t>order: EAX, ECX, EDX, EBX, ESP, EBP, ESI, EDI</a:t>
            </a:r>
          </a:p>
          <a:p>
            <a:pPr eaLnBrk="1" hangingPunct="1"/>
            <a:r>
              <a:rPr lang="en-US" altLang="en-US" smtClean="0"/>
              <a:t>POPAD pops the same registers off the stack in reverse order</a:t>
            </a:r>
          </a:p>
          <a:p>
            <a:pPr lvl="1" eaLnBrk="1" hangingPunct="1"/>
            <a:r>
              <a:rPr lang="en-US" altLang="en-US" smtClean="0"/>
              <a:t>PUSHA and POPA do the same for 16-bit registers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896065E-A5F9-4168-864B-6DA93239A95D}" type="slidenum">
              <a:rPr lang="en-US" altLang="en-US" sz="1600">
                <a:latin typeface="Times New Roman" panose="02020603050405020304" pitchFamily="18" charset="0"/>
              </a:rPr>
              <a:pPr eaLnBrk="1" hangingPunct="1"/>
              <a:t>2</a:t>
            </a:fld>
            <a:endParaRPr lang="en-US" altLang="en-US" sz="1600">
              <a:latin typeface="Times New Roman" panose="02020603050405020304" pitchFamily="18" charset="0"/>
            </a:endParaRPr>
          </a:p>
        </p:txBody>
      </p:sp>
      <p:sp>
        <p:nvSpPr>
          <p:cNvPr id="135170" name="Rectangle 1026"/>
          <p:cNvSpPr>
            <a:spLocks noGrp="1" noChangeArrowheads="1"/>
          </p:cNvSpPr>
          <p:nvPr>
            <p:ph type="title"/>
          </p:nvPr>
        </p:nvSpPr>
        <p:spPr/>
        <p:txBody>
          <a:bodyPr/>
          <a:lstStyle/>
          <a:p>
            <a:pPr eaLnBrk="1" hangingPunct="1">
              <a:defRPr/>
            </a:pPr>
            <a:r>
              <a:rPr lang="en-US" altLang="en-US" smtClean="0"/>
              <a:t>Chapter Overview</a:t>
            </a:r>
          </a:p>
        </p:txBody>
      </p:sp>
      <p:sp>
        <p:nvSpPr>
          <p:cNvPr id="13317" name="Rectangle 1027"/>
          <p:cNvSpPr>
            <a:spLocks noGrp="1" noChangeArrowheads="1"/>
          </p:cNvSpPr>
          <p:nvPr>
            <p:ph type="body" idx="1"/>
          </p:nvPr>
        </p:nvSpPr>
        <p:spPr>
          <a:xfrm>
            <a:off x="1524000" y="1752600"/>
            <a:ext cx="5638800" cy="2971800"/>
          </a:xfrm>
        </p:spPr>
        <p:txBody>
          <a:bodyPr/>
          <a:lstStyle/>
          <a:p>
            <a:pPr eaLnBrk="1" hangingPunct="1"/>
            <a:r>
              <a:rPr lang="en-US" altLang="en-US" dirty="0" smtClean="0">
                <a:hlinkClick r:id="" action="ppaction://customshow?id=0&amp;return=true"/>
              </a:rPr>
              <a:t>Stack Operations</a:t>
            </a:r>
            <a:endParaRPr lang="en-US" altLang="en-US" dirty="0" smtClean="0"/>
          </a:p>
          <a:p>
            <a:pPr eaLnBrk="1" hangingPunct="1"/>
            <a:r>
              <a:rPr lang="en-US" altLang="en-US" dirty="0" smtClean="0">
                <a:hlinkClick r:id="" action="ppaction://customshow?id=1&amp;return=true"/>
              </a:rPr>
              <a:t>Defining and Using Procedures</a:t>
            </a:r>
            <a:endParaRPr lang="en-US" altLang="en-US" dirty="0" smtClean="0"/>
          </a:p>
          <a:p>
            <a:pPr eaLnBrk="1" hangingPunct="1"/>
            <a:r>
              <a:rPr lang="en-US" altLang="en-US" dirty="0" smtClean="0">
                <a:hlinkClick r:id="" action="ppaction://customshow?id=2&amp;return=true"/>
              </a:rPr>
              <a:t>Linking to an External Library</a:t>
            </a:r>
            <a:endParaRPr lang="en-US" altLang="en-US" dirty="0" smtClean="0"/>
          </a:p>
          <a:p>
            <a:pPr eaLnBrk="1" hangingPunct="1"/>
            <a:r>
              <a:rPr lang="en-US" altLang="en-US" dirty="0" smtClean="0">
                <a:hlinkClick r:id="" action="ppaction://customshow?id=3&amp;return=true"/>
              </a:rPr>
              <a:t>The Irvine32 Library</a:t>
            </a:r>
            <a:endParaRPr lang="en-US" altLang="en-US" dirty="0" smtClean="0"/>
          </a:p>
          <a:p>
            <a:pPr eaLnBrk="1" hangingPunct="1"/>
            <a:r>
              <a:rPr lang="en-US" altLang="en-US" dirty="0" smtClean="0">
                <a:hlinkClick r:id="" action="ppaction://customshow?id=4&amp;return=true"/>
              </a:rPr>
              <a:t>64-Bit Assembly Programming</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E3439-10C5-4E45-9131-3C91E7F5E5CF}" type="slidenum">
              <a:rPr lang="en-US" altLang="en-US" sz="1600">
                <a:latin typeface="Times New Roman" panose="02020603050405020304" pitchFamily="18" charset="0"/>
              </a:rPr>
              <a:pPr eaLnBrk="1" hangingPunct="1"/>
              <a:t>20</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Your Turn . . .</a:t>
            </a:r>
          </a:p>
        </p:txBody>
      </p:sp>
      <p:sp>
        <p:nvSpPr>
          <p:cNvPr id="21509" name="Rectangle 3"/>
          <p:cNvSpPr>
            <a:spLocks noGrp="1" noChangeArrowheads="1"/>
          </p:cNvSpPr>
          <p:nvPr>
            <p:ph type="body" idx="1"/>
          </p:nvPr>
        </p:nvSpPr>
        <p:spPr>
          <a:xfrm>
            <a:off x="762000" y="1600200"/>
            <a:ext cx="7772400" cy="3124200"/>
          </a:xfrm>
        </p:spPr>
        <p:txBody>
          <a:bodyPr/>
          <a:lstStyle/>
          <a:p>
            <a:pPr eaLnBrk="1" hangingPunct="1"/>
            <a:r>
              <a:rPr lang="en-US" altLang="en-US" smtClean="0"/>
              <a:t>Write a program that does the following:</a:t>
            </a:r>
          </a:p>
          <a:p>
            <a:pPr lvl="1" eaLnBrk="1" hangingPunct="1"/>
            <a:r>
              <a:rPr lang="en-US" altLang="en-US" smtClean="0"/>
              <a:t>Assigns integer values to EAX, EBX, ECX, EDX, ESI, and EDI</a:t>
            </a:r>
          </a:p>
          <a:p>
            <a:pPr lvl="1" eaLnBrk="1" hangingPunct="1"/>
            <a:r>
              <a:rPr lang="en-US" altLang="en-US" smtClean="0"/>
              <a:t>Uses PUSHAD to push the general-purpose registers on the stack</a:t>
            </a:r>
          </a:p>
          <a:p>
            <a:pPr lvl="1" eaLnBrk="1" hangingPunct="1"/>
            <a:r>
              <a:rPr lang="en-US" altLang="en-US" smtClean="0"/>
              <a:t>Using a loop, your program should pop each integer from the stack and display it on the screen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38DAA5-B77D-4331-8EF8-6DADBEC7235B}"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145410" name="Rectangle 1026"/>
          <p:cNvSpPr>
            <a:spLocks noGrp="1" noChangeArrowheads="1"/>
          </p:cNvSpPr>
          <p:nvPr>
            <p:ph type="title"/>
          </p:nvPr>
        </p:nvSpPr>
        <p:spPr/>
        <p:txBody>
          <a:bodyPr/>
          <a:lstStyle/>
          <a:p>
            <a:pPr eaLnBrk="1" hangingPunct="1">
              <a:defRPr/>
            </a:pPr>
            <a:r>
              <a:rPr lang="en-US" altLang="en-US" smtClean="0"/>
              <a:t>What's Next</a:t>
            </a:r>
          </a:p>
        </p:txBody>
      </p:sp>
      <p:sp>
        <p:nvSpPr>
          <p:cNvPr id="22533" name="Rectangle 1027"/>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b="1" smtClean="0">
                <a:solidFill>
                  <a:schemeClr val="tx2"/>
                </a:solidFill>
              </a:rPr>
              <a:t>Defining and Using Procedures</a:t>
            </a:r>
          </a:p>
          <a:p>
            <a:pPr eaLnBrk="1" hangingPunct="1"/>
            <a:r>
              <a:rPr lang="en-US" altLang="en-US" smtClean="0"/>
              <a:t>Linking to an External Library</a:t>
            </a:r>
          </a:p>
          <a:p>
            <a:pPr eaLnBrk="1" hangingPunct="1"/>
            <a:r>
              <a:rPr lang="en-US" altLang="en-US" smtClean="0"/>
              <a:t>The Irvine32 Library</a:t>
            </a:r>
          </a:p>
          <a:p>
            <a:pPr eaLnBrk="1" hangingPunct="1"/>
            <a:r>
              <a:rPr lang="en-US" altLang="en-US" smtClean="0"/>
              <a:t>64-Bit Assembly Programming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94ECEA-22C1-4CD6-8632-EBAFB4360CD6}"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dirty="0" smtClean="0"/>
              <a:t>Defining and Using Procedures</a:t>
            </a:r>
          </a:p>
        </p:txBody>
      </p:sp>
      <p:sp>
        <p:nvSpPr>
          <p:cNvPr id="23557" name="Rectangle 3"/>
          <p:cNvSpPr>
            <a:spLocks noGrp="1" noChangeArrowheads="1"/>
          </p:cNvSpPr>
          <p:nvPr>
            <p:ph type="body" idx="1"/>
          </p:nvPr>
        </p:nvSpPr>
        <p:spPr>
          <a:xfrm>
            <a:off x="1828800" y="1447800"/>
            <a:ext cx="6400800" cy="4038600"/>
          </a:xfrm>
        </p:spPr>
        <p:txBody>
          <a:bodyPr/>
          <a:lstStyle/>
          <a:p>
            <a:pPr eaLnBrk="1" hangingPunct="1"/>
            <a:r>
              <a:rPr lang="en-US" altLang="en-US" dirty="0" smtClean="0">
                <a:hlinkClick r:id="" action="ppaction://customshow?id=12&amp;return=true"/>
              </a:rPr>
              <a:t>Creating Procedures</a:t>
            </a:r>
            <a:endParaRPr lang="en-US" altLang="en-US" dirty="0" smtClean="0"/>
          </a:p>
          <a:p>
            <a:pPr eaLnBrk="1" hangingPunct="1"/>
            <a:r>
              <a:rPr lang="en-US" altLang="en-US" dirty="0" smtClean="0">
                <a:hlinkClick r:id="" action="ppaction://customshow?id=13&amp;return=true"/>
              </a:rPr>
              <a:t>Documenting Procedures</a:t>
            </a:r>
            <a:endParaRPr lang="en-US" altLang="en-US" dirty="0" smtClean="0"/>
          </a:p>
          <a:p>
            <a:pPr eaLnBrk="1" hangingPunct="1"/>
            <a:r>
              <a:rPr lang="en-US" altLang="en-US" dirty="0" smtClean="0">
                <a:hlinkClick r:id="" action="ppaction://customshow?id=14&amp;return=true"/>
              </a:rPr>
              <a:t>Example: </a:t>
            </a:r>
            <a:r>
              <a:rPr lang="en-US" altLang="en-US" dirty="0" err="1" smtClean="0">
                <a:hlinkClick r:id="" action="ppaction://customshow?id=14&amp;return=true"/>
              </a:rPr>
              <a:t>SumOf</a:t>
            </a:r>
            <a:r>
              <a:rPr lang="en-US" altLang="en-US" dirty="0" smtClean="0">
                <a:hlinkClick r:id="" action="ppaction://customshow?id=14&amp;return=true"/>
              </a:rPr>
              <a:t> Procedure</a:t>
            </a:r>
            <a:endParaRPr lang="en-US" altLang="en-US" dirty="0" smtClean="0"/>
          </a:p>
          <a:p>
            <a:pPr eaLnBrk="1" hangingPunct="1"/>
            <a:r>
              <a:rPr lang="en-US" altLang="en-US" dirty="0" smtClean="0">
                <a:hlinkClick r:id="" action="ppaction://customshow?id=15&amp;return=true"/>
              </a:rPr>
              <a:t>CALL and RET Instructions</a:t>
            </a:r>
            <a:endParaRPr lang="en-US" altLang="en-US" dirty="0" smtClean="0"/>
          </a:p>
          <a:p>
            <a:pPr eaLnBrk="1" hangingPunct="1"/>
            <a:r>
              <a:rPr lang="en-US" altLang="en-US" dirty="0" smtClean="0">
                <a:hlinkClick r:id="" action="ppaction://customshow?id=16&amp;return=true"/>
              </a:rPr>
              <a:t>Nested Procedure Calls</a:t>
            </a:r>
            <a:endParaRPr lang="en-US" altLang="en-US" dirty="0" smtClean="0"/>
          </a:p>
          <a:p>
            <a:pPr eaLnBrk="1" hangingPunct="1"/>
            <a:r>
              <a:rPr lang="en-US" altLang="en-US" dirty="0" smtClean="0">
                <a:hlinkClick r:id="" action="ppaction://customshow?id=17&amp;return=true"/>
              </a:rPr>
              <a:t>Local and Global Labels</a:t>
            </a:r>
            <a:endParaRPr lang="en-US" altLang="en-US" dirty="0" smtClean="0"/>
          </a:p>
          <a:p>
            <a:pPr eaLnBrk="1" hangingPunct="1"/>
            <a:r>
              <a:rPr lang="en-US" altLang="en-US" dirty="0" smtClean="0">
                <a:hlinkClick r:id="" action="ppaction://customshow?id=18&amp;return=true"/>
              </a:rPr>
              <a:t>Procedure Parameters</a:t>
            </a:r>
            <a:endParaRPr lang="en-US" altLang="en-US" dirty="0" smtClean="0"/>
          </a:p>
          <a:p>
            <a:pPr eaLnBrk="1" hangingPunct="1"/>
            <a:r>
              <a:rPr lang="en-US" altLang="en-US" dirty="0" smtClean="0">
                <a:hlinkClick r:id="" action="ppaction://customshow?id=19&amp;return=true"/>
              </a:rPr>
              <a:t>USES Operator</a:t>
            </a:r>
            <a:endParaRPr lang="en-US" altLang="en-US" dirty="0" smtClean="0"/>
          </a:p>
          <a:p>
            <a:pPr eaLnBrk="1" hangingPunct="1"/>
            <a:r>
              <a:rPr lang="en-US" altLang="en-US" dirty="0" smtClean="0">
                <a:hlinkClick r:id="" action="ppaction://customshow?id=35&amp;return=true"/>
              </a:rPr>
              <a:t>USES Example</a:t>
            </a:r>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AD417D-99BC-4FAF-97B0-1A765A96056B}"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smtClean="0"/>
              <a:t>Creating Procedures</a:t>
            </a:r>
          </a:p>
        </p:txBody>
      </p:sp>
      <p:sp>
        <p:nvSpPr>
          <p:cNvPr id="24581" name="Rectangle 3"/>
          <p:cNvSpPr>
            <a:spLocks noGrp="1" noChangeArrowheads="1"/>
          </p:cNvSpPr>
          <p:nvPr>
            <p:ph type="body" idx="1"/>
          </p:nvPr>
        </p:nvSpPr>
        <p:spPr>
          <a:xfrm>
            <a:off x="685800" y="1143000"/>
            <a:ext cx="7772400" cy="2362200"/>
          </a:xfrm>
        </p:spPr>
        <p:txBody>
          <a:bodyPr/>
          <a:lstStyle/>
          <a:p>
            <a:pPr eaLnBrk="1" hangingPunct="1">
              <a:lnSpc>
                <a:spcPct val="90000"/>
              </a:lnSpc>
            </a:pPr>
            <a:r>
              <a:rPr lang="en-US" altLang="en-US" smtClean="0"/>
              <a:t>Large problems can be divided into smaller tasks to make them more manageable</a:t>
            </a:r>
          </a:p>
          <a:p>
            <a:pPr eaLnBrk="1" hangingPunct="1">
              <a:lnSpc>
                <a:spcPct val="90000"/>
              </a:lnSpc>
            </a:pPr>
            <a:r>
              <a:rPr lang="en-US" altLang="en-US" smtClean="0"/>
              <a:t>A </a:t>
            </a:r>
            <a:r>
              <a:rPr lang="en-US" altLang="en-US" smtClean="0">
                <a:solidFill>
                  <a:schemeClr val="tx2"/>
                </a:solidFill>
              </a:rPr>
              <a:t>procedure</a:t>
            </a:r>
            <a:r>
              <a:rPr lang="en-US" altLang="en-US" smtClean="0"/>
              <a:t> is the ASM equivalent of a Java or C++ function</a:t>
            </a:r>
          </a:p>
          <a:p>
            <a:pPr eaLnBrk="1" hangingPunct="1">
              <a:lnSpc>
                <a:spcPct val="90000"/>
              </a:lnSpc>
            </a:pPr>
            <a:r>
              <a:rPr lang="en-US" altLang="en-US" smtClean="0"/>
              <a:t>Following is an assembly language procedure named </a:t>
            </a:r>
            <a:r>
              <a:rPr lang="en-US" altLang="en-US" smtClean="0">
                <a:solidFill>
                  <a:schemeClr val="tx2"/>
                </a:solidFill>
              </a:rPr>
              <a:t>sample:</a:t>
            </a:r>
          </a:p>
        </p:txBody>
      </p:sp>
      <p:sp>
        <p:nvSpPr>
          <p:cNvPr id="24582" name="Text Box 4"/>
          <p:cNvSpPr txBox="1">
            <a:spLocks noChangeArrowheads="1"/>
          </p:cNvSpPr>
          <p:nvPr/>
        </p:nvSpPr>
        <p:spPr bwMode="auto">
          <a:xfrm>
            <a:off x="2286000" y="3657600"/>
            <a:ext cx="495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sample PROC</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sample ENDP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700CF94-F378-49EE-A238-304E8F85480A}" type="slidenum">
              <a:rPr lang="en-US" altLang="en-US" sz="1600">
                <a:latin typeface="Times New Roman" panose="02020603050405020304" pitchFamily="18" charset="0"/>
              </a:rPr>
              <a:pPr eaLnBrk="1" hangingPunct="1"/>
              <a:t>24</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Documenting Procedures</a:t>
            </a:r>
          </a:p>
        </p:txBody>
      </p:sp>
      <p:sp>
        <p:nvSpPr>
          <p:cNvPr id="25605" name="Rectangle 3"/>
          <p:cNvSpPr>
            <a:spLocks noGrp="1" noChangeArrowheads="1"/>
          </p:cNvSpPr>
          <p:nvPr>
            <p:ph type="body" idx="1"/>
          </p:nvPr>
        </p:nvSpPr>
        <p:spPr>
          <a:xfrm>
            <a:off x="609600" y="1752600"/>
            <a:ext cx="7772400" cy="2438400"/>
          </a:xfrm>
        </p:spPr>
        <p:txBody>
          <a:bodyPr/>
          <a:lstStyle/>
          <a:p>
            <a:pPr eaLnBrk="1" hangingPunct="1">
              <a:lnSpc>
                <a:spcPct val="110000"/>
              </a:lnSpc>
            </a:pPr>
            <a:r>
              <a:rPr lang="en-US" altLang="en-US" sz="2000" smtClean="0"/>
              <a:t>A description of all tasks accomplished by the procedure.</a:t>
            </a:r>
          </a:p>
          <a:p>
            <a:pPr eaLnBrk="1" hangingPunct="1">
              <a:lnSpc>
                <a:spcPct val="110000"/>
              </a:lnSpc>
            </a:pPr>
            <a:r>
              <a:rPr lang="en-US" altLang="en-US" sz="2000" smtClean="0">
                <a:solidFill>
                  <a:schemeClr val="tx2"/>
                </a:solidFill>
              </a:rPr>
              <a:t>Receives:</a:t>
            </a:r>
            <a:r>
              <a:rPr lang="en-US" altLang="en-US" sz="2000" smtClean="0"/>
              <a:t> A list of input parameters; state their usage and requirements.</a:t>
            </a:r>
          </a:p>
          <a:p>
            <a:pPr eaLnBrk="1" hangingPunct="1">
              <a:lnSpc>
                <a:spcPct val="110000"/>
              </a:lnSpc>
            </a:pPr>
            <a:r>
              <a:rPr lang="en-US" altLang="en-US" sz="2000" smtClean="0">
                <a:solidFill>
                  <a:schemeClr val="tx2"/>
                </a:solidFill>
              </a:rPr>
              <a:t>Returns:</a:t>
            </a:r>
            <a:r>
              <a:rPr lang="en-US" altLang="en-US" sz="2000" smtClean="0"/>
              <a:t> A description of values returned by the procedure.</a:t>
            </a:r>
          </a:p>
          <a:p>
            <a:pPr eaLnBrk="1" hangingPunct="1">
              <a:lnSpc>
                <a:spcPct val="110000"/>
              </a:lnSpc>
            </a:pPr>
            <a:r>
              <a:rPr lang="en-US" altLang="en-US" sz="2000" smtClean="0">
                <a:solidFill>
                  <a:schemeClr val="tx2"/>
                </a:solidFill>
              </a:rPr>
              <a:t>Requires:</a:t>
            </a:r>
            <a:r>
              <a:rPr lang="en-US" altLang="en-US" sz="2000" smtClean="0"/>
              <a:t> Optional list of requirements called </a:t>
            </a:r>
            <a:r>
              <a:rPr lang="en-US" altLang="en-US" sz="2000" smtClean="0">
                <a:solidFill>
                  <a:schemeClr val="tx2"/>
                </a:solidFill>
              </a:rPr>
              <a:t>preconditions</a:t>
            </a:r>
            <a:r>
              <a:rPr lang="en-US" altLang="en-US" sz="2000" smtClean="0"/>
              <a:t> that must be satisfied before the procedure is called.</a:t>
            </a:r>
          </a:p>
        </p:txBody>
      </p:sp>
      <p:sp>
        <p:nvSpPr>
          <p:cNvPr id="25606" name="Text Box 4"/>
          <p:cNvSpPr txBox="1">
            <a:spLocks noChangeArrowheads="1"/>
          </p:cNvSpPr>
          <p:nvPr/>
        </p:nvSpPr>
        <p:spPr bwMode="auto">
          <a:xfrm>
            <a:off x="685800" y="1066800"/>
            <a:ext cx="7391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Suggested documentation for each procedure:</a:t>
            </a:r>
          </a:p>
        </p:txBody>
      </p:sp>
      <p:sp>
        <p:nvSpPr>
          <p:cNvPr id="110597" name="Text Box 5"/>
          <p:cNvSpPr txBox="1">
            <a:spLocks noChangeArrowheads="1"/>
          </p:cNvSpPr>
          <p:nvPr/>
        </p:nvSpPr>
        <p:spPr bwMode="auto">
          <a:xfrm>
            <a:off x="685800" y="4495800"/>
            <a:ext cx="76200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If a procedure is called without its preconditions satisfied, it will  probably not produce the expected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66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4217BE2-B727-4371-83EC-26B9C3A3B553}" type="slidenum">
              <a:rPr lang="en-US" altLang="en-US" sz="1600">
                <a:latin typeface="Times New Roman" panose="02020603050405020304" pitchFamily="18" charset="0"/>
              </a:rPr>
              <a:pPr eaLnBrk="1" hangingPunct="1"/>
              <a:t>25</a:t>
            </a:fld>
            <a:endParaRPr lang="en-US" altLang="en-US" sz="16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smtClean="0"/>
              <a:t>Example: SumOf Procedure</a:t>
            </a:r>
          </a:p>
        </p:txBody>
      </p:sp>
      <p:sp>
        <p:nvSpPr>
          <p:cNvPr id="26629" name="Text Box 3"/>
          <p:cNvSpPr txBox="1">
            <a:spLocks noChangeArrowheads="1"/>
          </p:cNvSpPr>
          <p:nvPr/>
        </p:nvSpPr>
        <p:spPr bwMode="auto">
          <a:xfrm>
            <a:off x="685800" y="1447800"/>
            <a:ext cx="7696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SumOf PROC</a:t>
            </a:r>
          </a:p>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 Calculates and returns the sum of three 32-bit integers.</a:t>
            </a:r>
          </a:p>
          <a:p>
            <a:pPr eaLnBrk="1" hangingPunct="1">
              <a:lnSpc>
                <a:spcPct val="50000"/>
              </a:lnSpc>
              <a:spcBef>
                <a:spcPct val="50000"/>
              </a:spcBef>
            </a:pPr>
            <a:r>
              <a:rPr lang="en-US" altLang="en-US" sz="1600" b="1">
                <a:latin typeface="Courier New" panose="02070309020205020404" pitchFamily="49" charset="0"/>
              </a:rPr>
              <a:t>; Receives: EAX, EBX, ECX, the three integers. May be</a:t>
            </a:r>
          </a:p>
          <a:p>
            <a:pPr eaLnBrk="1" hangingPunct="1">
              <a:lnSpc>
                <a:spcPct val="50000"/>
              </a:lnSpc>
              <a:spcBef>
                <a:spcPct val="50000"/>
              </a:spcBef>
            </a:pPr>
            <a:r>
              <a:rPr lang="en-US" altLang="en-US" sz="1600" b="1">
                <a:latin typeface="Courier New" panose="02070309020205020404" pitchFamily="49" charset="0"/>
              </a:rPr>
              <a:t>; signed or unsigned.</a:t>
            </a:r>
          </a:p>
          <a:p>
            <a:pPr eaLnBrk="1" hangingPunct="1">
              <a:lnSpc>
                <a:spcPct val="50000"/>
              </a:lnSpc>
              <a:spcBef>
                <a:spcPct val="50000"/>
              </a:spcBef>
            </a:pPr>
            <a:r>
              <a:rPr lang="en-US" altLang="en-US" sz="1600" b="1">
                <a:latin typeface="Courier New" panose="02070309020205020404" pitchFamily="49" charset="0"/>
              </a:rPr>
              <a:t>; Returns: EAX = sum, and the status flags (Carry,</a:t>
            </a:r>
          </a:p>
          <a:p>
            <a:pPr eaLnBrk="1" hangingPunct="1">
              <a:lnSpc>
                <a:spcPct val="50000"/>
              </a:lnSpc>
              <a:spcBef>
                <a:spcPct val="50000"/>
              </a:spcBef>
            </a:pPr>
            <a:r>
              <a:rPr lang="en-US" altLang="en-US" sz="1600" b="1">
                <a:latin typeface="Courier New" panose="02070309020205020404" pitchFamily="49" charset="0"/>
              </a:rPr>
              <a:t>; Overflow, etc.) are changed.</a:t>
            </a:r>
          </a:p>
          <a:p>
            <a:pPr eaLnBrk="1" hangingPunct="1">
              <a:lnSpc>
                <a:spcPct val="50000"/>
              </a:lnSpc>
              <a:spcBef>
                <a:spcPct val="50000"/>
              </a:spcBef>
            </a:pPr>
            <a:r>
              <a:rPr lang="en-US" altLang="en-US" sz="1600" b="1">
                <a:latin typeface="Courier New" panose="02070309020205020404" pitchFamily="49" charset="0"/>
              </a:rPr>
              <a:t>; Requires: nothing</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add eax,ebx</a:t>
            </a:r>
          </a:p>
          <a:p>
            <a:pPr lvl="1" eaLnBrk="1" hangingPunct="1">
              <a:lnSpc>
                <a:spcPct val="50000"/>
              </a:lnSpc>
              <a:spcBef>
                <a:spcPct val="50000"/>
              </a:spcBef>
            </a:pPr>
            <a:r>
              <a:rPr lang="en-US" altLang="en-US" sz="1600" b="1">
                <a:latin typeface="Courier New" panose="02070309020205020404" pitchFamily="49" charset="0"/>
              </a:rPr>
              <a:t>add eax,ecx</a:t>
            </a:r>
          </a:p>
          <a:p>
            <a:pPr lvl="1" eaLnBrk="1" hangingPunct="1">
              <a:lnSpc>
                <a:spcPct val="50000"/>
              </a:lnSpc>
              <a:spcBef>
                <a:spcPct val="50000"/>
              </a:spcBef>
            </a:pPr>
            <a:r>
              <a:rPr lang="en-US" altLang="en-US" sz="1600" b="1">
                <a:latin typeface="Courier New" panose="02070309020205020404" pitchFamily="49" charset="0"/>
              </a:rPr>
              <a:t>ret</a:t>
            </a:r>
          </a:p>
          <a:p>
            <a:pPr eaLnBrk="1" hangingPunct="1">
              <a:lnSpc>
                <a:spcPct val="50000"/>
              </a:lnSpc>
              <a:spcBef>
                <a:spcPct val="50000"/>
              </a:spcBef>
            </a:pPr>
            <a:r>
              <a:rPr lang="en-US" altLang="en-US" sz="1600" b="1">
                <a:latin typeface="Courier New" panose="02070309020205020404" pitchFamily="49" charset="0"/>
              </a:rPr>
              <a:t>SumOf ENDP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C749D5-EC7F-4561-A684-031EC4A8E70B}" type="slidenum">
              <a:rPr lang="en-US" altLang="en-US" sz="1600">
                <a:latin typeface="Times New Roman" panose="02020603050405020304" pitchFamily="18" charset="0"/>
              </a:rPr>
              <a:pPr eaLnBrk="1" hangingPunct="1"/>
              <a:t>26</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smtClean="0"/>
              <a:t>CALL and RET Instructions</a:t>
            </a:r>
          </a:p>
        </p:txBody>
      </p:sp>
      <p:sp>
        <p:nvSpPr>
          <p:cNvPr id="27653" name="Rectangle 3"/>
          <p:cNvSpPr>
            <a:spLocks noGrp="1" noChangeArrowheads="1"/>
          </p:cNvSpPr>
          <p:nvPr>
            <p:ph type="body" idx="1"/>
          </p:nvPr>
        </p:nvSpPr>
        <p:spPr>
          <a:xfrm>
            <a:off x="685800" y="1600200"/>
            <a:ext cx="7772400" cy="2514600"/>
          </a:xfrm>
        </p:spPr>
        <p:txBody>
          <a:bodyPr/>
          <a:lstStyle/>
          <a:p>
            <a:pPr eaLnBrk="1" hangingPunct="1"/>
            <a:r>
              <a:rPr lang="en-US" altLang="en-US" dirty="0" smtClean="0"/>
              <a:t>The CALL instruction calls a procedure </a:t>
            </a:r>
          </a:p>
          <a:p>
            <a:pPr lvl="1" eaLnBrk="1" hangingPunct="1"/>
            <a:r>
              <a:rPr lang="en-US" altLang="en-US" dirty="0" smtClean="0"/>
              <a:t>pushes offset of next instruction on the stack</a:t>
            </a:r>
          </a:p>
          <a:p>
            <a:pPr lvl="1" eaLnBrk="1" hangingPunct="1"/>
            <a:r>
              <a:rPr lang="en-US" altLang="en-US" dirty="0" smtClean="0"/>
              <a:t>copies the address of the called procedure into EIP</a:t>
            </a:r>
          </a:p>
          <a:p>
            <a:pPr eaLnBrk="1" hangingPunct="1"/>
            <a:r>
              <a:rPr lang="en-US" altLang="en-US" dirty="0" smtClean="0"/>
              <a:t> The RET instruction returns from a procedure</a:t>
            </a:r>
          </a:p>
          <a:p>
            <a:pPr lvl="1" eaLnBrk="1" hangingPunct="1"/>
            <a:r>
              <a:rPr lang="en-US" altLang="en-US" dirty="0" smtClean="0"/>
              <a:t>pops top of stack into EIP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86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61028A1-3CCF-4F0F-9EBE-6925FA03D33E}" type="slidenum">
              <a:rPr lang="en-US" altLang="en-US" sz="1600">
                <a:latin typeface="Times New Roman" panose="02020603050405020304" pitchFamily="18" charset="0"/>
              </a:rPr>
              <a:pPr eaLnBrk="1" hangingPunct="1"/>
              <a:t>27</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(1 of 3)</a:t>
            </a:r>
          </a:p>
        </p:txBody>
      </p:sp>
      <p:sp>
        <p:nvSpPr>
          <p:cNvPr id="28677" name="Text Box 3"/>
          <p:cNvSpPr txBox="1">
            <a:spLocks noChangeArrowheads="1"/>
          </p:cNvSpPr>
          <p:nvPr/>
        </p:nvSpPr>
        <p:spPr bwMode="auto">
          <a:xfrm>
            <a:off x="3505200" y="1371600"/>
            <a:ext cx="4800600" cy="40386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lvl="1" eaLnBrk="1" hangingPunct="1">
              <a:lnSpc>
                <a:spcPct val="50000"/>
              </a:lnSpc>
              <a:spcBef>
                <a:spcPct val="50000"/>
              </a:spcBef>
            </a:pPr>
            <a:r>
              <a:rPr lang="en-US" altLang="en-US" sz="1800" b="1">
                <a:latin typeface="Courier New" panose="02070309020205020404" pitchFamily="49" charset="0"/>
              </a:rPr>
              <a:t>00000020 call MySub</a:t>
            </a:r>
          </a:p>
          <a:p>
            <a:pPr lvl="1" eaLnBrk="1" hangingPunct="1">
              <a:lnSpc>
                <a:spcPct val="50000"/>
              </a:lnSpc>
              <a:spcBef>
                <a:spcPct val="50000"/>
              </a:spcBef>
            </a:pPr>
            <a:r>
              <a:rPr lang="en-US" altLang="en-US" sz="1800" b="1">
                <a:latin typeface="Courier New" panose="02070309020205020404" pitchFamily="49" charset="0"/>
              </a:rPr>
              <a:t>00000025 mov eax,ebx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MySub PROC</a:t>
            </a:r>
          </a:p>
          <a:p>
            <a:pPr lvl="1" eaLnBrk="1" hangingPunct="1">
              <a:lnSpc>
                <a:spcPct val="50000"/>
              </a:lnSpc>
              <a:spcBef>
                <a:spcPct val="50000"/>
              </a:spcBef>
            </a:pPr>
            <a:r>
              <a:rPr lang="en-US" altLang="en-US" sz="1800" b="1">
                <a:latin typeface="Courier New" panose="02070309020205020404" pitchFamily="49" charset="0"/>
              </a:rPr>
              <a:t>00000040 mov eax,edx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MySub ENDP</a:t>
            </a:r>
          </a:p>
        </p:txBody>
      </p:sp>
      <p:sp>
        <p:nvSpPr>
          <p:cNvPr id="28678" name="Text Box 5"/>
          <p:cNvSpPr txBox="1">
            <a:spLocks noChangeArrowheads="1"/>
          </p:cNvSpPr>
          <p:nvPr/>
        </p:nvSpPr>
        <p:spPr bwMode="auto">
          <a:xfrm>
            <a:off x="533400" y="1752600"/>
            <a:ext cx="2819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0000025 is the offset of the instruction immediately following the CALL instruction</a:t>
            </a:r>
          </a:p>
        </p:txBody>
      </p:sp>
      <p:sp>
        <p:nvSpPr>
          <p:cNvPr id="28679" name="Text Box 7"/>
          <p:cNvSpPr txBox="1">
            <a:spLocks noChangeArrowheads="1"/>
          </p:cNvSpPr>
          <p:nvPr/>
        </p:nvSpPr>
        <p:spPr bwMode="auto">
          <a:xfrm>
            <a:off x="609600" y="3581400"/>
            <a:ext cx="28194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00000040 is the offset of the first instruction inside MySub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28</a:t>
            </a:fld>
            <a:endParaRPr lang="en-US" altLang="zh-TW" sz="1600" smtClean="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smtClean="0">
                <a:ea typeface="新細明體" charset="-120"/>
              </a:rPr>
              <a:t>CALL-RET Example</a:t>
            </a:r>
            <a:r>
              <a:rPr lang="en-US" altLang="zh-TW" sz="2400" dirty="0" smtClean="0">
                <a:ea typeface="新細明體" charset="-120"/>
              </a:rPr>
              <a:t> (2 of 3)</a:t>
            </a:r>
          </a:p>
        </p:txBody>
      </p:sp>
      <p:sp>
        <p:nvSpPr>
          <p:cNvPr id="6151" name="Text Box 5"/>
          <p:cNvSpPr txBox="1">
            <a:spLocks noChangeArrowheads="1"/>
          </p:cNvSpPr>
          <p:nvPr/>
        </p:nvSpPr>
        <p:spPr bwMode="auto">
          <a:xfrm>
            <a:off x="3999020" y="4057038"/>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CALL instruction pushes 00000025 onto the stack, and loads 00000040 into EIP</a:t>
            </a:r>
          </a:p>
        </p:txBody>
      </p:sp>
      <p:graphicFrame>
        <p:nvGraphicFramePr>
          <p:cNvPr id="2" name="Table 1"/>
          <p:cNvGraphicFramePr>
            <a:graphicFrameLocks noGrp="1"/>
          </p:cNvGraphicFramePr>
          <p:nvPr>
            <p:extLst>
              <p:ext uri="{D42A27DB-BD31-4B8C-83A1-F6EECF244321}">
                <p14:modId xmlns:p14="http://schemas.microsoft.com/office/powerpoint/2010/main" val="363186054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smtClean="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smtClean="0"/>
              <a:t>Stack</a:t>
            </a:r>
            <a:endParaRPr lang="zh-TW" altLang="en-US" dirty="0"/>
          </a:p>
        </p:txBody>
      </p:sp>
      <p:grpSp>
        <p:nvGrpSpPr>
          <p:cNvPr id="14" name="Group 13"/>
          <p:cNvGrpSpPr/>
          <p:nvPr/>
        </p:nvGrpSpPr>
        <p:grpSpPr>
          <a:xfrm>
            <a:off x="5816731" y="2708702"/>
            <a:ext cx="1225064" cy="415498"/>
            <a:chOff x="4253060" y="5026327"/>
            <a:chExt cx="1225064" cy="415498"/>
          </a:xfrm>
        </p:grpSpPr>
        <p:sp>
          <p:nvSpPr>
            <p:cNvPr id="15" name="TextBox 14"/>
            <p:cNvSpPr txBox="1"/>
            <p:nvPr/>
          </p:nvSpPr>
          <p:spPr>
            <a:xfrm>
              <a:off x="4754849" y="5026327"/>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16" name="Straight Arrow Connector 15"/>
            <p:cNvCxnSpPr>
              <a:stCxn id="15" idx="1"/>
            </p:cNvCxnSpPr>
            <p:nvPr/>
          </p:nvCxnSpPr>
          <p:spPr bwMode="auto">
            <a:xfrm flipH="1">
              <a:off x="4253060" y="5234076"/>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smtClean="0"/>
              <a:t>EIP</a:t>
            </a:r>
            <a:endParaRPr lang="zh-TW" altLang="en-US" dirty="0"/>
          </a:p>
        </p:txBody>
      </p:sp>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 name="Elbow Connector 7"/>
          <p:cNvCxnSpPr>
            <a:endCxn id="21" idx="2"/>
          </p:cNvCxnSpPr>
          <p:nvPr/>
        </p:nvCxnSpPr>
        <p:spPr bwMode="auto">
          <a:xfrm flipV="1">
            <a:off x="3635896" y="2005390"/>
            <a:ext cx="4382658" cy="1855658"/>
          </a:xfrm>
          <a:prstGeom prst="bentConnector2">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a:endCxn id="27" idx="1"/>
          </p:cNvCxnSpPr>
          <p:nvPr/>
        </p:nvCxnSpPr>
        <p:spPr bwMode="auto">
          <a:xfrm>
            <a:off x="3635896" y="2213139"/>
            <a:ext cx="720080" cy="344641"/>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27" name="Table 26"/>
          <p:cNvGraphicFramePr>
            <a:graphicFrameLocks noGrp="1"/>
          </p:cNvGraphicFramePr>
          <p:nvPr>
            <p:extLst>
              <p:ext uri="{D42A27DB-BD31-4B8C-83A1-F6EECF244321}">
                <p14:modId xmlns:p14="http://schemas.microsoft.com/office/powerpoint/2010/main" val="2381966414"/>
              </p:ext>
            </p:extLst>
          </p:nvPr>
        </p:nvGraphicFramePr>
        <p:xfrm>
          <a:off x="4355976"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120824" y="146872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smtClean="0">
                        <a:solidFill>
                          <a:srgbClr val="FFC000"/>
                        </a:solidFill>
                        <a:latin typeface="Courier New" panose="02070309020205020404" pitchFamily="49" charset="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smtClean="0">
                          <a:solidFill>
                            <a:schemeClr val="tx1"/>
                          </a:solidFill>
                          <a:latin typeface="Courier New" panose="02070309020205020404" pitchFamily="49" charset="0"/>
                          <a:cs typeface="Courier New" panose="02070309020205020404" pitchFamily="49" charset="0"/>
                        </a:rPr>
                        <a:t>main PROC</a:t>
                      </a:r>
                    </a:p>
                    <a:p>
                      <a:r>
                        <a:rPr lang="en-US" altLang="zh-TW" sz="1800" b="1" baseline="0" dirty="0" smtClean="0">
                          <a:solidFill>
                            <a:schemeClr val="tx1"/>
                          </a:solidFill>
                          <a:latin typeface="Courier New" panose="02070309020205020404" pitchFamily="49" charset="0"/>
                          <a:cs typeface="Courier New" panose="02070309020205020404" pitchFamily="49" charset="0"/>
                        </a:rPr>
                        <a:t>    </a:t>
                      </a:r>
                      <a:r>
                        <a:rPr lang="en-US" altLang="zh-TW" sz="1800" b="1" dirty="0" smtClean="0">
                          <a:solidFill>
                            <a:schemeClr val="tx1"/>
                          </a:solidFill>
                          <a:latin typeface="Courier New" panose="02070309020205020404" pitchFamily="49" charset="0"/>
                          <a:cs typeface="Courier New" panose="02070309020205020404" pitchFamily="49" charset="0"/>
                        </a:rPr>
                        <a:t>call </a:t>
                      </a:r>
                      <a:r>
                        <a:rPr lang="en-US" altLang="zh-TW" sz="1800" b="1" dirty="0" err="1" smtClean="0">
                          <a:solidFill>
                            <a:schemeClr val="tx1"/>
                          </a:solidFill>
                          <a:latin typeface="Courier New" panose="02070309020205020404" pitchFamily="49" charset="0"/>
                          <a:cs typeface="Courier New" panose="02070309020205020404" pitchFamily="49" charset="0"/>
                        </a:rPr>
                        <a:t>MySub</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eax,ebx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main ENDP</a:t>
                      </a:r>
                    </a:p>
                    <a:p>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PROC</a:t>
                      </a: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eax,edx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ret</a:t>
                      </a: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296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5E-6 0.00093 L -0.00312 -0.04745 " pathEditMode="relative" rAng="0" ptsTypes="AA">
                                      <p:cBhvr>
                                        <p:cTn id="15" dur="2000" fill="hold"/>
                                        <p:tgtEl>
                                          <p:spTgt spid="14"/>
                                        </p:tgtEl>
                                        <p:attrNameLst>
                                          <p:attrName>ppt_x</p:attrName>
                                          <p:attrName>ppt_y</p:attrName>
                                        </p:attrNameLst>
                                      </p:cBhvr>
                                      <p:rCtr x="-156" y="-2431"/>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29</a:t>
            </a:fld>
            <a:endParaRPr lang="en-US" altLang="zh-TW" sz="1600" smtClean="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smtClean="0">
                <a:ea typeface="新細明體" charset="-120"/>
              </a:rPr>
              <a:t>CALL-RET Example</a:t>
            </a:r>
            <a:r>
              <a:rPr lang="en-US" altLang="zh-TW" sz="2400" dirty="0" smtClean="0">
                <a:ea typeface="新細明體" charset="-120"/>
              </a:rPr>
              <a:t> (3 of </a:t>
            </a:r>
            <a:r>
              <a:rPr lang="en-US" altLang="zh-TW" sz="2400" dirty="0">
                <a:ea typeface="新細明體" charset="-120"/>
              </a:rPr>
              <a:t>3</a:t>
            </a:r>
            <a:r>
              <a:rPr lang="en-US" altLang="zh-TW" sz="2400" dirty="0" smtClean="0">
                <a:ea typeface="新細明體" charset="-120"/>
              </a:rPr>
              <a:t>)</a:t>
            </a:r>
          </a:p>
        </p:txBody>
      </p:sp>
      <p:sp>
        <p:nvSpPr>
          <p:cNvPr id="6154" name="Text Box 6"/>
          <p:cNvSpPr txBox="1">
            <a:spLocks noChangeArrowheads="1"/>
          </p:cNvSpPr>
          <p:nvPr/>
        </p:nvSpPr>
        <p:spPr bwMode="auto">
          <a:xfrm>
            <a:off x="3999019" y="4060229"/>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RET instruction pops 00000025 from the stack into EIP</a:t>
            </a:r>
          </a:p>
        </p:txBody>
      </p:sp>
      <p:graphicFrame>
        <p:nvGraphicFramePr>
          <p:cNvPr id="2" name="Table 1"/>
          <p:cNvGraphicFramePr>
            <a:graphicFrameLocks noGrp="1"/>
          </p:cNvGraphicFramePr>
          <p:nvPr>
            <p:extLst>
              <p:ext uri="{D42A27DB-BD31-4B8C-83A1-F6EECF244321}">
                <p14:modId xmlns:p14="http://schemas.microsoft.com/office/powerpoint/2010/main" val="350140257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smtClean="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smtClean="0"/>
              <a:t>Stack</a:t>
            </a:r>
            <a:endParaRPr lang="zh-TW" altLang="en-US" dirty="0"/>
          </a:p>
        </p:txBody>
      </p:sp>
      <p:grpSp>
        <p:nvGrpSpPr>
          <p:cNvPr id="14" name="Group 13"/>
          <p:cNvGrpSpPr/>
          <p:nvPr/>
        </p:nvGrpSpPr>
        <p:grpSpPr>
          <a:xfrm>
            <a:off x="5821430" y="2376230"/>
            <a:ext cx="1225064" cy="401468"/>
            <a:chOff x="4253060" y="5471695"/>
            <a:chExt cx="1225064" cy="415498"/>
          </a:xfrm>
        </p:grpSpPr>
        <p:sp>
          <p:nvSpPr>
            <p:cNvPr id="15" name="TextBox 14"/>
            <p:cNvSpPr txBox="1"/>
            <p:nvPr/>
          </p:nvSpPr>
          <p:spPr>
            <a:xfrm>
              <a:off x="4754849" y="5471695"/>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16" name="Straight Arrow Connector 15"/>
            <p:cNvCxnSpPr>
              <a:stCxn id="15" idx="1"/>
            </p:cNvCxnSpPr>
            <p:nvPr/>
          </p:nvCxnSpPr>
          <p:spPr bwMode="auto">
            <a:xfrm flipH="1">
              <a:off x="4253060" y="5679444"/>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smtClean="0"/>
              <a:t>EIP</a:t>
            </a:r>
            <a:endParaRPr lang="zh-TW" altLang="en-US" dirty="0"/>
          </a:p>
        </p:txBody>
      </p:sp>
      <p:cxnSp>
        <p:nvCxnSpPr>
          <p:cNvPr id="8" name="Elbow Connector 7"/>
          <p:cNvCxnSpPr>
            <a:stCxn id="27" idx="3"/>
          </p:cNvCxnSpPr>
          <p:nvPr/>
        </p:nvCxnSpPr>
        <p:spPr bwMode="auto">
          <a:xfrm flipV="1">
            <a:off x="5783560" y="2005391"/>
            <a:ext cx="2234994" cy="552389"/>
          </a:xfrm>
          <a:prstGeom prst="bentConnector3">
            <a:avLst>
              <a:gd name="adj1" fmla="val 99759"/>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aphicFrame>
        <p:nvGraphicFramePr>
          <p:cNvPr id="18" name="Table 17"/>
          <p:cNvGraphicFramePr>
            <a:graphicFrameLocks noGrp="1"/>
          </p:cNvGraphicFramePr>
          <p:nvPr>
            <p:extLst/>
          </p:nvPr>
        </p:nvGraphicFramePr>
        <p:xfrm>
          <a:off x="122400" y="146880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smtClean="0">
                        <a:solidFill>
                          <a:srgbClr val="FFC000"/>
                        </a:solidFill>
                        <a:latin typeface="Courier New" panose="02070309020205020404" pitchFamily="49" charset="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smtClean="0">
                          <a:solidFill>
                            <a:schemeClr val="tx1"/>
                          </a:solidFill>
                          <a:latin typeface="Courier New" panose="02070309020205020404" pitchFamily="49" charset="0"/>
                          <a:cs typeface="Courier New" panose="02070309020205020404" pitchFamily="49" charset="0"/>
                        </a:rPr>
                        <a:t>main PROC</a:t>
                      </a:r>
                    </a:p>
                    <a:p>
                      <a:r>
                        <a:rPr lang="en-US" altLang="zh-TW" sz="1800" b="1" baseline="0" dirty="0" smtClean="0">
                          <a:solidFill>
                            <a:schemeClr val="tx1"/>
                          </a:solidFill>
                          <a:latin typeface="Courier New" panose="02070309020205020404" pitchFamily="49" charset="0"/>
                          <a:cs typeface="Courier New" panose="02070309020205020404" pitchFamily="49" charset="0"/>
                        </a:rPr>
                        <a:t>    </a:t>
                      </a:r>
                      <a:r>
                        <a:rPr lang="en-US" altLang="zh-TW" sz="1800" b="1" dirty="0" smtClean="0">
                          <a:solidFill>
                            <a:schemeClr val="tx1"/>
                          </a:solidFill>
                          <a:latin typeface="Courier New" panose="02070309020205020404" pitchFamily="49" charset="0"/>
                          <a:cs typeface="Courier New" panose="02070309020205020404" pitchFamily="49" charset="0"/>
                        </a:rPr>
                        <a:t>call </a:t>
                      </a:r>
                      <a:r>
                        <a:rPr lang="en-US" altLang="zh-TW" sz="1800" b="1" dirty="0" err="1" smtClean="0">
                          <a:solidFill>
                            <a:schemeClr val="tx1"/>
                          </a:solidFill>
                          <a:latin typeface="Courier New" panose="02070309020205020404" pitchFamily="49" charset="0"/>
                          <a:cs typeface="Courier New" panose="02070309020205020404" pitchFamily="49" charset="0"/>
                        </a:rPr>
                        <a:t>MySub</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eax,ebx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main ENDP</a:t>
                      </a:r>
                    </a:p>
                    <a:p>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PROC</a:t>
                      </a: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eax,edx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ret</a:t>
                      </a: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48024152"/>
              </p:ext>
            </p:extLst>
          </p:nvPr>
        </p:nvGraphicFramePr>
        <p:xfrm>
          <a:off x="4343400"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72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path" presetSubtype="0" accel="50000" decel="50000" fill="hold" nodeType="withEffect">
                                  <p:stCondLst>
                                    <p:cond delay="0"/>
                                  </p:stCondLst>
                                  <p:childTnLst>
                                    <p:animMotion origin="layout" path="M 4.16667E-6 -4.44444E-6 L -0.00365 0.05764 " pathEditMode="relative" rAng="0" ptsTypes="AA">
                                      <p:cBhvr>
                                        <p:cTn id="12" dur="500" fill="hold"/>
                                        <p:tgtEl>
                                          <p:spTgt spid="14"/>
                                        </p:tgtEl>
                                        <p:attrNameLst>
                                          <p:attrName>ppt_x</p:attrName>
                                          <p:attrName>ppt_y</p:attrName>
                                        </p:attrNameLst>
                                      </p:cBhvr>
                                      <p:rCtr x="-191" y="2870"/>
                                    </p:animMotion>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xit" presetSubtype="4" fill="hold" nodeType="with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E0B331-F23A-491A-A5C5-888F052A691E}" type="slidenum">
              <a:rPr lang="en-US" altLang="en-US" sz="1600">
                <a:latin typeface="Times New Roman" panose="02020603050405020304" pitchFamily="18" charset="0"/>
              </a:rPr>
              <a:pPr eaLnBrk="1" hangingPunct="1"/>
              <a:t>3</a:t>
            </a:fld>
            <a:endParaRPr lang="en-US" altLang="en-US" sz="1600">
              <a:latin typeface="Times New Roman" panose="02020603050405020304"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smtClean="0"/>
              <a:t>Summary</a:t>
            </a:r>
          </a:p>
        </p:txBody>
      </p:sp>
      <p:sp>
        <p:nvSpPr>
          <p:cNvPr id="59397" name="Rectangle 3"/>
          <p:cNvSpPr>
            <a:spLocks noGrp="1" noChangeArrowheads="1"/>
          </p:cNvSpPr>
          <p:nvPr>
            <p:ph type="body" idx="1"/>
          </p:nvPr>
        </p:nvSpPr>
        <p:spPr/>
        <p:txBody>
          <a:bodyPr/>
          <a:lstStyle/>
          <a:p>
            <a:pPr eaLnBrk="1" hangingPunct="1"/>
            <a:r>
              <a:rPr lang="en-US" altLang="en-US" smtClean="0"/>
              <a:t>Procedure – named block of executable code</a:t>
            </a:r>
          </a:p>
          <a:p>
            <a:pPr eaLnBrk="1" hangingPunct="1"/>
            <a:r>
              <a:rPr lang="en-US" altLang="en-US" smtClean="0"/>
              <a:t>Runtime stack – LIFO structure</a:t>
            </a:r>
          </a:p>
          <a:p>
            <a:pPr lvl="1" eaLnBrk="1" hangingPunct="1"/>
            <a:r>
              <a:rPr lang="en-US" altLang="en-US" smtClean="0"/>
              <a:t>holds return addresses, parameters, local variables</a:t>
            </a:r>
          </a:p>
          <a:p>
            <a:pPr lvl="1" eaLnBrk="1" hangingPunct="1"/>
            <a:r>
              <a:rPr lang="en-US" altLang="en-US" smtClean="0"/>
              <a:t>PUSH – add value to stack</a:t>
            </a:r>
          </a:p>
          <a:p>
            <a:pPr lvl="1" eaLnBrk="1" hangingPunct="1"/>
            <a:r>
              <a:rPr lang="en-US" altLang="en-US" smtClean="0"/>
              <a:t>POP – remove value from stack</a:t>
            </a:r>
          </a:p>
          <a:p>
            <a:pPr eaLnBrk="1" hangingPunct="1"/>
            <a:r>
              <a:rPr lang="en-US" altLang="en-US" smtClean="0"/>
              <a:t>Use the Irvine32 library for all standard I/O and data conversion</a:t>
            </a:r>
          </a:p>
          <a:p>
            <a:pPr lvl="1" eaLnBrk="1" hangingPunct="1"/>
            <a:r>
              <a:rPr lang="en-US" altLang="en-US" smtClean="0"/>
              <a:t>Want to learn more? Study the library source code in the </a:t>
            </a:r>
            <a:r>
              <a:rPr lang="en-US" altLang="en-US" smtClean="0">
                <a:hlinkClick r:id="rId2" action="ppaction://hlinkfile"/>
              </a:rPr>
              <a:t>c:\Irvine\Examples\Lib32</a:t>
            </a:r>
            <a:r>
              <a:rPr lang="en-US" altLang="en-US" smtClean="0"/>
              <a:t> folder</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17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59E75D-87D6-4742-96B1-7105B48E41C0}" type="slidenum">
              <a:rPr lang="en-US" altLang="en-US" sz="1600">
                <a:latin typeface="Times New Roman" panose="02020603050405020304" pitchFamily="18" charset="0"/>
              </a:rPr>
              <a:pPr eaLnBrk="1" hangingPunct="1"/>
              <a:t>30</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Nested Procedure Calls</a:t>
            </a:r>
          </a:p>
        </p:txBody>
      </p:sp>
      <p:graphicFrame>
        <p:nvGraphicFramePr>
          <p:cNvPr id="7170"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7286" name="VISIO" r:id="rId3" imgW="1783080" imgH="4157472" progId="Visio.Drawing.6">
                  <p:embed/>
                </p:oleObj>
              </mc:Choice>
              <mc:Fallback>
                <p:oleObj name="VISIO" r:id="rId3" imgW="1783080" imgH="4157472"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436" t="-1471" r="7230"/>
                      <a:stretch>
                        <a:fillRect/>
                      </a:stretch>
                    </p:blipFill>
                    <p:spPr bwMode="auto">
                      <a:xfrm>
                        <a:off x="914400" y="914400"/>
                        <a:ext cx="21336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3833159556"/>
              </p:ext>
            </p:extLst>
          </p:nvPr>
        </p:nvGraphicFramePr>
        <p:xfrm>
          <a:off x="4114800" y="2514600"/>
          <a:ext cx="3604260" cy="2514600"/>
        </p:xfrm>
        <a:graphic>
          <a:graphicData uri="http://schemas.openxmlformats.org/presentationml/2006/ole">
            <mc:AlternateContent xmlns:mc="http://schemas.openxmlformats.org/markup-compatibility/2006">
              <mc:Choice xmlns:v="urn:schemas-microsoft-com:vml" Requires="v">
                <p:oleObj spid="_x0000_s7287" name="VISIO" r:id="rId5" imgW="1757172" imgH="1004316" progId="Visio.Drawing.6">
                  <p:embed/>
                </p:oleObj>
              </mc:Choice>
              <mc:Fallback>
                <p:oleObj name="VISIO" r:id="rId5" imgW="1757172" imgH="1004316"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4347" t="-7584" r="10869" b="-6161"/>
                      <a:stretch>
                        <a:fillRect/>
                      </a:stretch>
                    </p:blipFill>
                    <p:spPr bwMode="auto">
                      <a:xfrm>
                        <a:off x="4114800" y="2514600"/>
                        <a:ext cx="3604260" cy="2514600"/>
                      </a:xfrm>
                      <a:prstGeom prst="rect">
                        <a:avLst/>
                      </a:prstGeom>
                      <a:solidFill>
                        <a:schemeClr val="accent1"/>
                      </a:solidFill>
                      <a:ln>
                        <a:noFill/>
                      </a:ln>
                      <a:effectLst/>
                      <a:extLst/>
                    </p:spPr>
                  </p:pic>
                </p:oleObj>
              </mc:Fallback>
            </mc:AlternateContent>
          </a:graphicData>
        </a:graphic>
      </p:graphicFrame>
      <p:sp>
        <p:nvSpPr>
          <p:cNvPr id="7175" name="Text Box 5"/>
          <p:cNvSpPr txBox="1">
            <a:spLocks noChangeArrowheads="1"/>
          </p:cNvSpPr>
          <p:nvPr/>
        </p:nvSpPr>
        <p:spPr bwMode="auto">
          <a:xfrm>
            <a:off x="3962400" y="1295400"/>
            <a:ext cx="3581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By the time Sub3 is called, the stack contains all three return addresses:</a:t>
            </a:r>
          </a:p>
        </p:txBody>
      </p:sp>
      <p:pic>
        <p:nvPicPr>
          <p:cNvPr id="8" name="圖片 22"/>
          <p:cNvPicPr>
            <a:picLocks noChangeAspect="1"/>
          </p:cNvPicPr>
          <p:nvPr/>
        </p:nvPicPr>
        <p:blipFill>
          <a:blip r:embed="rId7"/>
          <a:stretch>
            <a:fillRect/>
          </a:stretch>
        </p:blipFill>
        <p:spPr>
          <a:xfrm>
            <a:off x="4238902" y="2855707"/>
            <a:ext cx="2262761" cy="1990230"/>
          </a:xfrm>
          <a:prstGeom prst="rect">
            <a:avLst/>
          </a:prstGeom>
        </p:spPr>
      </p:pic>
      <p:grpSp>
        <p:nvGrpSpPr>
          <p:cNvPr id="3" name="Group 2"/>
          <p:cNvGrpSpPr/>
          <p:nvPr/>
        </p:nvGrpSpPr>
        <p:grpSpPr>
          <a:xfrm>
            <a:off x="3661576" y="2666998"/>
            <a:ext cx="3417410" cy="2445716"/>
            <a:chOff x="3661576" y="3276409"/>
            <a:chExt cx="3417410" cy="1798296"/>
          </a:xfrm>
        </p:grpSpPr>
        <p:sp>
          <p:nvSpPr>
            <p:cNvPr id="10" name="矩形 24"/>
            <p:cNvSpPr/>
            <p:nvPr/>
          </p:nvSpPr>
          <p:spPr bwMode="auto">
            <a:xfrm>
              <a:off x="4238902" y="3276409"/>
              <a:ext cx="2262761" cy="415930"/>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2" name="矩形 26"/>
            <p:cNvSpPr/>
            <p:nvPr/>
          </p:nvSpPr>
          <p:spPr bwMode="auto">
            <a:xfrm>
              <a:off x="4238902" y="4098785"/>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3" name="矩形 27"/>
            <p:cNvSpPr/>
            <p:nvPr/>
          </p:nvSpPr>
          <p:spPr bwMode="auto">
            <a:xfrm>
              <a:off x="4238901" y="4524059"/>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1" name="文字方塊 45"/>
            <p:cNvSpPr txBox="1"/>
            <p:nvPr/>
          </p:nvSpPr>
          <p:spPr>
            <a:xfrm>
              <a:off x="4588366" y="4561852"/>
              <a:ext cx="2345938" cy="512853"/>
            </a:xfrm>
            <a:prstGeom prst="rect">
              <a:avLst/>
            </a:prstGeom>
            <a:noFill/>
          </p:spPr>
          <p:txBody>
            <a:bodyPr wrap="square" rtlCol="0">
              <a:spAutoFit/>
            </a:bodyPr>
            <a:lstStyle/>
            <a:p>
              <a:r>
                <a:rPr lang="en-US" altLang="zh-TW" dirty="0" smtClean="0">
                  <a:solidFill>
                    <a:schemeClr val="bg2"/>
                  </a:solidFill>
                </a:rPr>
                <a:t>(ret to main)</a:t>
              </a:r>
              <a:endParaRPr lang="zh-TW" altLang="en-US" dirty="0">
                <a:solidFill>
                  <a:schemeClr val="bg2"/>
                </a:solidFill>
              </a:endParaRPr>
            </a:p>
          </p:txBody>
        </p:sp>
        <p:sp>
          <p:nvSpPr>
            <p:cNvPr id="22" name="文字方塊 46"/>
            <p:cNvSpPr txBox="1"/>
            <p:nvPr/>
          </p:nvSpPr>
          <p:spPr>
            <a:xfrm>
              <a:off x="4541465" y="4145922"/>
              <a:ext cx="2410324" cy="512853"/>
            </a:xfrm>
            <a:prstGeom prst="rect">
              <a:avLst/>
            </a:prstGeom>
            <a:noFill/>
          </p:spPr>
          <p:txBody>
            <a:bodyPr wrap="square" rtlCol="0">
              <a:spAutoFit/>
            </a:bodyPr>
            <a:lstStyle/>
            <a:p>
              <a:r>
                <a:rPr lang="en-US" altLang="zh-TW" dirty="0" smtClean="0">
                  <a:solidFill>
                    <a:schemeClr val="bg2"/>
                  </a:solidFill>
                </a:rPr>
                <a:t>(ret to Sub1)</a:t>
              </a:r>
              <a:endParaRPr lang="zh-TW" altLang="en-US" dirty="0">
                <a:solidFill>
                  <a:schemeClr val="bg2"/>
                </a:solidFill>
              </a:endParaRPr>
            </a:p>
          </p:txBody>
        </p:sp>
        <p:sp>
          <p:nvSpPr>
            <p:cNvPr id="26" name="矩形 26"/>
            <p:cNvSpPr/>
            <p:nvPr/>
          </p:nvSpPr>
          <p:spPr bwMode="auto">
            <a:xfrm>
              <a:off x="4240843" y="3682500"/>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7" name="文字方塊 46"/>
            <p:cNvSpPr txBox="1"/>
            <p:nvPr/>
          </p:nvSpPr>
          <p:spPr>
            <a:xfrm>
              <a:off x="3661576" y="3733955"/>
              <a:ext cx="3417410" cy="305509"/>
            </a:xfrm>
            <a:prstGeom prst="rect">
              <a:avLst/>
            </a:prstGeom>
            <a:noFill/>
          </p:spPr>
          <p:txBody>
            <a:bodyPr wrap="square" rtlCol="0">
              <a:spAutoFit/>
            </a:bodyPr>
            <a:lstStyle/>
            <a:p>
              <a:pPr algn="ctr"/>
              <a:r>
                <a:rPr lang="en-US" altLang="zh-TW" dirty="0" smtClean="0">
                  <a:solidFill>
                    <a:schemeClr val="bg2"/>
                  </a:solidFill>
                </a:rPr>
                <a:t>(ret to Sub2)</a:t>
              </a:r>
              <a:endParaRPr lang="zh-TW" altLang="en-US" dirty="0">
                <a:solidFill>
                  <a:schemeClr val="bg2"/>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E9CCA64-2911-4455-A756-DE4C7923E9F8}" type="slidenum">
              <a:rPr lang="en-US" altLang="en-US" sz="1600">
                <a:latin typeface="Times New Roman" panose="02020603050405020304" pitchFamily="18" charset="0"/>
              </a:rPr>
              <a:pPr eaLnBrk="1" hangingPunct="1"/>
              <a:t>31</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smtClean="0"/>
              <a:t>Local and Global Labels</a:t>
            </a:r>
          </a:p>
        </p:txBody>
      </p:sp>
      <p:sp>
        <p:nvSpPr>
          <p:cNvPr id="29701" name="Text Box 3"/>
          <p:cNvSpPr txBox="1">
            <a:spLocks noChangeArrowheads="1"/>
          </p:cNvSpPr>
          <p:nvPr/>
        </p:nvSpPr>
        <p:spPr bwMode="auto">
          <a:xfrm>
            <a:off x="1447800" y="2286000"/>
            <a:ext cx="6248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eaLnBrk="1" hangingPunct="1">
              <a:lnSpc>
                <a:spcPct val="50000"/>
              </a:lnSpc>
              <a:spcBef>
                <a:spcPct val="50000"/>
              </a:spcBef>
            </a:pPr>
            <a:r>
              <a:rPr lang="en-US" altLang="en-US" sz="1800" b="1">
                <a:latin typeface="Courier New" panose="02070309020205020404" pitchFamily="49" charset="0"/>
              </a:rPr>
              <a:t>	jmp L2	; error</a:t>
            </a:r>
          </a:p>
          <a:p>
            <a:pPr eaLnBrk="1" hangingPunct="1">
              <a:lnSpc>
                <a:spcPct val="50000"/>
              </a:lnSpc>
              <a:spcBef>
                <a:spcPct val="50000"/>
              </a:spcBef>
            </a:pPr>
            <a:r>
              <a:rPr lang="en-US" altLang="en-US" sz="1800" b="1">
                <a:latin typeface="Courier New" panose="02070309020205020404" pitchFamily="49" charset="0"/>
              </a:rPr>
              <a:t>L1::	; global label</a:t>
            </a:r>
          </a:p>
          <a:p>
            <a:pPr eaLnBrk="1" hangingPunct="1">
              <a:lnSpc>
                <a:spcPct val="50000"/>
              </a:lnSpc>
              <a:spcBef>
                <a:spcPct val="50000"/>
              </a:spcBef>
            </a:pPr>
            <a:r>
              <a:rPr lang="en-US" altLang="en-US" sz="1800" b="1">
                <a:latin typeface="Courier New" panose="02070309020205020404" pitchFamily="49" charset="0"/>
              </a:rPr>
              <a:t>	exit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sub2 PROC</a:t>
            </a:r>
          </a:p>
          <a:p>
            <a:pPr eaLnBrk="1" hangingPunct="1">
              <a:lnSpc>
                <a:spcPct val="50000"/>
              </a:lnSpc>
              <a:spcBef>
                <a:spcPct val="50000"/>
              </a:spcBef>
            </a:pPr>
            <a:r>
              <a:rPr lang="en-US" altLang="en-US" sz="1800" b="1">
                <a:latin typeface="Courier New" panose="02070309020205020404" pitchFamily="49" charset="0"/>
              </a:rPr>
              <a:t>L2:		; local label</a:t>
            </a:r>
          </a:p>
          <a:p>
            <a:pPr eaLnBrk="1" hangingPunct="1">
              <a:lnSpc>
                <a:spcPct val="50000"/>
              </a:lnSpc>
              <a:spcBef>
                <a:spcPct val="50000"/>
              </a:spcBef>
            </a:pPr>
            <a:r>
              <a:rPr lang="en-US" altLang="en-US" sz="1800" b="1">
                <a:latin typeface="Courier New" panose="02070309020205020404" pitchFamily="49" charset="0"/>
              </a:rPr>
              <a:t>	jmp L1	; ok</a:t>
            </a:r>
          </a:p>
          <a:p>
            <a:pPr eaLnBrk="1" hangingPunct="1">
              <a:lnSpc>
                <a:spcPct val="50000"/>
              </a:lnSpc>
              <a:spcBef>
                <a:spcPct val="50000"/>
              </a:spcBef>
            </a:pPr>
            <a:r>
              <a:rPr lang="en-US" altLang="en-US" sz="1800" b="1">
                <a:latin typeface="Courier New" panose="02070309020205020404" pitchFamily="49" charset="0"/>
              </a:rPr>
              <a:t>	ret</a:t>
            </a:r>
          </a:p>
          <a:p>
            <a:pPr eaLnBrk="1" hangingPunct="1">
              <a:lnSpc>
                <a:spcPct val="50000"/>
              </a:lnSpc>
              <a:spcBef>
                <a:spcPct val="50000"/>
              </a:spcBef>
            </a:pPr>
            <a:r>
              <a:rPr lang="en-US" altLang="en-US" sz="1800" b="1">
                <a:latin typeface="Courier New" panose="02070309020205020404" pitchFamily="49" charset="0"/>
              </a:rPr>
              <a:t>sub2 ENDP</a:t>
            </a:r>
          </a:p>
        </p:txBody>
      </p:sp>
      <p:sp>
        <p:nvSpPr>
          <p:cNvPr id="2970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local label </a:t>
            </a:r>
            <a:r>
              <a:rPr lang="en-US" altLang="en-US">
                <a:sym typeface="Wingdings" panose="05000000000000000000" pitchFamily="2" charset="2"/>
              </a:rPr>
              <a:t>is visible only to statements inside the same procedure. A global label is visible everywhere.</a:t>
            </a:r>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F95098F-AE60-44A2-BB92-1FA66FE64798}" type="slidenum">
              <a:rPr lang="en-US" altLang="en-US" sz="1600">
                <a:latin typeface="Times New Roman" panose="02020603050405020304" pitchFamily="18" charset="0"/>
              </a:rPr>
              <a:pPr eaLnBrk="1" hangingPunct="1"/>
              <a:t>32</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(1 of 3)</a:t>
            </a:r>
            <a:endParaRPr lang="en-US" altLang="en-US" smtClean="0"/>
          </a:p>
        </p:txBody>
      </p:sp>
      <p:sp>
        <p:nvSpPr>
          <p:cNvPr id="30725" name="Rectangle 3"/>
          <p:cNvSpPr>
            <a:spLocks noGrp="1" noChangeArrowheads="1"/>
          </p:cNvSpPr>
          <p:nvPr>
            <p:ph type="body" idx="1"/>
          </p:nvPr>
        </p:nvSpPr>
        <p:spPr>
          <a:xfrm>
            <a:off x="685800" y="1600200"/>
            <a:ext cx="7772400" cy="2667000"/>
          </a:xfrm>
        </p:spPr>
        <p:txBody>
          <a:bodyPr/>
          <a:lstStyle/>
          <a:p>
            <a:pPr eaLnBrk="1" hangingPunct="1">
              <a:spcBef>
                <a:spcPct val="50000"/>
              </a:spcBef>
              <a:buClrTx/>
            </a:pPr>
            <a:r>
              <a:rPr lang="en-US" altLang="en-US" sz="2500" smtClean="0"/>
              <a:t>A good procedure might be usable in many different programs</a:t>
            </a:r>
          </a:p>
          <a:p>
            <a:pPr lvl="1" eaLnBrk="1" hangingPunct="1">
              <a:spcBef>
                <a:spcPct val="50000"/>
              </a:spcBef>
              <a:buClrTx/>
            </a:pPr>
            <a:r>
              <a:rPr lang="en-US" altLang="en-US" sz="2300" smtClean="0"/>
              <a:t>but not if it refers to specific variable names</a:t>
            </a:r>
          </a:p>
          <a:p>
            <a:pPr eaLnBrk="1" hangingPunct="1">
              <a:spcBef>
                <a:spcPct val="50000"/>
              </a:spcBef>
              <a:buClrTx/>
            </a:pPr>
            <a:r>
              <a:rPr lang="en-US" altLang="en-US" sz="2500" smtClean="0"/>
              <a:t>Parameters help to make procedures flexible because parameter values can change at runtime</a:t>
            </a:r>
            <a:endParaRPr lang="en-US"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7363CE8-806C-4EA6-B0E6-E67DAFFB30B1}" type="slidenum">
              <a:rPr lang="en-US" altLang="en-US" sz="1600">
                <a:latin typeface="Times New Roman" panose="02020603050405020304" pitchFamily="18" charset="0"/>
              </a:rPr>
              <a:pPr eaLnBrk="1" hangingPunct="1"/>
              <a:t>33</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(2 of 3)</a:t>
            </a:r>
            <a:endParaRPr lang="en-US" altLang="en-US" smtClean="0"/>
          </a:p>
        </p:txBody>
      </p:sp>
      <p:sp>
        <p:nvSpPr>
          <p:cNvPr id="31749" name="Text Box 3"/>
          <p:cNvSpPr txBox="1">
            <a:spLocks noChangeArrowheads="1"/>
          </p:cNvSpPr>
          <p:nvPr/>
        </p:nvSpPr>
        <p:spPr bwMode="auto">
          <a:xfrm>
            <a:off x="685800" y="1828800"/>
            <a:ext cx="7239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lvl="1" eaLnBrk="1" hangingPunct="1">
              <a:lnSpc>
                <a:spcPct val="50000"/>
              </a:lnSpc>
              <a:spcBef>
                <a:spcPct val="50000"/>
              </a:spcBef>
            </a:pPr>
            <a:r>
              <a:rPr lang="en-US" altLang="en-US" sz="1600" b="1">
                <a:latin typeface="Courier New" panose="02070309020205020404" pitchFamily="49" charset="0"/>
              </a:rPr>
              <a:t>mov esi,0	; array index</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r>
              <a:rPr lang="en-US" altLang="en-US" sz="1600" b="1">
                <a:latin typeface="Courier New" panose="02070309020205020404" pitchFamily="49" charset="0"/>
              </a:rPr>
              <a:t>	mov ecx,LENGTHOF myarray  ; set number of elements</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a:t>
            </a:r>
            <a:r>
              <a:rPr lang="en-US" altLang="en-US" sz="1600" b="1">
                <a:solidFill>
                  <a:schemeClr val="tx2"/>
                </a:solidFill>
                <a:latin typeface="Courier New" panose="02070309020205020404" pitchFamily="49" charset="0"/>
              </a:rPr>
              <a:t>myArray</a:t>
            </a:r>
            <a:r>
              <a:rPr lang="en-US" altLang="en-US" sz="1600" b="1">
                <a:latin typeface="Courier New" panose="02070309020205020404" pitchFamily="49" charset="0"/>
              </a:rPr>
              <a:t>[esi]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lvl="1" eaLnBrk="1" hangingPunct="1">
              <a:lnSpc>
                <a:spcPct val="50000"/>
              </a:lnSpc>
              <a:spcBef>
                <a:spcPct val="50000"/>
              </a:spcBef>
            </a:pPr>
            <a:r>
              <a:rPr lang="en-US" altLang="en-US" sz="1600" b="1">
                <a:latin typeface="Courier New" panose="02070309020205020404" pitchFamily="49" charset="0"/>
              </a:rPr>
              <a:t>mov </a:t>
            </a:r>
            <a:r>
              <a:rPr lang="en-US" altLang="en-US" sz="1600" b="1">
                <a:solidFill>
                  <a:schemeClr val="tx2"/>
                </a:solidFill>
                <a:latin typeface="Courier New" panose="02070309020205020404" pitchFamily="49" charset="0"/>
              </a:rPr>
              <a:t>theSum</a:t>
            </a:r>
            <a:r>
              <a:rPr lang="en-US" altLang="en-US" sz="1600" b="1">
                <a:latin typeface="Courier New" panose="02070309020205020404" pitchFamily="49" charset="0"/>
              </a:rPr>
              <a:t>,eax	; store the sum</a:t>
            </a: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1750" name="Text Box 4"/>
          <p:cNvSpPr txBox="1">
            <a:spLocks noChangeArrowheads="1"/>
          </p:cNvSpPr>
          <p:nvPr/>
        </p:nvSpPr>
        <p:spPr bwMode="auto">
          <a:xfrm>
            <a:off x="685800" y="8382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ArraySum procedure calculates the sum of an array. It makes two references to specific variable names:</a:t>
            </a:r>
          </a:p>
        </p:txBody>
      </p:sp>
      <p:sp>
        <p:nvSpPr>
          <p:cNvPr id="114693" name="Text Box 5"/>
          <p:cNvSpPr txBox="1">
            <a:spLocks noChangeArrowheads="1"/>
          </p:cNvSpPr>
          <p:nvPr/>
        </p:nvSpPr>
        <p:spPr bwMode="auto">
          <a:xfrm>
            <a:off x="914400" y="5105400"/>
            <a:ext cx="7391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What if you wanted to calculate the sum of two or three arrays within the same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27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776EC-B9D2-45C3-B4D1-08105CABB874}" type="slidenum">
              <a:rPr lang="en-US" altLang="en-US" sz="1600">
                <a:latin typeface="Times New Roman" panose="02020603050405020304" pitchFamily="18" charset="0"/>
              </a:rPr>
              <a:pPr eaLnBrk="1" hangingPunct="1"/>
              <a:t>34</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(3 of 3)</a:t>
            </a:r>
            <a:endParaRPr lang="en-US" altLang="en-US" smtClean="0"/>
          </a:p>
        </p:txBody>
      </p:sp>
      <p:sp>
        <p:nvSpPr>
          <p:cNvPr id="32773" name="Text Box 3"/>
          <p:cNvSpPr txBox="1">
            <a:spLocks noChangeArrowheads="1"/>
          </p:cNvSpPr>
          <p:nvPr/>
        </p:nvSpPr>
        <p:spPr bwMode="auto">
          <a:xfrm>
            <a:off x="762000" y="205740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eaLnBrk="1" hangingPunct="1">
              <a:lnSpc>
                <a:spcPct val="50000"/>
              </a:lnSpc>
              <a:spcBef>
                <a:spcPct val="50000"/>
              </a:spcBef>
            </a:pPr>
            <a:r>
              <a:rPr lang="en-US" altLang="en-US" sz="1600" b="1">
                <a:latin typeface="Courier New" panose="02070309020205020404" pitchFamily="49" charset="0"/>
              </a:rPr>
              <a:t>; Receives: ESI points to an array of doublewords, </a:t>
            </a:r>
          </a:p>
          <a:p>
            <a:pPr eaLnBrk="1" hangingPunct="1">
              <a:lnSpc>
                <a:spcPct val="50000"/>
              </a:lnSpc>
              <a:spcBef>
                <a:spcPct val="50000"/>
              </a:spcBef>
            </a:pPr>
            <a:r>
              <a:rPr lang="en-US" altLang="en-US" sz="1600" b="1">
                <a:latin typeface="Courier New" panose="02070309020205020404" pitchFamily="49" charset="0"/>
              </a:rPr>
              <a:t>;   ECX = number of array elements.</a:t>
            </a:r>
          </a:p>
          <a:p>
            <a:pPr eaLnBrk="1" hangingPunct="1">
              <a:lnSpc>
                <a:spcPct val="50000"/>
              </a:lnSpc>
              <a:spcBef>
                <a:spcPct val="50000"/>
              </a:spcBef>
            </a:pPr>
            <a:r>
              <a:rPr lang="en-US" altLang="en-US" sz="1600" b="1">
                <a:latin typeface="Courier New" panose="02070309020205020404" pitchFamily="49" charset="0"/>
              </a:rPr>
              <a:t>; Returns: EAX = sum</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2774"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This version of ArraySum returns the sum of any doubleword  array whose address is in ESI. The sum is returned in EAX: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37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A310590-193A-40CC-BEF9-E43688A01655}" type="slidenum">
              <a:rPr lang="en-US" altLang="en-US" sz="1600">
                <a:latin typeface="Times New Roman" panose="02020603050405020304" pitchFamily="18" charset="0"/>
              </a:rPr>
              <a:pPr eaLnBrk="1" hangingPunct="1"/>
              <a:t>35</a:t>
            </a:fld>
            <a:endParaRPr lang="en-US" altLang="en-US" sz="1600">
              <a:latin typeface="Times New Roman" panose="02020603050405020304"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smtClean="0"/>
              <a:t>USES Operator</a:t>
            </a:r>
          </a:p>
        </p:txBody>
      </p:sp>
      <p:sp>
        <p:nvSpPr>
          <p:cNvPr id="33797" name="Rectangle 3"/>
          <p:cNvSpPr>
            <a:spLocks noGrp="1" noChangeArrowheads="1"/>
          </p:cNvSpPr>
          <p:nvPr>
            <p:ph type="body" idx="1"/>
          </p:nvPr>
        </p:nvSpPr>
        <p:spPr>
          <a:xfrm>
            <a:off x="685800" y="914400"/>
            <a:ext cx="7772400" cy="609600"/>
          </a:xfrm>
        </p:spPr>
        <p:txBody>
          <a:bodyPr/>
          <a:lstStyle/>
          <a:p>
            <a:pPr eaLnBrk="1" hangingPunct="1"/>
            <a:r>
              <a:rPr lang="en-US" altLang="en-US" smtClean="0"/>
              <a:t>Lists the registers that will be preserved </a:t>
            </a:r>
          </a:p>
        </p:txBody>
      </p:sp>
      <p:sp>
        <p:nvSpPr>
          <p:cNvPr id="33798" name="Text Box 5"/>
          <p:cNvSpPr txBox="1">
            <a:spLocks noChangeArrowheads="1"/>
          </p:cNvSpPr>
          <p:nvPr/>
        </p:nvSpPr>
        <p:spPr bwMode="auto">
          <a:xfrm>
            <a:off x="838200" y="1560576"/>
            <a:ext cx="7467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 USES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eax,0	; set the sum to zero</a:t>
            </a:r>
          </a:p>
          <a:p>
            <a:pPr eaLnBrk="1" hangingPunct="1">
              <a:lnSpc>
                <a:spcPct val="50000"/>
              </a:lnSpc>
              <a:spcBef>
                <a:spcPct val="50000"/>
              </a:spcBef>
            </a:pPr>
            <a:r>
              <a:rPr lang="en-US" altLang="en-US" sz="1800" b="1" dirty="0">
                <a:latin typeface="Courier New" panose="02070309020205020404" pitchFamily="49" charset="0"/>
              </a:rPr>
              <a:t>	etc.</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2400" dirty="0"/>
              <a:t>MASM generates the code shown in </a:t>
            </a:r>
            <a:r>
              <a:rPr lang="en-US" altLang="en-US" sz="2400" dirty="0">
                <a:solidFill>
                  <a:schemeClr val="tx2"/>
                </a:solidFill>
              </a:rPr>
              <a:t>gold:</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push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ret</a:t>
            </a: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ENDP</a:t>
            </a:r>
          </a:p>
        </p:txBody>
      </p:sp>
      <p:sp>
        <p:nvSpPr>
          <p:cNvPr id="2" name="矩形 1"/>
          <p:cNvSpPr/>
          <p:nvPr/>
        </p:nvSpPr>
        <p:spPr bwMode="auto">
          <a:xfrm>
            <a:off x="838200" y="1524000"/>
            <a:ext cx="7467600" cy="1219200"/>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3" name="矩形 2"/>
          <p:cNvSpPr/>
          <p:nvPr/>
        </p:nvSpPr>
        <p:spPr bwMode="auto">
          <a:xfrm>
            <a:off x="813816" y="3160776"/>
            <a:ext cx="7620000" cy="2932176"/>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(1/4)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36</a:t>
            </a:fld>
            <a:endParaRPr lang="en-US" altLang="zh-TW"/>
          </a:p>
        </p:txBody>
      </p:sp>
      <p:sp>
        <p:nvSpPr>
          <p:cNvPr id="7" name="TextBox 6"/>
          <p:cNvSpPr txBox="1"/>
          <p:nvPr/>
        </p:nvSpPr>
        <p:spPr>
          <a:xfrm>
            <a:off x="611560" y="980728"/>
            <a:ext cx="3687228" cy="3416320"/>
          </a:xfrm>
          <a:prstGeom prst="rect">
            <a:avLst/>
          </a:prstGeom>
          <a:noFill/>
          <a:ln>
            <a:solidFill>
              <a:schemeClr val="tx1"/>
            </a:solidFill>
          </a:ln>
        </p:spPr>
        <p:txBody>
          <a:bodyPr wrap="non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call </a:t>
            </a:r>
            <a:r>
              <a:rPr lang="en-US" altLang="zh-TW" sz="2400" b="1" dirty="0" err="1" smtClean="0">
                <a:solidFill>
                  <a:srgbClr val="FFC000"/>
                </a:solidFill>
                <a:latin typeface="Courier New" panose="02070309020205020404" pitchFamily="49" charset="0"/>
                <a:cs typeface="Courier New" panose="02070309020205020404" pitchFamily="49" charset="0"/>
              </a:rPr>
              <a:t>MySub</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exit</a:t>
            </a:r>
            <a:endParaRPr lang="en-US" altLang="zh-TW" sz="2400" b="1" dirty="0">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main </a:t>
            </a:r>
            <a:r>
              <a:rPr lang="en-US" altLang="zh-TW" sz="2400" b="1" dirty="0">
                <a:latin typeface="Courier New" panose="02070309020205020404" pitchFamily="49" charset="0"/>
                <a:cs typeface="Courier New" panose="02070309020205020404" pitchFamily="49" charset="0"/>
              </a:rPr>
              <a:t>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8" name="TextBox 7"/>
          <p:cNvSpPr txBox="1"/>
          <p:nvPr/>
        </p:nvSpPr>
        <p:spPr>
          <a:xfrm>
            <a:off x="4768533" y="980728"/>
            <a:ext cx="3691899" cy="341632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solidFill>
                  <a:srgbClr val="FFC000"/>
                </a:solidFill>
                <a:latin typeface="Courier New" panose="02070309020205020404" pitchFamily="49" charset="0"/>
                <a:cs typeface="Courier New" panose="02070309020205020404" pitchFamily="49" charset="0"/>
              </a:rPr>
              <a:t>    call </a:t>
            </a:r>
            <a:r>
              <a:rPr lang="en-US" altLang="zh-TW" sz="2400" b="1" dirty="0" err="1" smtClean="0">
                <a:solidFill>
                  <a:srgbClr val="FFC000"/>
                </a:solidFill>
                <a:latin typeface="Courier New" panose="02070309020205020404" pitchFamily="49" charset="0"/>
                <a:cs typeface="Courier New" panose="02070309020205020404" pitchFamily="49" charset="0"/>
              </a:rPr>
              <a:t>MySub</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exit</a:t>
            </a:r>
            <a:endParaRPr lang="en-US" altLang="zh-TW" sz="2400" b="1" dirty="0">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main </a:t>
            </a:r>
            <a:r>
              <a:rPr lang="en-US" altLang="zh-TW" sz="2400" b="1" dirty="0">
                <a:latin typeface="Courier New" panose="02070309020205020404" pitchFamily="49" charset="0"/>
                <a:cs typeface="Courier New" panose="02070309020205020404" pitchFamily="49" charset="0"/>
              </a:rPr>
              <a:t>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PROC</a:t>
            </a: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mov</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9" name="TextBox 8"/>
          <p:cNvSpPr txBox="1"/>
          <p:nvPr/>
        </p:nvSpPr>
        <p:spPr>
          <a:xfrm>
            <a:off x="467544" y="4669686"/>
            <a:ext cx="5154809" cy="415498"/>
          </a:xfrm>
          <a:prstGeom prst="rect">
            <a:avLst/>
          </a:prstGeom>
          <a:noFill/>
        </p:spPr>
        <p:txBody>
          <a:bodyPr wrap="none" rtlCol="0">
            <a:spAutoFit/>
          </a:bodyPr>
          <a:lstStyle/>
          <a:p>
            <a:r>
              <a:rPr lang="en-US" altLang="zh-TW" dirty="0" smtClean="0"/>
              <a:t>Values of registers before calling </a:t>
            </a:r>
            <a:r>
              <a:rPr lang="en-US" altLang="zh-TW" dirty="0" err="1" smtClean="0"/>
              <a:t>MySub</a:t>
            </a:r>
            <a:r>
              <a:rPr lang="en-US" altLang="zh-TW" dirty="0" smtClean="0"/>
              <a:t>:</a:t>
            </a:r>
            <a:endParaRPr lang="zh-TW" altLang="en-US" dirty="0"/>
          </a:p>
        </p:txBody>
      </p:sp>
      <p:graphicFrame>
        <p:nvGraphicFramePr>
          <p:cNvPr id="10" name="Table 9"/>
          <p:cNvGraphicFramePr>
            <a:graphicFrameLocks noGrp="1"/>
          </p:cNvGraphicFramePr>
          <p:nvPr>
            <p:extLst/>
          </p:nvPr>
        </p:nvGraphicFramePr>
        <p:xfrm>
          <a:off x="467544" y="5156800"/>
          <a:ext cx="8352928" cy="792480"/>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1368152">
                  <a:extLst>
                    <a:ext uri="{9D8B030D-6E8A-4147-A177-3AD203B41FA5}">
                      <a16:colId xmlns:a16="http://schemas.microsoft.com/office/drawing/2014/main" val="20007"/>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bwMode="auto">
          <a:xfrm>
            <a:off x="4562475" y="908720"/>
            <a:ext cx="0" cy="3688958"/>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11951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(2/4)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37</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mov</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eax</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mov</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eax</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0018FF84</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0018FF88</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50483230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560284778"/>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9" name="Group 28"/>
          <p:cNvGrpSpPr/>
          <p:nvPr/>
        </p:nvGrpSpPr>
        <p:grpSpPr>
          <a:xfrm>
            <a:off x="3675628" y="5490914"/>
            <a:ext cx="1904484" cy="584775"/>
            <a:chOff x="3675628" y="5490914"/>
            <a:chExt cx="1904484" cy="584775"/>
          </a:xfrm>
        </p:grpSpPr>
        <p:sp>
          <p:nvSpPr>
            <p:cNvPr id="19" name="TextBox 18"/>
            <p:cNvSpPr txBox="1"/>
            <p:nvPr/>
          </p:nvSpPr>
          <p:spPr>
            <a:xfrm>
              <a:off x="4113287" y="5490914"/>
              <a:ext cx="936475" cy="584775"/>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US" altLang="zh-TW" sz="1600" dirty="0" smtClean="0">
                  <a:solidFill>
                    <a:sysClr val="windowText" lastClr="000000"/>
                  </a:solidFill>
                </a:rPr>
                <a:t>Return</a:t>
              </a:r>
            </a:p>
            <a:p>
              <a:pPr algn="ctr"/>
              <a:r>
                <a:rPr lang="en-US" altLang="zh-TW" sz="1600" dirty="0" smtClean="0">
                  <a:solidFill>
                    <a:sysClr val="windowText" lastClr="000000"/>
                  </a:solidFill>
                </a:rPr>
                <a:t>Address</a:t>
              </a:r>
              <a:endParaRPr lang="zh-TW" altLang="en-US" sz="1600" dirty="0">
                <a:solidFill>
                  <a:sysClr val="windowText" lastClr="000000"/>
                </a:solidFill>
              </a:endParaRPr>
            </a:p>
          </p:txBody>
        </p:sp>
        <p:cxnSp>
          <p:nvCxnSpPr>
            <p:cNvPr id="23" name="Straight Arrow Connector 22"/>
            <p:cNvCxnSpPr>
              <a:stCxn id="19" idx="3"/>
              <a:endCxn id="18" idx="1"/>
            </p:cNvCxnSpPr>
            <p:nvPr/>
          </p:nvCxnSpPr>
          <p:spPr bwMode="auto">
            <a:xfrm flipV="1">
              <a:off x="5049762" y="5783301"/>
              <a:ext cx="530350" cy="1"/>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cxnSp>
          <p:nvCxnSpPr>
            <p:cNvPr id="25" name="Straight Arrow Connector 24"/>
            <p:cNvCxnSpPr>
              <a:stCxn id="19" idx="1"/>
              <a:endCxn id="15" idx="3"/>
            </p:cNvCxnSpPr>
            <p:nvPr/>
          </p:nvCxnSpPr>
          <p:spPr bwMode="auto">
            <a:xfrm flipH="1">
              <a:off x="3675628" y="5783302"/>
              <a:ext cx="437659" cy="3666"/>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grpSp>
    </p:spTree>
    <p:extLst>
      <p:ext uri="{BB962C8B-B14F-4D97-AF65-F5344CB8AC3E}">
        <p14:creationId xmlns:p14="http://schemas.microsoft.com/office/powerpoint/2010/main" val="4006280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(3/4)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38</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solidFill>
                  <a:srgbClr val="FFC000"/>
                </a:solidFill>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mov</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solidFill>
                  <a:srgbClr val="FFC000"/>
                </a:solidFill>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03626376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1508816004"/>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056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(4/4)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39</a:t>
            </a:fld>
            <a:endParaRPr lang="en-US" altLang="zh-TW"/>
          </a:p>
        </p:txBody>
      </p:sp>
      <p:sp>
        <p:nvSpPr>
          <p:cNvPr id="6" name="TextBox 5"/>
          <p:cNvSpPr txBox="1"/>
          <p:nvPr/>
        </p:nvSpPr>
        <p:spPr>
          <a:xfrm>
            <a:off x="611560" y="908720"/>
            <a:ext cx="3672408"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0000000A</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1352976694"/>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2476078318"/>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936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220"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EC88711-6F60-4EAD-8932-1ACB61CC47F7}" type="slidenum">
              <a:rPr lang="en-US" altLang="en-US" sz="1600">
                <a:latin typeface="Times New Roman" panose="02020603050405020304" pitchFamily="18" charset="0"/>
              </a:rPr>
              <a:pPr eaLnBrk="1" hangingPunct="1"/>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9218"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9277"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2B46B4A-4474-4A08-B4B0-5F850D5AC863}" type="slidenum">
              <a:rPr lang="en-US" altLang="en-US" sz="1600">
                <a:latin typeface="Times New Roman" panose="02020603050405020304" pitchFamily="18" charset="0"/>
              </a:rPr>
              <a:pPr eaLnBrk="1" hangingPunct="1"/>
              <a:t>40</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When not to push a register</a:t>
            </a:r>
          </a:p>
        </p:txBody>
      </p:sp>
      <p:sp>
        <p:nvSpPr>
          <p:cNvPr id="34821" name="Text Box 3"/>
          <p:cNvSpPr txBox="1">
            <a:spLocks noChangeArrowheads="1"/>
          </p:cNvSpPr>
          <p:nvPr/>
        </p:nvSpPr>
        <p:spPr bwMode="auto">
          <a:xfrm>
            <a:off x="990600" y="2514600"/>
            <a:ext cx="723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SumOf PROC	; sum of three integers</a:t>
            </a:r>
          </a:p>
          <a:p>
            <a:pPr lvl="1" eaLnBrk="1" hangingPunct="1">
              <a:lnSpc>
                <a:spcPct val="50000"/>
              </a:lnSpc>
              <a:spcBef>
                <a:spcPct val="50000"/>
              </a:spcBef>
            </a:pPr>
            <a:r>
              <a:rPr lang="en-US" altLang="en-US" sz="1800" b="1">
                <a:latin typeface="Courier New" panose="02070309020205020404" pitchFamily="49" charset="0"/>
              </a:rPr>
              <a:t>push eax	; 1</a:t>
            </a:r>
          </a:p>
          <a:p>
            <a:pPr lvl="1" eaLnBrk="1" hangingPunct="1">
              <a:lnSpc>
                <a:spcPct val="50000"/>
              </a:lnSpc>
              <a:spcBef>
                <a:spcPct val="50000"/>
              </a:spcBef>
            </a:pPr>
            <a:r>
              <a:rPr lang="en-US" altLang="en-US" sz="1800" b="1">
                <a:latin typeface="Courier New" panose="02070309020205020404" pitchFamily="49" charset="0"/>
              </a:rPr>
              <a:t>add eax,ebx	; 2</a:t>
            </a:r>
          </a:p>
          <a:p>
            <a:pPr lvl="1" eaLnBrk="1" hangingPunct="1">
              <a:lnSpc>
                <a:spcPct val="50000"/>
              </a:lnSpc>
              <a:spcBef>
                <a:spcPct val="50000"/>
              </a:spcBef>
            </a:pPr>
            <a:r>
              <a:rPr lang="en-US" altLang="en-US" sz="1800" b="1">
                <a:latin typeface="Courier New" panose="02070309020205020404" pitchFamily="49" charset="0"/>
              </a:rPr>
              <a:t>add eax,ecx	; 3</a:t>
            </a:r>
          </a:p>
          <a:p>
            <a:pPr lvl="1" eaLnBrk="1" hangingPunct="1">
              <a:lnSpc>
                <a:spcPct val="50000"/>
              </a:lnSpc>
              <a:spcBef>
                <a:spcPct val="50000"/>
              </a:spcBef>
            </a:pPr>
            <a:r>
              <a:rPr lang="en-US" altLang="en-US" sz="1800" b="1">
                <a:latin typeface="Courier New" panose="02070309020205020404" pitchFamily="49" charset="0"/>
              </a:rPr>
              <a:t>pop eax	; 4</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SumOf ENDP</a:t>
            </a:r>
          </a:p>
          <a:p>
            <a:pPr eaLnBrk="1" hangingPunct="1">
              <a:lnSpc>
                <a:spcPct val="50000"/>
              </a:lnSpc>
              <a:spcBef>
                <a:spcPct val="50000"/>
              </a:spcBef>
            </a:pPr>
            <a:endParaRPr lang="en-US" altLang="en-US" sz="1800" b="1">
              <a:latin typeface="Courier New" panose="02070309020205020404" pitchFamily="49" charset="0"/>
            </a:endParaRPr>
          </a:p>
        </p:txBody>
      </p:sp>
      <p:sp>
        <p:nvSpPr>
          <p:cNvPr id="34822"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sum of the three registers is stored in EAX on line (3), but the POP instruction replaces it with the starting value of EAX on line (4):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4624986-CCB1-469C-86EF-B07B2382E1D8}" type="slidenum">
              <a:rPr lang="en-US" altLang="en-US" sz="1600">
                <a:latin typeface="Times New Roman" panose="02020603050405020304" pitchFamily="18" charset="0"/>
              </a:rPr>
              <a:pPr eaLnBrk="1" hangingPunct="1"/>
              <a:t>41</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What's Next</a:t>
            </a:r>
          </a:p>
        </p:txBody>
      </p:sp>
      <p:sp>
        <p:nvSpPr>
          <p:cNvPr id="35845" name="Rectangle 3"/>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smtClean="0"/>
              <a:t>Defining and Using Procedures</a:t>
            </a:r>
          </a:p>
          <a:p>
            <a:pPr eaLnBrk="1" hangingPunct="1"/>
            <a:r>
              <a:rPr lang="en-US" altLang="en-US" b="1" smtClean="0">
                <a:solidFill>
                  <a:schemeClr val="tx2"/>
                </a:solidFill>
              </a:rPr>
              <a:t>Linking to an External Library</a:t>
            </a:r>
          </a:p>
          <a:p>
            <a:pPr eaLnBrk="1" hangingPunct="1"/>
            <a:r>
              <a:rPr lang="en-US" altLang="en-US" smtClean="0"/>
              <a:t>The Irvine32 Library</a:t>
            </a:r>
          </a:p>
          <a:p>
            <a:pPr eaLnBrk="1" hangingPunct="1"/>
            <a:r>
              <a:rPr lang="en-US" altLang="en-US" smtClean="0"/>
              <a:t>64-Bit Assembly Programming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165B243-469A-4019-9322-CFFC14515F40}" type="slidenum">
              <a:rPr lang="en-US" altLang="en-US" sz="1600">
                <a:latin typeface="Times New Roman" panose="02020603050405020304" pitchFamily="18" charset="0"/>
              </a:rPr>
              <a:pPr eaLnBrk="1" hangingPunct="1"/>
              <a:t>42</a:t>
            </a:fld>
            <a:endParaRPr lang="en-US" altLang="en-US" sz="1600">
              <a:latin typeface="Times New Roman" panose="02020603050405020304" pitchFamily="18" charset="0"/>
            </a:endParaRPr>
          </a:p>
        </p:txBody>
      </p:sp>
      <p:sp>
        <p:nvSpPr>
          <p:cNvPr id="136194" name="Rectangle 1026"/>
          <p:cNvSpPr>
            <a:spLocks noGrp="1" noChangeArrowheads="1"/>
          </p:cNvSpPr>
          <p:nvPr>
            <p:ph type="title"/>
          </p:nvPr>
        </p:nvSpPr>
        <p:spPr/>
        <p:txBody>
          <a:bodyPr/>
          <a:lstStyle/>
          <a:p>
            <a:pPr eaLnBrk="1" hangingPunct="1">
              <a:defRPr/>
            </a:pPr>
            <a:r>
              <a:rPr lang="en-US" altLang="en-US" dirty="0" smtClean="0"/>
              <a:t>Linking to an External Library</a:t>
            </a:r>
          </a:p>
        </p:txBody>
      </p:sp>
      <p:sp>
        <p:nvSpPr>
          <p:cNvPr id="36869" name="Rectangle 1027"/>
          <p:cNvSpPr>
            <a:spLocks noGrp="1" noChangeArrowheads="1"/>
          </p:cNvSpPr>
          <p:nvPr>
            <p:ph type="body" idx="1"/>
          </p:nvPr>
        </p:nvSpPr>
        <p:spPr>
          <a:xfrm>
            <a:off x="1752600" y="1600200"/>
            <a:ext cx="6172200" cy="3048000"/>
          </a:xfrm>
        </p:spPr>
        <p:txBody>
          <a:bodyPr/>
          <a:lstStyle/>
          <a:p>
            <a:pPr eaLnBrk="1" hangingPunct="1">
              <a:lnSpc>
                <a:spcPct val="90000"/>
              </a:lnSpc>
            </a:pPr>
            <a:r>
              <a:rPr lang="en-US" altLang="en-US" sz="2500" dirty="0" smtClean="0">
                <a:hlinkClick r:id="" action="ppaction://customshow?id=23&amp;return=true"/>
              </a:rPr>
              <a:t>What is a Link Library?</a:t>
            </a:r>
            <a:endParaRPr lang="en-US" altLang="en-US" sz="2500" dirty="0" smtClean="0"/>
          </a:p>
          <a:p>
            <a:pPr eaLnBrk="1" hangingPunct="1">
              <a:lnSpc>
                <a:spcPct val="90000"/>
              </a:lnSpc>
            </a:pPr>
            <a:r>
              <a:rPr lang="en-US" altLang="en-US" sz="2500" dirty="0" smtClean="0">
                <a:hlinkClick r:id="" action="ppaction://customshow?id=24&amp;return=true"/>
              </a:rPr>
              <a:t>How the Linker Works</a:t>
            </a:r>
            <a:endParaRPr lang="en-US" altLang="en-US" sz="25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E6F0DC-CA05-431A-BDE8-11A62301BBC5}" type="slidenum">
              <a:rPr lang="en-US" altLang="en-US" sz="1600">
                <a:latin typeface="Times New Roman" panose="02020603050405020304" pitchFamily="18" charset="0"/>
              </a:rPr>
              <a:pPr eaLnBrk="1" hangingPunct="1"/>
              <a:t>43</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smtClean="0"/>
              <a:t>What is a Link Library?</a:t>
            </a:r>
          </a:p>
        </p:txBody>
      </p:sp>
      <p:sp>
        <p:nvSpPr>
          <p:cNvPr id="37893" name="Rectangle 3"/>
          <p:cNvSpPr>
            <a:spLocks noGrp="1" noChangeArrowheads="1"/>
          </p:cNvSpPr>
          <p:nvPr>
            <p:ph type="body" idx="1"/>
          </p:nvPr>
        </p:nvSpPr>
        <p:spPr>
          <a:xfrm>
            <a:off x="685800" y="1143000"/>
            <a:ext cx="7772400" cy="4800600"/>
          </a:xfrm>
        </p:spPr>
        <p:txBody>
          <a:bodyPr/>
          <a:lstStyle/>
          <a:p>
            <a:pPr eaLnBrk="1" hangingPunct="1"/>
            <a:r>
              <a:rPr lang="en-US" altLang="en-US" smtClean="0"/>
              <a:t>A file containing procedures that have been compiled into machine code</a:t>
            </a:r>
          </a:p>
          <a:p>
            <a:pPr lvl="1" eaLnBrk="1" hangingPunct="1"/>
            <a:r>
              <a:rPr lang="en-US" altLang="en-US" smtClean="0"/>
              <a:t>constructed from one or more OBJ files</a:t>
            </a:r>
          </a:p>
          <a:p>
            <a:pPr eaLnBrk="1" hangingPunct="1"/>
            <a:r>
              <a:rPr lang="en-US" altLang="en-US" smtClean="0"/>
              <a:t>To build a library, . . .</a:t>
            </a:r>
          </a:p>
          <a:p>
            <a:pPr lvl="1" eaLnBrk="1" hangingPunct="1"/>
            <a:r>
              <a:rPr lang="en-US" altLang="en-US" smtClean="0"/>
              <a:t>start with one or more ASM source files</a:t>
            </a:r>
          </a:p>
          <a:p>
            <a:pPr lvl="1" eaLnBrk="1" hangingPunct="1"/>
            <a:r>
              <a:rPr lang="en-US" altLang="en-US" smtClean="0"/>
              <a:t>assemble each into an OBJ file</a:t>
            </a:r>
          </a:p>
          <a:p>
            <a:pPr lvl="1" eaLnBrk="1" hangingPunct="1"/>
            <a:r>
              <a:rPr lang="en-US" altLang="en-US" smtClean="0"/>
              <a:t>create an empty library file (extension .LIB)</a:t>
            </a:r>
          </a:p>
          <a:p>
            <a:pPr lvl="1" eaLnBrk="1" hangingPunct="1"/>
            <a:r>
              <a:rPr lang="en-US" altLang="en-US" smtClean="0"/>
              <a:t>add the OBJ file(s) to the library file, using the Microsoft LIB utility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19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7BDCB8-897F-451A-8522-709E70931162}" type="slidenum">
              <a:rPr lang="en-US" altLang="en-US" sz="1600">
                <a:latin typeface="Times New Roman" panose="02020603050405020304" pitchFamily="18" charset="0"/>
              </a:rPr>
              <a:pPr eaLnBrk="1" hangingPunct="1"/>
              <a:t>44</a:t>
            </a:fld>
            <a:endParaRPr lang="en-US" altLang="en-US" sz="1600">
              <a:latin typeface="Times New Roman" panose="02020603050405020304"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smtClean="0"/>
              <a:t>How The Linker Works</a:t>
            </a:r>
          </a:p>
        </p:txBody>
      </p:sp>
      <p:sp>
        <p:nvSpPr>
          <p:cNvPr id="8198" name="Rectangle 3"/>
          <p:cNvSpPr>
            <a:spLocks noGrp="1" noChangeArrowheads="1"/>
          </p:cNvSpPr>
          <p:nvPr>
            <p:ph type="body" idx="1"/>
          </p:nvPr>
        </p:nvSpPr>
        <p:spPr>
          <a:xfrm>
            <a:off x="685800" y="1143000"/>
            <a:ext cx="7772400" cy="1828800"/>
          </a:xfrm>
        </p:spPr>
        <p:txBody>
          <a:bodyPr/>
          <a:lstStyle/>
          <a:p>
            <a:pPr eaLnBrk="1" hangingPunct="1"/>
            <a:r>
              <a:rPr lang="en-US" altLang="en-US" sz="2000" smtClean="0"/>
              <a:t>Your programs link to Irvine32.lib using the linker command inside a batch file named make32.bat.</a:t>
            </a:r>
          </a:p>
          <a:p>
            <a:pPr eaLnBrk="1" hangingPunct="1"/>
            <a:r>
              <a:rPr lang="en-US" altLang="en-US" sz="2000" smtClean="0"/>
              <a:t>Notice the two LIB files: Irvine32.lib, and kernel32.lib</a:t>
            </a:r>
          </a:p>
          <a:p>
            <a:pPr lvl="1" eaLnBrk="1" hangingPunct="1"/>
            <a:r>
              <a:rPr lang="en-US" altLang="en-US" smtClean="0"/>
              <a:t>the latter is part of the Microsoft </a:t>
            </a:r>
            <a:r>
              <a:rPr lang="en-US" altLang="en-US" i="1" smtClean="0"/>
              <a:t>Win32 Software Development Kit (SDK)</a:t>
            </a:r>
          </a:p>
        </p:txBody>
      </p:sp>
      <p:graphicFrame>
        <p:nvGraphicFramePr>
          <p:cNvPr id="8194" name="Object 4"/>
          <p:cNvGraphicFramePr>
            <a:graphicFrameLocks noChangeAspect="1"/>
          </p:cNvGraphicFramePr>
          <p:nvPr/>
        </p:nvGraphicFramePr>
        <p:xfrm>
          <a:off x="2514600" y="3200400"/>
          <a:ext cx="3810000" cy="2586038"/>
        </p:xfrm>
        <a:graphic>
          <a:graphicData uri="http://schemas.openxmlformats.org/presentationml/2006/ole">
            <mc:AlternateContent xmlns:mc="http://schemas.openxmlformats.org/markup-compatibility/2006">
              <mc:Choice xmlns:v="urn:schemas-microsoft-com:vml" Requires="v">
                <p:oleObj spid="_x0000_s8254" name="VISIO" r:id="rId3" imgW="2042160" imgH="1321308" progId="Visio.Drawing.6">
                  <p:embed/>
                </p:oleObj>
              </mc:Choice>
              <mc:Fallback>
                <p:oleObj name="VISIO" r:id="rId3" imgW="2042160" imgH="13213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2514600" y="3200400"/>
                        <a:ext cx="3810000" cy="25860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99A1D8-D99D-4807-BA36-0018A9BBAB40}" type="slidenum">
              <a:rPr lang="en-US" altLang="en-US" sz="1600">
                <a:latin typeface="Times New Roman" panose="02020603050405020304" pitchFamily="18" charset="0"/>
              </a:rPr>
              <a:pPr eaLnBrk="1" hangingPunct="1"/>
              <a:t>45</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dirty="0" smtClean="0"/>
              <a:t>What's Next</a:t>
            </a:r>
          </a:p>
        </p:txBody>
      </p:sp>
      <p:sp>
        <p:nvSpPr>
          <p:cNvPr id="38917" name="Rectangle 3"/>
          <p:cNvSpPr>
            <a:spLocks noGrp="1" noChangeArrowheads="1"/>
          </p:cNvSpPr>
          <p:nvPr>
            <p:ph type="body" idx="1"/>
          </p:nvPr>
        </p:nvSpPr>
        <p:spPr>
          <a:xfrm>
            <a:off x="1828800" y="1600200"/>
            <a:ext cx="6400800" cy="2895600"/>
          </a:xfrm>
        </p:spPr>
        <p:txBody>
          <a:bodyPr/>
          <a:lstStyle/>
          <a:p>
            <a:pPr eaLnBrk="1" hangingPunct="1"/>
            <a:r>
              <a:rPr lang="en-US" altLang="en-US" dirty="0" smtClean="0"/>
              <a:t>Stack Operations</a:t>
            </a:r>
          </a:p>
          <a:p>
            <a:pPr eaLnBrk="1" hangingPunct="1"/>
            <a:r>
              <a:rPr lang="en-US" altLang="en-US" dirty="0" smtClean="0"/>
              <a:t>Defining and Using Procedures</a:t>
            </a:r>
          </a:p>
          <a:p>
            <a:pPr eaLnBrk="1" hangingPunct="1"/>
            <a:r>
              <a:rPr lang="en-US" altLang="en-US" dirty="0" smtClean="0"/>
              <a:t>Linking to an External Library</a:t>
            </a:r>
          </a:p>
          <a:p>
            <a:pPr eaLnBrk="1" hangingPunct="1"/>
            <a:r>
              <a:rPr lang="en-US" altLang="en-US" b="1" dirty="0" smtClean="0">
                <a:solidFill>
                  <a:schemeClr val="tx2"/>
                </a:solidFill>
              </a:rPr>
              <a:t>The Irvine32 Library</a:t>
            </a:r>
          </a:p>
          <a:p>
            <a:pPr eaLnBrk="1" hangingPunct="1"/>
            <a:r>
              <a:rPr lang="en-US" altLang="en-US" dirty="0" smtClean="0"/>
              <a:t>64-Bit Assembly Programming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28600"/>
            <a:ext cx="7772400" cy="609600"/>
          </a:xfrm>
        </p:spPr>
        <p:txBody>
          <a:bodyPr/>
          <a:lstStyle/>
          <a:p>
            <a:pPr eaLnBrk="1" hangingPunct="1">
              <a:defRPr/>
            </a:pPr>
            <a:r>
              <a:rPr lang="en-US" altLang="en-US" dirty="0" smtClean="0"/>
              <a:t/>
            </a:r>
            <a:br>
              <a:rPr lang="en-US" altLang="en-US" dirty="0" smtClean="0"/>
            </a:br>
            <a:r>
              <a:rPr lang="en-US" altLang="en-US" dirty="0" smtClean="0"/>
              <a:t>The </a:t>
            </a:r>
            <a:r>
              <a:rPr lang="en-US" altLang="en-US" dirty="0"/>
              <a:t>Irvine32 Library</a:t>
            </a:r>
            <a:br>
              <a:rPr lang="en-US" altLang="en-US" dirty="0"/>
            </a:br>
            <a:endParaRPr lang="zh-TW" altLang="en-US" dirty="0"/>
          </a:p>
        </p:txBody>
      </p:sp>
      <p:sp>
        <p:nvSpPr>
          <p:cNvPr id="3" name="頁尾版面配置區 2"/>
          <p:cNvSpPr>
            <a:spLocks noGrp="1"/>
          </p:cNvSpPr>
          <p:nvPr>
            <p:ph type="ftr" sz="quarter" idx="10"/>
          </p:nvPr>
        </p:nvSpPr>
        <p:spPr/>
        <p:txBody>
          <a:bodyPr/>
          <a:lstStyle/>
          <a:p>
            <a:pPr>
              <a:defRPr/>
            </a:pPr>
            <a:r>
              <a:rPr lang="en-US" altLang="en-US" smtClean="0"/>
              <a:t>Irvine, Kip R. Assembly Language for x86 Processors 7/e, 2015.</a:t>
            </a:r>
            <a:endParaRPr lang="en-US" altLang="en-US"/>
          </a:p>
        </p:txBody>
      </p:sp>
      <p:sp>
        <p:nvSpPr>
          <p:cNvPr id="4" name="投影片編號版面配置區 3"/>
          <p:cNvSpPr>
            <a:spLocks noGrp="1"/>
          </p:cNvSpPr>
          <p:nvPr>
            <p:ph type="sldNum" sz="quarter" idx="11"/>
          </p:nvPr>
        </p:nvSpPr>
        <p:spPr/>
        <p:txBody>
          <a:bodyPr/>
          <a:lstStyle/>
          <a:p>
            <a:fld id="{11A7CF9C-DFA6-4302-9A5B-BB132CAFFA2A}" type="slidenum">
              <a:rPr lang="en-US" altLang="en-US" smtClean="0"/>
              <a:pPr/>
              <a:t>46</a:t>
            </a:fld>
            <a:endParaRPr lang="en-US" altLang="en-US"/>
          </a:p>
        </p:txBody>
      </p:sp>
      <p:sp>
        <p:nvSpPr>
          <p:cNvPr id="5" name="Rectangle 1027"/>
          <p:cNvSpPr txBox="1">
            <a:spLocks noChangeArrowheads="1"/>
          </p:cNvSpPr>
          <p:nvPr/>
        </p:nvSpPr>
        <p:spPr>
          <a:xfrm>
            <a:off x="1763869" y="1219200"/>
            <a:ext cx="6172200" cy="3048000"/>
          </a:xfrm>
          <a:prstGeom prst="rect">
            <a:avLst/>
          </a:prstGeom>
        </p:spPr>
        <p:txBody>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90000"/>
              </a:lnSpc>
            </a:pPr>
            <a:r>
              <a:rPr lang="en-US" altLang="en-US" sz="2500" kern="0" dirty="0">
                <a:ea typeface="新細明體" pitchFamily="18" charset="-120"/>
                <a:hlinkClick r:id="" action="ppaction://customshow?id=25&amp;return=true"/>
              </a:rPr>
              <a:t>Calling Irvine32 Library Procedures</a:t>
            </a:r>
            <a:endParaRPr lang="en-US" altLang="zh-TW" sz="2500" kern="0" dirty="0">
              <a:ea typeface="新細明體" pitchFamily="18" charset="-120"/>
              <a:hlinkClick r:id="" action="ppaction://noaction"/>
            </a:endParaRPr>
          </a:p>
          <a:p>
            <a:pPr eaLnBrk="1" hangingPunct="1">
              <a:lnSpc>
                <a:spcPct val="90000"/>
              </a:lnSpc>
            </a:pPr>
            <a:r>
              <a:rPr lang="en-US" altLang="zh-TW" sz="2500" kern="0" dirty="0">
                <a:ea typeface="新細明體" pitchFamily="18" charset="-120"/>
                <a:hlinkClick r:id="" action="ppaction://customshow?id=26&amp;return=true"/>
              </a:rPr>
              <a:t>Library Procedures – Overview</a:t>
            </a:r>
            <a:endParaRPr lang="en-US" altLang="zh-TW" sz="2500" kern="0" dirty="0">
              <a:ea typeface="新細明體" pitchFamily="18" charset="-120"/>
            </a:endParaRPr>
          </a:p>
          <a:p>
            <a:pPr eaLnBrk="1" hangingPunct="1">
              <a:lnSpc>
                <a:spcPct val="90000"/>
              </a:lnSpc>
            </a:pPr>
            <a:r>
              <a:rPr lang="en-US" altLang="zh-TW" sz="2500" kern="0" dirty="0" smtClean="0">
                <a:ea typeface="新細明體" pitchFamily="18" charset="-120"/>
                <a:hlinkClick r:id="" action="ppaction://customshow?id=27&amp;return=true"/>
              </a:rPr>
              <a:t>Six Examples</a:t>
            </a:r>
            <a:endParaRPr lang="en-US" altLang="zh-TW" sz="3200" kern="0" dirty="0" smtClean="0">
              <a:ea typeface="新細明體" pitchFamily="18" charset="-120"/>
            </a:endParaRPr>
          </a:p>
        </p:txBody>
      </p:sp>
    </p:spTree>
    <p:extLst>
      <p:ext uri="{BB962C8B-B14F-4D97-AF65-F5344CB8AC3E}">
        <p14:creationId xmlns:p14="http://schemas.microsoft.com/office/powerpoint/2010/main" val="3332558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A170028-CFB3-490E-AFB5-E9EBEE9D3D91}" type="slidenum">
              <a:rPr lang="en-US" altLang="en-US" sz="1600">
                <a:latin typeface="Times New Roman" panose="02020603050405020304" pitchFamily="18" charset="0"/>
              </a:rPr>
              <a:pPr eaLnBrk="1" hangingPunct="1"/>
              <a:t>47</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dirty="0" smtClean="0"/>
              <a:t>Calling Irvine32 Library Procedures</a:t>
            </a:r>
          </a:p>
        </p:txBody>
      </p:sp>
      <p:sp>
        <p:nvSpPr>
          <p:cNvPr id="39941" name="Text Box 3"/>
          <p:cNvSpPr txBox="1">
            <a:spLocks noChangeArrowheads="1"/>
          </p:cNvSpPr>
          <p:nvPr/>
        </p:nvSpPr>
        <p:spPr bwMode="auto">
          <a:xfrm>
            <a:off x="1066800" y="3124200"/>
            <a:ext cx="6858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INCLUDE Irvine32.inc</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eax,1234h	; input argument</a:t>
            </a:r>
          </a:p>
          <a:p>
            <a:pPr eaLnBrk="1" hangingPunct="1">
              <a:lnSpc>
                <a:spcPct val="50000"/>
              </a:lnSpc>
              <a:spcBef>
                <a:spcPct val="50000"/>
              </a:spcBef>
            </a:pPr>
            <a:r>
              <a:rPr lang="en-US" altLang="en-US" sz="1800" b="1" dirty="0">
                <a:latin typeface="Courier New" panose="02070309020205020404" pitchFamily="49" charset="0"/>
              </a:rPr>
              <a:t>	call WriteHex	; show hex number</a:t>
            </a:r>
          </a:p>
          <a:p>
            <a:pPr eaLnBrk="1" hangingPunct="1">
              <a:lnSpc>
                <a:spcPct val="50000"/>
              </a:lnSpc>
              <a:spcBef>
                <a:spcPct val="50000"/>
              </a:spcBef>
            </a:pPr>
            <a:r>
              <a:rPr lang="en-US" altLang="en-US" sz="1800" b="1" dirty="0">
                <a:latin typeface="Courier New" panose="02070309020205020404" pitchFamily="49" charset="0"/>
              </a:rPr>
              <a:t>	call Crlf	; end of line</a:t>
            </a:r>
          </a:p>
        </p:txBody>
      </p:sp>
      <p:sp>
        <p:nvSpPr>
          <p:cNvPr id="39942" name="Text Box 4"/>
          <p:cNvSpPr txBox="1">
            <a:spLocks noChangeArrowheads="1"/>
          </p:cNvSpPr>
          <p:nvPr/>
        </p:nvSpPr>
        <p:spPr bwMode="auto">
          <a:xfrm>
            <a:off x="685800" y="1066800"/>
            <a:ext cx="76962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a:t>Call each procedure using the CALL instruction. Some procedures require input arguments. The INCLUDE directive copies in the procedure prototypes (declarations).</a:t>
            </a:r>
          </a:p>
          <a:p>
            <a:pPr eaLnBrk="1" hangingPunct="1">
              <a:spcBef>
                <a:spcPct val="50000"/>
              </a:spcBef>
              <a:buFontTx/>
              <a:buChar char="•"/>
            </a:pPr>
            <a:r>
              <a:rPr lang="en-US" altLang="en-US"/>
              <a:t>The following example displays "1234" on the console: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09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371AAF2-077C-4AB9-9B9B-6A1685B4C571}" type="slidenum">
              <a:rPr lang="en-US" altLang="en-US" sz="1600">
                <a:latin typeface="Times New Roman" panose="02020603050405020304" pitchFamily="18" charset="0"/>
              </a:rPr>
              <a:pPr eaLnBrk="1" hangingPunct="1"/>
              <a:t>48</a:t>
            </a:fld>
            <a:endParaRPr lang="en-US" altLang="en-US" sz="16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(1 of 5)</a:t>
            </a:r>
            <a:endParaRPr lang="en-US" altLang="en-US" sz="2800" dirty="0" smtClean="0"/>
          </a:p>
        </p:txBody>
      </p:sp>
      <p:sp>
        <p:nvSpPr>
          <p:cNvPr id="40965" name="Text Box 3"/>
          <p:cNvSpPr txBox="1">
            <a:spLocks noChangeArrowheads="1"/>
          </p:cNvSpPr>
          <p:nvPr/>
        </p:nvSpPr>
        <p:spPr bwMode="auto">
          <a:xfrm>
            <a:off x="838200" y="1371600"/>
            <a:ext cx="72390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CloseFile</a:t>
            </a:r>
            <a:r>
              <a:rPr lang="en-US" altLang="en-US" sz="1700" dirty="0">
                <a:solidFill>
                  <a:schemeClr val="tx2"/>
                </a:solidFill>
              </a:rPr>
              <a:t> </a:t>
            </a:r>
            <a:r>
              <a:rPr lang="en-US" altLang="en-US" sz="1700" dirty="0"/>
              <a:t>– Closes an open disk file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8&amp;return=true"/>
              </a:rPr>
              <a:t>Clrscr</a:t>
            </a:r>
            <a:r>
              <a:rPr lang="en-US" altLang="en-US" sz="1700" dirty="0"/>
              <a:t> - Clears console, locates cursor at upper left corner</a:t>
            </a:r>
          </a:p>
          <a:p>
            <a:pPr eaLnBrk="1" hangingPunct="1">
              <a:lnSpc>
                <a:spcPct val="90000"/>
              </a:lnSpc>
              <a:spcBef>
                <a:spcPct val="50000"/>
              </a:spcBef>
            </a:pPr>
            <a:r>
              <a:rPr lang="en-US" altLang="en-US" sz="1700" dirty="0" err="1">
                <a:solidFill>
                  <a:schemeClr val="tx2"/>
                </a:solidFill>
              </a:rPr>
              <a:t>CreateOutputFile</a:t>
            </a:r>
            <a:r>
              <a:rPr lang="en-US" altLang="en-US" sz="1700" dirty="0">
                <a:solidFill>
                  <a:schemeClr val="tx2"/>
                </a:solidFill>
              </a:rPr>
              <a:t> </a:t>
            </a:r>
            <a:r>
              <a:rPr lang="en-US" altLang="en-US" sz="1700" dirty="0"/>
              <a:t>- Creates new disk file for writing in output mode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9&amp;return=true"/>
              </a:rPr>
              <a:t>Crlf</a:t>
            </a:r>
            <a:r>
              <a:rPr lang="en-US" altLang="en-US" sz="1700" dirty="0">
                <a:hlinkClick r:id="" action="ppaction://customshow?id=29&amp;return=true"/>
              </a:rPr>
              <a:t> </a:t>
            </a:r>
            <a:r>
              <a:rPr lang="en-US" altLang="en-US" sz="1700" dirty="0"/>
              <a:t>- Writes end of line sequence to standard output</a:t>
            </a:r>
          </a:p>
          <a:p>
            <a:pPr eaLnBrk="1" hangingPunct="1">
              <a:lnSpc>
                <a:spcPct val="90000"/>
              </a:lnSpc>
              <a:spcBef>
                <a:spcPct val="50000"/>
              </a:spcBef>
            </a:pPr>
            <a:r>
              <a:rPr lang="en-US" altLang="en-US" sz="1700" dirty="0">
                <a:solidFill>
                  <a:schemeClr val="tx2"/>
                </a:solidFill>
                <a:hlinkClick r:id="" action="ppaction://customshow?id=28&amp;return=true"/>
              </a:rPr>
              <a:t>Delay</a:t>
            </a:r>
            <a:r>
              <a:rPr lang="en-US" altLang="en-US" sz="1700" dirty="0"/>
              <a:t>  - Pauses program execution for </a:t>
            </a:r>
            <a:r>
              <a:rPr lang="en-US" altLang="en-US" sz="1700" i="1" dirty="0"/>
              <a:t>n </a:t>
            </a:r>
            <a:r>
              <a:rPr lang="en-US" altLang="en-US" sz="1700" dirty="0"/>
              <a:t>millisecond interval</a:t>
            </a:r>
          </a:p>
          <a:p>
            <a:pPr eaLnBrk="1" hangingPunct="1">
              <a:lnSpc>
                <a:spcPct val="90000"/>
              </a:lnSpc>
              <a:spcBef>
                <a:spcPct val="50000"/>
              </a:spcBef>
            </a:pPr>
            <a:r>
              <a:rPr lang="en-US" altLang="en-US" sz="1700" dirty="0" err="1">
                <a:solidFill>
                  <a:schemeClr val="tx2"/>
                </a:solidFill>
              </a:rPr>
              <a:t>DumpMem</a:t>
            </a:r>
            <a:r>
              <a:rPr lang="en-US" altLang="en-US" sz="1700" dirty="0"/>
              <a:t>  - Writes block of memory to standard output in hex</a:t>
            </a:r>
          </a:p>
          <a:p>
            <a:pPr eaLnBrk="1" hangingPunct="1">
              <a:spcBef>
                <a:spcPct val="50000"/>
              </a:spcBef>
            </a:pPr>
            <a:r>
              <a:rPr lang="en-US" altLang="en-US" sz="1700" dirty="0">
                <a:solidFill>
                  <a:schemeClr val="tx2"/>
                </a:solidFill>
                <a:hlinkClick r:id="" action="ppaction://customshow?id=28&amp;return=true"/>
              </a:rPr>
              <a:t>DumpRegs</a:t>
            </a:r>
            <a:r>
              <a:rPr lang="en-US" altLang="en-US" sz="1700" dirty="0"/>
              <a:t> – Displays general-purpose registers and flags (hex)</a:t>
            </a:r>
          </a:p>
          <a:p>
            <a:pPr eaLnBrk="1" hangingPunct="1">
              <a:lnSpc>
                <a:spcPct val="90000"/>
              </a:lnSpc>
              <a:spcBef>
                <a:spcPct val="50000"/>
              </a:spcBef>
            </a:pPr>
            <a:r>
              <a:rPr lang="en-US" altLang="en-US" sz="1700" dirty="0" err="1">
                <a:solidFill>
                  <a:schemeClr val="tx2"/>
                </a:solidFill>
              </a:rPr>
              <a:t>GetCommandtail</a:t>
            </a:r>
            <a:r>
              <a:rPr lang="en-US" altLang="en-US" sz="1700" dirty="0"/>
              <a:t> - Copies command-line </a:t>
            </a:r>
            <a:r>
              <a:rPr lang="en-US" altLang="en-US" sz="1700" dirty="0" err="1"/>
              <a:t>args</a:t>
            </a:r>
            <a:r>
              <a:rPr lang="en-US" altLang="en-US" sz="1700" dirty="0"/>
              <a:t> into array of bytes</a:t>
            </a:r>
          </a:p>
          <a:p>
            <a:pPr eaLnBrk="1" hangingPunct="1">
              <a:lnSpc>
                <a:spcPct val="90000"/>
              </a:lnSpc>
              <a:spcBef>
                <a:spcPct val="50000"/>
              </a:spcBef>
            </a:pPr>
            <a:r>
              <a:rPr lang="en-US" altLang="en-US" sz="1700" dirty="0" err="1">
                <a:solidFill>
                  <a:schemeClr val="tx2"/>
                </a:solidFill>
              </a:rPr>
              <a:t>GetDateTime</a:t>
            </a:r>
            <a:r>
              <a:rPr lang="en-US" altLang="en-US" sz="1700" dirty="0">
                <a:solidFill>
                  <a:schemeClr val="tx2"/>
                </a:solidFill>
              </a:rPr>
              <a:t> </a:t>
            </a:r>
            <a:r>
              <a:rPr lang="en-US" altLang="en-US" sz="1700" dirty="0"/>
              <a:t>– Gets the current date and time from the system</a:t>
            </a:r>
          </a:p>
          <a:p>
            <a:pPr eaLnBrk="1" hangingPunct="1">
              <a:lnSpc>
                <a:spcPct val="90000"/>
              </a:lnSpc>
              <a:spcBef>
                <a:spcPct val="50000"/>
              </a:spcBef>
            </a:pPr>
            <a:r>
              <a:rPr lang="en-US" altLang="en-US" sz="1700" dirty="0" err="1">
                <a:solidFill>
                  <a:schemeClr val="tx2"/>
                </a:solidFill>
              </a:rPr>
              <a:t>GetMaxXY</a:t>
            </a:r>
            <a:r>
              <a:rPr lang="en-US" altLang="en-US" sz="1700" dirty="0">
                <a:solidFill>
                  <a:schemeClr val="tx2"/>
                </a:solidFill>
              </a:rPr>
              <a:t> </a:t>
            </a:r>
            <a:r>
              <a:rPr lang="en-US" altLang="en-US" sz="1700" dirty="0"/>
              <a:t>- Gets number of cols, rows in console window buffer</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GetMseconds</a:t>
            </a:r>
            <a:r>
              <a:rPr lang="en-US" altLang="en-US" sz="1700" dirty="0"/>
              <a:t> - Returns milliseconds elapsed since midnight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9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CB03FA6-9CD2-4C5F-9C93-283E73358E45}" type="slidenum">
              <a:rPr lang="en-US" altLang="en-US" sz="1600">
                <a:latin typeface="Times New Roman" panose="02020603050405020304" pitchFamily="18" charset="0"/>
              </a:rPr>
              <a:pPr eaLnBrk="1" hangingPunct="1"/>
              <a:t>49</a:t>
            </a:fld>
            <a:endParaRPr lang="en-US" altLang="en-US" sz="1600">
              <a:latin typeface="Times New Roman" panose="02020603050405020304"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(2 of 5)</a:t>
            </a:r>
            <a:endParaRPr lang="en-US" altLang="en-US" sz="2800" dirty="0" smtClean="0"/>
          </a:p>
        </p:txBody>
      </p:sp>
      <p:sp>
        <p:nvSpPr>
          <p:cNvPr id="41989" name="Text Box 3"/>
          <p:cNvSpPr txBox="1">
            <a:spLocks noChangeArrowheads="1"/>
          </p:cNvSpPr>
          <p:nvPr/>
        </p:nvSpPr>
        <p:spPr bwMode="auto">
          <a:xfrm>
            <a:off x="914400" y="990600"/>
            <a:ext cx="72390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GetTextColor</a:t>
            </a:r>
            <a:r>
              <a:rPr lang="en-US" altLang="en-US" sz="1700" dirty="0">
                <a:solidFill>
                  <a:schemeClr val="tx2"/>
                </a:solidFill>
              </a:rPr>
              <a:t> </a:t>
            </a:r>
            <a:r>
              <a:rPr lang="en-US" altLang="en-US" sz="1700" dirty="0"/>
              <a:t>- Returns active foreground and background text colors in the console window</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Gotoxy</a:t>
            </a:r>
            <a:r>
              <a:rPr lang="en-US" altLang="en-US" sz="1700" dirty="0"/>
              <a:t> - Locates cursor at row and column on the console</a:t>
            </a:r>
          </a:p>
          <a:p>
            <a:pPr eaLnBrk="1" hangingPunct="1">
              <a:lnSpc>
                <a:spcPct val="90000"/>
              </a:lnSpc>
              <a:spcBef>
                <a:spcPct val="50000"/>
              </a:spcBef>
            </a:pPr>
            <a:r>
              <a:rPr lang="en-US" altLang="en-US" sz="1700" dirty="0" err="1">
                <a:solidFill>
                  <a:schemeClr val="tx2"/>
                </a:solidFill>
              </a:rPr>
              <a:t>IsDigit</a:t>
            </a:r>
            <a:r>
              <a:rPr lang="en-US" altLang="en-US" sz="1700" dirty="0">
                <a:solidFill>
                  <a:schemeClr val="tx2"/>
                </a:solidFill>
              </a:rPr>
              <a:t> </a:t>
            </a:r>
            <a:r>
              <a:rPr lang="en-US" altLang="en-US" sz="1700" dirty="0"/>
              <a:t>- Sets Zero flag if AL contains ASCII code for decimal digit (0–9)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MsgBox</a:t>
            </a:r>
            <a:r>
              <a:rPr lang="en-US" altLang="en-US" sz="1700" dirty="0">
                <a:solidFill>
                  <a:schemeClr val="tx2"/>
                </a:solidFill>
              </a:rPr>
              <a:t>, </a:t>
            </a:r>
            <a:r>
              <a:rPr lang="en-US" altLang="en-US" sz="1700" dirty="0" err="1">
                <a:solidFill>
                  <a:schemeClr val="tx2"/>
                </a:solidFill>
              </a:rPr>
              <a:t>MsgBoxAsk</a:t>
            </a:r>
            <a:r>
              <a:rPr lang="en-US" altLang="en-US" sz="1700" dirty="0">
                <a:solidFill>
                  <a:schemeClr val="tx2"/>
                </a:solidFill>
              </a:rPr>
              <a:t> </a:t>
            </a:r>
            <a:r>
              <a:rPr lang="en-US" altLang="en-US" sz="1700" dirty="0"/>
              <a:t>– Display popup message boxes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OpenInputFile</a:t>
            </a:r>
            <a:r>
              <a:rPr lang="en-US" altLang="en-US" sz="1700" dirty="0">
                <a:solidFill>
                  <a:schemeClr val="tx2"/>
                </a:solidFill>
              </a:rPr>
              <a:t> </a:t>
            </a:r>
            <a:r>
              <a:rPr lang="en-US" altLang="en-US" sz="1700" dirty="0"/>
              <a:t>– Opens existing file for input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ParseDecimal32 </a:t>
            </a:r>
            <a:r>
              <a:rPr lang="en-US" altLang="en-US" sz="1700" dirty="0"/>
              <a:t>– Converts unsigned integer string to binary</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ParseInteger32 </a:t>
            </a:r>
            <a:r>
              <a:rPr lang="en-US" altLang="en-US" sz="1700" dirty="0"/>
              <a:t>- Converts signed integer string to binary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Random32</a:t>
            </a:r>
            <a:r>
              <a:rPr lang="en-US" altLang="en-US" sz="1700" dirty="0"/>
              <a:t> - Generates 32-bit pseudorandom integer in the range 0 to </a:t>
            </a:r>
            <a:r>
              <a:rPr lang="en-US" altLang="en-US" sz="1700" dirty="0" err="1"/>
              <a:t>FFFFFFFFh</a:t>
            </a:r>
            <a:endParaRPr lang="en-US" altLang="en-US" sz="1700" dirty="0"/>
          </a:p>
          <a:p>
            <a:pPr eaLnBrk="1" hangingPunct="1">
              <a:lnSpc>
                <a:spcPct val="90000"/>
              </a:lnSpc>
              <a:spcBef>
                <a:spcPct val="50000"/>
              </a:spcBef>
            </a:pPr>
            <a:r>
              <a:rPr lang="en-US" altLang="en-US" sz="1700" dirty="0">
                <a:solidFill>
                  <a:schemeClr val="tx2"/>
                </a:solidFill>
              </a:rPr>
              <a:t>Randomize</a:t>
            </a:r>
            <a:r>
              <a:rPr lang="en-US" altLang="en-US" sz="1700" dirty="0"/>
              <a:t> - Seeds the random number generator</a:t>
            </a:r>
          </a:p>
          <a:p>
            <a:pPr eaLnBrk="1" hangingPunct="1">
              <a:lnSpc>
                <a:spcPct val="90000"/>
              </a:lnSpc>
              <a:spcBef>
                <a:spcPct val="50000"/>
              </a:spcBef>
            </a:pPr>
            <a:r>
              <a:rPr lang="en-US" altLang="en-US" sz="1700" dirty="0">
                <a:solidFill>
                  <a:schemeClr val="tx2"/>
                </a:solidFill>
                <a:hlinkClick r:id="" action="ppaction://customshow?id=33&amp;return=true"/>
              </a:rPr>
              <a:t>RandomRange</a:t>
            </a:r>
            <a:r>
              <a:rPr lang="en-US" altLang="en-US" sz="1700" dirty="0"/>
              <a:t> - Generates a pseudorandom integer within a specified range</a:t>
            </a:r>
          </a:p>
          <a:p>
            <a:pPr eaLnBrk="1" hangingPunct="1">
              <a:lnSpc>
                <a:spcPct val="90000"/>
              </a:lnSpc>
              <a:spcBef>
                <a:spcPct val="50000"/>
              </a:spcBef>
            </a:pPr>
            <a:r>
              <a:rPr lang="en-US" altLang="en-US" sz="1700" dirty="0" err="1">
                <a:solidFill>
                  <a:schemeClr val="tx2"/>
                </a:solidFill>
              </a:rPr>
              <a:t>ReadChar</a:t>
            </a:r>
            <a:r>
              <a:rPr lang="en-US" altLang="en-US" sz="1700" dirty="0"/>
              <a:t> - Reads a single character from standard input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21D12C6-8EC4-4B9A-89FE-163CB56B9CAC}" type="slidenum">
              <a:rPr lang="en-US" altLang="en-US" sz="1600">
                <a:latin typeface="Times New Roman" panose="02020603050405020304" pitchFamily="18" charset="0"/>
              </a:rPr>
              <a:pPr eaLnBrk="1" hangingPunct="1"/>
              <a:t>5</a:t>
            </a:fld>
            <a:endParaRPr lang="en-US" altLang="en-US" sz="1600">
              <a:latin typeface="Times New Roman" panose="02020603050405020304"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dirty="0" smtClean="0"/>
              <a:t>Stack Operations</a:t>
            </a:r>
          </a:p>
        </p:txBody>
      </p:sp>
      <p:sp>
        <p:nvSpPr>
          <p:cNvPr id="14341" name="Rectangle 3"/>
          <p:cNvSpPr>
            <a:spLocks noGrp="1" noChangeArrowheads="1"/>
          </p:cNvSpPr>
          <p:nvPr>
            <p:ph type="body" idx="1"/>
          </p:nvPr>
        </p:nvSpPr>
        <p:spPr>
          <a:xfrm>
            <a:off x="1828800" y="1600200"/>
            <a:ext cx="5638800" cy="3505200"/>
          </a:xfrm>
        </p:spPr>
        <p:txBody>
          <a:bodyPr/>
          <a:lstStyle/>
          <a:p>
            <a:pPr eaLnBrk="1" hangingPunct="1"/>
            <a:r>
              <a:rPr lang="en-US" altLang="en-US" dirty="0" smtClean="0">
                <a:hlinkClick r:id="" action="ppaction://customshow?id=5&amp;return=true"/>
              </a:rPr>
              <a:t>Runtime Stack</a:t>
            </a:r>
            <a:endParaRPr lang="en-US" altLang="en-US" dirty="0" smtClean="0"/>
          </a:p>
          <a:p>
            <a:pPr eaLnBrk="1" hangingPunct="1"/>
            <a:r>
              <a:rPr lang="en-US" altLang="en-US" dirty="0" smtClean="0">
                <a:hlinkClick r:id="" action="ppaction://customshow?id=6&amp;return=true"/>
              </a:rPr>
              <a:t>PUSH Operation</a:t>
            </a:r>
            <a:endParaRPr lang="en-US" altLang="en-US" dirty="0" smtClean="0"/>
          </a:p>
          <a:p>
            <a:pPr eaLnBrk="1" hangingPunct="1"/>
            <a:r>
              <a:rPr lang="en-US" altLang="en-US" dirty="0" smtClean="0">
                <a:hlinkClick r:id="" action="ppaction://customshow?id=7&amp;return=true"/>
              </a:rPr>
              <a:t>POP Operation</a:t>
            </a:r>
            <a:endParaRPr lang="en-US" altLang="en-US" dirty="0" smtClean="0"/>
          </a:p>
          <a:p>
            <a:pPr eaLnBrk="1" hangingPunct="1"/>
            <a:r>
              <a:rPr lang="en-US" altLang="en-US" dirty="0" smtClean="0">
                <a:hlinkClick r:id="" action="ppaction://customshow?id=8&amp;return=true"/>
              </a:rPr>
              <a:t>PUSH and POP Instructions</a:t>
            </a:r>
            <a:endParaRPr lang="en-US" altLang="en-US" dirty="0" smtClean="0"/>
          </a:p>
          <a:p>
            <a:pPr eaLnBrk="1" hangingPunct="1"/>
            <a:r>
              <a:rPr lang="en-US" altLang="en-US" dirty="0" smtClean="0">
                <a:hlinkClick r:id="" action="ppaction://customshow?id=9&amp;return=true"/>
              </a:rPr>
              <a:t>Using PUSH and POP</a:t>
            </a:r>
            <a:endParaRPr lang="en-US" altLang="en-US" dirty="0" smtClean="0"/>
          </a:p>
          <a:p>
            <a:pPr eaLnBrk="1" hangingPunct="1"/>
            <a:r>
              <a:rPr lang="en-US" altLang="en-US" dirty="0" smtClean="0">
                <a:hlinkClick r:id="" action="ppaction://customshow?id=36&amp;return=true"/>
              </a:rPr>
              <a:t>Example: Nested Loop</a:t>
            </a:r>
            <a:endParaRPr lang="en-US" altLang="en-US" dirty="0" smtClean="0"/>
          </a:p>
          <a:p>
            <a:pPr eaLnBrk="1" hangingPunct="1"/>
            <a:r>
              <a:rPr lang="en-US" altLang="en-US" dirty="0" smtClean="0">
                <a:hlinkClick r:id="" action="ppaction://customshow?id=10&amp;return=true"/>
              </a:rPr>
              <a:t>Example: Reversing a String</a:t>
            </a:r>
            <a:endParaRPr lang="en-US" altLang="en-US" dirty="0" smtClean="0"/>
          </a:p>
          <a:p>
            <a:pPr eaLnBrk="1" hangingPunct="1"/>
            <a:r>
              <a:rPr lang="en-US" altLang="en-US" dirty="0" smtClean="0">
                <a:hlinkClick r:id="" action="ppaction://customshow?id=11&amp;return=true"/>
              </a:rPr>
              <a:t>Related Instructions</a:t>
            </a:r>
            <a:endParaRPr lang="en-US"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30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40136C-432A-44F4-9F1B-6AE31DCD26F1}" type="slidenum">
              <a:rPr lang="en-US" altLang="en-US" sz="1600">
                <a:latin typeface="Times New Roman" panose="02020603050405020304" pitchFamily="18" charset="0"/>
              </a:rPr>
              <a:pPr eaLnBrk="1" hangingPunct="1"/>
              <a:t>50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(3 of 5)</a:t>
            </a:r>
            <a:endParaRPr lang="en-US" altLang="en-US" sz="2800" dirty="0" smtClean="0"/>
          </a:p>
        </p:txBody>
      </p:sp>
      <p:sp>
        <p:nvSpPr>
          <p:cNvPr id="43013" name="Text Box 3"/>
          <p:cNvSpPr txBox="1">
            <a:spLocks noChangeArrowheads="1"/>
          </p:cNvSpPr>
          <p:nvPr/>
        </p:nvSpPr>
        <p:spPr bwMode="auto">
          <a:xfrm>
            <a:off x="838200" y="990600"/>
            <a:ext cx="72390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ReadDec</a:t>
            </a:r>
            <a:r>
              <a:rPr lang="en-US" altLang="en-US" sz="1700" dirty="0"/>
              <a:t> - Reads 32-bit unsigned decimal integer from keyboard</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ReadFromFile</a:t>
            </a:r>
            <a:r>
              <a:rPr lang="en-US" altLang="en-US" sz="1700" dirty="0">
                <a:solidFill>
                  <a:schemeClr val="tx2"/>
                </a:solidFill>
              </a:rPr>
              <a:t> </a:t>
            </a:r>
            <a:r>
              <a:rPr lang="en-US" altLang="en-US" sz="1700" dirty="0"/>
              <a:t>– Reads input disk file into buffer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ReadHex</a:t>
            </a:r>
            <a:r>
              <a:rPr lang="en-US" altLang="en-US" sz="1700" dirty="0"/>
              <a:t> - Reads 32-bit hexadecimal integer from keyboard</a:t>
            </a:r>
          </a:p>
          <a:p>
            <a:pPr eaLnBrk="1" hangingPunct="1">
              <a:lnSpc>
                <a:spcPct val="90000"/>
              </a:lnSpc>
              <a:spcBef>
                <a:spcPct val="50000"/>
              </a:spcBef>
            </a:pPr>
            <a:r>
              <a:rPr lang="en-US" altLang="en-US" sz="1700" dirty="0" err="1">
                <a:solidFill>
                  <a:schemeClr val="tx2"/>
                </a:solidFill>
              </a:rPr>
              <a:t>ReadInt</a:t>
            </a:r>
            <a:r>
              <a:rPr lang="en-US" altLang="en-US" sz="1700" dirty="0"/>
              <a:t> - Reads 32-bit signed decimal integer from keyboard</a:t>
            </a:r>
          </a:p>
          <a:p>
            <a:pPr eaLnBrk="1" hangingPunct="1">
              <a:lnSpc>
                <a:spcPct val="90000"/>
              </a:lnSpc>
              <a:spcBef>
                <a:spcPct val="50000"/>
              </a:spcBef>
            </a:pPr>
            <a:r>
              <a:rPr lang="en-US" altLang="en-US" sz="1700" dirty="0" err="1">
                <a:solidFill>
                  <a:schemeClr val="tx2"/>
                </a:solidFill>
              </a:rPr>
              <a:t>ReadKey</a:t>
            </a:r>
            <a:r>
              <a:rPr lang="en-US" altLang="en-US" sz="1700" dirty="0">
                <a:solidFill>
                  <a:schemeClr val="tx2"/>
                </a:solidFill>
              </a:rPr>
              <a:t> </a:t>
            </a:r>
            <a:r>
              <a:rPr lang="en-US" altLang="en-US" sz="1700" dirty="0"/>
              <a:t>– Reads character from keyboard input buffer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32&amp;return=true"/>
              </a:rPr>
              <a:t>ReadString</a:t>
            </a:r>
            <a:r>
              <a:rPr lang="en-US" altLang="en-US" sz="1700" dirty="0"/>
              <a:t> - Reads string from </a:t>
            </a:r>
            <a:r>
              <a:rPr lang="en-US" altLang="en-US" sz="1700" dirty="0" err="1"/>
              <a:t>stdin</a:t>
            </a:r>
            <a:r>
              <a:rPr lang="en-US" altLang="en-US" sz="1700" dirty="0"/>
              <a:t>, terminated by</a:t>
            </a:r>
            <a:r>
              <a:rPr lang="en-US" altLang="en-US" sz="1900" dirty="0"/>
              <a:t> [</a:t>
            </a:r>
            <a:r>
              <a:rPr lang="en-US" altLang="en-US" sz="1700" dirty="0"/>
              <a:t>Enter]</a:t>
            </a:r>
          </a:p>
          <a:p>
            <a:pPr eaLnBrk="1" hangingPunct="1">
              <a:lnSpc>
                <a:spcPct val="90000"/>
              </a:lnSpc>
              <a:spcBef>
                <a:spcPct val="50000"/>
              </a:spcBef>
            </a:pPr>
            <a:r>
              <a:rPr lang="en-US" altLang="en-US" sz="1700" dirty="0">
                <a:solidFill>
                  <a:schemeClr val="tx2"/>
                </a:solidFill>
                <a:hlinkClick r:id="" action="ppaction://customshow?id=34&amp;return=true"/>
              </a:rPr>
              <a:t>SetTextColor</a:t>
            </a:r>
            <a:r>
              <a:rPr lang="en-US" altLang="en-US" sz="1700" dirty="0"/>
              <a:t> - Sets foreground/background colors of all subsequent text output to the console</a:t>
            </a:r>
          </a:p>
          <a:p>
            <a:pPr eaLnBrk="1" hangingPunct="1">
              <a:lnSpc>
                <a:spcPct val="90000"/>
              </a:lnSpc>
              <a:spcBef>
                <a:spcPct val="50000"/>
              </a:spcBef>
            </a:pPr>
            <a:r>
              <a:rPr lang="en-US" altLang="en-US" sz="1700" dirty="0" err="1">
                <a:solidFill>
                  <a:schemeClr val="tx2"/>
                </a:solidFill>
              </a:rPr>
              <a:t>Str_compare</a:t>
            </a:r>
            <a:r>
              <a:rPr lang="en-US" altLang="en-US" sz="1700" dirty="0">
                <a:solidFill>
                  <a:schemeClr val="tx2"/>
                </a:solidFill>
              </a:rPr>
              <a:t> </a:t>
            </a:r>
            <a:r>
              <a:rPr lang="en-US" altLang="en-US" sz="1700" dirty="0"/>
              <a:t>– Compares two strings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Str_copy</a:t>
            </a:r>
            <a:r>
              <a:rPr lang="en-US" altLang="en-US" sz="1700" dirty="0">
                <a:solidFill>
                  <a:schemeClr val="tx2"/>
                </a:solidFill>
              </a:rPr>
              <a:t> </a:t>
            </a:r>
            <a:r>
              <a:rPr lang="en-US" altLang="en-US" sz="1700" dirty="0"/>
              <a:t>– Copies a source string to a destination string</a:t>
            </a:r>
            <a:r>
              <a:rPr lang="en-US" altLang="en-US" dirty="0"/>
              <a:t> </a:t>
            </a:r>
            <a:endParaRPr lang="en-US" altLang="en-US" dirty="0">
              <a:solidFill>
                <a:schemeClr val="tx2"/>
              </a:solidFill>
            </a:endParaRPr>
          </a:p>
          <a:p>
            <a:pPr eaLnBrk="1" hangingPunct="1">
              <a:lnSpc>
                <a:spcPct val="90000"/>
              </a:lnSpc>
              <a:spcBef>
                <a:spcPct val="50000"/>
              </a:spcBef>
            </a:pPr>
            <a:r>
              <a:rPr lang="en-US" altLang="en-US" sz="1700" dirty="0" err="1">
                <a:solidFill>
                  <a:schemeClr val="tx2"/>
                </a:solidFill>
              </a:rPr>
              <a:t>Str_length</a:t>
            </a:r>
            <a:r>
              <a:rPr lang="en-US" altLang="en-US" sz="1700" dirty="0">
                <a:solidFill>
                  <a:schemeClr val="tx2"/>
                </a:solidFill>
              </a:rPr>
              <a:t> </a:t>
            </a:r>
            <a:r>
              <a:rPr lang="en-US" altLang="en-US" sz="1700" dirty="0"/>
              <a:t>– Returns the length of a string in EAX</a:t>
            </a:r>
          </a:p>
          <a:p>
            <a:pPr eaLnBrk="1" hangingPunct="1">
              <a:lnSpc>
                <a:spcPct val="90000"/>
              </a:lnSpc>
              <a:spcBef>
                <a:spcPct val="50000"/>
              </a:spcBef>
            </a:pPr>
            <a:r>
              <a:rPr lang="en-US" altLang="en-US" sz="1700" dirty="0" err="1">
                <a:solidFill>
                  <a:schemeClr val="tx2"/>
                </a:solidFill>
              </a:rPr>
              <a:t>Str_trim</a:t>
            </a:r>
            <a:r>
              <a:rPr lang="en-US" altLang="en-US" sz="1700" dirty="0"/>
              <a:t> - Removes unwanted characters from a string.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EEBE81-9E66-4AEA-9529-FFDB32886480}" type="slidenum">
              <a:rPr lang="en-US" altLang="en-US" sz="1600">
                <a:latin typeface="Times New Roman" panose="02020603050405020304" pitchFamily="18" charset="0"/>
              </a:rPr>
              <a:pPr eaLnBrk="1" hangingPunct="1"/>
              <a:t>51</a:t>
            </a:fld>
            <a:endParaRPr lang="en-US" altLang="en-US" sz="1600">
              <a:latin typeface="Times New Roman" panose="02020603050405020304" pitchFamily="18" charset="0"/>
            </a:endParaRPr>
          </a:p>
        </p:txBody>
      </p:sp>
      <p:sp>
        <p:nvSpPr>
          <p:cNvPr id="147458" name="Rectangle 1026"/>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(4 of 5)</a:t>
            </a:r>
            <a:endParaRPr lang="en-US" altLang="en-US" sz="2800" dirty="0" smtClean="0"/>
          </a:p>
        </p:txBody>
      </p:sp>
      <p:sp>
        <p:nvSpPr>
          <p:cNvPr id="44037" name="Text Box 1027"/>
          <p:cNvSpPr txBox="1">
            <a:spLocks noChangeArrowheads="1"/>
          </p:cNvSpPr>
          <p:nvPr/>
        </p:nvSpPr>
        <p:spPr bwMode="auto">
          <a:xfrm>
            <a:off x="838200" y="1219200"/>
            <a:ext cx="7239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130000"/>
              </a:lnSpc>
            </a:pPr>
            <a:r>
              <a:rPr lang="en-US" altLang="en-US" sz="1800" dirty="0" err="1">
                <a:solidFill>
                  <a:schemeClr val="tx2"/>
                </a:solidFill>
              </a:rPr>
              <a:t>Str_ucase</a:t>
            </a:r>
            <a:r>
              <a:rPr lang="en-US" altLang="en-US" sz="1800" dirty="0"/>
              <a:t> - Converts a string to uppercase letters.</a:t>
            </a:r>
          </a:p>
          <a:p>
            <a:pPr eaLnBrk="1" hangingPunct="1">
              <a:lnSpc>
                <a:spcPct val="130000"/>
              </a:lnSpc>
            </a:pPr>
            <a:r>
              <a:rPr lang="en-US" altLang="en-US" sz="1800" dirty="0" err="1">
                <a:solidFill>
                  <a:schemeClr val="tx2"/>
                </a:solidFill>
              </a:rPr>
              <a:t>WaitMsg</a:t>
            </a:r>
            <a:r>
              <a:rPr lang="en-US" altLang="en-US" sz="1800" dirty="0"/>
              <a:t> - Displays message, waits for Enter key to be pressed</a:t>
            </a:r>
          </a:p>
          <a:p>
            <a:pPr eaLnBrk="1" hangingPunct="1">
              <a:lnSpc>
                <a:spcPct val="130000"/>
              </a:lnSpc>
            </a:pPr>
            <a:r>
              <a:rPr lang="en-US" altLang="en-US" sz="1800" dirty="0" err="1">
                <a:solidFill>
                  <a:schemeClr val="tx2"/>
                </a:solidFill>
              </a:rPr>
              <a:t>WriteBin</a:t>
            </a:r>
            <a:r>
              <a:rPr lang="en-US" altLang="en-US" sz="1800" dirty="0"/>
              <a:t> - Writes unsigned 32-bit integer in ASCII binary format.</a:t>
            </a:r>
          </a:p>
          <a:p>
            <a:pPr eaLnBrk="1" hangingPunct="1">
              <a:lnSpc>
                <a:spcPct val="120000"/>
              </a:lnSpc>
            </a:pPr>
            <a:r>
              <a:rPr lang="en-US" altLang="en-US" sz="1800" dirty="0" err="1">
                <a:solidFill>
                  <a:schemeClr val="tx2"/>
                </a:solidFill>
              </a:rPr>
              <a:t>WriteBinB</a:t>
            </a:r>
            <a:r>
              <a:rPr lang="en-US" altLang="en-US" sz="1800" dirty="0">
                <a:solidFill>
                  <a:schemeClr val="tx2"/>
                </a:solidFill>
              </a:rPr>
              <a:t> </a:t>
            </a:r>
            <a:r>
              <a:rPr lang="en-US" altLang="en-US" sz="1800" dirty="0"/>
              <a:t>– Writes binary integer in byte, word, or </a:t>
            </a:r>
            <a:r>
              <a:rPr lang="en-US" altLang="en-US" sz="1800" dirty="0" err="1"/>
              <a:t>doubleword</a:t>
            </a:r>
            <a:r>
              <a:rPr lang="en-US" altLang="en-US" sz="1800" dirty="0"/>
              <a:t> format </a:t>
            </a:r>
            <a:endParaRPr lang="en-US" altLang="en-US" sz="1800" dirty="0">
              <a:solidFill>
                <a:schemeClr val="tx2"/>
              </a:solidFill>
            </a:endParaRPr>
          </a:p>
          <a:p>
            <a:pPr eaLnBrk="1" hangingPunct="1">
              <a:lnSpc>
                <a:spcPct val="120000"/>
              </a:lnSpc>
            </a:pPr>
            <a:r>
              <a:rPr lang="en-US" altLang="en-US" sz="1800" dirty="0">
                <a:solidFill>
                  <a:schemeClr val="tx2"/>
                </a:solidFill>
                <a:hlinkClick r:id="" action="ppaction://customshow?id=29&amp;return=true"/>
              </a:rPr>
              <a:t>WriteChar</a:t>
            </a:r>
            <a:r>
              <a:rPr lang="en-US" altLang="en-US" sz="1800" dirty="0"/>
              <a:t> - Writes a single character to standard output</a:t>
            </a:r>
          </a:p>
          <a:p>
            <a:pPr eaLnBrk="1" hangingPunct="1">
              <a:lnSpc>
                <a:spcPct val="70000"/>
              </a:lnSpc>
              <a:spcBef>
                <a:spcPct val="50000"/>
              </a:spcBef>
            </a:pPr>
            <a:r>
              <a:rPr lang="en-US" altLang="en-US" sz="1800" dirty="0">
                <a:solidFill>
                  <a:schemeClr val="tx2"/>
                </a:solidFill>
                <a:hlinkClick r:id="" action="ppaction://customshow?id=31&amp;return=true"/>
              </a:rPr>
              <a:t>WriteDec</a:t>
            </a:r>
            <a:r>
              <a:rPr lang="en-US" altLang="en-US" sz="1800" dirty="0"/>
              <a:t> - Writes unsigned 32-bit integer in decimal format</a:t>
            </a:r>
          </a:p>
          <a:p>
            <a:pPr eaLnBrk="1" hangingPunct="1">
              <a:lnSpc>
                <a:spcPct val="90000"/>
              </a:lnSpc>
              <a:spcBef>
                <a:spcPct val="50000"/>
              </a:spcBef>
            </a:pPr>
            <a:r>
              <a:rPr lang="en-US" altLang="en-US" sz="1800" dirty="0">
                <a:solidFill>
                  <a:schemeClr val="tx2"/>
                </a:solidFill>
                <a:hlinkClick r:id="" action="ppaction://customshow?id=31&amp;return=true"/>
              </a:rPr>
              <a:t>WriteHex</a:t>
            </a:r>
            <a:r>
              <a:rPr lang="en-US" altLang="en-US" sz="1800" dirty="0"/>
              <a:t> - Writes an unsigned 32-bit integer in hexadecimal format</a:t>
            </a:r>
          </a:p>
          <a:p>
            <a:pPr eaLnBrk="1" hangingPunct="1">
              <a:lnSpc>
                <a:spcPct val="90000"/>
              </a:lnSpc>
              <a:spcBef>
                <a:spcPct val="50000"/>
              </a:spcBef>
            </a:pPr>
            <a:r>
              <a:rPr lang="en-US" altLang="en-US" sz="1800" dirty="0" err="1">
                <a:solidFill>
                  <a:schemeClr val="tx2"/>
                </a:solidFill>
              </a:rPr>
              <a:t>WriteHexB</a:t>
            </a:r>
            <a:r>
              <a:rPr lang="en-US" altLang="en-US" sz="1800" dirty="0">
                <a:solidFill>
                  <a:schemeClr val="tx2"/>
                </a:solidFill>
              </a:rPr>
              <a:t> </a:t>
            </a:r>
            <a:r>
              <a:rPr lang="en-US" altLang="en-US" sz="1800" dirty="0"/>
              <a:t>– Writes byte, word, or </a:t>
            </a:r>
            <a:r>
              <a:rPr lang="en-US" altLang="en-US" sz="1800" dirty="0" err="1"/>
              <a:t>doubleword</a:t>
            </a:r>
            <a:r>
              <a:rPr lang="en-US" altLang="en-US" sz="1800" dirty="0"/>
              <a:t> in hexadecimal format</a:t>
            </a:r>
            <a:endParaRPr lang="en-US" altLang="en-US" sz="1800" dirty="0">
              <a:solidFill>
                <a:schemeClr val="tx2"/>
              </a:solidFill>
            </a:endParaRPr>
          </a:p>
          <a:p>
            <a:pPr eaLnBrk="1" hangingPunct="1">
              <a:lnSpc>
                <a:spcPct val="90000"/>
              </a:lnSpc>
              <a:spcBef>
                <a:spcPct val="50000"/>
              </a:spcBef>
            </a:pPr>
            <a:r>
              <a:rPr lang="en-US" altLang="en-US" sz="1800" dirty="0">
                <a:solidFill>
                  <a:schemeClr val="tx2"/>
                </a:solidFill>
                <a:hlinkClick r:id="" action="ppaction://customshow?id=33&amp;return=true"/>
              </a:rPr>
              <a:t>WriteInt</a:t>
            </a:r>
            <a:r>
              <a:rPr lang="en-US" altLang="en-US" sz="1800" dirty="0"/>
              <a:t> - Writes signed 32-bit integer in decimal format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558CBFE-5788-4D4A-B953-FB49CEBF83F4}" type="slidenum">
              <a:rPr lang="en-US" altLang="en-US" sz="1600">
                <a:latin typeface="Times New Roman" panose="02020603050405020304" pitchFamily="18" charset="0"/>
              </a:rPr>
              <a:pPr eaLnBrk="1" hangingPunct="1"/>
              <a:t>52</a:t>
            </a:fld>
            <a:endParaRPr lang="en-US" altLang="en-US" sz="1600">
              <a:latin typeface="Times New Roman" panose="02020603050405020304" pitchFamily="18" charset="0"/>
            </a:endParaRPr>
          </a:p>
        </p:txBody>
      </p:sp>
      <p:sp>
        <p:nvSpPr>
          <p:cNvPr id="150530"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(5 of 5)</a:t>
            </a:r>
            <a:endParaRPr lang="en-US" altLang="en-US" sz="2800" dirty="0" smtClean="0"/>
          </a:p>
        </p:txBody>
      </p:sp>
      <p:sp>
        <p:nvSpPr>
          <p:cNvPr id="45061" name="Text Box 3"/>
          <p:cNvSpPr txBox="1">
            <a:spLocks noChangeArrowheads="1"/>
          </p:cNvSpPr>
          <p:nvPr/>
        </p:nvSpPr>
        <p:spPr bwMode="auto">
          <a:xfrm>
            <a:off x="838200" y="1219200"/>
            <a:ext cx="7239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800" dirty="0" err="1">
                <a:solidFill>
                  <a:schemeClr val="tx2"/>
                </a:solidFill>
              </a:rPr>
              <a:t>WriteStackFrame</a:t>
            </a:r>
            <a:r>
              <a:rPr lang="en-US" altLang="en-US" sz="1800" dirty="0">
                <a:solidFill>
                  <a:schemeClr val="tx2"/>
                </a:solidFill>
              </a:rPr>
              <a:t> </a:t>
            </a:r>
            <a:r>
              <a:rPr lang="en-US" altLang="en-US" sz="1800" dirty="0"/>
              <a:t>- Writes the current procedure’s stack frame to the console.</a:t>
            </a:r>
          </a:p>
          <a:p>
            <a:pPr eaLnBrk="1" hangingPunct="1">
              <a:lnSpc>
                <a:spcPct val="90000"/>
              </a:lnSpc>
              <a:spcBef>
                <a:spcPct val="50000"/>
              </a:spcBef>
            </a:pPr>
            <a:r>
              <a:rPr lang="en-US" altLang="en-US" sz="1800" dirty="0" err="1">
                <a:solidFill>
                  <a:schemeClr val="tx2"/>
                </a:solidFill>
              </a:rPr>
              <a:t>WriteStackFrameName</a:t>
            </a:r>
            <a:r>
              <a:rPr lang="en-US" altLang="en-US" sz="1800" dirty="0">
                <a:solidFill>
                  <a:schemeClr val="tx2"/>
                </a:solidFill>
              </a:rPr>
              <a:t> </a:t>
            </a:r>
            <a:r>
              <a:rPr lang="en-US" altLang="en-US" sz="1800" dirty="0"/>
              <a:t>-</a:t>
            </a:r>
            <a:r>
              <a:rPr lang="en-US" altLang="en-US" sz="1800" dirty="0">
                <a:solidFill>
                  <a:schemeClr val="tx2"/>
                </a:solidFill>
              </a:rPr>
              <a:t> </a:t>
            </a:r>
            <a:r>
              <a:rPr lang="en-US" altLang="en-US" sz="1800" dirty="0"/>
              <a:t>Writes the current procedure’s name and stack frame to the console.</a:t>
            </a:r>
          </a:p>
          <a:p>
            <a:pPr eaLnBrk="1" hangingPunct="1">
              <a:lnSpc>
                <a:spcPct val="90000"/>
              </a:lnSpc>
              <a:spcBef>
                <a:spcPct val="50000"/>
              </a:spcBef>
            </a:pPr>
            <a:r>
              <a:rPr lang="en-US" altLang="en-US" sz="1800" dirty="0">
                <a:solidFill>
                  <a:schemeClr val="tx2"/>
                </a:solidFill>
                <a:hlinkClick r:id="" action="ppaction://customshow?id=30&amp;return=true"/>
              </a:rPr>
              <a:t>WriteString</a:t>
            </a:r>
            <a:r>
              <a:rPr lang="en-US" altLang="en-US" sz="1800" dirty="0"/>
              <a:t> - Writes null-terminated string to console window</a:t>
            </a:r>
          </a:p>
          <a:p>
            <a:pPr eaLnBrk="1" hangingPunct="1">
              <a:lnSpc>
                <a:spcPct val="90000"/>
              </a:lnSpc>
              <a:spcBef>
                <a:spcPct val="50000"/>
              </a:spcBef>
            </a:pPr>
            <a:r>
              <a:rPr lang="en-US" altLang="en-US" sz="1800" dirty="0" err="1">
                <a:solidFill>
                  <a:schemeClr val="tx2"/>
                </a:solidFill>
              </a:rPr>
              <a:t>WriteToFile</a:t>
            </a:r>
            <a:r>
              <a:rPr lang="en-US" altLang="en-US" sz="1800" dirty="0">
                <a:solidFill>
                  <a:schemeClr val="tx2"/>
                </a:solidFill>
              </a:rPr>
              <a:t> </a:t>
            </a:r>
            <a:r>
              <a:rPr lang="en-US" altLang="en-US" sz="1800" dirty="0"/>
              <a:t>- Writes buffer to output file</a:t>
            </a:r>
            <a:endParaRPr lang="en-US" altLang="en-US" sz="1800" dirty="0">
              <a:solidFill>
                <a:schemeClr val="tx2"/>
              </a:solidFill>
            </a:endParaRPr>
          </a:p>
          <a:p>
            <a:pPr eaLnBrk="1" hangingPunct="1">
              <a:lnSpc>
                <a:spcPct val="90000"/>
              </a:lnSpc>
              <a:spcBef>
                <a:spcPct val="50000"/>
              </a:spcBef>
            </a:pPr>
            <a:r>
              <a:rPr lang="en-US" altLang="en-US" sz="1800" dirty="0" err="1">
                <a:solidFill>
                  <a:schemeClr val="tx2"/>
                </a:solidFill>
              </a:rPr>
              <a:t>WriteWindowsMsg</a:t>
            </a:r>
            <a:r>
              <a:rPr lang="en-US" altLang="en-US" sz="1800" dirty="0">
                <a:solidFill>
                  <a:schemeClr val="tx2"/>
                </a:solidFill>
              </a:rPr>
              <a:t> </a:t>
            </a:r>
            <a:r>
              <a:rPr lang="en-US" altLang="en-US" sz="1800" dirty="0"/>
              <a:t>- Displays most recent error message generated by MS-Windows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60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9ADC4-9A9A-416E-B575-9ED9EA4D9DFE}" type="slidenum">
              <a:rPr lang="en-US" altLang="en-US" sz="1600">
                <a:latin typeface="Times New Roman" panose="02020603050405020304" pitchFamily="18" charset="0"/>
              </a:rPr>
              <a:pPr eaLnBrk="1" hangingPunct="1"/>
              <a:t>53</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smtClean="0"/>
              <a:t>Example 1</a:t>
            </a:r>
          </a:p>
        </p:txBody>
      </p:sp>
      <p:sp>
        <p:nvSpPr>
          <p:cNvPr id="46085" name="Text Box 3"/>
          <p:cNvSpPr txBox="1">
            <a:spLocks noChangeArrowheads="1"/>
          </p:cNvSpPr>
          <p:nvPr/>
        </p:nvSpPr>
        <p:spPr bwMode="auto">
          <a:xfrm>
            <a:off x="2133600" y="2133600"/>
            <a:ext cx="525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call Clrscr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eax,500</a:t>
            </a:r>
          </a:p>
          <a:p>
            <a:pPr eaLnBrk="1" hangingPunct="1">
              <a:lnSpc>
                <a:spcPct val="50000"/>
              </a:lnSpc>
              <a:spcBef>
                <a:spcPct val="50000"/>
              </a:spcBef>
            </a:pPr>
            <a:r>
              <a:rPr lang="en-US" altLang="en-US" sz="1800" b="1" dirty="0">
                <a:latin typeface="Courier New" panose="02070309020205020404" pitchFamily="49" charset="0"/>
              </a:rPr>
              <a:t>	call Delay</a:t>
            </a:r>
          </a:p>
          <a:p>
            <a:pPr eaLnBrk="1" hangingPunct="1">
              <a:lnSpc>
                <a:spcPct val="50000"/>
              </a:lnSpc>
              <a:spcBef>
                <a:spcPct val="50000"/>
              </a:spcBef>
            </a:pPr>
            <a:r>
              <a:rPr lang="en-US" altLang="en-US" sz="1800" b="1" dirty="0">
                <a:latin typeface="Courier New" panose="02070309020205020404" pitchFamily="49" charset="0"/>
              </a:rPr>
              <a:t>	call DumpRegs</a:t>
            </a:r>
          </a:p>
        </p:txBody>
      </p:sp>
      <p:sp>
        <p:nvSpPr>
          <p:cNvPr id="46086"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Clear the screen, delay the program for 500 milliseconds, and dump the registers and flags.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Example 1 -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54</a:t>
            </a:fld>
            <a:endParaRPr lang="en-US" altLang="zh-TW"/>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060848"/>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7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710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CB9049-5949-4EC9-BFD3-AD3AFC73E15F}" type="slidenum">
              <a:rPr lang="en-US" altLang="en-US" sz="1600">
                <a:latin typeface="Times New Roman" panose="02020603050405020304" pitchFamily="18" charset="0"/>
              </a:rPr>
              <a:pPr eaLnBrk="1" hangingPunct="1"/>
              <a:t>55</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smtClean="0"/>
              <a:t>Example 2</a:t>
            </a:r>
          </a:p>
        </p:txBody>
      </p:sp>
      <p:sp>
        <p:nvSpPr>
          <p:cNvPr id="47109" name="Text Box 3"/>
          <p:cNvSpPr txBox="1">
            <a:spLocks noChangeArrowheads="1"/>
          </p:cNvSpPr>
          <p:nvPr/>
        </p:nvSpPr>
        <p:spPr bwMode="auto">
          <a:xfrm>
            <a:off x="1600200" y="2209800"/>
            <a:ext cx="6096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7110" name="Text Box 4"/>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81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9B0C11C-CABD-4ADE-952C-708045F3D3A3}" type="slidenum">
              <a:rPr lang="en-US" altLang="en-US" sz="1600">
                <a:latin typeface="Times New Roman" panose="02020603050405020304" pitchFamily="18" charset="0"/>
              </a:rPr>
              <a:pPr eaLnBrk="1" hangingPunct="1"/>
              <a:t>56</a:t>
            </a:fld>
            <a:endParaRPr lang="en-US" altLang="en-US" sz="1600">
              <a:latin typeface="Times New Roman" panose="02020603050405020304" pitchFamily="18" charset="0"/>
            </a:endParaRPr>
          </a:p>
        </p:txBody>
      </p:sp>
      <p:sp>
        <p:nvSpPr>
          <p:cNvPr id="140290" name="Rectangle 1026"/>
          <p:cNvSpPr>
            <a:spLocks noGrp="1" noChangeArrowheads="1"/>
          </p:cNvSpPr>
          <p:nvPr>
            <p:ph type="title"/>
          </p:nvPr>
        </p:nvSpPr>
        <p:spPr/>
        <p:txBody>
          <a:bodyPr/>
          <a:lstStyle/>
          <a:p>
            <a:pPr eaLnBrk="1" hangingPunct="1">
              <a:defRPr/>
            </a:pPr>
            <a:r>
              <a:rPr lang="en-US" altLang="en-US" smtClean="0"/>
              <a:t>Example 2a</a:t>
            </a:r>
          </a:p>
        </p:txBody>
      </p:sp>
      <p:sp>
        <p:nvSpPr>
          <p:cNvPr id="48133" name="Text Box 1027"/>
          <p:cNvSpPr txBox="1">
            <a:spLocks noChangeArrowheads="1"/>
          </p:cNvSpPr>
          <p:nvPr/>
        </p:nvSpPr>
        <p:spPr bwMode="auto">
          <a:xfrm>
            <a:off x="1143000" y="2362200"/>
            <a:ext cx="7086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easy!",0Dh,0Ah,0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p:txBody>
      </p:sp>
      <p:sp>
        <p:nvSpPr>
          <p:cNvPr id="48134" name="Text Box 1028"/>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 (use embedded CR/LF)</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1835A3A-FCDF-42E9-99B9-9676459C0526}" type="slidenum">
              <a:rPr lang="en-US" altLang="en-US" sz="1600">
                <a:latin typeface="Times New Roman" panose="02020603050405020304" pitchFamily="18" charset="0"/>
              </a:rPr>
              <a:pPr eaLnBrk="1" hangingPunct="1"/>
              <a:t>57</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smtClean="0"/>
              <a:t>Example 3</a:t>
            </a:r>
          </a:p>
        </p:txBody>
      </p:sp>
      <p:sp>
        <p:nvSpPr>
          <p:cNvPr id="49157" name="Text Box 3"/>
          <p:cNvSpPr txBox="1">
            <a:spLocks noChangeArrowheads="1"/>
          </p:cNvSpPr>
          <p:nvPr/>
        </p:nvSpPr>
        <p:spPr bwMode="auto">
          <a:xfrm>
            <a:off x="990600" y="1828800"/>
            <a:ext cx="7010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IntVal</a:t>
            </a:r>
            <a:r>
              <a:rPr lang="en-US" altLang="en-US" sz="1800" b="1" dirty="0">
                <a:latin typeface="Courier New" panose="02070309020205020404" pitchFamily="49" charset="0"/>
              </a:rPr>
              <a:t> = 35	</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eax,IntVal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a:t>
            </a:r>
            <a:r>
              <a:rPr lang="en-US" altLang="en-US" sz="1800" b="1" dirty="0" err="1">
                <a:latin typeface="Courier New" panose="02070309020205020404" pitchFamily="49" charset="0"/>
              </a:rPr>
              <a:t>WriteBin</a:t>
            </a:r>
            <a:r>
              <a:rPr lang="en-US" altLang="en-US" sz="1800" b="1" dirty="0">
                <a:latin typeface="Courier New" panose="02070309020205020404" pitchFamily="49" charset="0"/>
              </a:rPr>
              <a:t>	; display binary</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WriteDec	; display decimal</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WriteHex	; display hexadecimal</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9158" name="Text Box 4"/>
          <p:cNvSpPr txBox="1">
            <a:spLocks noChangeArrowheads="1"/>
          </p:cNvSpPr>
          <p:nvPr/>
        </p:nvSpPr>
        <p:spPr bwMode="auto">
          <a:xfrm>
            <a:off x="762000" y="8382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an unsigned integer in binary, decimal, and hexadecimal, each on a separate line.</a:t>
            </a:r>
          </a:p>
        </p:txBody>
      </p:sp>
      <p:grpSp>
        <p:nvGrpSpPr>
          <p:cNvPr id="49159" name="Group 5"/>
          <p:cNvGrpSpPr>
            <a:grpSpLocks/>
          </p:cNvGrpSpPr>
          <p:nvPr/>
        </p:nvGrpSpPr>
        <p:grpSpPr bwMode="auto">
          <a:xfrm>
            <a:off x="762000" y="4495800"/>
            <a:ext cx="7696200" cy="1600200"/>
            <a:chOff x="384" y="1152"/>
            <a:chExt cx="4848" cy="1008"/>
          </a:xfrm>
        </p:grpSpPr>
        <p:sp>
          <p:nvSpPr>
            <p:cNvPr id="49160" name="Text Box 6"/>
            <p:cNvSpPr txBox="1">
              <a:spLocks noChangeArrowheads="1"/>
            </p:cNvSpPr>
            <p:nvPr/>
          </p:nvSpPr>
          <p:spPr bwMode="auto">
            <a:xfrm>
              <a:off x="720" y="1536"/>
              <a:ext cx="3840" cy="624"/>
            </a:xfrm>
            <a:prstGeom prst="rect">
              <a:avLst/>
            </a:prstGeom>
            <a:solidFill>
              <a:schemeClr val="bg2"/>
            </a:solidFill>
            <a:ln w="9525">
              <a:solidFill>
                <a:schemeClr val="tx1"/>
              </a:solidFill>
              <a:miter lim="800000"/>
              <a:headEnd/>
              <a:tailEnd/>
            </a:ln>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0000 0000 0000 0000 0000 0000 0010 0011</a:t>
              </a:r>
            </a:p>
            <a:p>
              <a:pPr eaLnBrk="1" hangingPunct="1">
                <a:lnSpc>
                  <a:spcPct val="50000"/>
                </a:lnSpc>
                <a:spcBef>
                  <a:spcPct val="50000"/>
                </a:spcBef>
              </a:pPr>
              <a:r>
                <a:rPr lang="en-US" altLang="en-US" sz="1800" b="1">
                  <a:latin typeface="Courier New" panose="02070309020205020404" pitchFamily="49" charset="0"/>
                </a:rPr>
                <a:t>35</a:t>
              </a:r>
            </a:p>
            <a:p>
              <a:pPr eaLnBrk="1" hangingPunct="1">
                <a:lnSpc>
                  <a:spcPct val="50000"/>
                </a:lnSpc>
                <a:spcBef>
                  <a:spcPct val="50000"/>
                </a:spcBef>
              </a:pPr>
              <a:r>
                <a:rPr lang="en-US" altLang="en-US" sz="1800" b="1">
                  <a:latin typeface="Courier New" panose="02070309020205020404" pitchFamily="49" charset="0"/>
                </a:rPr>
                <a:t>23</a:t>
              </a:r>
            </a:p>
          </p:txBody>
        </p:sp>
        <p:sp>
          <p:nvSpPr>
            <p:cNvPr id="49161" name="Text Box 7"/>
            <p:cNvSpPr txBox="1">
              <a:spLocks noChangeArrowheads="1"/>
            </p:cNvSpPr>
            <p:nvPr/>
          </p:nvSpPr>
          <p:spPr bwMode="auto">
            <a:xfrm>
              <a:off x="384" y="1152"/>
              <a:ext cx="4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Sample output:</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01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07FDB7F-EA40-426F-A09B-7E679A8338CE}" type="slidenum">
              <a:rPr lang="en-US" altLang="en-US" sz="1600">
                <a:latin typeface="Times New Roman" panose="02020603050405020304" pitchFamily="18" charset="0"/>
              </a:rPr>
              <a:pPr eaLnBrk="1" hangingPunct="1"/>
              <a:t>58</a:t>
            </a:fld>
            <a:endParaRPr lang="en-US" altLang="en-US" sz="1600">
              <a:latin typeface="Times New Roman" panose="02020603050405020304" pitchFamily="18" charset="0"/>
            </a:endParaRPr>
          </a:p>
        </p:txBody>
      </p:sp>
      <p:sp>
        <p:nvSpPr>
          <p:cNvPr id="98306" name="Rectangle 1026"/>
          <p:cNvSpPr>
            <a:spLocks noGrp="1" noChangeArrowheads="1"/>
          </p:cNvSpPr>
          <p:nvPr>
            <p:ph type="title"/>
          </p:nvPr>
        </p:nvSpPr>
        <p:spPr/>
        <p:txBody>
          <a:bodyPr/>
          <a:lstStyle/>
          <a:p>
            <a:pPr eaLnBrk="1" hangingPunct="1">
              <a:defRPr/>
            </a:pPr>
            <a:r>
              <a:rPr lang="en-US" altLang="en-US" smtClean="0"/>
              <a:t>Example 4</a:t>
            </a:r>
          </a:p>
        </p:txBody>
      </p:sp>
      <p:sp>
        <p:nvSpPr>
          <p:cNvPr id="50181" name="Text Box 1027"/>
          <p:cNvSpPr txBox="1">
            <a:spLocks noChangeArrowheads="1"/>
          </p:cNvSpPr>
          <p:nvPr/>
        </p:nvSpPr>
        <p:spPr bwMode="auto">
          <a:xfrm>
            <a:off x="1600200" y="2514600"/>
            <a:ext cx="5562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5029200" algn="l"/>
              </a:tabLst>
              <a:defRPr sz="2100">
                <a:solidFill>
                  <a:schemeClr val="tx1"/>
                </a:solidFill>
                <a:latin typeface="Arial" panose="020B0604020202020204" pitchFamily="34" charset="0"/>
              </a:defRPr>
            </a:lvl1pPr>
            <a:lvl2pPr marL="742950" indent="-285750" eaLnBrk="0" hangingPunct="0">
              <a:tabLst>
                <a:tab pos="457200" algn="l"/>
                <a:tab pos="5029200" algn="l"/>
              </a:tabLst>
              <a:defRPr sz="2100">
                <a:solidFill>
                  <a:schemeClr val="tx1"/>
                </a:solidFill>
                <a:latin typeface="Arial" panose="020B0604020202020204" pitchFamily="34" charset="0"/>
              </a:defRPr>
            </a:lvl2pPr>
            <a:lvl3pPr marL="1143000" indent="-228600" eaLnBrk="0" hangingPunct="0">
              <a:tabLst>
                <a:tab pos="457200" algn="l"/>
                <a:tab pos="5029200" algn="l"/>
              </a:tabLst>
              <a:defRPr sz="2100">
                <a:solidFill>
                  <a:schemeClr val="tx1"/>
                </a:solidFill>
                <a:latin typeface="Arial" panose="020B0604020202020204" pitchFamily="34" charset="0"/>
              </a:defRPr>
            </a:lvl3pPr>
            <a:lvl4pPr marL="1600200" indent="-228600" eaLnBrk="0" hangingPunct="0">
              <a:tabLst>
                <a:tab pos="457200" algn="l"/>
                <a:tab pos="5029200" algn="l"/>
              </a:tabLst>
              <a:defRPr sz="2100">
                <a:solidFill>
                  <a:schemeClr val="tx1"/>
                </a:solidFill>
                <a:latin typeface="Arial" panose="020B0604020202020204" pitchFamily="34" charset="0"/>
              </a:defRPr>
            </a:lvl4pPr>
            <a:lvl5pPr marL="2057400" indent="-228600" eaLnBrk="0" hangingPunct="0">
              <a:tabLst>
                <a:tab pos="457200" algn="l"/>
                <a:tab pos="5029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BYTE 80 DUP(0)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ecx,SIZEOF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 1</a:t>
            </a:r>
          </a:p>
          <a:p>
            <a:pPr eaLnBrk="1" hangingPunct="1">
              <a:lnSpc>
                <a:spcPct val="50000"/>
              </a:lnSpc>
              <a:spcBef>
                <a:spcPct val="50000"/>
              </a:spcBef>
            </a:pPr>
            <a:r>
              <a:rPr lang="en-US" altLang="en-US" sz="1800" b="1" dirty="0">
                <a:latin typeface="Courier New" panose="02070309020205020404" pitchFamily="49" charset="0"/>
              </a:rPr>
              <a:t>	call ReadString</a:t>
            </a:r>
          </a:p>
        </p:txBody>
      </p:sp>
      <p:sp>
        <p:nvSpPr>
          <p:cNvPr id="50182" name="Text Box 1028"/>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Input a string from the user. EDX points to the string and ECX specifies the maximum number of characters the user is permitted to enter.</a:t>
            </a:r>
          </a:p>
        </p:txBody>
      </p:sp>
      <p:sp>
        <p:nvSpPr>
          <p:cNvPr id="98309" name="Text Box 1029"/>
          <p:cNvSpPr txBox="1">
            <a:spLocks noChangeArrowheads="1"/>
          </p:cNvSpPr>
          <p:nvPr/>
        </p:nvSpPr>
        <p:spPr bwMode="auto">
          <a:xfrm>
            <a:off x="1371600" y="5257800"/>
            <a:ext cx="6324600" cy="60325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null byte is automatically appended to the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4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59</a:t>
            </a:fld>
            <a:endParaRPr lang="en-US" altLang="zh-TW"/>
          </a:p>
        </p:txBody>
      </p:sp>
      <p:pic>
        <p:nvPicPr>
          <p:cNvPr id="1229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295" t="10103" r="39395" b="79887"/>
          <a:stretch/>
        </p:blipFill>
        <p:spPr bwMode="auto">
          <a:xfrm>
            <a:off x="1431235" y="1749287"/>
            <a:ext cx="6748604" cy="743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61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102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239772-6DD4-4548-A3BA-71CD5EF561E8}" type="slidenum">
              <a:rPr lang="en-US" altLang="zh-TW" sz="1600" smtClean="0">
                <a:latin typeface="Times New Roman" pitchFamily="18" charset="0"/>
                <a:ea typeface="新細明體" pitchFamily="18" charset="-120"/>
              </a:rPr>
              <a:pPr eaLnBrk="1" hangingPunct="1"/>
              <a:t>6</a:t>
            </a:fld>
            <a:endParaRPr lang="en-US" altLang="zh-TW" sz="1600" smtClean="0">
              <a:latin typeface="Times New Roman" pitchFamily="18" charset="0"/>
              <a:ea typeface="新細明體" pitchFamily="18" charset="-120"/>
            </a:endParaRPr>
          </a:p>
        </p:txBody>
      </p:sp>
      <p:sp>
        <p:nvSpPr>
          <p:cNvPr id="102402" name="Rectangle 2"/>
          <p:cNvSpPr>
            <a:spLocks noGrp="1" noChangeArrowheads="1"/>
          </p:cNvSpPr>
          <p:nvPr>
            <p:ph type="title"/>
          </p:nvPr>
        </p:nvSpPr>
        <p:spPr/>
        <p:txBody>
          <a:bodyPr/>
          <a:lstStyle/>
          <a:p>
            <a:pPr eaLnBrk="1" hangingPunct="1">
              <a:defRPr/>
            </a:pPr>
            <a:r>
              <a:rPr lang="en-US" altLang="zh-TW" dirty="0" smtClean="0">
                <a:ea typeface="新細明體" charset="-120"/>
              </a:rPr>
              <a:t>Runtime Stack (1/3)</a:t>
            </a:r>
          </a:p>
        </p:txBody>
      </p:sp>
      <p:sp>
        <p:nvSpPr>
          <p:cNvPr id="1030" name="Rectangle 3"/>
          <p:cNvSpPr>
            <a:spLocks noGrp="1" noChangeArrowheads="1"/>
          </p:cNvSpPr>
          <p:nvPr>
            <p:ph type="body" idx="1"/>
          </p:nvPr>
        </p:nvSpPr>
        <p:spPr>
          <a:xfrm>
            <a:off x="685800" y="1143000"/>
            <a:ext cx="7772400" cy="1828800"/>
          </a:xfrm>
        </p:spPr>
        <p:txBody>
          <a:bodyPr/>
          <a:lstStyle/>
          <a:p>
            <a:pPr eaLnBrk="1" hangingPunct="1"/>
            <a:r>
              <a:rPr lang="en-US" altLang="zh-TW" dirty="0" smtClean="0">
                <a:ea typeface="新細明體" pitchFamily="18" charset="-120"/>
              </a:rPr>
              <a:t>Imagine a stack of plates . . .</a:t>
            </a:r>
          </a:p>
          <a:p>
            <a:pPr lvl="1" eaLnBrk="1" hangingPunct="1"/>
            <a:r>
              <a:rPr lang="en-US" altLang="zh-TW" dirty="0" smtClean="0">
                <a:ea typeface="新細明體" pitchFamily="18" charset="-120"/>
              </a:rPr>
              <a:t>plates are only added to the top</a:t>
            </a:r>
          </a:p>
          <a:p>
            <a:pPr lvl="1" eaLnBrk="1" hangingPunct="1"/>
            <a:r>
              <a:rPr lang="en-US" altLang="zh-TW" dirty="0" smtClean="0">
                <a:ea typeface="新細明體" pitchFamily="18" charset="-120"/>
              </a:rPr>
              <a:t>plates are only removed from the top</a:t>
            </a:r>
          </a:p>
          <a:p>
            <a:pPr lvl="1" eaLnBrk="1" hangingPunct="1"/>
            <a:r>
              <a:rPr lang="en-US" altLang="zh-TW" dirty="0" smtClean="0">
                <a:ea typeface="新細明體" pitchFamily="18" charset="-120"/>
              </a:rPr>
              <a:t>Last In First Out (LIFO) structure</a:t>
            </a:r>
          </a:p>
        </p:txBody>
      </p:sp>
      <p:grpSp>
        <p:nvGrpSpPr>
          <p:cNvPr id="6" name="Group 5"/>
          <p:cNvGrpSpPr/>
          <p:nvPr/>
        </p:nvGrpSpPr>
        <p:grpSpPr>
          <a:xfrm>
            <a:off x="1897585" y="5063541"/>
            <a:ext cx="2316693" cy="369332"/>
            <a:chOff x="2227875" y="5193196"/>
            <a:chExt cx="2316693" cy="369332"/>
          </a:xfrm>
        </p:grpSpPr>
        <p:sp>
          <p:nvSpPr>
            <p:cNvPr id="5" name="Rounded Rectangle 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3" name="TextBox 2"/>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1</a:t>
              </a:r>
              <a:endParaRPr lang="zh-TW" altLang="en-US" sz="1800" dirty="0">
                <a:solidFill>
                  <a:schemeClr val="bg2"/>
                </a:solidFill>
              </a:endParaRPr>
            </a:p>
          </p:txBody>
        </p:sp>
      </p:grpSp>
      <p:grpSp>
        <p:nvGrpSpPr>
          <p:cNvPr id="15" name="Group 14"/>
          <p:cNvGrpSpPr/>
          <p:nvPr/>
        </p:nvGrpSpPr>
        <p:grpSpPr>
          <a:xfrm>
            <a:off x="1897585" y="4740167"/>
            <a:ext cx="2316693" cy="369332"/>
            <a:chOff x="2227875" y="5193196"/>
            <a:chExt cx="2316693" cy="369332"/>
          </a:xfrm>
        </p:grpSpPr>
        <p:sp>
          <p:nvSpPr>
            <p:cNvPr id="16" name="Rounded Rectangle 15"/>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2</a:t>
              </a:r>
              <a:endParaRPr lang="zh-TW" altLang="en-US" sz="1800" dirty="0">
                <a:solidFill>
                  <a:schemeClr val="bg2"/>
                </a:solidFill>
              </a:endParaRPr>
            </a:p>
          </p:txBody>
        </p:sp>
      </p:grpSp>
      <p:grpSp>
        <p:nvGrpSpPr>
          <p:cNvPr id="18" name="Group 17"/>
          <p:cNvGrpSpPr/>
          <p:nvPr/>
        </p:nvGrpSpPr>
        <p:grpSpPr>
          <a:xfrm>
            <a:off x="1897585" y="4416793"/>
            <a:ext cx="2316693" cy="369332"/>
            <a:chOff x="2227875" y="5193196"/>
            <a:chExt cx="2316693" cy="369332"/>
          </a:xfrm>
        </p:grpSpPr>
        <p:sp>
          <p:nvSpPr>
            <p:cNvPr id="19" name="Rounded Rectangle 18"/>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3</a:t>
              </a:r>
              <a:endParaRPr lang="zh-TW" altLang="en-US" sz="1800" dirty="0">
                <a:solidFill>
                  <a:schemeClr val="bg2"/>
                </a:solidFill>
              </a:endParaRPr>
            </a:p>
          </p:txBody>
        </p:sp>
      </p:grpSp>
      <p:grpSp>
        <p:nvGrpSpPr>
          <p:cNvPr id="21" name="Group 20"/>
          <p:cNvGrpSpPr/>
          <p:nvPr/>
        </p:nvGrpSpPr>
        <p:grpSpPr>
          <a:xfrm>
            <a:off x="1897585" y="4093419"/>
            <a:ext cx="2316693" cy="369332"/>
            <a:chOff x="2227875" y="5193196"/>
            <a:chExt cx="2316693" cy="369332"/>
          </a:xfrm>
        </p:grpSpPr>
        <p:sp>
          <p:nvSpPr>
            <p:cNvPr id="22" name="Rounded Rectangle 21"/>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4</a:t>
              </a:r>
              <a:endParaRPr lang="zh-TW" altLang="en-US" sz="1800" dirty="0">
                <a:solidFill>
                  <a:schemeClr val="bg2"/>
                </a:solidFill>
              </a:endParaRPr>
            </a:p>
          </p:txBody>
        </p:sp>
      </p:grpSp>
      <p:grpSp>
        <p:nvGrpSpPr>
          <p:cNvPr id="24" name="Group 23"/>
          <p:cNvGrpSpPr/>
          <p:nvPr/>
        </p:nvGrpSpPr>
        <p:grpSpPr>
          <a:xfrm>
            <a:off x="1897585" y="3770045"/>
            <a:ext cx="2316693" cy="369332"/>
            <a:chOff x="2227875" y="5193196"/>
            <a:chExt cx="2316693" cy="369332"/>
          </a:xfrm>
        </p:grpSpPr>
        <p:sp>
          <p:nvSpPr>
            <p:cNvPr id="25" name="Rounded Rectangle 2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5</a:t>
              </a:r>
              <a:endParaRPr lang="zh-TW" altLang="en-US" sz="1800" dirty="0">
                <a:solidFill>
                  <a:schemeClr val="bg2"/>
                </a:solidFill>
              </a:endParaRPr>
            </a:p>
          </p:txBody>
        </p:sp>
      </p:grpSp>
      <p:grpSp>
        <p:nvGrpSpPr>
          <p:cNvPr id="27" name="Group 26"/>
          <p:cNvGrpSpPr/>
          <p:nvPr/>
        </p:nvGrpSpPr>
        <p:grpSpPr>
          <a:xfrm>
            <a:off x="1897585" y="3446671"/>
            <a:ext cx="2316693" cy="369332"/>
            <a:chOff x="2227875" y="5193196"/>
            <a:chExt cx="2316693" cy="369332"/>
          </a:xfrm>
        </p:grpSpPr>
        <p:sp>
          <p:nvSpPr>
            <p:cNvPr id="28" name="Rounded Rectangle 27"/>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6</a:t>
              </a:r>
              <a:endParaRPr lang="zh-TW" altLang="en-US" sz="1800" dirty="0">
                <a:solidFill>
                  <a:schemeClr val="bg2"/>
                </a:solidFill>
              </a:endParaRPr>
            </a:p>
          </p:txBody>
        </p:sp>
      </p:grpSp>
      <p:grpSp>
        <p:nvGrpSpPr>
          <p:cNvPr id="30" name="Group 29"/>
          <p:cNvGrpSpPr/>
          <p:nvPr/>
        </p:nvGrpSpPr>
        <p:grpSpPr>
          <a:xfrm>
            <a:off x="4285073" y="5040458"/>
            <a:ext cx="1655079" cy="415498"/>
            <a:chOff x="4285073" y="5040458"/>
            <a:chExt cx="1655079" cy="415498"/>
          </a:xfrm>
        </p:grpSpPr>
        <p:sp>
          <p:nvSpPr>
            <p:cNvPr id="7" name="TextBox 6"/>
            <p:cNvSpPr txBox="1"/>
            <p:nvPr/>
          </p:nvSpPr>
          <p:spPr>
            <a:xfrm>
              <a:off x="4933145" y="5040458"/>
              <a:ext cx="1007007" cy="415498"/>
            </a:xfrm>
            <a:prstGeom prst="rect">
              <a:avLst/>
            </a:prstGeom>
            <a:noFill/>
          </p:spPr>
          <p:txBody>
            <a:bodyPr wrap="none" rtlCol="0">
              <a:spAutoFit/>
            </a:bodyPr>
            <a:lstStyle/>
            <a:p>
              <a:r>
                <a:rPr lang="en-US" altLang="zh-TW" dirty="0"/>
                <a:t>b</a:t>
              </a:r>
              <a:r>
                <a:rPr lang="en-US" altLang="zh-TW" dirty="0" smtClean="0"/>
                <a:t>ottom</a:t>
              </a:r>
              <a:endParaRPr lang="zh-TW" altLang="en-US" dirty="0"/>
            </a:p>
          </p:txBody>
        </p:sp>
        <p:cxnSp>
          <p:nvCxnSpPr>
            <p:cNvPr id="9" name="Straight Arrow Connector 8"/>
            <p:cNvCxnSpPr>
              <a:stCxn id="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39" name="Group 38"/>
          <p:cNvGrpSpPr/>
          <p:nvPr/>
        </p:nvGrpSpPr>
        <p:grpSpPr>
          <a:xfrm>
            <a:off x="4285073" y="3733448"/>
            <a:ext cx="1206238" cy="415498"/>
            <a:chOff x="4285073" y="5040458"/>
            <a:chExt cx="1206238" cy="415498"/>
          </a:xfrm>
        </p:grpSpPr>
        <p:sp>
          <p:nvSpPr>
            <p:cNvPr id="40" name="TextBox 39"/>
            <p:cNvSpPr txBox="1"/>
            <p:nvPr/>
          </p:nvSpPr>
          <p:spPr>
            <a:xfrm>
              <a:off x="4933145" y="5040458"/>
              <a:ext cx="558166" cy="415498"/>
            </a:xfrm>
            <a:prstGeom prst="rect">
              <a:avLst/>
            </a:prstGeom>
            <a:noFill/>
          </p:spPr>
          <p:txBody>
            <a:bodyPr wrap="none" rtlCol="0">
              <a:spAutoFit/>
            </a:bodyPr>
            <a:lstStyle/>
            <a:p>
              <a:r>
                <a:rPr lang="en-US" altLang="zh-TW" dirty="0" smtClean="0"/>
                <a:t>top</a:t>
              </a:r>
              <a:endParaRPr lang="zh-TW" altLang="en-US" dirty="0"/>
            </a:p>
          </p:txBody>
        </p:sp>
        <p:cxnSp>
          <p:nvCxnSpPr>
            <p:cNvPr id="41" name="Straight Arrow Connector 40"/>
            <p:cNvCxnSpPr>
              <a:stCxn id="40"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42" name="Group 41"/>
          <p:cNvGrpSpPr/>
          <p:nvPr/>
        </p:nvGrpSpPr>
        <p:grpSpPr>
          <a:xfrm>
            <a:off x="1897585" y="3131676"/>
            <a:ext cx="2316693" cy="369332"/>
            <a:chOff x="2227875" y="5193196"/>
            <a:chExt cx="2316693" cy="369332"/>
          </a:xfrm>
        </p:grpSpPr>
        <p:sp>
          <p:nvSpPr>
            <p:cNvPr id="43" name="Rounded Rectangle 42"/>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44" name="TextBox 43"/>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7</a:t>
              </a:r>
              <a:endParaRPr lang="zh-TW" altLang="en-US" sz="1800" dirty="0">
                <a:solidFill>
                  <a:schemeClr val="bg2"/>
                </a:solidFill>
              </a:endParaRPr>
            </a:p>
          </p:txBody>
        </p:sp>
      </p:grpSp>
      <p:sp>
        <p:nvSpPr>
          <p:cNvPr id="4" name="Rectangle 3"/>
          <p:cNvSpPr/>
          <p:nvPr/>
        </p:nvSpPr>
        <p:spPr>
          <a:xfrm>
            <a:off x="4441996" y="3221251"/>
            <a:ext cx="260008" cy="415498"/>
          </a:xfrm>
          <a:prstGeom prst="rect">
            <a:avLst/>
          </a:prstGeom>
        </p:spPr>
        <p:txBody>
          <a:bodyPr wrap="none">
            <a:spAutoFit/>
          </a:bodyPr>
          <a:lstStyle/>
          <a:p>
            <a:r>
              <a:rPr lang="zh-TW" altLang="en-US" dirty="0"/>
              <a:t> </a:t>
            </a:r>
          </a:p>
        </p:txBody>
      </p:sp>
    </p:spTree>
    <p:extLst>
      <p:ext uri="{BB962C8B-B14F-4D97-AF65-F5344CB8AC3E}">
        <p14:creationId xmlns:p14="http://schemas.microsoft.com/office/powerpoint/2010/main" val="198635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nodeType="withEffect">
                                  <p:stCondLst>
                                    <p:cond delay="0"/>
                                  </p:stCondLst>
                                  <p:childTnLst>
                                    <p:animMotion origin="layout" path="M 1.38889E-6 1.48148E-6 L 1.38889E-6 -0.04329 " pathEditMode="relative" rAng="0" ptsTypes="AA">
                                      <p:cBhvr>
                                        <p:cTn id="11" dur="2000" fill="hold"/>
                                        <p:tgtEl>
                                          <p:spTgt spid="39"/>
                                        </p:tgtEl>
                                        <p:attrNameLst>
                                          <p:attrName>ppt_x</p:attrName>
                                          <p:attrName>ppt_y</p:attrName>
                                        </p:attrNameLst>
                                      </p:cBhvr>
                                      <p:rCtr x="0" y="-2176"/>
                                    </p:animMotion>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path" presetSubtype="0" accel="50000" decel="50000" fill="hold" nodeType="withEffect">
                                  <p:stCondLst>
                                    <p:cond delay="0"/>
                                  </p:stCondLst>
                                  <p:childTnLst>
                                    <p:animMotion origin="layout" path="M 1.38889E-6 -0.04329 L 1.38889E-6 -0.08519 " pathEditMode="relative" rAng="0" ptsTypes="AA">
                                      <p:cBhvr>
                                        <p:cTn id="20" dur="2000" fill="hold"/>
                                        <p:tgtEl>
                                          <p:spTgt spid="39"/>
                                        </p:tgtEl>
                                        <p:attrNameLst>
                                          <p:attrName>ppt_x</p:attrName>
                                          <p:attrName>ppt_y</p:attrName>
                                        </p:attrNameLst>
                                      </p:cBhvr>
                                      <p:rCtr x="0" y="-2106"/>
                                    </p:animMotion>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nodeType="clickEffect">
                                  <p:stCondLst>
                                    <p:cond delay="0"/>
                                  </p:stCondLst>
                                  <p:childTnLst>
                                    <p:animEffect transition="out" filter="fade">
                                      <p:cBhvr>
                                        <p:cTn id="24" dur="1000"/>
                                        <p:tgtEl>
                                          <p:spTgt spid="42"/>
                                        </p:tgtEl>
                                      </p:cBhvr>
                                    </p:animEffect>
                                    <p:anim calcmode="lin" valueType="num">
                                      <p:cBhvr>
                                        <p:cTn id="25" dur="1000"/>
                                        <p:tgtEl>
                                          <p:spTgt spid="42"/>
                                        </p:tgtEl>
                                        <p:attrNameLst>
                                          <p:attrName>ppt_x</p:attrName>
                                        </p:attrNameLst>
                                      </p:cBhvr>
                                      <p:tavLst>
                                        <p:tav tm="0">
                                          <p:val>
                                            <p:strVal val="ppt_x"/>
                                          </p:val>
                                        </p:tav>
                                        <p:tav tm="100000">
                                          <p:val>
                                            <p:strVal val="ppt_x"/>
                                          </p:val>
                                        </p:tav>
                                      </p:tavLst>
                                    </p:anim>
                                    <p:anim calcmode="lin" valueType="num">
                                      <p:cBhvr>
                                        <p:cTn id="26" dur="1000"/>
                                        <p:tgtEl>
                                          <p:spTgt spid="42"/>
                                        </p:tgtEl>
                                        <p:attrNameLst>
                                          <p:attrName>ppt_y</p:attrName>
                                        </p:attrNameLst>
                                      </p:cBhvr>
                                      <p:tavLst>
                                        <p:tav tm="0">
                                          <p:val>
                                            <p:strVal val="ppt_y"/>
                                          </p:val>
                                        </p:tav>
                                        <p:tav tm="100000">
                                          <p:val>
                                            <p:strVal val="ppt_y-.1"/>
                                          </p:val>
                                        </p:tav>
                                      </p:tavLst>
                                    </p:anim>
                                    <p:set>
                                      <p:cBhvr>
                                        <p:cTn id="27" dur="1" fill="hold">
                                          <p:stCondLst>
                                            <p:cond delay="999"/>
                                          </p:stCondLst>
                                        </p:cTn>
                                        <p:tgtEl>
                                          <p:spTgt spid="42"/>
                                        </p:tgtEl>
                                        <p:attrNameLst>
                                          <p:attrName>style.visibility</p:attrName>
                                        </p:attrNameLst>
                                      </p:cBhvr>
                                      <p:to>
                                        <p:strVal val="hidden"/>
                                      </p:to>
                                    </p:set>
                                  </p:childTnLst>
                                </p:cTn>
                              </p:par>
                              <p:par>
                                <p:cTn id="28" presetID="42" presetClass="path" presetSubtype="0" accel="50000" decel="50000" fill="hold" nodeType="withEffect">
                                  <p:stCondLst>
                                    <p:cond delay="0"/>
                                  </p:stCondLst>
                                  <p:childTnLst>
                                    <p:animMotion origin="layout" path="M 1.38889E-6 -0.08519 L 1.38889E-6 -0.04329 " pathEditMode="relative" rAng="0" ptsTypes="AA">
                                      <p:cBhvr>
                                        <p:cTn id="29" dur="2000" fill="hold"/>
                                        <p:tgtEl>
                                          <p:spTgt spid="39"/>
                                        </p:tgtEl>
                                        <p:attrNameLst>
                                          <p:attrName>ppt_x</p:attrName>
                                          <p:attrName>ppt_y</p:attrName>
                                        </p:attrNameLst>
                                      </p:cBhvr>
                                      <p:rCtr x="0" y="2083"/>
                                    </p:animMotion>
                                  </p:childTnLst>
                                </p:cTn>
                              </p:par>
                            </p:childTnLst>
                          </p:cTn>
                        </p:par>
                      </p:childTnLst>
                    </p:cTn>
                  </p:par>
                  <p:par>
                    <p:cTn id="30" fill="hold">
                      <p:stCondLst>
                        <p:cond delay="indefinite"/>
                      </p:stCondLst>
                      <p:childTnLst>
                        <p:par>
                          <p:cTn id="31" fill="hold">
                            <p:stCondLst>
                              <p:cond delay="0"/>
                            </p:stCondLst>
                            <p:childTnLst>
                              <p:par>
                                <p:cTn id="32" presetID="47" presetClass="exit" presetSubtype="0" fill="hold" nodeType="click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38889E-6 -0.04329 L 1.38889E-6 -0.00116 " pathEditMode="relative" rAng="0" ptsTypes="AA">
                                      <p:cBhvr>
                                        <p:cTn id="38" dur="2000" fill="hold"/>
                                        <p:tgtEl>
                                          <p:spTgt spid="39"/>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12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64040D-8651-4A84-A469-F43D68426633}" type="slidenum">
              <a:rPr lang="en-US" altLang="en-US" sz="1600">
                <a:latin typeface="Times New Roman" panose="02020603050405020304" pitchFamily="18" charset="0"/>
              </a:rPr>
              <a:pPr eaLnBrk="1" hangingPunct="1"/>
              <a:t>60</a:t>
            </a:fld>
            <a:endParaRPr lang="en-US" altLang="en-US" sz="1600">
              <a:latin typeface="Times New Roman" panose="02020603050405020304" pitchFamily="18" charset="0"/>
            </a:endParaRPr>
          </a:p>
        </p:txBody>
      </p:sp>
      <p:sp>
        <p:nvSpPr>
          <p:cNvPr id="99330" name="Rectangle 2"/>
          <p:cNvSpPr>
            <a:spLocks noGrp="1" noChangeArrowheads="1"/>
          </p:cNvSpPr>
          <p:nvPr>
            <p:ph type="title"/>
          </p:nvPr>
        </p:nvSpPr>
        <p:spPr/>
        <p:txBody>
          <a:bodyPr/>
          <a:lstStyle/>
          <a:p>
            <a:pPr eaLnBrk="1" hangingPunct="1">
              <a:defRPr/>
            </a:pPr>
            <a:r>
              <a:rPr lang="en-US" altLang="en-US" smtClean="0"/>
              <a:t>Example 5</a:t>
            </a:r>
          </a:p>
        </p:txBody>
      </p:sp>
      <p:sp>
        <p:nvSpPr>
          <p:cNvPr id="51205" name="Text Box 3"/>
          <p:cNvSpPr txBox="1">
            <a:spLocks noChangeArrowheads="1"/>
          </p:cNvSpPr>
          <p:nvPr/>
        </p:nvSpPr>
        <p:spPr bwMode="auto">
          <a:xfrm>
            <a:off x="914400" y="2438400"/>
            <a:ext cx="7467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Lst>
              <a:defRPr sz="2100">
                <a:solidFill>
                  <a:schemeClr val="tx1"/>
                </a:solidFill>
                <a:latin typeface="Arial" panose="020B0604020202020204" pitchFamily="34" charset="0"/>
              </a:defRPr>
            </a:lvl1pPr>
            <a:lvl2pPr marL="742950" indent="-285750" eaLnBrk="0" hangingPunct="0">
              <a:tabLst>
                <a:tab pos="457200" algn="l"/>
                <a:tab pos="3657600" algn="l"/>
              </a:tabLst>
              <a:defRPr sz="2100">
                <a:solidFill>
                  <a:schemeClr val="tx1"/>
                </a:solidFill>
                <a:latin typeface="Arial" panose="020B0604020202020204" pitchFamily="34" charset="0"/>
              </a:defRPr>
            </a:lvl2pPr>
            <a:lvl3pPr marL="1143000" indent="-228600" eaLnBrk="0" hangingPunct="0">
              <a:tabLst>
                <a:tab pos="457200" algn="l"/>
                <a:tab pos="3657600" algn="l"/>
              </a:tabLst>
              <a:defRPr sz="2100">
                <a:solidFill>
                  <a:schemeClr val="tx1"/>
                </a:solidFill>
                <a:latin typeface="Arial" panose="020B0604020202020204" pitchFamily="34" charset="0"/>
              </a:defRPr>
            </a:lvl3pPr>
            <a:lvl4pPr marL="1600200" indent="-228600" eaLnBrk="0" hangingPunct="0">
              <a:tabLst>
                <a:tab pos="457200" algn="l"/>
                <a:tab pos="3657600" algn="l"/>
              </a:tabLst>
              <a:defRPr sz="2100">
                <a:solidFill>
                  <a:schemeClr val="tx1"/>
                </a:solidFill>
                <a:latin typeface="Arial" panose="020B0604020202020204" pitchFamily="34" charset="0"/>
              </a:defRPr>
            </a:lvl4pPr>
            <a:lvl5pPr marL="2057400" indent="-228600" eaLnBrk="0" hangingPunct="0">
              <a:tabLst>
                <a:tab pos="457200" algn="l"/>
                <a:tab pos="36576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	; loop counter</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L1: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eax,100	; ceiling value</a:t>
            </a:r>
          </a:p>
          <a:p>
            <a:pPr eaLnBrk="1" hangingPunct="1">
              <a:lnSpc>
                <a:spcPct val="50000"/>
              </a:lnSpc>
              <a:spcBef>
                <a:spcPct val="50000"/>
              </a:spcBef>
            </a:pPr>
            <a:r>
              <a:rPr lang="en-US" altLang="en-US" sz="1800" b="1" dirty="0">
                <a:latin typeface="Courier New" panose="02070309020205020404" pitchFamily="49" charset="0"/>
              </a:rPr>
              <a:t>	call RandomRange	; generate random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WriteInt	; display signed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Crlf	; </a:t>
            </a:r>
            <a:r>
              <a:rPr lang="en-US" altLang="en-US" sz="1800" b="1" dirty="0" err="1">
                <a:latin typeface="Courier New" panose="02070309020205020404" pitchFamily="49" charset="0"/>
              </a:rPr>
              <a:t>goto</a:t>
            </a:r>
            <a:r>
              <a:rPr lang="en-US" altLang="en-US" sz="1800" b="1" dirty="0">
                <a:latin typeface="Courier New" panose="02070309020205020404" pitchFamily="49" charset="0"/>
              </a:rPr>
              <a:t> next display line</a:t>
            </a:r>
          </a:p>
          <a:p>
            <a:pPr eaLnBrk="1" hangingPunct="1">
              <a:lnSpc>
                <a:spcPct val="50000"/>
              </a:lnSpc>
              <a:spcBef>
                <a:spcPct val="50000"/>
              </a:spcBef>
            </a:pPr>
            <a:r>
              <a:rPr lang="en-US" altLang="en-US" sz="1800" b="1" dirty="0">
                <a:latin typeface="Courier New" panose="02070309020205020404" pitchFamily="49" charset="0"/>
              </a:rPr>
              <a:t>	loop L1	; repeat loop</a:t>
            </a:r>
          </a:p>
        </p:txBody>
      </p:sp>
      <p:sp>
        <p:nvSpPr>
          <p:cNvPr id="51206" name="Text Box 4"/>
          <p:cNvSpPr txBox="1">
            <a:spLocks noChangeArrowheads="1"/>
          </p:cNvSpPr>
          <p:nvPr/>
        </p:nvSpPr>
        <p:spPr bwMode="auto">
          <a:xfrm>
            <a:off x="762000" y="9906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Generate and display ten pseudorandom signed integers in the range 0 – 99. Pass each integer to WriteInt in EAX and display it on a separate line.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5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61</a:t>
            </a:fld>
            <a:endParaRPr lang="en-US" altLang="zh-TW"/>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7" t="9724" r="30247" b="47025"/>
          <a:stretch/>
        </p:blipFill>
        <p:spPr bwMode="auto">
          <a:xfrm>
            <a:off x="1463120" y="1340768"/>
            <a:ext cx="6368996" cy="2631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5447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22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8BDE491-8746-4762-B142-CF5B2939C0FB}" type="slidenum">
              <a:rPr lang="en-US" altLang="en-US" sz="1600">
                <a:latin typeface="Times New Roman" panose="02020603050405020304" pitchFamily="18" charset="0"/>
              </a:rPr>
              <a:pPr eaLnBrk="1" hangingPunct="1"/>
              <a:t>62</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smtClean="0"/>
              <a:t>Example 6</a:t>
            </a:r>
          </a:p>
        </p:txBody>
      </p:sp>
      <p:sp>
        <p:nvSpPr>
          <p:cNvPr id="52229" name="Text Box 3"/>
          <p:cNvSpPr txBox="1">
            <a:spLocks noChangeArrowheads="1"/>
          </p:cNvSpPr>
          <p:nvPr/>
        </p:nvSpPr>
        <p:spPr bwMode="auto">
          <a:xfrm>
            <a:off x="1447800" y="2209800"/>
            <a:ext cx="6248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"Color output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eax,yellow</a:t>
            </a:r>
            <a:r>
              <a:rPr lang="en-US" altLang="en-US" sz="1800" b="1" dirty="0">
                <a:latin typeface="Courier New" panose="02070309020205020404" pitchFamily="49" charset="0"/>
              </a:rPr>
              <a:t> + (blue * 16)</a:t>
            </a:r>
          </a:p>
          <a:p>
            <a:pPr eaLnBrk="1" hangingPunct="1">
              <a:lnSpc>
                <a:spcPct val="50000"/>
              </a:lnSpc>
              <a:spcBef>
                <a:spcPct val="50000"/>
              </a:spcBef>
            </a:pPr>
            <a:r>
              <a:rPr lang="en-US" altLang="en-US" sz="1800" b="1" dirty="0">
                <a:latin typeface="Courier New" panose="02070309020205020404" pitchFamily="49" charset="0"/>
              </a:rPr>
              <a:t>	call SetTextColor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5223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with yellow characters on a blue background.</a:t>
            </a:r>
          </a:p>
        </p:txBody>
      </p:sp>
      <p:sp>
        <p:nvSpPr>
          <p:cNvPr id="52231" name="Text Box 5"/>
          <p:cNvSpPr txBox="1">
            <a:spLocks noChangeArrowheads="1"/>
          </p:cNvSpPr>
          <p:nvPr/>
        </p:nvSpPr>
        <p:spPr bwMode="auto">
          <a:xfrm>
            <a:off x="838200" y="5181600"/>
            <a:ext cx="7467600" cy="860425"/>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The background color is multiplied by 16 before being added to the foreground color.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6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63</a:t>
            </a:fld>
            <a:endParaRPr lang="en-US" altLang="zh-TW"/>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8" t="9158" r="36279" b="72900"/>
          <a:stretch/>
        </p:blipFill>
        <p:spPr bwMode="auto">
          <a:xfrm>
            <a:off x="1439185" y="1196752"/>
            <a:ext cx="6464412" cy="1215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17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3A729C9-4B9D-47C0-A947-1C95F3400077}"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44386" name="Rectangle 1026"/>
          <p:cNvSpPr>
            <a:spLocks noGrp="1" noChangeArrowheads="1"/>
          </p:cNvSpPr>
          <p:nvPr>
            <p:ph type="title"/>
          </p:nvPr>
        </p:nvSpPr>
        <p:spPr/>
        <p:txBody>
          <a:bodyPr/>
          <a:lstStyle/>
          <a:p>
            <a:pPr eaLnBrk="1" hangingPunct="1">
              <a:defRPr/>
            </a:pPr>
            <a:r>
              <a:rPr lang="en-US" altLang="en-US" smtClean="0"/>
              <a:t>What's Next</a:t>
            </a:r>
          </a:p>
        </p:txBody>
      </p:sp>
      <p:sp>
        <p:nvSpPr>
          <p:cNvPr id="53253" name="Rectangle 1027"/>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smtClean="0"/>
              <a:t>Defining and Using Procedures</a:t>
            </a:r>
          </a:p>
          <a:p>
            <a:pPr eaLnBrk="1" hangingPunct="1"/>
            <a:r>
              <a:rPr lang="en-US" altLang="en-US" smtClean="0"/>
              <a:t>Linking to an External Library</a:t>
            </a:r>
          </a:p>
          <a:p>
            <a:pPr eaLnBrk="1" hangingPunct="1"/>
            <a:r>
              <a:rPr lang="en-US" altLang="en-US" smtClean="0"/>
              <a:t>The Irvine32 Library</a:t>
            </a:r>
          </a:p>
          <a:p>
            <a:pPr eaLnBrk="1" hangingPunct="1"/>
            <a:r>
              <a:rPr lang="en-US" altLang="en-US" b="1" smtClean="0">
                <a:solidFill>
                  <a:schemeClr val="tx2"/>
                </a:solidFill>
              </a:rPr>
              <a:t>64-Bit Assembly Programming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64-Bit Assembly Programming</a:t>
            </a:r>
            <a:endParaRPr lang="en-US" dirty="0"/>
          </a:p>
        </p:txBody>
      </p:sp>
      <p:sp>
        <p:nvSpPr>
          <p:cNvPr id="54275" name="Content Placeholder 2"/>
          <p:cNvSpPr>
            <a:spLocks noGrp="1"/>
          </p:cNvSpPr>
          <p:nvPr>
            <p:ph idx="1"/>
          </p:nvPr>
        </p:nvSpPr>
        <p:spPr>
          <a:xfrm>
            <a:off x="1066800" y="1600200"/>
            <a:ext cx="7391400" cy="4038600"/>
          </a:xfrm>
        </p:spPr>
        <p:txBody>
          <a:bodyPr/>
          <a:lstStyle/>
          <a:p>
            <a:r>
              <a:rPr lang="en-US" altLang="en-US" dirty="0" smtClean="0">
                <a:hlinkClick r:id="" action="ppaction://customshow?id=20&amp;return=true"/>
              </a:rPr>
              <a:t>The Irvine64 Library</a:t>
            </a:r>
            <a:endParaRPr lang="en-US" altLang="en-US" dirty="0" smtClean="0"/>
          </a:p>
          <a:p>
            <a:r>
              <a:rPr lang="en-US" altLang="en-US" dirty="0" smtClean="0">
                <a:hlinkClick r:id="" action="ppaction://customshow?id=21&amp;return=true"/>
              </a:rPr>
              <a:t>Calling 64-Bit Subroutines</a:t>
            </a:r>
            <a:endParaRPr lang="en-US" altLang="en-US" dirty="0" smtClean="0"/>
          </a:p>
          <a:p>
            <a:r>
              <a:rPr lang="en-US" altLang="en-US" dirty="0" smtClean="0">
                <a:hlinkClick r:id="" action="ppaction://customshow?id=22&amp;return=true"/>
              </a:rPr>
              <a:t>The x64 Calling Convention</a:t>
            </a:r>
            <a:endParaRPr lang="en-US" altLang="en-US" dirty="0" smtClean="0"/>
          </a:p>
        </p:txBody>
      </p:sp>
      <p:sp>
        <p:nvSpPr>
          <p:cNvPr id="5427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427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BF810AE-1D64-4A6A-A983-32C50AA418E7}" type="slidenum">
              <a:rPr lang="en-US" altLang="en-US" sz="1600">
                <a:latin typeface="Times New Roman" panose="02020603050405020304" pitchFamily="18" charset="0"/>
              </a:rPr>
              <a:pPr eaLnBrk="1" hangingPunct="1"/>
              <a:t>65</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Irvine64 Library</a:t>
            </a:r>
            <a:endParaRPr lang="en-US" dirty="0"/>
          </a:p>
        </p:txBody>
      </p:sp>
      <p:sp>
        <p:nvSpPr>
          <p:cNvPr id="55299" name="Content Placeholder 2"/>
          <p:cNvSpPr>
            <a:spLocks noGrp="1"/>
          </p:cNvSpPr>
          <p:nvPr>
            <p:ph idx="1"/>
          </p:nvPr>
        </p:nvSpPr>
        <p:spPr/>
        <p:txBody>
          <a:bodyPr/>
          <a:lstStyle/>
          <a:p>
            <a:r>
              <a:rPr lang="en-US" altLang="en-US" sz="2000" dirty="0" smtClean="0"/>
              <a:t>Crlf: Writes an end-of-line sequence to the console.</a:t>
            </a:r>
          </a:p>
          <a:p>
            <a:r>
              <a:rPr lang="en-US" altLang="en-US" sz="2000" dirty="0" smtClean="0"/>
              <a:t>Random64: Generates a 64-bit pseudorandom integer. </a:t>
            </a:r>
          </a:p>
          <a:p>
            <a:r>
              <a:rPr lang="en-US" altLang="en-US" sz="2000" dirty="0" smtClean="0"/>
              <a:t>Randomize: Seeds the random number generator with a unique value.</a:t>
            </a:r>
          </a:p>
          <a:p>
            <a:r>
              <a:rPr lang="en-US" altLang="en-US" sz="2000" dirty="0" smtClean="0"/>
              <a:t>ReadInt64: Reads a 64-bit signed integer from the keyboard.</a:t>
            </a:r>
          </a:p>
          <a:p>
            <a:r>
              <a:rPr lang="en-US" altLang="en-US" sz="2000" dirty="0" smtClean="0"/>
              <a:t>ReadString: Reads a string from the keyboard. </a:t>
            </a:r>
          </a:p>
          <a:p>
            <a:r>
              <a:rPr lang="en-US" altLang="en-US" sz="2000" dirty="0" err="1" smtClean="0"/>
              <a:t>Str_compare</a:t>
            </a:r>
            <a:r>
              <a:rPr lang="en-US" altLang="en-US" sz="2000" dirty="0" smtClean="0"/>
              <a:t>: Compares two strings in the same way as the CMP instruction.</a:t>
            </a:r>
          </a:p>
          <a:p>
            <a:r>
              <a:rPr lang="en-US" altLang="en-US" sz="2000" dirty="0" err="1" smtClean="0"/>
              <a:t>Str_copy</a:t>
            </a:r>
            <a:r>
              <a:rPr lang="en-US" altLang="en-US" sz="2000" dirty="0" smtClean="0"/>
              <a:t>: Copies a source string to a target location. </a:t>
            </a:r>
          </a:p>
          <a:p>
            <a:r>
              <a:rPr lang="en-US" altLang="en-US" sz="2000" dirty="0" err="1" smtClean="0"/>
              <a:t>Str_length</a:t>
            </a:r>
            <a:r>
              <a:rPr lang="en-US" altLang="en-US" sz="2000" dirty="0" smtClean="0"/>
              <a:t>: Returns the length of a null-terminated string in RAX.</a:t>
            </a:r>
          </a:p>
          <a:p>
            <a:r>
              <a:rPr lang="en-US" altLang="en-US" sz="2000" dirty="0" smtClean="0"/>
              <a:t>WriteInt64: Displays the contents in the RAX register as a 64-bit signed decimal integer.</a:t>
            </a:r>
          </a:p>
        </p:txBody>
      </p:sp>
      <p:sp>
        <p:nvSpPr>
          <p:cNvPr id="553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53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0FFC46D-3AAE-435A-AFDB-5C1EC1C9F166}"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Irvine64 Library </a:t>
            </a:r>
            <a:r>
              <a:rPr lang="en-US" sz="2400" smtClean="0"/>
              <a:t>(cont'd)</a:t>
            </a:r>
            <a:endParaRPr lang="en-US"/>
          </a:p>
        </p:txBody>
      </p:sp>
      <p:sp>
        <p:nvSpPr>
          <p:cNvPr id="56323" name="Content Placeholder 2"/>
          <p:cNvSpPr>
            <a:spLocks noGrp="1"/>
          </p:cNvSpPr>
          <p:nvPr>
            <p:ph idx="1"/>
          </p:nvPr>
        </p:nvSpPr>
        <p:spPr>
          <a:xfrm>
            <a:off x="685800" y="1295400"/>
            <a:ext cx="7772400" cy="4343400"/>
          </a:xfrm>
        </p:spPr>
        <p:txBody>
          <a:bodyPr/>
          <a:lstStyle/>
          <a:p>
            <a:r>
              <a:rPr lang="en-US" altLang="en-US" sz="2000" dirty="0" smtClean="0"/>
              <a:t>WriteHex64: Displays the contents of the RAX register as a 64-bit hexadecimal integer.</a:t>
            </a:r>
          </a:p>
          <a:p>
            <a:r>
              <a:rPr lang="en-US" altLang="en-US" sz="2000" dirty="0" err="1" smtClean="0"/>
              <a:t>WriteHexB</a:t>
            </a:r>
            <a:r>
              <a:rPr lang="en-US" altLang="en-US" sz="2000" dirty="0" smtClean="0"/>
              <a:t>: Displays the contents of the RAX register as an 8-bit hexadecimal integer .</a:t>
            </a:r>
          </a:p>
          <a:p>
            <a:r>
              <a:rPr lang="en-US" altLang="en-US" sz="2000" dirty="0" smtClean="0"/>
              <a:t>WriteString: Displays a null-terminated ASCII string. </a:t>
            </a:r>
          </a:p>
        </p:txBody>
      </p:sp>
      <p:sp>
        <p:nvSpPr>
          <p:cNvPr id="5632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63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55DBC39-4DD3-46D1-9965-0242A4CCF7CD}" type="slidenum">
              <a:rPr lang="en-US" altLang="en-US" sz="1600">
                <a:latin typeface="Times New Roman" panose="02020603050405020304" pitchFamily="18" charset="0"/>
              </a:rPr>
              <a:pPr eaLnBrk="1" hangingPunct="1"/>
              <a:t>67</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Calling 64-Bit Subroutines</a:t>
            </a:r>
            <a:endParaRPr lang="en-US"/>
          </a:p>
        </p:txBody>
      </p:sp>
      <p:sp>
        <p:nvSpPr>
          <p:cNvPr id="3" name="Content Placeholder 2"/>
          <p:cNvSpPr>
            <a:spLocks noGrp="1"/>
          </p:cNvSpPr>
          <p:nvPr>
            <p:ph idx="1"/>
          </p:nvPr>
        </p:nvSpPr>
        <p:spPr/>
        <p:txBody>
          <a:bodyPr/>
          <a:lstStyle/>
          <a:p>
            <a:pPr>
              <a:defRPr/>
            </a:pPr>
            <a:r>
              <a:rPr lang="en-US" smtClean="0"/>
              <a:t>Place the first four parameters in registers</a:t>
            </a:r>
          </a:p>
          <a:p>
            <a:pPr>
              <a:defRPr/>
            </a:pPr>
            <a:r>
              <a:rPr lang="en-US" smtClean="0"/>
              <a:t>Add PROTO directives at the top of your program</a:t>
            </a:r>
          </a:p>
          <a:p>
            <a:pPr lvl="1">
              <a:defRPr/>
            </a:pPr>
            <a:r>
              <a:rPr lang="en-US" smtClean="0"/>
              <a:t>examples:</a:t>
            </a:r>
          </a:p>
          <a:p>
            <a:pPr>
              <a:defRPr/>
            </a:pPr>
            <a:endParaRPr lang="en-US" smtClean="0"/>
          </a:p>
          <a:p>
            <a:pPr marL="0" indent="0">
              <a:buFontTx/>
              <a:buNone/>
              <a:defRPr/>
            </a:pPr>
            <a:r>
              <a:rPr lang="en-US" sz="1800" b="1" smtClean="0">
                <a:latin typeface="Courier New" panose="02070309020205020404" pitchFamily="49" charset="0"/>
                <a:cs typeface="Courier New" panose="02070309020205020404" pitchFamily="49" charset="0"/>
              </a:rPr>
              <a:t>ExitProcess </a:t>
            </a:r>
            <a:r>
              <a:rPr lang="en-US" sz="1800" b="1">
                <a:latin typeface="Courier New" panose="02070309020205020404" pitchFamily="49" charset="0"/>
                <a:cs typeface="Courier New" panose="02070309020205020404" pitchFamily="49" charset="0"/>
              </a:rPr>
              <a:t>PROTO </a:t>
            </a:r>
            <a:r>
              <a:rPr lang="en-US" sz="1800" b="1" smtClean="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located in the Windows API</a:t>
            </a:r>
          </a:p>
          <a:p>
            <a:pPr marL="0" indent="0">
              <a:buFontTx/>
              <a:buNone/>
              <a:defRPr/>
            </a:pPr>
            <a:r>
              <a:rPr lang="en-US" sz="1800" b="1">
                <a:latin typeface="Courier New" panose="02070309020205020404" pitchFamily="49" charset="0"/>
                <a:cs typeface="Courier New" panose="02070309020205020404" pitchFamily="49" charset="0"/>
              </a:rPr>
              <a:t>WriteHex64 PROTO </a:t>
            </a:r>
            <a:r>
              <a:rPr lang="en-US" sz="1800" b="1" smtClean="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located in the Irvine64 library</a:t>
            </a:r>
          </a:p>
        </p:txBody>
      </p:sp>
      <p:sp>
        <p:nvSpPr>
          <p:cNvPr id="5734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73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FFD8067-CB15-4B6D-B90D-D9E95E34153F}" type="slidenum">
              <a:rPr lang="en-US" altLang="en-US" sz="1600">
                <a:latin typeface="Times New Roman" panose="02020603050405020304" pitchFamily="18" charset="0"/>
              </a:rPr>
              <a:pPr eaLnBrk="1" hangingPunct="1"/>
              <a:t>68</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x64 Calling Convention</a:t>
            </a:r>
            <a:endParaRPr lang="en-US"/>
          </a:p>
        </p:txBody>
      </p:sp>
      <p:sp>
        <p:nvSpPr>
          <p:cNvPr id="58371" name="Content Placeholder 2"/>
          <p:cNvSpPr>
            <a:spLocks noGrp="1"/>
          </p:cNvSpPr>
          <p:nvPr>
            <p:ph idx="1"/>
          </p:nvPr>
        </p:nvSpPr>
        <p:spPr/>
        <p:txBody>
          <a:bodyPr/>
          <a:lstStyle/>
          <a:p>
            <a:r>
              <a:rPr lang="en-US" altLang="en-US" dirty="0" smtClean="0"/>
              <a:t>Must use this with the 64-bit Windows API</a:t>
            </a:r>
          </a:p>
          <a:p>
            <a:r>
              <a:rPr lang="en-US" altLang="en-US" dirty="0" smtClean="0"/>
              <a:t>CAL</a:t>
            </a:r>
            <a:r>
              <a:rPr lang="en-US" altLang="en-US" sz="2500" dirty="0">
                <a:ea typeface="新細明體" pitchFamily="18" charset="-120"/>
              </a:rPr>
              <a:t>L</a:t>
            </a:r>
            <a:r>
              <a:rPr lang="en-US" altLang="en-US" dirty="0" smtClean="0"/>
              <a:t> instruction subtracts 8 from RSP</a:t>
            </a:r>
          </a:p>
          <a:p>
            <a:r>
              <a:rPr lang="en-US" altLang="en-US" dirty="0" smtClean="0"/>
              <a:t>First four parameters must be placed in RCX, RDX, R8, and R9</a:t>
            </a:r>
          </a:p>
          <a:p>
            <a:r>
              <a:rPr lang="en-US" altLang="en-US" dirty="0" smtClean="0"/>
              <a:t>Caller must allocate at least 32 bytes of shadow space on the stack</a:t>
            </a:r>
          </a:p>
          <a:p>
            <a:r>
              <a:rPr lang="en-US" altLang="en-US" dirty="0" smtClean="0"/>
              <a:t>When calling a subroutine, the stack pointer must be aligned on a 16-byte boundary.</a:t>
            </a:r>
          </a:p>
          <a:p>
            <a:endParaRPr lang="en-US" altLang="en-US" dirty="0" smtClean="0"/>
          </a:p>
        </p:txBody>
      </p:sp>
      <p:sp>
        <p:nvSpPr>
          <p:cNvPr id="5837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837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DF4FCC4-29E7-425F-80A0-422BA4772461}" type="slidenum">
              <a:rPr lang="en-US" altLang="en-US" sz="1600">
                <a:latin typeface="Times New Roman" panose="02020603050405020304" pitchFamily="18" charset="0"/>
              </a:rPr>
              <a:pPr eaLnBrk="1" hangingPunct="1"/>
              <a:t>69</a:t>
            </a:fld>
            <a:endParaRPr lang="en-US" altLang="en-US" sz="1600">
              <a:latin typeface="Times New Roman" panose="02020603050405020304" pitchFamily="18" charset="0"/>
            </a:endParaRPr>
          </a:p>
        </p:txBody>
      </p:sp>
      <p:sp>
        <p:nvSpPr>
          <p:cNvPr id="58374" name="TextBox 5"/>
          <p:cNvSpPr txBox="1">
            <a:spLocks noChangeArrowheads="1"/>
          </p:cNvSpPr>
          <p:nvPr/>
        </p:nvSpPr>
        <p:spPr bwMode="auto">
          <a:xfrm>
            <a:off x="1143000" y="5029200"/>
            <a:ext cx="6172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i="1"/>
              <a:t>See the CallProc_64.asm example program.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ftr" idx="11"/>
          </p:nvPr>
        </p:nvSpPr>
        <p:spPr>
          <a:xfrm>
            <a:off x="228600" y="6248400"/>
            <a:ext cx="4800600" cy="304800"/>
          </a:xfrm>
          <a:prstGeom prst="rect">
            <a:avLst/>
          </a:prstGeom>
          <a:noFill/>
          <a:ln>
            <a:noFill/>
          </a:ln>
        </p:spPr>
        <p:txBody>
          <a:bodyPr spcFirstLastPara="1" wrap="square" lIns="92075" tIns="46025" rIns="92075" bIns="46025" anchor="ctr"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Irvine, Kip R. Assembly Language for Intel-Based Computers 5/e, 2007.</a:t>
            </a:r>
            <a:endParaRPr/>
          </a:p>
        </p:txBody>
      </p:sp>
      <p:sp>
        <p:nvSpPr>
          <p:cNvPr id="156" name="Google Shape;156;p7"/>
          <p:cNvSpPr txBox="1">
            <a:spLocks noGrp="1"/>
          </p:cNvSpPr>
          <p:nvPr>
            <p:ph type="sldNum" idx="4294967295"/>
          </p:nvPr>
        </p:nvSpPr>
        <p:spPr>
          <a:xfrm>
            <a:off x="7467600" y="6248400"/>
            <a:ext cx="990600" cy="381000"/>
          </a:xfrm>
          <a:prstGeom prst="rect">
            <a:avLst/>
          </a:prstGeom>
          <a:noFill/>
          <a:ln>
            <a:noFill/>
          </a:ln>
        </p:spPr>
        <p:txBody>
          <a:bodyPr spcFirstLastPara="1" wrap="square" lIns="92075" tIns="46025" rIns="92075" bIns="46025" anchor="ctr" anchorCtr="0">
            <a:noAutofit/>
          </a:bodyPr>
          <a:lstStyle/>
          <a:p>
            <a:pPr marL="0" marR="0" lvl="0" indent="0" algn="r" rtl="0">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7</a:t>
            </a:fld>
            <a:endParaRPr sz="1600">
              <a:solidFill>
                <a:schemeClr val="lt1"/>
              </a:solidFill>
              <a:latin typeface="Times New Roman"/>
              <a:ea typeface="Times New Roman"/>
              <a:cs typeface="Times New Roman"/>
              <a:sym typeface="Times New Roman"/>
            </a:endParaRPr>
          </a:p>
        </p:txBody>
      </p:sp>
      <p:sp>
        <p:nvSpPr>
          <p:cNvPr id="157" name="Google Shape;157;p7"/>
          <p:cNvSpPr txBox="1">
            <a:spLocks noGrp="1"/>
          </p:cNvSpPr>
          <p:nvPr>
            <p:ph type="title"/>
          </p:nvPr>
        </p:nvSpPr>
        <p:spPr>
          <a:xfrm>
            <a:off x="685800" y="214312"/>
            <a:ext cx="7772400" cy="6096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Runtime Stack (2/3)</a:t>
            </a:r>
            <a:endParaRPr/>
          </a:p>
        </p:txBody>
      </p:sp>
      <p:sp>
        <p:nvSpPr>
          <p:cNvPr id="158" name="Google Shape;158;p7"/>
          <p:cNvSpPr txBox="1">
            <a:spLocks noGrp="1"/>
          </p:cNvSpPr>
          <p:nvPr>
            <p:ph type="body" idx="1"/>
          </p:nvPr>
        </p:nvSpPr>
        <p:spPr>
          <a:xfrm>
            <a:off x="685800" y="1127956"/>
            <a:ext cx="7772400" cy="137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Arial"/>
              <a:buChar char="•"/>
            </a:pPr>
            <a:r>
              <a:rPr lang="en-US"/>
              <a:t>Managed by the CPU, using two registers</a:t>
            </a:r>
            <a:endParaRPr/>
          </a:p>
          <a:p>
            <a:pPr marL="742950" lvl="1" indent="-285750" algn="l" rtl="0">
              <a:spcBef>
                <a:spcPts val="440"/>
              </a:spcBef>
              <a:spcAft>
                <a:spcPts val="0"/>
              </a:spcAft>
              <a:buSzPts val="2200"/>
              <a:buFont typeface="Arial"/>
              <a:buChar char="•"/>
            </a:pPr>
            <a:r>
              <a:rPr lang="en-US"/>
              <a:t>SS (stack segment)  (ignore for Flat Memory Model)</a:t>
            </a:r>
            <a:endParaRPr/>
          </a:p>
          <a:p>
            <a:pPr marL="742950" lvl="1" indent="-285750" algn="l" rtl="0">
              <a:spcBef>
                <a:spcPts val="440"/>
              </a:spcBef>
              <a:spcAft>
                <a:spcPts val="0"/>
              </a:spcAft>
              <a:buSzPts val="2200"/>
              <a:buFont typeface="Arial"/>
              <a:buChar char="•"/>
            </a:pPr>
            <a:r>
              <a:rPr lang="en-US"/>
              <a:t>ESP (stack pointer) *</a:t>
            </a:r>
            <a:endParaRPr/>
          </a:p>
        </p:txBody>
      </p:sp>
      <p:sp>
        <p:nvSpPr>
          <p:cNvPr id="159" name="Google Shape;159;p7"/>
          <p:cNvSpPr txBox="1"/>
          <p:nvPr/>
        </p:nvSpPr>
        <p:spPr>
          <a:xfrm>
            <a:off x="497144" y="5842251"/>
            <a:ext cx="7772400" cy="531813"/>
          </a:xfrm>
          <a:prstGeom prst="rect">
            <a:avLst/>
          </a:prstGeom>
          <a:noFill/>
          <a:ln>
            <a:noFill/>
          </a:ln>
        </p:spPr>
        <p:txBody>
          <a:bodyPr spcFirstLastPara="1" wrap="square" lIns="91425" tIns="137150" rIns="91425" bIns="137150" anchor="t" anchorCtr="0">
            <a:spAutoFit/>
          </a:bodyPr>
          <a:lstStyle/>
          <a:p>
            <a:pPr marL="0" marR="0" lvl="0" indent="0" algn="l" rtl="0">
              <a:spcBef>
                <a:spcPts val="0"/>
              </a:spcBef>
              <a:spcAft>
                <a:spcPts val="0"/>
              </a:spcAft>
              <a:buNone/>
            </a:pPr>
            <a:r>
              <a:rPr lang="en-US" sz="1700">
                <a:solidFill>
                  <a:schemeClr val="lt1"/>
                </a:solidFill>
                <a:latin typeface="Arial"/>
                <a:ea typeface="Arial"/>
                <a:cs typeface="Arial"/>
                <a:sym typeface="Arial"/>
              </a:rPr>
              <a:t>* SP in Real-address mode</a:t>
            </a:r>
            <a:endParaRPr/>
          </a:p>
        </p:txBody>
      </p:sp>
      <p:graphicFrame>
        <p:nvGraphicFramePr>
          <p:cNvPr id="160" name="Google Shape;160;p7"/>
          <p:cNvGraphicFramePr/>
          <p:nvPr/>
        </p:nvGraphicFramePr>
        <p:xfrm>
          <a:off x="5290712" y="2057401"/>
          <a:ext cx="1679850" cy="3562175"/>
        </p:xfrm>
        <a:graphic>
          <a:graphicData uri="http://schemas.openxmlformats.org/drawingml/2006/table">
            <a:tbl>
              <a:tblPr>
                <a:noFill/>
              </a:tblPr>
              <a:tblGrid>
                <a:gridCol w="1679850">
                  <a:extLst>
                    <a:ext uri="{9D8B030D-6E8A-4147-A177-3AD203B41FA5}">
                      <a16:colId xmlns:a16="http://schemas.microsoft.com/office/drawing/2014/main" val="20000"/>
                    </a:ext>
                  </a:extLst>
                </a:gridCol>
              </a:tblGrid>
              <a:tr h="428250">
                <a:tc>
                  <a:txBody>
                    <a:bodyPr/>
                    <a:lstStyle/>
                    <a:p>
                      <a:pPr marL="0" marR="0" lvl="0" indent="0" algn="ctr" rtl="0">
                        <a:spcBef>
                          <a:spcPts val="0"/>
                        </a:spcBef>
                        <a:spcAft>
                          <a:spcPts val="0"/>
                        </a:spcAft>
                        <a:buNone/>
                      </a:pPr>
                      <a:r>
                        <a:rPr lang="en-US" sz="2000" u="none" strike="noStrike" cap="none"/>
                        <a:t>Code</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55075">
                <a:tc>
                  <a:txBody>
                    <a:bodyPr/>
                    <a:lstStyle/>
                    <a:p>
                      <a:pPr marL="0" marR="0" lvl="0" indent="0" algn="ctr" rtl="0">
                        <a:spcBef>
                          <a:spcPts val="0"/>
                        </a:spcBef>
                        <a:spcAft>
                          <a:spcPts val="0"/>
                        </a:spcAft>
                        <a:buNone/>
                      </a:pPr>
                      <a:r>
                        <a:rPr lang="en-US" sz="2000" u="none" strike="noStrike" cap="none"/>
                        <a:t>Data</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70500">
                <a:tc>
                  <a:txBody>
                    <a:bodyPr/>
                    <a:lstStyle/>
                    <a:p>
                      <a:pPr marL="0" marR="0" lvl="0" indent="0" algn="ctr" rtl="0">
                        <a:spcBef>
                          <a:spcPts val="0"/>
                        </a:spcBef>
                        <a:spcAft>
                          <a:spcPts val="0"/>
                        </a:spcAft>
                        <a:buNone/>
                      </a:pPr>
                      <a:r>
                        <a:rPr lang="en-US" sz="2000" u="none" strike="noStrike" cap="none"/>
                        <a:t>Heap</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53825">
                <a:tc>
                  <a:txBody>
                    <a:bodyPr/>
                    <a:lstStyle/>
                    <a:p>
                      <a:pPr marL="0" marR="0" lvl="0" indent="0" algn="ctr" rtl="0">
                        <a:lnSpc>
                          <a:spcPct val="100000"/>
                        </a:lnSpc>
                        <a:spcBef>
                          <a:spcPts val="0"/>
                        </a:spcBef>
                        <a:spcAft>
                          <a:spcPts val="0"/>
                        </a:spcAft>
                        <a:buClr>
                          <a:schemeClr val="lt1"/>
                        </a:buClr>
                        <a:buSzPts val="2000"/>
                        <a:buFont typeface="Arial"/>
                        <a:buNone/>
                      </a:pP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854525">
                <a:tc>
                  <a:txBody>
                    <a:bodyPr/>
                    <a:lstStyle/>
                    <a:p>
                      <a:pPr marL="0" marR="0" lvl="0" indent="0" algn="ctr" rtl="0">
                        <a:spcBef>
                          <a:spcPts val="0"/>
                        </a:spcBef>
                        <a:spcAft>
                          <a:spcPts val="0"/>
                        </a:spcAft>
                        <a:buNone/>
                      </a:pPr>
                      <a:r>
                        <a:rPr lang="en-US" sz="2000" u="none" strike="noStrike" cap="none"/>
                        <a:t>Stack</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cxnSp>
        <p:nvCxnSpPr>
          <p:cNvPr id="161" name="Google Shape;161;p7"/>
          <p:cNvCxnSpPr/>
          <p:nvPr/>
        </p:nvCxnSpPr>
        <p:spPr>
          <a:xfrm>
            <a:off x="6096000" y="3911352"/>
            <a:ext cx="0" cy="432048"/>
          </a:xfrm>
          <a:prstGeom prst="straightConnector1">
            <a:avLst/>
          </a:prstGeom>
          <a:noFill/>
          <a:ln w="76200" cap="flat" cmpd="sng">
            <a:solidFill>
              <a:schemeClr val="dk1"/>
            </a:solidFill>
            <a:prstDash val="solid"/>
            <a:round/>
            <a:headEnd type="none" w="sm" len="sm"/>
            <a:tailEnd type="triangle" w="med" len="med"/>
          </a:ln>
        </p:spPr>
      </p:cxnSp>
      <p:sp>
        <p:nvSpPr>
          <p:cNvPr id="162" name="Google Shape;162;p7"/>
          <p:cNvSpPr txBox="1"/>
          <p:nvPr/>
        </p:nvSpPr>
        <p:spPr>
          <a:xfrm>
            <a:off x="6985301" y="5612077"/>
            <a:ext cx="143956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High Addresses</a:t>
            </a:r>
            <a:endParaRPr sz="1400">
              <a:solidFill>
                <a:schemeClr val="lt1"/>
              </a:solidFill>
              <a:latin typeface="Arial"/>
              <a:ea typeface="Arial"/>
              <a:cs typeface="Arial"/>
              <a:sym typeface="Arial"/>
            </a:endParaRPr>
          </a:p>
        </p:txBody>
      </p:sp>
      <p:sp>
        <p:nvSpPr>
          <p:cNvPr id="163" name="Google Shape;163;p7"/>
          <p:cNvSpPr txBox="1"/>
          <p:nvPr/>
        </p:nvSpPr>
        <p:spPr>
          <a:xfrm>
            <a:off x="7002509" y="2161559"/>
            <a:ext cx="139948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Low Addresses</a:t>
            </a:r>
            <a:endParaRPr sz="1400">
              <a:solidFill>
                <a:schemeClr val="lt1"/>
              </a:solidFill>
              <a:latin typeface="Arial"/>
              <a:ea typeface="Arial"/>
              <a:cs typeface="Arial"/>
              <a:sym typeface="Arial"/>
            </a:endParaRPr>
          </a:p>
        </p:txBody>
      </p:sp>
      <p:sp>
        <p:nvSpPr>
          <p:cNvPr id="164" name="Google Shape;164;p7"/>
          <p:cNvSpPr txBox="1"/>
          <p:nvPr/>
        </p:nvSpPr>
        <p:spPr>
          <a:xfrm>
            <a:off x="5506125" y="5798726"/>
            <a:ext cx="1156086"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lt1"/>
                </a:solidFill>
                <a:latin typeface="Arial"/>
                <a:ea typeface="Arial"/>
                <a:cs typeface="Arial"/>
                <a:sym typeface="Arial"/>
              </a:rPr>
              <a:t>Memory</a:t>
            </a:r>
            <a:endParaRPr sz="2100">
              <a:solidFill>
                <a:schemeClr val="lt1"/>
              </a:solidFill>
              <a:latin typeface="Arial"/>
              <a:ea typeface="Arial"/>
              <a:cs typeface="Arial"/>
              <a:sym typeface="Arial"/>
            </a:endParaRPr>
          </a:p>
        </p:txBody>
      </p:sp>
      <p:cxnSp>
        <p:nvCxnSpPr>
          <p:cNvPr id="165" name="Google Shape;165;p7"/>
          <p:cNvCxnSpPr/>
          <p:nvPr/>
        </p:nvCxnSpPr>
        <p:spPr>
          <a:xfrm rot="10800000">
            <a:off x="6096000" y="4419600"/>
            <a:ext cx="0" cy="351656"/>
          </a:xfrm>
          <a:prstGeom prst="straightConnector1">
            <a:avLst/>
          </a:prstGeom>
          <a:noFill/>
          <a:ln w="76200" cap="flat" cmpd="sng">
            <a:solidFill>
              <a:schemeClr val="dk1"/>
            </a:solidFill>
            <a:prstDash val="solid"/>
            <a:round/>
            <a:headEnd type="none" w="sm" len="sm"/>
            <a:tailEnd type="triangle" w="med" len="med"/>
          </a:ln>
        </p:spPr>
      </p:cxnSp>
      <p:sp>
        <p:nvSpPr>
          <p:cNvPr id="166" name="Google Shape;166;p7"/>
          <p:cNvSpPr txBox="1"/>
          <p:nvPr/>
        </p:nvSpPr>
        <p:spPr>
          <a:xfrm>
            <a:off x="7007647" y="5827571"/>
            <a:ext cx="1207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FFFFh</a:t>
            </a:r>
            <a:endParaRPr sz="1600">
              <a:solidFill>
                <a:schemeClr val="lt1"/>
              </a:solidFill>
              <a:latin typeface="Arial"/>
              <a:ea typeface="Arial"/>
              <a:cs typeface="Arial"/>
              <a:sym typeface="Arial"/>
            </a:endParaRPr>
          </a:p>
        </p:txBody>
      </p:sp>
      <p:sp>
        <p:nvSpPr>
          <p:cNvPr id="167" name="Google Shape;167;p7"/>
          <p:cNvSpPr txBox="1"/>
          <p:nvPr/>
        </p:nvSpPr>
        <p:spPr>
          <a:xfrm>
            <a:off x="7036515" y="1947133"/>
            <a:ext cx="1207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0000h</a:t>
            </a:r>
            <a:endParaRPr sz="1600">
              <a:solidFill>
                <a:schemeClr val="lt1"/>
              </a:solidFill>
              <a:latin typeface="Arial"/>
              <a:ea typeface="Arial"/>
              <a:cs typeface="Arial"/>
              <a:sym typeface="Arial"/>
            </a:endParaRPr>
          </a:p>
        </p:txBody>
      </p:sp>
      <p:grpSp>
        <p:nvGrpSpPr>
          <p:cNvPr id="172" name="Google Shape;172;p7"/>
          <p:cNvGrpSpPr/>
          <p:nvPr/>
        </p:nvGrpSpPr>
        <p:grpSpPr>
          <a:xfrm>
            <a:off x="984321" y="2836551"/>
            <a:ext cx="3558573" cy="2701060"/>
            <a:chOff x="984321" y="2836551"/>
            <a:chExt cx="3558573" cy="2701060"/>
          </a:xfrm>
        </p:grpSpPr>
        <p:pic>
          <p:nvPicPr>
            <p:cNvPr id="173" name="Google Shape;173;p7"/>
            <p:cNvPicPr preferRelativeResize="0"/>
            <p:nvPr/>
          </p:nvPicPr>
          <p:blipFill rotWithShape="1">
            <a:blip r:embed="rId3">
              <a:alphaModFix/>
            </a:blip>
            <a:srcRect/>
            <a:stretch/>
          </p:blipFill>
          <p:spPr>
            <a:xfrm>
              <a:off x="1000870" y="2836551"/>
              <a:ext cx="3415283" cy="2701060"/>
            </a:xfrm>
            <a:prstGeom prst="rect">
              <a:avLst/>
            </a:prstGeom>
            <a:noFill/>
            <a:ln>
              <a:noFill/>
            </a:ln>
          </p:spPr>
        </p:pic>
        <p:sp>
          <p:nvSpPr>
            <p:cNvPr id="174" name="Google Shape;174;p7"/>
            <p:cNvSpPr/>
            <p:nvPr/>
          </p:nvSpPr>
          <p:spPr>
            <a:xfrm>
              <a:off x="1000869" y="2836551"/>
              <a:ext cx="3542025" cy="2701060"/>
            </a:xfrm>
            <a:prstGeom prst="rect">
              <a:avLst/>
            </a:prstGeom>
            <a:solidFill>
              <a:schemeClr val="accent1"/>
            </a:solidFill>
            <a:ln>
              <a:noFill/>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pic>
          <p:nvPicPr>
            <p:cNvPr id="175" name="Google Shape;175;p7"/>
            <p:cNvPicPr preferRelativeResize="0"/>
            <p:nvPr/>
          </p:nvPicPr>
          <p:blipFill rotWithShape="1">
            <a:blip r:embed="rId4">
              <a:alphaModFix/>
            </a:blip>
            <a:srcRect/>
            <a:stretch/>
          </p:blipFill>
          <p:spPr>
            <a:xfrm>
              <a:off x="2498832" y="3588742"/>
              <a:ext cx="1224821" cy="1612423"/>
            </a:xfrm>
            <a:prstGeom prst="rect">
              <a:avLst/>
            </a:prstGeom>
            <a:noFill/>
            <a:ln>
              <a:noFill/>
            </a:ln>
          </p:spPr>
        </p:pic>
        <p:sp>
          <p:nvSpPr>
            <p:cNvPr id="176" name="Google Shape;176;p7"/>
            <p:cNvSpPr/>
            <p:nvPr/>
          </p:nvSpPr>
          <p:spPr>
            <a:xfrm>
              <a:off x="2498832" y="3588742"/>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7" name="Google Shape;177;p7"/>
            <p:cNvSpPr/>
            <p:nvPr/>
          </p:nvSpPr>
          <p:spPr>
            <a:xfrm>
              <a:off x="2498832" y="3929581"/>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8" name="Google Shape;178;p7"/>
            <p:cNvSpPr/>
            <p:nvPr/>
          </p:nvSpPr>
          <p:spPr>
            <a:xfrm>
              <a:off x="2498831" y="4251113"/>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9" name="Google Shape;179;p7"/>
            <p:cNvSpPr/>
            <p:nvPr/>
          </p:nvSpPr>
          <p:spPr>
            <a:xfrm>
              <a:off x="2498832" y="4595844"/>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80" name="Google Shape;180;p7"/>
            <p:cNvSpPr/>
            <p:nvPr/>
          </p:nvSpPr>
          <p:spPr>
            <a:xfrm>
              <a:off x="2498831" y="4940389"/>
              <a:ext cx="1224821" cy="336974"/>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81" name="Google Shape;181;p7"/>
            <p:cNvSpPr txBox="1"/>
            <p:nvPr/>
          </p:nvSpPr>
          <p:spPr>
            <a:xfrm>
              <a:off x="1030759" y="3147353"/>
              <a:ext cx="899542"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Offset</a:t>
              </a:r>
              <a:endParaRPr sz="2100">
                <a:solidFill>
                  <a:schemeClr val="dk1"/>
                </a:solidFill>
                <a:latin typeface="Arial"/>
                <a:ea typeface="Arial"/>
                <a:cs typeface="Arial"/>
                <a:sym typeface="Arial"/>
              </a:endParaRPr>
            </a:p>
          </p:txBody>
        </p:sp>
        <p:sp>
          <p:nvSpPr>
            <p:cNvPr id="182" name="Google Shape;182;p7"/>
            <p:cNvSpPr txBox="1"/>
            <p:nvPr/>
          </p:nvSpPr>
          <p:spPr>
            <a:xfrm>
              <a:off x="984321" y="4556582"/>
              <a:ext cx="1454244"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00000FFC</a:t>
              </a:r>
              <a:endParaRPr sz="2100">
                <a:solidFill>
                  <a:schemeClr val="dk1"/>
                </a:solidFill>
                <a:latin typeface="Arial"/>
                <a:ea typeface="Arial"/>
                <a:cs typeface="Arial"/>
                <a:sym typeface="Arial"/>
              </a:endParaRPr>
            </a:p>
          </p:txBody>
        </p:sp>
        <p:sp>
          <p:nvSpPr>
            <p:cNvPr id="183" name="Google Shape;183;p7"/>
            <p:cNvSpPr txBox="1"/>
            <p:nvPr/>
          </p:nvSpPr>
          <p:spPr>
            <a:xfrm>
              <a:off x="984321" y="3890319"/>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00000FF4</a:t>
              </a:r>
              <a:endParaRPr sz="2100">
                <a:solidFill>
                  <a:schemeClr val="dk1"/>
                </a:solidFill>
                <a:latin typeface="Arial"/>
                <a:ea typeface="Arial"/>
                <a:cs typeface="Arial"/>
                <a:sym typeface="Arial"/>
              </a:endParaRPr>
            </a:p>
          </p:txBody>
        </p:sp>
        <p:sp>
          <p:nvSpPr>
            <p:cNvPr id="184" name="Google Shape;184;p7"/>
            <p:cNvSpPr txBox="1"/>
            <p:nvPr/>
          </p:nvSpPr>
          <p:spPr>
            <a:xfrm>
              <a:off x="984321" y="4231109"/>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00000FF8</a:t>
              </a:r>
              <a:endParaRPr sz="2100">
                <a:solidFill>
                  <a:schemeClr val="dk1"/>
                </a:solidFill>
                <a:latin typeface="Arial"/>
                <a:ea typeface="Arial"/>
                <a:cs typeface="Arial"/>
                <a:sym typeface="Arial"/>
              </a:endParaRPr>
            </a:p>
          </p:txBody>
        </p:sp>
        <p:sp>
          <p:nvSpPr>
            <p:cNvPr id="185" name="Google Shape;185;p7"/>
            <p:cNvSpPr txBox="1"/>
            <p:nvPr/>
          </p:nvSpPr>
          <p:spPr>
            <a:xfrm>
              <a:off x="999206" y="3549480"/>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00000FF0</a:t>
              </a:r>
              <a:endParaRPr sz="2100">
                <a:solidFill>
                  <a:schemeClr val="dk1"/>
                </a:solidFill>
                <a:latin typeface="Arial"/>
                <a:ea typeface="Arial"/>
                <a:cs typeface="Arial"/>
                <a:sym typeface="Arial"/>
              </a:endParaRPr>
            </a:p>
          </p:txBody>
        </p:sp>
        <p:sp>
          <p:nvSpPr>
            <p:cNvPr id="186" name="Google Shape;186;p7"/>
            <p:cNvSpPr txBox="1"/>
            <p:nvPr/>
          </p:nvSpPr>
          <p:spPr>
            <a:xfrm>
              <a:off x="999206" y="4912738"/>
              <a:ext cx="137730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00001000</a:t>
              </a:r>
              <a:endParaRPr sz="2100">
                <a:solidFill>
                  <a:schemeClr val="dk1"/>
                </a:solidFill>
                <a:latin typeface="Arial"/>
                <a:ea typeface="Arial"/>
                <a:cs typeface="Arial"/>
                <a:sym typeface="Arial"/>
              </a:endParaRPr>
            </a:p>
          </p:txBody>
        </p:sp>
        <p:sp>
          <p:nvSpPr>
            <p:cNvPr id="187" name="Google Shape;187;p7"/>
            <p:cNvSpPr txBox="1"/>
            <p:nvPr/>
          </p:nvSpPr>
          <p:spPr>
            <a:xfrm>
              <a:off x="2434445" y="4910885"/>
              <a:ext cx="137730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00000006</a:t>
              </a:r>
              <a:endParaRPr sz="2100">
                <a:solidFill>
                  <a:schemeClr val="dk1"/>
                </a:solidFill>
                <a:latin typeface="Arial"/>
                <a:ea typeface="Arial"/>
                <a:cs typeface="Arial"/>
                <a:sym typeface="Arial"/>
              </a:endParaRPr>
            </a:p>
          </p:txBody>
        </p:sp>
        <p:pic>
          <p:nvPicPr>
            <p:cNvPr id="188" name="Google Shape;188;p7"/>
            <p:cNvPicPr preferRelativeResize="0"/>
            <p:nvPr/>
          </p:nvPicPr>
          <p:blipFill rotWithShape="1">
            <a:blip r:embed="rId5">
              <a:alphaModFix/>
            </a:blip>
            <a:srcRect/>
            <a:stretch/>
          </p:blipFill>
          <p:spPr>
            <a:xfrm>
              <a:off x="3783105" y="4987568"/>
              <a:ext cx="700338" cy="289795"/>
            </a:xfrm>
            <a:prstGeom prst="rect">
              <a:avLst/>
            </a:prstGeom>
            <a:noFill/>
            <a:ln>
              <a:noFill/>
            </a:ln>
          </p:spPr>
        </p:pic>
      </p:grpSp>
    </p:spTree>
    <p:extLst>
      <p:ext uri="{BB962C8B-B14F-4D97-AF65-F5344CB8AC3E}">
        <p14:creationId xmlns:p14="http://schemas.microsoft.com/office/powerpoint/2010/main" val="71665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 real memory…</a:t>
            </a:r>
            <a:endParaRPr lang="zh-TW" altLang="en-US" dirty="0"/>
          </a:p>
        </p:txBody>
      </p:sp>
      <p:sp>
        <p:nvSpPr>
          <p:cNvPr id="4" name="Footer Placeholder 3"/>
          <p:cNvSpPr>
            <a:spLocks noGrp="1"/>
          </p:cNvSpPr>
          <p:nvPr>
            <p:ph type="ftr" sz="quarter" idx="10"/>
          </p:nvPr>
        </p:nvSpPr>
        <p:spPr/>
        <p:txBody>
          <a:bodyPr/>
          <a:lstStyle/>
          <a:p>
            <a:pPr>
              <a:defRPr/>
            </a:pPr>
            <a:r>
              <a:rPr lang="en-US" altLang="en-US" smtClean="0"/>
              <a:t>Irvine, Kip R. Assembly Language for x86 Processors 7/e, 2015.</a:t>
            </a:r>
            <a:endParaRPr lang="en-US" altLang="en-US"/>
          </a:p>
        </p:txBody>
      </p:sp>
      <p:sp>
        <p:nvSpPr>
          <p:cNvPr id="5" name="Slide Number Placeholder 4"/>
          <p:cNvSpPr>
            <a:spLocks noGrp="1"/>
          </p:cNvSpPr>
          <p:nvPr>
            <p:ph type="sldNum" sz="quarter" idx="11"/>
          </p:nvPr>
        </p:nvSpPr>
        <p:spPr/>
        <p:txBody>
          <a:bodyPr/>
          <a:lstStyle/>
          <a:p>
            <a:fld id="{618C2C69-C095-4918-80E8-E9BBEEED8535}" type="slidenum">
              <a:rPr lang="en-US" altLang="en-US" smtClean="0"/>
              <a:pPr/>
              <a:t>8</a:t>
            </a:fld>
            <a:endParaRPr lang="en-US" altLang="en-US"/>
          </a:p>
        </p:txBody>
      </p:sp>
      <p:grpSp>
        <p:nvGrpSpPr>
          <p:cNvPr id="6" name="群組 7"/>
          <p:cNvGrpSpPr/>
          <p:nvPr/>
        </p:nvGrpSpPr>
        <p:grpSpPr>
          <a:xfrm>
            <a:off x="701040" y="2362200"/>
            <a:ext cx="3558573" cy="2701060"/>
            <a:chOff x="984321" y="2836551"/>
            <a:chExt cx="3558573" cy="2701060"/>
          </a:xfrm>
        </p:grpSpPr>
        <p:pic>
          <p:nvPicPr>
            <p:cNvPr id="7" name="圖片 5"/>
            <p:cNvPicPr>
              <a:picLocks noChangeAspect="1"/>
            </p:cNvPicPr>
            <p:nvPr/>
          </p:nvPicPr>
          <p:blipFill>
            <a:blip r:embed="rId3"/>
            <a:stretch>
              <a:fillRect/>
            </a:stretch>
          </p:blipFill>
          <p:spPr>
            <a:xfrm>
              <a:off x="1000870" y="2836551"/>
              <a:ext cx="3415283" cy="2701060"/>
            </a:xfrm>
            <a:prstGeom prst="rect">
              <a:avLst/>
            </a:prstGeom>
          </p:spPr>
        </p:pic>
        <p:sp>
          <p:nvSpPr>
            <p:cNvPr id="8" name="矩形 4"/>
            <p:cNvSpPr/>
            <p:nvPr/>
          </p:nvSpPr>
          <p:spPr bwMode="auto">
            <a:xfrm>
              <a:off x="1000869" y="2836551"/>
              <a:ext cx="3542025" cy="270106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pic>
          <p:nvPicPr>
            <p:cNvPr id="9" name="圖片 21"/>
            <p:cNvPicPr>
              <a:picLocks noChangeAspect="1"/>
            </p:cNvPicPr>
            <p:nvPr/>
          </p:nvPicPr>
          <p:blipFill>
            <a:blip r:embed="rId4"/>
            <a:stretch>
              <a:fillRect/>
            </a:stretch>
          </p:blipFill>
          <p:spPr>
            <a:xfrm>
              <a:off x="2498832" y="3588742"/>
              <a:ext cx="1224821" cy="1612423"/>
            </a:xfrm>
            <a:prstGeom prst="rect">
              <a:avLst/>
            </a:prstGeom>
          </p:spPr>
        </p:pic>
        <p:sp>
          <p:nvSpPr>
            <p:cNvPr id="10" name="矩形 22"/>
            <p:cNvSpPr/>
            <p:nvPr/>
          </p:nvSpPr>
          <p:spPr bwMode="auto">
            <a:xfrm>
              <a:off x="2498832" y="3588742"/>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1" name="矩形 23"/>
            <p:cNvSpPr/>
            <p:nvPr/>
          </p:nvSpPr>
          <p:spPr bwMode="auto">
            <a:xfrm>
              <a:off x="2498832" y="3929581"/>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2" name="矩形 24"/>
            <p:cNvSpPr/>
            <p:nvPr/>
          </p:nvSpPr>
          <p:spPr bwMode="auto">
            <a:xfrm>
              <a:off x="2498831" y="42511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3" name="矩形 25"/>
            <p:cNvSpPr/>
            <p:nvPr/>
          </p:nvSpPr>
          <p:spPr bwMode="auto">
            <a:xfrm>
              <a:off x="2498832" y="4595844"/>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4" name="矩形 26"/>
            <p:cNvSpPr/>
            <p:nvPr/>
          </p:nvSpPr>
          <p:spPr bwMode="auto">
            <a:xfrm>
              <a:off x="2498831" y="494038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5" name="文字方塊 27"/>
            <p:cNvSpPr txBox="1"/>
            <p:nvPr/>
          </p:nvSpPr>
          <p:spPr>
            <a:xfrm>
              <a:off x="1030759" y="3147353"/>
              <a:ext cx="899542" cy="415498"/>
            </a:xfrm>
            <a:prstGeom prst="rect">
              <a:avLst/>
            </a:prstGeom>
            <a:noFill/>
          </p:spPr>
          <p:txBody>
            <a:bodyPr wrap="none" rtlCol="0">
              <a:spAutoFit/>
            </a:bodyPr>
            <a:lstStyle/>
            <a:p>
              <a:r>
                <a:rPr lang="en-US" altLang="zh-TW" dirty="0" smtClean="0">
                  <a:solidFill>
                    <a:schemeClr val="bg2"/>
                  </a:solidFill>
                </a:rPr>
                <a:t>Offset</a:t>
              </a:r>
              <a:endParaRPr lang="zh-TW" altLang="en-US" dirty="0">
                <a:solidFill>
                  <a:schemeClr val="bg2"/>
                </a:solidFill>
              </a:endParaRPr>
            </a:p>
          </p:txBody>
        </p:sp>
        <p:sp>
          <p:nvSpPr>
            <p:cNvPr id="16" name="文字方塊 28"/>
            <p:cNvSpPr txBox="1"/>
            <p:nvPr/>
          </p:nvSpPr>
          <p:spPr>
            <a:xfrm>
              <a:off x="984321" y="4556582"/>
              <a:ext cx="1454244" cy="415498"/>
            </a:xfrm>
            <a:prstGeom prst="rect">
              <a:avLst/>
            </a:prstGeom>
            <a:noFill/>
          </p:spPr>
          <p:txBody>
            <a:bodyPr wrap="none" rtlCol="0">
              <a:spAutoFit/>
            </a:bodyPr>
            <a:lstStyle/>
            <a:p>
              <a:r>
                <a:rPr lang="en-US" altLang="zh-TW" dirty="0" smtClean="0">
                  <a:solidFill>
                    <a:schemeClr val="bg2"/>
                  </a:solidFill>
                </a:rPr>
                <a:t>00000FFC</a:t>
              </a:r>
              <a:endParaRPr lang="zh-TW" altLang="en-US" dirty="0">
                <a:solidFill>
                  <a:schemeClr val="bg2"/>
                </a:solidFill>
              </a:endParaRPr>
            </a:p>
          </p:txBody>
        </p:sp>
        <p:sp>
          <p:nvSpPr>
            <p:cNvPr id="17" name="文字方塊 29"/>
            <p:cNvSpPr txBox="1"/>
            <p:nvPr/>
          </p:nvSpPr>
          <p:spPr>
            <a:xfrm>
              <a:off x="984321" y="3890319"/>
              <a:ext cx="1409360" cy="415498"/>
            </a:xfrm>
            <a:prstGeom prst="rect">
              <a:avLst/>
            </a:prstGeom>
            <a:noFill/>
          </p:spPr>
          <p:txBody>
            <a:bodyPr wrap="none" rtlCol="0">
              <a:spAutoFit/>
            </a:bodyPr>
            <a:lstStyle/>
            <a:p>
              <a:r>
                <a:rPr lang="en-US" altLang="zh-TW" dirty="0" smtClean="0">
                  <a:solidFill>
                    <a:schemeClr val="bg2"/>
                  </a:solidFill>
                </a:rPr>
                <a:t>00000FF4</a:t>
              </a:r>
              <a:endParaRPr lang="zh-TW" altLang="en-US" dirty="0">
                <a:solidFill>
                  <a:schemeClr val="bg2"/>
                </a:solidFill>
              </a:endParaRPr>
            </a:p>
          </p:txBody>
        </p:sp>
        <p:sp>
          <p:nvSpPr>
            <p:cNvPr id="18" name="文字方塊 30"/>
            <p:cNvSpPr txBox="1"/>
            <p:nvPr/>
          </p:nvSpPr>
          <p:spPr>
            <a:xfrm>
              <a:off x="984321" y="4231109"/>
              <a:ext cx="1409360" cy="415498"/>
            </a:xfrm>
            <a:prstGeom prst="rect">
              <a:avLst/>
            </a:prstGeom>
            <a:noFill/>
          </p:spPr>
          <p:txBody>
            <a:bodyPr wrap="none" rtlCol="0">
              <a:spAutoFit/>
            </a:bodyPr>
            <a:lstStyle/>
            <a:p>
              <a:r>
                <a:rPr lang="en-US" altLang="zh-TW" dirty="0" smtClean="0">
                  <a:solidFill>
                    <a:schemeClr val="bg2"/>
                  </a:solidFill>
                </a:rPr>
                <a:t>00000FF8</a:t>
              </a:r>
              <a:endParaRPr lang="zh-TW" altLang="en-US" dirty="0">
                <a:solidFill>
                  <a:schemeClr val="bg2"/>
                </a:solidFill>
              </a:endParaRPr>
            </a:p>
          </p:txBody>
        </p:sp>
        <p:sp>
          <p:nvSpPr>
            <p:cNvPr id="19" name="文字方塊 31"/>
            <p:cNvSpPr txBox="1"/>
            <p:nvPr/>
          </p:nvSpPr>
          <p:spPr>
            <a:xfrm>
              <a:off x="999206" y="3549480"/>
              <a:ext cx="1409360" cy="415498"/>
            </a:xfrm>
            <a:prstGeom prst="rect">
              <a:avLst/>
            </a:prstGeom>
            <a:noFill/>
          </p:spPr>
          <p:txBody>
            <a:bodyPr wrap="none" rtlCol="0">
              <a:spAutoFit/>
            </a:bodyPr>
            <a:lstStyle/>
            <a:p>
              <a:r>
                <a:rPr lang="en-US" altLang="zh-TW" dirty="0" smtClean="0">
                  <a:solidFill>
                    <a:schemeClr val="bg2"/>
                  </a:solidFill>
                </a:rPr>
                <a:t>00000FF0</a:t>
              </a:r>
              <a:endParaRPr lang="zh-TW" altLang="en-US" dirty="0">
                <a:solidFill>
                  <a:schemeClr val="bg2"/>
                </a:solidFill>
              </a:endParaRPr>
            </a:p>
          </p:txBody>
        </p:sp>
        <p:sp>
          <p:nvSpPr>
            <p:cNvPr id="20" name="文字方塊 32"/>
            <p:cNvSpPr txBox="1"/>
            <p:nvPr/>
          </p:nvSpPr>
          <p:spPr>
            <a:xfrm>
              <a:off x="999206" y="4912738"/>
              <a:ext cx="1377300" cy="415498"/>
            </a:xfrm>
            <a:prstGeom prst="rect">
              <a:avLst/>
            </a:prstGeom>
            <a:noFill/>
          </p:spPr>
          <p:txBody>
            <a:bodyPr wrap="none" rtlCol="0">
              <a:spAutoFit/>
            </a:bodyPr>
            <a:lstStyle/>
            <a:p>
              <a:r>
                <a:rPr lang="en-US" altLang="zh-TW" dirty="0" smtClean="0">
                  <a:solidFill>
                    <a:schemeClr val="bg2"/>
                  </a:solidFill>
                </a:rPr>
                <a:t>00001000</a:t>
              </a:r>
              <a:endParaRPr lang="zh-TW" altLang="en-US" dirty="0">
                <a:solidFill>
                  <a:schemeClr val="bg2"/>
                </a:solidFill>
              </a:endParaRPr>
            </a:p>
          </p:txBody>
        </p:sp>
        <p:sp>
          <p:nvSpPr>
            <p:cNvPr id="21" name="文字方塊 34"/>
            <p:cNvSpPr txBox="1"/>
            <p:nvPr/>
          </p:nvSpPr>
          <p:spPr>
            <a:xfrm>
              <a:off x="2434445" y="4910885"/>
              <a:ext cx="1377300" cy="415498"/>
            </a:xfrm>
            <a:prstGeom prst="rect">
              <a:avLst/>
            </a:prstGeom>
            <a:noFill/>
          </p:spPr>
          <p:txBody>
            <a:bodyPr wrap="none" rtlCol="0">
              <a:spAutoFit/>
            </a:bodyPr>
            <a:lstStyle/>
            <a:p>
              <a:r>
                <a:rPr lang="en-US" altLang="zh-TW" dirty="0" smtClean="0">
                  <a:solidFill>
                    <a:schemeClr val="bg2"/>
                  </a:solidFill>
                </a:rPr>
                <a:t>00000006</a:t>
              </a:r>
              <a:endParaRPr lang="zh-TW" altLang="en-US" dirty="0">
                <a:solidFill>
                  <a:schemeClr val="bg2"/>
                </a:solidFill>
              </a:endParaRPr>
            </a:p>
          </p:txBody>
        </p:sp>
        <p:pic>
          <p:nvPicPr>
            <p:cNvPr id="22" name="圖片 35"/>
            <p:cNvPicPr>
              <a:picLocks noChangeAspect="1"/>
            </p:cNvPicPr>
            <p:nvPr/>
          </p:nvPicPr>
          <p:blipFill>
            <a:blip r:embed="rId5"/>
            <a:stretch>
              <a:fillRect/>
            </a:stretch>
          </p:blipFill>
          <p:spPr>
            <a:xfrm>
              <a:off x="3783105" y="4987568"/>
              <a:ext cx="700338" cy="289795"/>
            </a:xfrm>
            <a:prstGeom prst="rect">
              <a:avLst/>
            </a:prstGeom>
          </p:spPr>
        </p:pic>
      </p:grpSp>
      <p:sp>
        <p:nvSpPr>
          <p:cNvPr id="24" name="Rectangle 23"/>
          <p:cNvSpPr/>
          <p:nvPr/>
        </p:nvSpPr>
        <p:spPr bwMode="auto">
          <a:xfrm>
            <a:off x="715924" y="4315645"/>
            <a:ext cx="2847790" cy="632515"/>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61" name="TextBox 60"/>
          <p:cNvSpPr txBox="1"/>
          <p:nvPr/>
        </p:nvSpPr>
        <p:spPr>
          <a:xfrm>
            <a:off x="6935886" y="2558589"/>
            <a:ext cx="1399486" cy="307777"/>
          </a:xfrm>
          <a:prstGeom prst="rect">
            <a:avLst/>
          </a:prstGeom>
          <a:noFill/>
        </p:spPr>
        <p:txBody>
          <a:bodyPr wrap="none" rtlCol="0">
            <a:spAutoFit/>
          </a:bodyPr>
          <a:lstStyle/>
          <a:p>
            <a:r>
              <a:rPr lang="en-US" altLang="zh-TW" sz="1400" dirty="0" smtClean="0"/>
              <a:t>Low Addresses</a:t>
            </a:r>
            <a:endParaRPr lang="zh-TW" altLang="en-US" sz="1400" dirty="0"/>
          </a:p>
        </p:txBody>
      </p:sp>
      <p:sp>
        <p:nvSpPr>
          <p:cNvPr id="62" name="TextBox 61"/>
          <p:cNvSpPr txBox="1"/>
          <p:nvPr/>
        </p:nvSpPr>
        <p:spPr>
          <a:xfrm>
            <a:off x="6932282" y="4780774"/>
            <a:ext cx="1439561" cy="307777"/>
          </a:xfrm>
          <a:prstGeom prst="rect">
            <a:avLst/>
          </a:prstGeom>
          <a:noFill/>
        </p:spPr>
        <p:txBody>
          <a:bodyPr wrap="none" rtlCol="0">
            <a:spAutoFit/>
          </a:bodyPr>
          <a:lstStyle/>
          <a:p>
            <a:r>
              <a:rPr lang="en-US" altLang="zh-TW" sz="1400" dirty="0" smtClean="0"/>
              <a:t>High Addresses</a:t>
            </a:r>
            <a:endParaRPr lang="zh-TW" altLang="en-US" sz="1400" dirty="0"/>
          </a:p>
        </p:txBody>
      </p:sp>
      <p:sp>
        <p:nvSpPr>
          <p:cNvPr id="63" name="TextBox 62"/>
          <p:cNvSpPr txBox="1"/>
          <p:nvPr/>
        </p:nvSpPr>
        <p:spPr>
          <a:xfrm>
            <a:off x="5667696" y="2219869"/>
            <a:ext cx="930063" cy="307777"/>
          </a:xfrm>
          <a:prstGeom prst="rect">
            <a:avLst/>
          </a:prstGeom>
          <a:noFill/>
        </p:spPr>
        <p:txBody>
          <a:bodyPr wrap="none" rtlCol="0">
            <a:spAutoFit/>
          </a:bodyPr>
          <a:lstStyle/>
          <a:p>
            <a:r>
              <a:rPr lang="en-US" altLang="zh-TW" sz="1400" dirty="0" err="1" smtClean="0"/>
              <a:t>memeory</a:t>
            </a:r>
            <a:endParaRPr lang="zh-TW" altLang="en-US" sz="1400" dirty="0"/>
          </a:p>
        </p:txBody>
      </p:sp>
      <p:grpSp>
        <p:nvGrpSpPr>
          <p:cNvPr id="69" name="Group 68"/>
          <p:cNvGrpSpPr/>
          <p:nvPr/>
        </p:nvGrpSpPr>
        <p:grpSpPr>
          <a:xfrm>
            <a:off x="4930215" y="3098489"/>
            <a:ext cx="718017" cy="1693520"/>
            <a:chOff x="4837767" y="3080522"/>
            <a:chExt cx="718017" cy="1693520"/>
          </a:xfrm>
        </p:grpSpPr>
        <p:sp>
          <p:nvSpPr>
            <p:cNvPr id="64" name="TextBox 63"/>
            <p:cNvSpPr txBox="1"/>
            <p:nvPr/>
          </p:nvSpPr>
          <p:spPr>
            <a:xfrm>
              <a:off x="4837767" y="3080522"/>
              <a:ext cx="681597" cy="307777"/>
            </a:xfrm>
            <a:prstGeom prst="rect">
              <a:avLst/>
            </a:prstGeom>
            <a:noFill/>
          </p:spPr>
          <p:txBody>
            <a:bodyPr wrap="none" rtlCol="0">
              <a:spAutoFit/>
            </a:bodyPr>
            <a:lstStyle/>
            <a:p>
              <a:r>
                <a:rPr lang="en-US" altLang="zh-TW" sz="1400" dirty="0" smtClean="0"/>
                <a:t>1000h</a:t>
              </a:r>
              <a:endParaRPr lang="zh-TW" altLang="en-US" sz="1400" dirty="0"/>
            </a:p>
          </p:txBody>
        </p:sp>
        <p:sp>
          <p:nvSpPr>
            <p:cNvPr id="65" name="TextBox 64"/>
            <p:cNvSpPr txBox="1"/>
            <p:nvPr/>
          </p:nvSpPr>
          <p:spPr>
            <a:xfrm>
              <a:off x="4845797" y="3412080"/>
              <a:ext cx="681597" cy="307777"/>
            </a:xfrm>
            <a:prstGeom prst="rect">
              <a:avLst/>
            </a:prstGeom>
            <a:noFill/>
          </p:spPr>
          <p:txBody>
            <a:bodyPr wrap="none" rtlCol="0">
              <a:spAutoFit/>
            </a:bodyPr>
            <a:lstStyle/>
            <a:p>
              <a:r>
                <a:rPr lang="en-US" altLang="zh-TW" sz="1400" dirty="0" smtClean="0"/>
                <a:t>1001h</a:t>
              </a:r>
              <a:endParaRPr lang="zh-TW" altLang="en-US" sz="1400" dirty="0"/>
            </a:p>
          </p:txBody>
        </p:sp>
        <p:sp>
          <p:nvSpPr>
            <p:cNvPr id="66" name="TextBox 65"/>
            <p:cNvSpPr txBox="1"/>
            <p:nvPr/>
          </p:nvSpPr>
          <p:spPr>
            <a:xfrm>
              <a:off x="4857495" y="3754524"/>
              <a:ext cx="681597" cy="307777"/>
            </a:xfrm>
            <a:prstGeom prst="rect">
              <a:avLst/>
            </a:prstGeom>
            <a:noFill/>
          </p:spPr>
          <p:txBody>
            <a:bodyPr wrap="none" rtlCol="0">
              <a:spAutoFit/>
            </a:bodyPr>
            <a:lstStyle/>
            <a:p>
              <a:r>
                <a:rPr lang="en-US" altLang="zh-TW" sz="1400" dirty="0" smtClean="0"/>
                <a:t>1002h</a:t>
              </a:r>
              <a:endParaRPr lang="zh-TW" altLang="en-US" sz="1400" dirty="0"/>
            </a:p>
          </p:txBody>
        </p:sp>
        <p:sp>
          <p:nvSpPr>
            <p:cNvPr id="67" name="TextBox 66"/>
            <p:cNvSpPr txBox="1"/>
            <p:nvPr/>
          </p:nvSpPr>
          <p:spPr>
            <a:xfrm>
              <a:off x="4874187" y="4116398"/>
              <a:ext cx="681597" cy="307777"/>
            </a:xfrm>
            <a:prstGeom prst="rect">
              <a:avLst/>
            </a:prstGeom>
            <a:noFill/>
          </p:spPr>
          <p:txBody>
            <a:bodyPr wrap="none" rtlCol="0">
              <a:spAutoFit/>
            </a:bodyPr>
            <a:lstStyle/>
            <a:p>
              <a:r>
                <a:rPr lang="en-US" altLang="zh-TW" sz="1400" dirty="0" smtClean="0"/>
                <a:t>1003h</a:t>
              </a:r>
              <a:endParaRPr lang="zh-TW" altLang="en-US" sz="1400" dirty="0"/>
            </a:p>
          </p:txBody>
        </p:sp>
        <p:sp>
          <p:nvSpPr>
            <p:cNvPr id="68" name="TextBox 67"/>
            <p:cNvSpPr txBox="1"/>
            <p:nvPr/>
          </p:nvSpPr>
          <p:spPr>
            <a:xfrm>
              <a:off x="4869267" y="4466265"/>
              <a:ext cx="681597" cy="307777"/>
            </a:xfrm>
            <a:prstGeom prst="rect">
              <a:avLst/>
            </a:prstGeom>
            <a:noFill/>
          </p:spPr>
          <p:txBody>
            <a:bodyPr wrap="none" rtlCol="0">
              <a:spAutoFit/>
            </a:bodyPr>
            <a:lstStyle/>
            <a:p>
              <a:r>
                <a:rPr lang="en-US" altLang="zh-TW" sz="1400" dirty="0" smtClean="0"/>
                <a:t>1004h</a:t>
              </a:r>
              <a:endParaRPr lang="zh-TW" altLang="en-US" sz="1400" dirty="0"/>
            </a:p>
          </p:txBody>
        </p:sp>
      </p:grpSp>
      <p:grpSp>
        <p:nvGrpSpPr>
          <p:cNvPr id="76" name="Group 75"/>
          <p:cNvGrpSpPr/>
          <p:nvPr/>
        </p:nvGrpSpPr>
        <p:grpSpPr>
          <a:xfrm>
            <a:off x="6964025" y="3074114"/>
            <a:ext cx="1371347" cy="415498"/>
            <a:chOff x="4285073" y="5040458"/>
            <a:chExt cx="1371347" cy="415498"/>
          </a:xfrm>
        </p:grpSpPr>
        <p:sp>
          <p:nvSpPr>
            <p:cNvPr id="77" name="TextBox 76"/>
            <p:cNvSpPr txBox="1"/>
            <p:nvPr/>
          </p:nvSpPr>
          <p:spPr>
            <a:xfrm>
              <a:off x="4933145" y="5040458"/>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78" name="Straight Arrow Connector 77"/>
            <p:cNvCxnSpPr>
              <a:stCxn id="7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105" name="Group 104"/>
          <p:cNvGrpSpPr/>
          <p:nvPr/>
        </p:nvGrpSpPr>
        <p:grpSpPr>
          <a:xfrm>
            <a:off x="5621104" y="2759002"/>
            <a:ext cx="1224822" cy="2021772"/>
            <a:chOff x="-2141502" y="2590515"/>
            <a:chExt cx="1224822" cy="2021772"/>
          </a:xfrm>
        </p:grpSpPr>
        <p:pic>
          <p:nvPicPr>
            <p:cNvPr id="84" name="圖片 17"/>
            <p:cNvPicPr>
              <a:picLocks noChangeAspect="1"/>
            </p:cNvPicPr>
            <p:nvPr/>
          </p:nvPicPr>
          <p:blipFill>
            <a:blip r:embed="rId4"/>
            <a:stretch>
              <a:fillRect/>
            </a:stretch>
          </p:blipFill>
          <p:spPr>
            <a:xfrm>
              <a:off x="-2141501" y="2923666"/>
              <a:ext cx="1224821" cy="1612423"/>
            </a:xfrm>
            <a:prstGeom prst="rect">
              <a:avLst/>
            </a:prstGeom>
          </p:spPr>
        </p:pic>
        <p:sp>
          <p:nvSpPr>
            <p:cNvPr id="85" name="矩形 18"/>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6" name="矩形 19"/>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7" name="矩形 20"/>
            <p:cNvSpPr/>
            <p:nvPr/>
          </p:nvSpPr>
          <p:spPr bwMode="auto">
            <a:xfrm>
              <a:off x="-2141502" y="358603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8" name="矩形 21"/>
            <p:cNvSpPr/>
            <p:nvPr/>
          </p:nvSpPr>
          <p:spPr bwMode="auto">
            <a:xfrm>
              <a:off x="-2141501" y="393076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9" name="矩形 22"/>
            <p:cNvSpPr/>
            <p:nvPr/>
          </p:nvSpPr>
          <p:spPr bwMode="auto">
            <a:xfrm>
              <a:off x="-2141502" y="42753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90" name="文字方塊 37"/>
            <p:cNvSpPr txBox="1"/>
            <p:nvPr/>
          </p:nvSpPr>
          <p:spPr>
            <a:xfrm>
              <a:off x="-1797168" y="3562582"/>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91" name="文字方塊 38"/>
            <p:cNvSpPr txBox="1"/>
            <p:nvPr/>
          </p:nvSpPr>
          <p:spPr>
            <a:xfrm>
              <a:off x="-1804611" y="3233293"/>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100" name="文字方塊 38"/>
            <p:cNvSpPr txBox="1"/>
            <p:nvPr/>
          </p:nvSpPr>
          <p:spPr>
            <a:xfrm>
              <a:off x="-1800052" y="2896301"/>
              <a:ext cx="482824" cy="415498"/>
            </a:xfrm>
            <a:prstGeom prst="rect">
              <a:avLst/>
            </a:prstGeom>
            <a:noFill/>
          </p:spPr>
          <p:txBody>
            <a:bodyPr wrap="none" rtlCol="0">
              <a:spAutoFit/>
            </a:bodyPr>
            <a:lstStyle/>
            <a:p>
              <a:r>
                <a:rPr lang="en-US" altLang="zh-TW" dirty="0" smtClean="0">
                  <a:solidFill>
                    <a:schemeClr val="bg2"/>
                  </a:solidFill>
                </a:rPr>
                <a:t>06</a:t>
              </a:r>
              <a:endParaRPr lang="zh-TW" altLang="en-US" dirty="0">
                <a:solidFill>
                  <a:schemeClr val="bg2"/>
                </a:solidFill>
              </a:endParaRPr>
            </a:p>
          </p:txBody>
        </p:sp>
        <p:sp>
          <p:nvSpPr>
            <p:cNvPr id="101" name="文字方塊 37"/>
            <p:cNvSpPr txBox="1"/>
            <p:nvPr/>
          </p:nvSpPr>
          <p:spPr>
            <a:xfrm>
              <a:off x="-1805623" y="3907010"/>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102" name="矩形 22"/>
            <p:cNvSpPr/>
            <p:nvPr/>
          </p:nvSpPr>
          <p:spPr bwMode="auto">
            <a:xfrm>
              <a:off x="-2139189" y="2590515"/>
              <a:ext cx="121778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cxnSp>
          <p:nvCxnSpPr>
            <p:cNvPr id="103" name="Straight Arrow Connector 102"/>
            <p:cNvCxnSpPr/>
            <p:nvPr/>
          </p:nvCxnSpPr>
          <p:spPr bwMode="auto">
            <a:xfrm>
              <a:off x="-1524000" y="4282645"/>
              <a:ext cx="0" cy="307777"/>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bwMode="auto">
            <a:xfrm flipV="1">
              <a:off x="-1533144" y="2617378"/>
              <a:ext cx="0" cy="306288"/>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07" name="TextBox 106"/>
          <p:cNvSpPr txBox="1"/>
          <p:nvPr/>
        </p:nvSpPr>
        <p:spPr>
          <a:xfrm>
            <a:off x="4920922" y="2774173"/>
            <a:ext cx="710451" cy="307777"/>
          </a:xfrm>
          <a:prstGeom prst="rect">
            <a:avLst/>
          </a:prstGeom>
          <a:noFill/>
        </p:spPr>
        <p:txBody>
          <a:bodyPr wrap="none" rtlCol="0">
            <a:spAutoFit/>
          </a:bodyPr>
          <a:lstStyle/>
          <a:p>
            <a:r>
              <a:rPr lang="en-US" altLang="zh-TW" sz="1400" dirty="0" smtClean="0"/>
              <a:t>0FFFh</a:t>
            </a:r>
            <a:endParaRPr lang="zh-TW" altLang="en-US" sz="1400" dirty="0"/>
          </a:p>
        </p:txBody>
      </p:sp>
    </p:spTree>
    <p:extLst>
      <p:ext uri="{BB962C8B-B14F-4D97-AF65-F5344CB8AC3E}">
        <p14:creationId xmlns:p14="http://schemas.microsoft.com/office/powerpoint/2010/main" val="30584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94444E-6 -2.22222E-6 L -1.94444E-6 -0.04328 " pathEditMode="relative" rAng="0" ptsTypes="AA">
                                      <p:cBhvr>
                                        <p:cTn id="6" dur="2000" fill="hold"/>
                                        <p:tgtEl>
                                          <p:spTgt spid="76"/>
                                        </p:tgtEl>
                                        <p:attrNameLst>
                                          <p:attrName>ppt_x</p:attrName>
                                          <p:attrName>ppt_y</p:attrName>
                                        </p:attrNameLst>
                                      </p:cBhvr>
                                      <p:rCtr x="0" y="-2176"/>
                                    </p:animMotion>
                                  </p:childTnLst>
                                </p:cTn>
                              </p:par>
                              <p:par>
                                <p:cTn id="7" presetID="42" presetClass="path" presetSubtype="0" accel="50000" decel="50000" fill="hold" nodeType="withEffect">
                                  <p:stCondLst>
                                    <p:cond delay="0"/>
                                  </p:stCondLst>
                                  <p:childTnLst>
                                    <p:animMotion origin="layout" path="M -1.94444E-6 -0.04328 L -1.94444E-6 -0.08518 " pathEditMode="relative" rAng="0" ptsTypes="AA">
                                      <p:cBhvr>
                                        <p:cTn id="8" dur="2000" fill="hold"/>
                                        <p:tgtEl>
                                          <p:spTgt spid="76"/>
                                        </p:tgtEl>
                                        <p:attrNameLst>
                                          <p:attrName>ppt_x</p:attrName>
                                          <p:attrName>ppt_y</p:attrName>
                                        </p:attrNameLst>
                                      </p:cBhvr>
                                      <p:rCtr x="0" y="-2106"/>
                                    </p:animMotion>
                                  </p:childTnLst>
                                </p:cTn>
                              </p:par>
                              <p:par>
                                <p:cTn id="9" presetID="42" presetClass="path" presetSubtype="0" accel="50000" decel="50000" fill="hold" nodeType="withEffect">
                                  <p:stCondLst>
                                    <p:cond delay="0"/>
                                  </p:stCondLst>
                                  <p:childTnLst>
                                    <p:animMotion origin="layout" path="M -1.94444E-6 -0.08518 L -1.94444E-6 -0.04328 " pathEditMode="relative" rAng="0" ptsTypes="AA">
                                      <p:cBhvr>
                                        <p:cTn id="10" dur="2000" fill="hold"/>
                                        <p:tgtEl>
                                          <p:spTgt spid="76"/>
                                        </p:tgtEl>
                                        <p:attrNameLst>
                                          <p:attrName>ppt_x</p:attrName>
                                          <p:attrName>ppt_y</p:attrName>
                                        </p:attrNameLst>
                                      </p:cBhvr>
                                      <p:rCtr x="0" y="2083"/>
                                    </p:animMotion>
                                  </p:childTnLst>
                                </p:cTn>
                              </p:par>
                              <p:par>
                                <p:cTn id="11" presetID="42" presetClass="path" presetSubtype="0" accel="50000" decel="50000" fill="hold" nodeType="withEffect">
                                  <p:stCondLst>
                                    <p:cond delay="0"/>
                                  </p:stCondLst>
                                  <p:childTnLst>
                                    <p:animMotion origin="layout" path="M -1.94444E-6 -0.04328 L -1.94444E-6 -0.00116 " pathEditMode="relative" rAng="0" ptsTypes="AA">
                                      <p:cBhvr>
                                        <p:cTn id="12" dur="2000" fill="hold"/>
                                        <p:tgtEl>
                                          <p:spTgt spid="76"/>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Runtime </a:t>
            </a:r>
            <a:r>
              <a:rPr lang="en-US" altLang="zh-TW" dirty="0" smtClean="0">
                <a:ea typeface="新細明體" charset="-120"/>
              </a:rPr>
              <a:t>Stack (3/3)</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9</a:t>
            </a:fld>
            <a:endParaRPr lang="en-US" altLang="zh-TW"/>
          </a:p>
        </p:txBody>
      </p:sp>
      <p:grpSp>
        <p:nvGrpSpPr>
          <p:cNvPr id="6" name="Canvas 26"/>
          <p:cNvGrpSpPr/>
          <p:nvPr/>
        </p:nvGrpSpPr>
        <p:grpSpPr>
          <a:xfrm>
            <a:off x="1164160" y="1268760"/>
            <a:ext cx="6684440" cy="4499334"/>
            <a:chOff x="0" y="-196868"/>
            <a:chExt cx="6115050" cy="5316238"/>
          </a:xfrm>
        </p:grpSpPr>
        <p:sp>
          <p:nvSpPr>
            <p:cNvPr id="7" name="Rectangle 6"/>
            <p:cNvSpPr/>
            <p:nvPr/>
          </p:nvSpPr>
          <p:spPr>
            <a:xfrm>
              <a:off x="0" y="0"/>
              <a:ext cx="6115050" cy="5119370"/>
            </a:xfrm>
            <a:prstGeom prst="rect">
              <a:avLst/>
            </a:prstGeom>
          </p:spPr>
        </p:sp>
        <p:sp>
          <p:nvSpPr>
            <p:cNvPr id="8" name="Rectangle 7"/>
            <p:cNvSpPr/>
            <p:nvPr/>
          </p:nvSpPr>
          <p:spPr>
            <a:xfrm>
              <a:off x="0" y="-196868"/>
              <a:ext cx="3677702" cy="5280933"/>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onsolas"/>
                <a:ea typeface="微軟正黑體"/>
                <a:cs typeface="+mn-cs"/>
              </a:endParaRPr>
            </a:p>
          </p:txBody>
        </p:sp>
        <p:sp>
          <p:nvSpPr>
            <p:cNvPr id="9" name="Text Box 17"/>
            <p:cNvSpPr txBox="1"/>
            <p:nvPr/>
          </p:nvSpPr>
          <p:spPr>
            <a:xfrm>
              <a:off x="80554" y="1956618"/>
              <a:ext cx="647323" cy="3046835"/>
            </a:xfrm>
            <a:prstGeom prst="rect">
              <a:avLst/>
            </a:prstGeom>
            <a:solidFill>
              <a:sysClr val="window" lastClr="FFFFFF"/>
            </a:solidFill>
            <a:ln w="6350">
              <a:solidFill>
                <a:prstClr val="black"/>
              </a:solidFill>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1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算術邏輯單元 </a:t>
              </a:r>
              <a:r>
                <a:rPr kumimoji="0" lang="en-US" sz="1600" b="0" i="0" u="none" strike="noStrike" kern="100" cap="none" spc="0" normalizeH="0" baseline="0" noProof="0" dirty="0">
                  <a:ln>
                    <a:noFill/>
                  </a:ln>
                  <a:solidFill>
                    <a:sysClr val="windowText" lastClr="000000"/>
                  </a:solidFill>
                  <a:effectLst/>
                  <a:uLnTx/>
                  <a:uFillTx/>
                  <a:latin typeface="Consolas"/>
                  <a:ea typeface="新細明體"/>
                  <a:cs typeface="Times New Roman"/>
                </a:rPr>
                <a:t>(ALU)</a:t>
              </a:r>
              <a:endParaRPr kumimoji="0" lang="zh-TW" altLang="en-US" sz="16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sp>
          <p:nvSpPr>
            <p:cNvPr id="10" name="Text Box 8"/>
            <p:cNvSpPr txBox="1"/>
            <p:nvPr/>
          </p:nvSpPr>
          <p:spPr>
            <a:xfrm>
              <a:off x="96964" y="1272501"/>
              <a:ext cx="3300019" cy="376151"/>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System bus</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1" name="Text Box 19"/>
            <p:cNvSpPr txBox="1"/>
            <p:nvPr/>
          </p:nvSpPr>
          <p:spPr>
            <a:xfrm>
              <a:off x="487313" y="-106833"/>
              <a:ext cx="2992767" cy="1120044"/>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控制單元</a:t>
              </a:r>
              <a:r>
                <a:rPr kumimoji="0" 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 </a:t>
              </a:r>
              <a:endParaRPr kumimoji="0" lang="en-US" sz="1600" b="0" i="0" u="none" strike="noStrike" kern="0" cap="none" spc="0" normalizeH="0" baseline="0" noProof="0" dirty="0" smtClean="0">
                <a:ln>
                  <a:noFill/>
                </a:ln>
                <a:solidFill>
                  <a:sysClr val="windowText" lastClr="000000"/>
                </a:solidFill>
                <a:effectLst/>
                <a:uLnTx/>
                <a:uFillTx/>
                <a:latin typeface="新細明體"/>
                <a:ea typeface="微軟正黑體"/>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新細明體"/>
                  <a:ea typeface="微軟正黑體"/>
                  <a:cs typeface="Times New Roman"/>
                </a:rPr>
                <a:t>(</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Control Unit)</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2" name="Text Box 8"/>
            <p:cNvSpPr txBox="1"/>
            <p:nvPr/>
          </p:nvSpPr>
          <p:spPr>
            <a:xfrm>
              <a:off x="1064496" y="1948971"/>
              <a:ext cx="2332486" cy="3054482"/>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暫存器</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Register</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ysClr val="windowText" lastClr="000000"/>
                  </a:solidFill>
                  <a:effectLst/>
                  <a:uLnTx/>
                  <a:uFillTx/>
                  <a:latin typeface="Consolas"/>
                  <a:ea typeface="新細明體"/>
                  <a:cs typeface="Times New Roman"/>
                </a:rPr>
                <a:t> </a:t>
              </a:r>
              <a:endParaRPr kumimoji="0" lang="zh-TW" altLang="en-US" sz="12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cxnSp>
          <p:nvCxnSpPr>
            <p:cNvPr id="13" name="Straight Arrow Connector 12"/>
            <p:cNvCxnSpPr>
              <a:stCxn id="9" idx="3"/>
              <a:endCxn id="12" idx="1"/>
            </p:cNvCxnSpPr>
            <p:nvPr/>
          </p:nvCxnSpPr>
          <p:spPr>
            <a:xfrm flipV="1">
              <a:off x="727877" y="3476212"/>
              <a:ext cx="336618" cy="3824"/>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4" name="Elbow Connector 13"/>
            <p:cNvCxnSpPr>
              <a:endCxn id="10" idx="2"/>
            </p:cNvCxnSpPr>
            <p:nvPr/>
          </p:nvCxnSpPr>
          <p:spPr>
            <a:xfrm rot="16200000" flipV="1">
              <a:off x="1592992" y="1802635"/>
              <a:ext cx="307966" cy="2"/>
            </a:xfrm>
            <a:prstGeom prst="bentConnector3">
              <a:avLst>
                <a:gd name="adj1" fmla="val 50000"/>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5" name="Straight Arrow Connector 14"/>
            <p:cNvCxnSpPr>
              <a:endCxn id="10" idx="0"/>
            </p:cNvCxnSpPr>
            <p:nvPr/>
          </p:nvCxnSpPr>
          <p:spPr>
            <a:xfrm>
              <a:off x="1746973" y="1013211"/>
              <a:ext cx="0" cy="259290"/>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sp>
          <p:nvSpPr>
            <p:cNvPr id="16" name="Text Box 16"/>
            <p:cNvSpPr txBox="1"/>
            <p:nvPr/>
          </p:nvSpPr>
          <p:spPr>
            <a:xfrm>
              <a:off x="0" y="-106833"/>
              <a:ext cx="454592" cy="430137"/>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a:ea typeface="微軟正黑體"/>
                  <a:cs typeface="新細明體"/>
                </a:rPr>
                <a:t>CPU</a:t>
              </a:r>
              <a:endParaRPr kumimoji="0" lang="zh-TW" altLang="en-US" sz="18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7" name="Rectangle 16"/>
            <p:cNvSpPr/>
            <p:nvPr/>
          </p:nvSpPr>
          <p:spPr>
            <a:xfrm>
              <a:off x="3973921" y="-196867"/>
              <a:ext cx="1767441" cy="5255728"/>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srgbClr val="000000"/>
                  </a:solidFill>
                  <a:effectLst/>
                  <a:uLnTx/>
                  <a:uFillTx/>
                  <a:latin typeface="Consolas"/>
                  <a:ea typeface="新細明體"/>
                  <a:cs typeface="Times New Roman"/>
                </a:rPr>
                <a:t>Memory</a:t>
              </a:r>
              <a:endParaRPr kumimoji="0" lang="zh-TW" altLang="en-US" sz="1200" b="0" i="0" u="none" strike="noStrike" kern="100" cap="none" spc="0" normalizeH="0" baseline="0" noProof="0" dirty="0">
                <a:ln>
                  <a:noFill/>
                </a:ln>
                <a:solidFill>
                  <a:sysClr val="window" lastClr="FFFFFF"/>
                </a:solidFill>
                <a:effectLst/>
                <a:uLnTx/>
                <a:uFillTx/>
                <a:latin typeface="Calibri"/>
                <a:ea typeface="新細明體"/>
                <a:cs typeface="Times New Roman"/>
              </a:endParaRPr>
            </a:p>
          </p:txBody>
        </p:sp>
        <p:cxnSp>
          <p:nvCxnSpPr>
            <p:cNvPr id="18" name="Elbow Connector 17"/>
            <p:cNvCxnSpPr>
              <a:endCxn id="10" idx="3"/>
            </p:cNvCxnSpPr>
            <p:nvPr/>
          </p:nvCxnSpPr>
          <p:spPr>
            <a:xfrm rot="10800000" flipV="1">
              <a:off x="3396983" y="1460575"/>
              <a:ext cx="591483" cy="1"/>
            </a:xfrm>
            <a:prstGeom prst="bentConnector3">
              <a:avLst>
                <a:gd name="adj1" fmla="val 50000"/>
              </a:avLst>
            </a:prstGeom>
            <a:ln w="38100">
              <a:solidFill>
                <a:schemeClr val="bg1">
                  <a:lumMod val="60000"/>
                  <a:lumOff val="4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grpSp>
      <p:sp>
        <p:nvSpPr>
          <p:cNvPr id="73" name="Rectangle 72"/>
          <p:cNvSpPr/>
          <p:nvPr/>
        </p:nvSpPr>
        <p:spPr bwMode="auto">
          <a:xfrm>
            <a:off x="5603675" y="1612343"/>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Code</a:t>
            </a:r>
            <a:endParaRPr kumimoji="0" lang="zh-TW" altLang="en-US" sz="2100" b="0" i="0" u="none" strike="noStrike" cap="none" normalizeH="0" baseline="0" dirty="0" smtClean="0">
              <a:ln>
                <a:noFill/>
              </a:ln>
              <a:solidFill>
                <a:sysClr val="windowText" lastClr="000000"/>
              </a:solidFill>
              <a:effectLst/>
              <a:latin typeface="Arial" charset="0"/>
            </a:endParaRPr>
          </a:p>
        </p:txBody>
      </p:sp>
      <p:sp>
        <p:nvSpPr>
          <p:cNvPr id="74" name="Rectangle 73"/>
          <p:cNvSpPr/>
          <p:nvPr/>
        </p:nvSpPr>
        <p:spPr bwMode="auto">
          <a:xfrm>
            <a:off x="5603333" y="2581574"/>
            <a:ext cx="1740870" cy="432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Data</a:t>
            </a:r>
            <a:endParaRPr kumimoji="0" lang="zh-TW" altLang="en-US" sz="2100" b="0" i="0" u="none" strike="noStrike" cap="none" normalizeH="0" baseline="0" dirty="0" smtClean="0">
              <a:ln>
                <a:noFill/>
              </a:ln>
              <a:solidFill>
                <a:sysClr val="windowText" lastClr="000000"/>
              </a:solidFill>
              <a:effectLst/>
              <a:latin typeface="Arial" charset="0"/>
            </a:endParaRPr>
          </a:p>
        </p:txBody>
      </p:sp>
      <p:sp>
        <p:nvSpPr>
          <p:cNvPr id="75" name="TextBox 74"/>
          <p:cNvSpPr txBox="1"/>
          <p:nvPr/>
        </p:nvSpPr>
        <p:spPr>
          <a:xfrm>
            <a:off x="7589447" y="5255812"/>
            <a:ext cx="1454244" cy="738664"/>
          </a:xfrm>
          <a:prstGeom prst="rect">
            <a:avLst/>
          </a:prstGeom>
          <a:noFill/>
        </p:spPr>
        <p:txBody>
          <a:bodyPr wrap="none" rtlCol="0">
            <a:spAutoFit/>
          </a:bodyPr>
          <a:lstStyle/>
          <a:p>
            <a:r>
              <a:rPr lang="en-US" altLang="zh-TW" dirty="0" smtClean="0"/>
              <a:t>High</a:t>
            </a:r>
          </a:p>
          <a:p>
            <a:r>
              <a:rPr lang="en-US" altLang="zh-TW" dirty="0" smtClean="0"/>
              <a:t>Addresses</a:t>
            </a:r>
            <a:endParaRPr lang="zh-TW" altLang="en-US" dirty="0"/>
          </a:p>
        </p:txBody>
      </p:sp>
      <p:sp>
        <p:nvSpPr>
          <p:cNvPr id="76" name="TextBox 75"/>
          <p:cNvSpPr txBox="1"/>
          <p:nvPr/>
        </p:nvSpPr>
        <p:spPr>
          <a:xfrm>
            <a:off x="7551021" y="767457"/>
            <a:ext cx="1454244" cy="738664"/>
          </a:xfrm>
          <a:prstGeom prst="rect">
            <a:avLst/>
          </a:prstGeom>
          <a:noFill/>
        </p:spPr>
        <p:txBody>
          <a:bodyPr wrap="none" rtlCol="0">
            <a:spAutoFit/>
          </a:bodyPr>
          <a:lstStyle/>
          <a:p>
            <a:r>
              <a:rPr lang="en-US" altLang="zh-TW" dirty="0" smtClean="0"/>
              <a:t>Low</a:t>
            </a:r>
          </a:p>
          <a:p>
            <a:r>
              <a:rPr lang="en-US" altLang="zh-TW" dirty="0" smtClean="0"/>
              <a:t>Addresses</a:t>
            </a:r>
            <a:endParaRPr lang="zh-TW" altLang="en-US" dirty="0"/>
          </a:p>
        </p:txBody>
      </p:sp>
      <p:cxnSp>
        <p:nvCxnSpPr>
          <p:cNvPr id="78" name="Straight Arrow Connector 77"/>
          <p:cNvCxnSpPr/>
          <p:nvPr/>
        </p:nvCxnSpPr>
        <p:spPr bwMode="auto">
          <a:xfrm>
            <a:off x="6493847" y="3585017"/>
            <a:ext cx="0" cy="301894"/>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bwMode="auto">
          <a:xfrm flipV="1">
            <a:off x="6497574" y="4118791"/>
            <a:ext cx="0" cy="27212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Rectangle 76"/>
          <p:cNvSpPr/>
          <p:nvPr/>
        </p:nvSpPr>
        <p:spPr bwMode="auto">
          <a:xfrm>
            <a:off x="5598167" y="3087948"/>
            <a:ext cx="1740870" cy="504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smtClean="0">
                <a:solidFill>
                  <a:sysClr val="windowText" lastClr="000000"/>
                </a:solidFill>
                <a:latin typeface="Arial" charset="0"/>
              </a:rPr>
              <a:t>Heap</a:t>
            </a:r>
          </a:p>
        </p:txBody>
      </p:sp>
      <p:sp>
        <p:nvSpPr>
          <p:cNvPr id="72" name="Rectangle 71"/>
          <p:cNvSpPr/>
          <p:nvPr/>
        </p:nvSpPr>
        <p:spPr bwMode="auto">
          <a:xfrm>
            <a:off x="5580112" y="4377035"/>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Stack</a:t>
            </a:r>
            <a:endParaRPr kumimoji="0" lang="zh-TW" altLang="en-US" sz="2100" b="0" i="0" u="none" strike="noStrike" cap="none" normalizeH="0" baseline="0" dirty="0" smtClean="0">
              <a:ln>
                <a:noFill/>
              </a:ln>
              <a:solidFill>
                <a:sysClr val="windowText" lastClr="000000"/>
              </a:solidFill>
              <a:effectLst/>
              <a:latin typeface="Arial" charset="0"/>
            </a:endParaRPr>
          </a:p>
        </p:txBody>
      </p:sp>
      <p:graphicFrame>
        <p:nvGraphicFramePr>
          <p:cNvPr id="89" name="Table 88"/>
          <p:cNvGraphicFramePr>
            <a:graphicFrameLocks noGrp="1"/>
          </p:cNvGraphicFramePr>
          <p:nvPr>
            <p:extLst/>
          </p:nvPr>
        </p:nvGraphicFramePr>
        <p:xfrm>
          <a:off x="3851920" y="433527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355615">
                <a:tc>
                  <a:txBody>
                    <a:bodyPr/>
                    <a:lstStyle/>
                    <a:p>
                      <a:pPr algn="ctr"/>
                      <a:r>
                        <a:rPr lang="en-US" altLang="zh-TW" dirty="0" smtClean="0"/>
                        <a:t>ESP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nvPr>
        </p:nvGraphicFramePr>
        <p:xfrm>
          <a:off x="3851920" y="509974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152400">
                <a:tc>
                  <a:txBody>
                    <a:bodyPr/>
                    <a:lstStyle/>
                    <a:p>
                      <a:pPr algn="ctr"/>
                      <a:r>
                        <a:rPr lang="en-US" altLang="zh-TW" dirty="0" smtClean="0"/>
                        <a:t>EIP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3" name="Elbow Connector 92"/>
          <p:cNvCxnSpPr>
            <a:stCxn id="89" idx="3"/>
          </p:cNvCxnSpPr>
          <p:nvPr/>
        </p:nvCxnSpPr>
        <p:spPr bwMode="auto">
          <a:xfrm>
            <a:off x="4716016" y="4518154"/>
            <a:ext cx="874430" cy="734590"/>
          </a:xfrm>
          <a:prstGeom prst="bentConnector3">
            <a:avLst>
              <a:gd name="adj1" fmla="val 81853"/>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112" name="Rectangle 111"/>
          <p:cNvSpPr/>
          <p:nvPr/>
        </p:nvSpPr>
        <p:spPr bwMode="auto">
          <a:xfrm>
            <a:off x="5627139" y="2230530"/>
            <a:ext cx="1740870" cy="60016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dirty="0" smtClean="0">
              <a:ln>
                <a:noFill/>
              </a:ln>
              <a:solidFill>
                <a:sysClr val="windowText" lastClr="000000"/>
              </a:solidFill>
              <a:effectLst/>
              <a:latin typeface="Arial" charset="0"/>
            </a:endParaRPr>
          </a:p>
        </p:txBody>
      </p:sp>
      <p:cxnSp>
        <p:nvCxnSpPr>
          <p:cNvPr id="45" name="Elbow Connector 92"/>
          <p:cNvCxnSpPr>
            <a:endCxn id="73" idx="1"/>
          </p:cNvCxnSpPr>
          <p:nvPr/>
        </p:nvCxnSpPr>
        <p:spPr bwMode="auto">
          <a:xfrm rot="5400000" flipH="1" flipV="1">
            <a:off x="4273728" y="3060973"/>
            <a:ext cx="2328576" cy="331317"/>
          </a:xfrm>
          <a:prstGeom prst="bentConnector2">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39" name="弧形 38"/>
          <p:cNvSpPr/>
          <p:nvPr/>
        </p:nvSpPr>
        <p:spPr bwMode="auto">
          <a:xfrm>
            <a:off x="5155767" y="4384497"/>
            <a:ext cx="225028" cy="238492"/>
          </a:xfrm>
          <a:prstGeom prst="arc">
            <a:avLst>
              <a:gd name="adj1" fmla="val 16200000"/>
              <a:gd name="adj2" fmla="val 5259885"/>
            </a:avLst>
          </a:prstGeom>
          <a:noFill/>
          <a:ln w="19050" cap="flat" cmpd="sng" algn="ctr">
            <a:solidFill>
              <a:schemeClr val="tx1">
                <a:lumMod val="75000"/>
              </a:schemeClr>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cxnSp>
        <p:nvCxnSpPr>
          <p:cNvPr id="44" name="肘形接點 43"/>
          <p:cNvCxnSpPr>
            <a:endCxn id="91" idx="3"/>
          </p:cNvCxnSpPr>
          <p:nvPr/>
        </p:nvCxnSpPr>
        <p:spPr bwMode="auto">
          <a:xfrm rot="5400000">
            <a:off x="4665392" y="4668129"/>
            <a:ext cx="665119" cy="563870"/>
          </a:xfrm>
          <a:prstGeom prst="bentConnector2">
            <a:avLst/>
          </a:prstGeom>
          <a:solidFill>
            <a:schemeClr val="accent1"/>
          </a:solidFill>
          <a:ln w="19050" cap="flat" cmpd="sng" algn="ctr">
            <a:solidFill>
              <a:schemeClr val="tx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08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down)">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3312</TotalTime>
  <Words>4255</Words>
  <Application>Microsoft Office PowerPoint</Application>
  <PresentationFormat>On-screen Show (4:3)</PresentationFormat>
  <Paragraphs>972</Paragraphs>
  <Slides>69</Slides>
  <Notes>8</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69</vt:i4>
      </vt:variant>
      <vt:variant>
        <vt:lpstr>Custom Shows</vt:lpstr>
      </vt:variant>
      <vt:variant>
        <vt:i4>38</vt:i4>
      </vt:variant>
    </vt:vector>
  </HeadingPairs>
  <TitlesOfParts>
    <vt:vector size="118" baseType="lpstr">
      <vt:lpstr>微軟正黑體</vt:lpstr>
      <vt:lpstr>新細明體</vt:lpstr>
      <vt:lpstr>Arial</vt:lpstr>
      <vt:lpstr>Calibri</vt:lpstr>
      <vt:lpstr>Consolas</vt:lpstr>
      <vt:lpstr>Courier New</vt:lpstr>
      <vt:lpstr>Times New Roman</vt:lpstr>
      <vt:lpstr>Wingdings</vt:lpstr>
      <vt:lpstr>Soaring</vt:lpstr>
      <vt:lpstr>Clip</vt:lpstr>
      <vt:lpstr>VISIO</vt:lpstr>
      <vt:lpstr>Assembly Language for x86 Processors 7th Edition , Global Edition </vt:lpstr>
      <vt:lpstr>Chapter Overview</vt:lpstr>
      <vt:lpstr>Summary</vt:lpstr>
      <vt:lpstr>55 64 67 61 6E 67 65 6E</vt:lpstr>
      <vt:lpstr>Stack Operations</vt:lpstr>
      <vt:lpstr>Runtime Stack (1/3)</vt:lpstr>
      <vt:lpstr>Runtime Stack (2/3)</vt:lpstr>
      <vt:lpstr>In real memory…</vt:lpstr>
      <vt:lpstr>Runtime Stack (3/3)</vt:lpstr>
      <vt:lpstr>PUSH Operation (1 of 2)</vt:lpstr>
      <vt:lpstr>PUSH Operation (2 of 2)</vt:lpstr>
      <vt:lpstr>POP Operation</vt:lpstr>
      <vt:lpstr>PUSH and POP Instructions</vt:lpstr>
      <vt:lpstr>Using PUSH and POP</vt:lpstr>
      <vt:lpstr>Example: Nested Loop</vt:lpstr>
      <vt:lpstr>Nested Loop (Older version – Ch.4)</vt:lpstr>
      <vt:lpstr>Example: Reversing a String</vt:lpstr>
      <vt:lpstr>Your turn . . .</vt:lpstr>
      <vt:lpstr>Related Instructions</vt:lpstr>
      <vt:lpstr>Your Turn . . .</vt:lpstr>
      <vt:lpstr>What's Next</vt:lpstr>
      <vt:lpstr>Defining and Using Procedures</vt:lpstr>
      <vt:lpstr>Creating Procedures</vt:lpstr>
      <vt:lpstr>Documenting Procedures</vt:lpstr>
      <vt:lpstr>Example: SumOf Procedure</vt:lpstr>
      <vt:lpstr>CALL and RET Instructions</vt:lpstr>
      <vt:lpstr>CALL-RET Example (1 of 3)</vt:lpstr>
      <vt:lpstr>CALL-RET Example (2 of 3)</vt:lpstr>
      <vt:lpstr>CALL-RET Example (3 of 3)</vt:lpstr>
      <vt:lpstr>Nested Procedure Calls</vt:lpstr>
      <vt:lpstr>Local and Global Labels</vt:lpstr>
      <vt:lpstr>Procedure Parameters (1 of 3)</vt:lpstr>
      <vt:lpstr>Procedure Parameters (2 of 3)</vt:lpstr>
      <vt:lpstr>Procedure Parameters (3 of 3)</vt:lpstr>
      <vt:lpstr>USES Operator</vt:lpstr>
      <vt:lpstr>USES Example (1/4)</vt:lpstr>
      <vt:lpstr>USES Example (2/4)</vt:lpstr>
      <vt:lpstr>USES Example (3/4)</vt:lpstr>
      <vt:lpstr>USES Example (4/4)</vt:lpstr>
      <vt:lpstr>When not to push a register</vt:lpstr>
      <vt:lpstr>What's Next</vt:lpstr>
      <vt:lpstr>Linking to an External Library</vt:lpstr>
      <vt:lpstr>What is a Link Library?</vt:lpstr>
      <vt:lpstr>How The Linker Works</vt:lpstr>
      <vt:lpstr>What's Next</vt:lpstr>
      <vt:lpstr> The Irvine32 Library </vt:lpstr>
      <vt:lpstr>Calling Irvine32 Library Procedures</vt:lpstr>
      <vt:lpstr>Library Procedures - Overview (1 of 5)</vt:lpstr>
      <vt:lpstr>Library Procedures - Overview (2 of 5)</vt:lpstr>
      <vt:lpstr>Library Procedures - Overview (3 of 5)</vt:lpstr>
      <vt:lpstr>Library Procedures - Overview (4 of 5)</vt:lpstr>
      <vt:lpstr>Library Procedures - Overview (5 of 5)</vt:lpstr>
      <vt:lpstr>Example 1</vt:lpstr>
      <vt:lpstr>Example 1 - Sample Output</vt:lpstr>
      <vt:lpstr>Example 2</vt:lpstr>
      <vt:lpstr>Example 2a</vt:lpstr>
      <vt:lpstr>Example 3</vt:lpstr>
      <vt:lpstr>Example 4</vt:lpstr>
      <vt:lpstr>Example 4 - Sample Output</vt:lpstr>
      <vt:lpstr>Example 5</vt:lpstr>
      <vt:lpstr>Example 5 - Sample Output</vt:lpstr>
      <vt:lpstr>Example 6</vt:lpstr>
      <vt:lpstr>Example 6 - Sample Output</vt:lpstr>
      <vt:lpstr>What's Next</vt:lpstr>
      <vt:lpstr>64-Bit Assembly Programming</vt:lpstr>
      <vt:lpstr>The Irvine64 Library</vt:lpstr>
      <vt:lpstr>The Irvine64 Library (cont'd)</vt:lpstr>
      <vt:lpstr>Calling 64-Bit Subroutines</vt:lpstr>
      <vt:lpstr>The x64 Calling Convention</vt:lpstr>
      <vt:lpstr>Stack Operations</vt:lpstr>
      <vt:lpstr>Defining and Using Procedures</vt:lpstr>
      <vt:lpstr>Linking to an External Library</vt:lpstr>
      <vt:lpstr>The Irvine32 Library</vt:lpstr>
      <vt:lpstr>64-Bit Assembly programming</vt:lpstr>
      <vt:lpstr>Runtime Stack</vt:lpstr>
      <vt:lpstr>PUSH Operation</vt:lpstr>
      <vt:lpstr>POP Operation</vt:lpstr>
      <vt:lpstr>PUSH and POP Instructions</vt:lpstr>
      <vt:lpstr>Using PUSH and POP</vt:lpstr>
      <vt:lpstr>Example: Reversing a String</vt:lpstr>
      <vt:lpstr>Related Instructions</vt:lpstr>
      <vt:lpstr>Creating Procedures</vt:lpstr>
      <vt:lpstr>Documenting Procedures</vt:lpstr>
      <vt:lpstr>Example: SumOf Procedure</vt:lpstr>
      <vt:lpstr>CALL and RET Instructions</vt:lpstr>
      <vt:lpstr>Nested Procedure Calls</vt:lpstr>
      <vt:lpstr>Local and Global Labels</vt:lpstr>
      <vt:lpstr>Procedure Parameters</vt:lpstr>
      <vt:lpstr>USES Operator</vt:lpstr>
      <vt:lpstr>The Irvine64 Library</vt:lpstr>
      <vt:lpstr>Calling 64-Bit Subroutines</vt:lpstr>
      <vt:lpstr>The x64 Calling Convention</vt:lpstr>
      <vt:lpstr>What is a Link Library</vt:lpstr>
      <vt:lpstr>How the Linker Work</vt:lpstr>
      <vt:lpstr>Calling Irvine32 Library Procedures</vt:lpstr>
      <vt:lpstr>Library Procedures -- Overview</vt:lpstr>
      <vt:lpstr>Six Examples</vt:lpstr>
      <vt:lpstr>Example1</vt:lpstr>
      <vt:lpstr>Example2</vt:lpstr>
      <vt:lpstr>Example2a</vt:lpstr>
      <vt:lpstr>Example 3</vt:lpstr>
      <vt:lpstr>Example 4</vt:lpstr>
      <vt:lpstr>Example 5</vt:lpstr>
      <vt:lpstr>Example 6</vt:lpstr>
      <vt:lpstr>USES Example</vt:lpstr>
      <vt:lpstr>Example: Nested Loop</vt:lpstr>
      <vt:lpstr>Older version</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JACKY</cp:lastModifiedBy>
  <cp:revision>652</cp:revision>
  <cp:lastPrinted>1601-01-01T00:00:00Z</cp:lastPrinted>
  <dcterms:created xsi:type="dcterms:W3CDTF">2002-05-30T02:31:33Z</dcterms:created>
  <dcterms:modified xsi:type="dcterms:W3CDTF">2020-10-05T08:49:28Z</dcterms:modified>
</cp:coreProperties>
</file>